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2" r:id="rId4"/>
    <p:sldId id="274" r:id="rId5"/>
    <p:sldId id="286" r:id="rId6"/>
    <p:sldId id="275" r:id="rId7"/>
    <p:sldId id="263" r:id="rId8"/>
    <p:sldId id="277" r:id="rId9"/>
    <p:sldId id="278" r:id="rId10"/>
    <p:sldId id="279" r:id="rId11"/>
    <p:sldId id="280" r:id="rId12"/>
    <p:sldId id="287" r:id="rId13"/>
    <p:sldId id="282" r:id="rId14"/>
    <p:sldId id="288" r:id="rId15"/>
    <p:sldId id="270" r:id="rId16"/>
  </p:sldIdLst>
  <p:sldSz cx="9753600" cy="73152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1E1C7DD-D0CA-2208-A070-A9D9B1F7E5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4032BD-6AC6-D145-348B-246D0165934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810235-7DC0-40CE-81EC-4F9033DA179B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7/16/2024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D9809C2-FB71-1EA3-9114-87E82CBDB26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2F3B16F-451E-FA57-167A-17760D86E93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CF6D65-6378-4103-B28F-48E0BA1C884A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343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58DB680-F25C-0FDC-39D2-E3D2F599E26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B6B73C-BE8F-BE05-7A64-EE9CE9451F7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97B6DED0-2D31-4AE5-B0F9-93769D7FD3F8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0EDFC17E-144C-A847-CF4E-C1D37C8C2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305BEC3C-B3EF-36A2-C15A-E23DCE0BF4C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ABA480-1341-4F74-C62D-E08E871703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77F9C9-FF08-BEAC-EA7F-868E1AAE52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E7452FA4-2CD4-4CA9-8D65-F2D58A4FE8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ECC6F70-11AF-34C7-228B-69A70162A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AABE499-16B8-6DBD-F9A7-A1B6187CC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9752A5-729E-3DA2-3A18-369E0D26999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76FCA9-E962-4C8C-9D75-EBCC3B432954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4CEA4C25-D369-8CE7-3EF4-9DDCCA080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C52D6A3-F1FB-F14A-759D-637304B019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4C2A52-80CE-43AF-B985-D054BDB4A82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6F0F37-7EA0-4A4F-9F7F-649885901A31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308775B-B452-1F86-D943-0FBEB8D7F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972A8D1-3AD8-EBD5-5AF4-4CE2517065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9C9E92-5990-87AD-73C8-5AE80E46CB8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9A8AC9-2E83-4E8F-9D4F-567AA59A61F5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4B76C-D3DC-490A-FFAB-F856F1BF3B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2327BD-A1FB-4871-AAD2-748FE0FEC6D5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7AF33-D429-5EC0-15C1-C5F6CA7692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33FB-D418-604D-A397-80B495C3C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7619996" y="687387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22C516F-46BD-4DFF-BF72-2BFFCD667A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54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0208-7D34-62FF-4F19-2AEC70678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47C5-1F8E-BA70-2336-9955C8CE84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BB005-BED1-E104-AF84-A3A87E55D5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3BABB-138C-98F3-E89F-ABB212505D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D893F-0A83-4738-8B1D-B8CE59FF82E1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950B5-AE3A-4119-AAF0-AAAB1AE451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23F1E-277E-1A0D-0734-EAC9C67FF2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A8F16F-57A3-48A7-BE87-8C81E324BD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6567-30F8-5917-2E2D-F5034061F5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AAF81-0983-D468-326E-ACCFDBEF1C1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93D8C-4942-C38C-EF10-912682614C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34C30-1568-6FE9-A4EE-273D395CBC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53957A-BB21-4E8C-9FD1-CF486C105A2C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B8FF0-125C-5859-43F0-D27352113E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8B2C1-1668-5557-6BF5-89D62C761B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E7724-3616-4AE9-867E-19EF6D374B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AA03-30F5-34BB-98F5-EF88E2B347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439C7-D88B-EC0E-4C1F-B2EE1306ED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8585-AB29-7CC4-D85A-3A94797E89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9B6BF-64D8-4E32-B12F-B7CAEC341266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F676-A135-480C-8C28-0E7F10CA48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B8BC-C65A-B0C0-D428-BDE5C4D301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E7CF1B-00A4-48E3-830B-21D41B8FE3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6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D185E-D125-0957-8300-A7CAD555CFF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6F628-02B0-EEA4-6E8D-93C720BBF26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3EFB-E12C-858A-D2A4-092659A06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FA687-14B8-45D1-ABAD-1D27C610540E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4DA9E-1F81-C7A8-FCFE-06FBC38957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B340-8F73-3C98-2740-CA3205722F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7C521-C5C7-44C9-BAB6-AFEBC62B5D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D17F1-0CE7-DEC6-B8DD-F003A08A2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42A40-3A18-7501-1FEA-2BA2D6D75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782E-3C43-0D16-A9A8-CFA6567C95E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0D37B46B-13DA-4165-BCD2-E40A9A152699}" type="datetime1">
              <a:rPr lang="en-US"/>
              <a:pPr lvl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D35DA-6134-9B58-B816-03F2C1F30E9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8001-5725-B641-7CF9-2C5A3841C4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467603" y="6721470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898989"/>
                </a:solidFill>
                <a:uFillTx/>
                <a:latin typeface="Arial Black" pitchFamily="34"/>
              </a:defRPr>
            </a:lvl1pPr>
          </a:lstStyle>
          <a:p>
            <a:pPr lvl="0"/>
            <a:fld id="{769C13B5-B18B-4869-A771-63943264C1C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4.png"/><Relationship Id="rId3" Type="http://schemas.openxmlformats.org/officeDocument/2006/relationships/image" Target="../media/image63.png"/><Relationship Id="rId7" Type="http://schemas.openxmlformats.org/officeDocument/2006/relationships/image" Target="../media/image84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72.png"/><Relationship Id="rId5" Type="http://schemas.openxmlformats.org/officeDocument/2006/relationships/image" Target="../media/image82.png"/><Relationship Id="rId10" Type="http://schemas.openxmlformats.org/officeDocument/2006/relationships/image" Target="../media/image64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63.png"/><Relationship Id="rId4" Type="http://schemas.openxmlformats.org/officeDocument/2006/relationships/image" Target="../media/image87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jpeg"/><Relationship Id="rId18" Type="http://schemas.openxmlformats.org/officeDocument/2006/relationships/image" Target="../media/image11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jpeg"/><Relationship Id="rId17" Type="http://schemas.openxmlformats.org/officeDocument/2006/relationships/image" Target="../media/image110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jpeg"/><Relationship Id="rId5" Type="http://schemas.openxmlformats.org/officeDocument/2006/relationships/image" Target="../media/image98.png"/><Relationship Id="rId15" Type="http://schemas.openxmlformats.org/officeDocument/2006/relationships/image" Target="../media/image108.jpeg"/><Relationship Id="rId10" Type="http://schemas.openxmlformats.org/officeDocument/2006/relationships/image" Target="../media/image103.jpe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4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10.png"/><Relationship Id="rId5" Type="http://schemas.openxmlformats.org/officeDocument/2006/relationships/image" Target="../media/image97.png"/><Relationship Id="rId15" Type="http://schemas.openxmlformats.org/officeDocument/2006/relationships/image" Target="../media/image116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78.png"/><Relationship Id="rId12" Type="http://schemas.openxmlformats.org/officeDocument/2006/relationships/image" Target="../media/image7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73.png"/><Relationship Id="rId5" Type="http://schemas.openxmlformats.org/officeDocument/2006/relationships/image" Target="../media/image76.png"/><Relationship Id="rId10" Type="http://schemas.openxmlformats.org/officeDocument/2006/relationships/image" Target="../media/image7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D23385-B206-62D8-6E37-40C3B0B6B033}"/>
              </a:ext>
            </a:extLst>
          </p:cNvPr>
          <p:cNvSpPr/>
          <p:nvPr/>
        </p:nvSpPr>
        <p:spPr>
          <a:xfrm rot="15116341" flipH="1">
            <a:off x="-1316656" y="2674352"/>
            <a:ext cx="5920694" cy="4470126"/>
          </a:xfrm>
          <a:custGeom>
            <a:avLst/>
            <a:gdLst>
              <a:gd name="f0" fmla="val w"/>
              <a:gd name="f1" fmla="val h"/>
              <a:gd name="f2" fmla="val 0"/>
              <a:gd name="f3" fmla="val 5920692"/>
              <a:gd name="f4" fmla="val 4470123"/>
              <a:gd name="f5" fmla="*/ f0 1 5920692"/>
              <a:gd name="f6" fmla="*/ f1 1 4470123"/>
              <a:gd name="f7" fmla="+- f4 0 f2"/>
              <a:gd name="f8" fmla="+- f3 0 f2"/>
              <a:gd name="f9" fmla="*/ f8 1 5920692"/>
              <a:gd name="f10" fmla="*/ f7 1 447012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920692" h="447012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E7BC692-7919-BE6C-8665-CC227CB48AC5}"/>
              </a:ext>
            </a:extLst>
          </p:cNvPr>
          <p:cNvSpPr/>
          <p:nvPr/>
        </p:nvSpPr>
        <p:spPr>
          <a:xfrm rot="17926749">
            <a:off x="-764608" y="2977796"/>
            <a:ext cx="4816601" cy="5717039"/>
          </a:xfrm>
          <a:custGeom>
            <a:avLst/>
            <a:gdLst>
              <a:gd name="f0" fmla="val w"/>
              <a:gd name="f1" fmla="val h"/>
              <a:gd name="f2" fmla="val 0"/>
              <a:gd name="f3" fmla="val 4816605"/>
              <a:gd name="f4" fmla="val 5717039"/>
              <a:gd name="f5" fmla="*/ f0 1 4816605"/>
              <a:gd name="f6" fmla="*/ f1 1 5717039"/>
              <a:gd name="f7" fmla="+- f4 0 f2"/>
              <a:gd name="f8" fmla="+- f3 0 f2"/>
              <a:gd name="f9" fmla="*/ f8 1 4816605"/>
              <a:gd name="f10" fmla="*/ f7 1 571703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816605" h="571703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0457EDC-0E9D-9B37-49A2-7E2C2743220B}"/>
              </a:ext>
            </a:extLst>
          </p:cNvPr>
          <p:cNvSpPr/>
          <p:nvPr/>
        </p:nvSpPr>
        <p:spPr>
          <a:xfrm rot="20459234">
            <a:off x="2745659" y="570612"/>
            <a:ext cx="1103470" cy="1162659"/>
          </a:xfrm>
          <a:custGeom>
            <a:avLst/>
            <a:gdLst>
              <a:gd name="f0" fmla="val w"/>
              <a:gd name="f1" fmla="val h"/>
              <a:gd name="f2" fmla="val 0"/>
              <a:gd name="f3" fmla="val 1103472"/>
              <a:gd name="f4" fmla="val 1162662"/>
              <a:gd name="f5" fmla="*/ f0 1 1103472"/>
              <a:gd name="f6" fmla="*/ f1 1 1162662"/>
              <a:gd name="f7" fmla="+- f4 0 f2"/>
              <a:gd name="f8" fmla="+- f3 0 f2"/>
              <a:gd name="f9" fmla="*/ f8 1 1103472"/>
              <a:gd name="f10" fmla="*/ f7 1 116266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103472" h="116266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2AC4BC5-33DB-35D9-A936-23101D19C488}"/>
              </a:ext>
            </a:extLst>
          </p:cNvPr>
          <p:cNvSpPr/>
          <p:nvPr/>
        </p:nvSpPr>
        <p:spPr>
          <a:xfrm rot="1364992">
            <a:off x="8247977" y="5595205"/>
            <a:ext cx="924229" cy="1351931"/>
          </a:xfrm>
          <a:custGeom>
            <a:avLst/>
            <a:gdLst>
              <a:gd name="f0" fmla="val w"/>
              <a:gd name="f1" fmla="val h"/>
              <a:gd name="f2" fmla="val 0"/>
              <a:gd name="f3" fmla="val 924230"/>
              <a:gd name="f4" fmla="val 1351933"/>
              <a:gd name="f5" fmla="val 924231"/>
              <a:gd name="f6" fmla="*/ f0 1 924230"/>
              <a:gd name="f7" fmla="*/ f1 1 1351933"/>
              <a:gd name="f8" fmla="+- f4 0 f2"/>
              <a:gd name="f9" fmla="+- f3 0 f2"/>
              <a:gd name="f10" fmla="*/ f9 1 924230"/>
              <a:gd name="f11" fmla="*/ f8 1 135193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924230" h="1351933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DE12F70-B3F0-3DB0-ADB3-727FB1AA0050}"/>
              </a:ext>
            </a:extLst>
          </p:cNvPr>
          <p:cNvSpPr txBox="1"/>
          <p:nvPr/>
        </p:nvSpPr>
        <p:spPr>
          <a:xfrm>
            <a:off x="3731849" y="2177387"/>
            <a:ext cx="5867403" cy="11255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0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如何預防食品中毒</a:t>
            </a:r>
            <a:endParaRPr lang="en-US" sz="3600" b="0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7" name="文字方塊 9">
            <a:extLst>
              <a:ext uri="{FF2B5EF4-FFF2-40B4-BE49-F238E27FC236}">
                <a16:creationId xmlns:a16="http://schemas.microsoft.com/office/drawing/2014/main" id="{A097A914-93AE-2EC8-4988-6A7EFCD02F7C}"/>
              </a:ext>
            </a:extLst>
          </p:cNvPr>
          <p:cNvSpPr txBox="1"/>
          <p:nvPr/>
        </p:nvSpPr>
        <p:spPr>
          <a:xfrm>
            <a:off x="4114800" y="3229880"/>
            <a:ext cx="538923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  <a:ea typeface="新細明體" pitchFamily="18"/>
              </a:rPr>
              <a:t>How to prevent food poisoning?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E0E03D6-9726-1736-705E-90754FBF1378}"/>
              </a:ext>
            </a:extLst>
          </p:cNvPr>
          <p:cNvSpPr txBox="1"/>
          <p:nvPr/>
        </p:nvSpPr>
        <p:spPr>
          <a:xfrm>
            <a:off x="5973034" y="6125272"/>
            <a:ext cx="1498665" cy="2918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高雄市政府衛生局</a:t>
            </a:r>
            <a:endParaRPr lang="en-US" sz="1400" b="0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pic>
        <p:nvPicPr>
          <p:cNvPr id="9" name="圖片 11">
            <a:extLst>
              <a:ext uri="{FF2B5EF4-FFF2-40B4-BE49-F238E27FC236}">
                <a16:creationId xmlns:a16="http://schemas.microsoft.com/office/drawing/2014/main" id="{8533BAB4-1B75-524C-5E7B-39F830D9A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79" y="6084746"/>
            <a:ext cx="541471" cy="3728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B34606C-CD08-142C-107D-A880E33DA2D6}"/>
              </a:ext>
            </a:extLst>
          </p:cNvPr>
          <p:cNvSpPr/>
          <p:nvPr/>
        </p:nvSpPr>
        <p:spPr>
          <a:xfrm>
            <a:off x="-259195" y="3194017"/>
            <a:ext cx="3739941" cy="3994117"/>
          </a:xfrm>
          <a:custGeom>
            <a:avLst/>
            <a:gdLst>
              <a:gd name="f0" fmla="val w"/>
              <a:gd name="f1" fmla="val h"/>
              <a:gd name="f2" fmla="val 0"/>
              <a:gd name="f3" fmla="val 3739944"/>
              <a:gd name="f4" fmla="val 3994115"/>
              <a:gd name="f5" fmla="val 3994114"/>
              <a:gd name="f6" fmla="*/ f0 1 3739944"/>
              <a:gd name="f7" fmla="*/ f1 1 3994115"/>
              <a:gd name="f8" fmla="+- f4 0 f2"/>
              <a:gd name="f9" fmla="+- f3 0 f2"/>
              <a:gd name="f10" fmla="*/ f9 1 3739944"/>
              <a:gd name="f11" fmla="*/ f8 1 399411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739944" h="3994115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D0CEF9-9BDB-4D7A-ABAE-8D06E1994653}"/>
              </a:ext>
            </a:extLst>
          </p:cNvPr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E85699D-BE6C-965F-1DEE-4944F4A4976B}"/>
              </a:ext>
            </a:extLst>
          </p:cNvPr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28A39CD-8D71-3EC3-5F26-6CAFEBB3DDC2}"/>
              </a:ext>
            </a:extLst>
          </p:cNvPr>
          <p:cNvSpPr/>
          <p:nvPr/>
        </p:nvSpPr>
        <p:spPr>
          <a:xfrm flipH="1" flipV="1">
            <a:off x="147392" y="6057525"/>
            <a:ext cx="4809689" cy="89455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5" name="群組 48">
            <a:extLst>
              <a:ext uri="{FF2B5EF4-FFF2-40B4-BE49-F238E27FC236}">
                <a16:creationId xmlns:a16="http://schemas.microsoft.com/office/drawing/2014/main" id="{AF1F281D-CFE7-B223-1D57-120502823F3C}"/>
              </a:ext>
            </a:extLst>
          </p:cNvPr>
          <p:cNvGrpSpPr/>
          <p:nvPr/>
        </p:nvGrpSpPr>
        <p:grpSpPr>
          <a:xfrm>
            <a:off x="3315596" y="2739597"/>
            <a:ext cx="3124797" cy="3124797"/>
            <a:chOff x="3315596" y="2739597"/>
            <a:chExt cx="3124797" cy="3124797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165BF08-6821-36D3-5D29-38ACDF2F81FB}"/>
                </a:ext>
              </a:extLst>
            </p:cNvPr>
            <p:cNvSpPr/>
            <p:nvPr/>
          </p:nvSpPr>
          <p:spPr>
            <a:xfrm>
              <a:off x="3315596" y="273959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pic>
          <p:nvPicPr>
            <p:cNvPr id="7" name="圖片 50">
              <a:extLst>
                <a:ext uri="{FF2B5EF4-FFF2-40B4-BE49-F238E27FC236}">
                  <a16:creationId xmlns:a16="http://schemas.microsoft.com/office/drawing/2014/main" id="{CE755D72-8E37-2676-16D0-B4932B435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5338" y="3204843"/>
              <a:ext cx="2142841" cy="2142841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8" name="群組 31">
            <a:extLst>
              <a:ext uri="{FF2B5EF4-FFF2-40B4-BE49-F238E27FC236}">
                <a16:creationId xmlns:a16="http://schemas.microsoft.com/office/drawing/2014/main" id="{0EB2DA95-3A4B-C590-7F9D-3F34900AA7DC}"/>
              </a:ext>
            </a:extLst>
          </p:cNvPr>
          <p:cNvGrpSpPr/>
          <p:nvPr/>
        </p:nvGrpSpPr>
        <p:grpSpPr>
          <a:xfrm>
            <a:off x="254066" y="1860063"/>
            <a:ext cx="3274859" cy="1650098"/>
            <a:chOff x="254066" y="1860063"/>
            <a:chExt cx="3274859" cy="1650098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28EF645-CEB0-34D9-43F5-F1510B7CE48B}"/>
                </a:ext>
              </a:extLst>
            </p:cNvPr>
            <p:cNvSpPr/>
            <p:nvPr/>
          </p:nvSpPr>
          <p:spPr>
            <a:xfrm flipH="1">
              <a:off x="254066" y="1860063"/>
              <a:ext cx="3274859" cy="1650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C1FA2622-DA94-3761-021E-25388E75DFEC}"/>
                </a:ext>
              </a:extLst>
            </p:cNvPr>
            <p:cNvSpPr txBox="1"/>
            <p:nvPr/>
          </p:nvSpPr>
          <p:spPr>
            <a:xfrm>
              <a:off x="652150" y="2003688"/>
              <a:ext cx="2251079" cy="11079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地面、門窗、牆壁及天花板須堅固並保持整潔</a:t>
              </a:r>
              <a:r>
                <a:rPr lang="en-US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 </a:t>
              </a:r>
            </a:p>
          </p:txBody>
        </p:sp>
      </p:grpSp>
      <p:sp>
        <p:nvSpPr>
          <p:cNvPr id="11" name="Freeform 3">
            <a:extLst>
              <a:ext uri="{FF2B5EF4-FFF2-40B4-BE49-F238E27FC236}">
                <a16:creationId xmlns:a16="http://schemas.microsoft.com/office/drawing/2014/main" id="{BA702233-6946-A599-FC32-7341B8CEC504}"/>
              </a:ext>
            </a:extLst>
          </p:cNvPr>
          <p:cNvSpPr/>
          <p:nvPr/>
        </p:nvSpPr>
        <p:spPr>
          <a:xfrm rot="20910354" flipH="1">
            <a:off x="254085" y="3858904"/>
            <a:ext cx="3015554" cy="165009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9C58B4D3-8AAD-13CE-EB71-DBE010D072E8}"/>
              </a:ext>
            </a:extLst>
          </p:cNvPr>
          <p:cNvSpPr txBox="1"/>
          <p:nvPr/>
        </p:nvSpPr>
        <p:spPr>
          <a:xfrm>
            <a:off x="499865" y="4220449"/>
            <a:ext cx="2615412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1800087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室內空氣流通，有防止病媒侵入設施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301D7F29-9780-8390-CB1F-83E058F22F12}"/>
              </a:ext>
            </a:extLst>
          </p:cNvPr>
          <p:cNvSpPr txBox="1"/>
          <p:nvPr/>
        </p:nvSpPr>
        <p:spPr>
          <a:xfrm>
            <a:off x="730450" y="6400800"/>
            <a:ext cx="357694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桌面椅面保持清潔無髒亂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91BA6BE-21AA-1E6F-4A9D-25C4E41FF2DC}"/>
              </a:ext>
            </a:extLst>
          </p:cNvPr>
          <p:cNvSpPr/>
          <p:nvPr/>
        </p:nvSpPr>
        <p:spPr>
          <a:xfrm rot="21108574" flipV="1">
            <a:off x="5842395" y="5014486"/>
            <a:ext cx="3741386" cy="195684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A57FCA41-5031-4F84-0C28-C4915C53F2C3}"/>
              </a:ext>
            </a:extLst>
          </p:cNvPr>
          <p:cNvSpPr txBox="1"/>
          <p:nvPr/>
        </p:nvSpPr>
        <p:spPr>
          <a:xfrm>
            <a:off x="6417085" y="5563191"/>
            <a:ext cx="269918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1800087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已製備之菜餚有防塵、防異物侵入措施並適當溫度貯存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F3E95D5-03BA-6032-F881-77E8FB01A993}"/>
              </a:ext>
            </a:extLst>
          </p:cNvPr>
          <p:cNvSpPr/>
          <p:nvPr/>
        </p:nvSpPr>
        <p:spPr>
          <a:xfrm rot="491426">
            <a:off x="5913451" y="2015374"/>
            <a:ext cx="3741386" cy="168577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7AAA9B8-83C9-3895-E429-C635BFF2C80F}"/>
              </a:ext>
            </a:extLst>
          </p:cNvPr>
          <p:cNvSpPr txBox="1"/>
          <p:nvPr/>
        </p:nvSpPr>
        <p:spPr>
          <a:xfrm>
            <a:off x="6222245" y="2324121"/>
            <a:ext cx="3188220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餐具應保持平滑、無凹陷或裂縫，保持清潔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0C8E054-2DE1-E330-56E8-906D00EED3A6}"/>
              </a:ext>
            </a:extLst>
          </p:cNvPr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64D4F5C3-9D2D-1357-D767-3E58B68A0265}"/>
              </a:ext>
            </a:extLst>
          </p:cNvPr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用餐環境衛生</a:t>
            </a:r>
            <a:endParaRPr lang="en-US" sz="48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20" name="群組 43">
            <a:extLst>
              <a:ext uri="{FF2B5EF4-FFF2-40B4-BE49-F238E27FC236}">
                <a16:creationId xmlns:a16="http://schemas.microsoft.com/office/drawing/2014/main" id="{A6D4313E-A5D0-3A9F-A37F-D02A2E2BE592}"/>
              </a:ext>
            </a:extLst>
          </p:cNvPr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0F204E8-2DA6-DCB0-C88B-92978009157C}"/>
                </a:ext>
              </a:extLst>
            </p:cNvPr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97D8587-90C6-206A-78DB-26E64B0C9CBC}"/>
                </a:ext>
              </a:extLst>
            </p:cNvPr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655CA257-4F98-A622-599B-E39B13671A8A}"/>
                </a:ext>
              </a:extLst>
            </p:cNvPr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24" name="投影片編號版面配置區 4">
            <a:extLst>
              <a:ext uri="{FF2B5EF4-FFF2-40B4-BE49-F238E27FC236}">
                <a16:creationId xmlns:a16="http://schemas.microsoft.com/office/drawing/2014/main" id="{BA25054F-C9C6-4A64-E41D-A20893AB363B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4177BA-2560-427E-A143-98F2282E0FC5}" type="slidenum">
              <a:t>10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C503176B-796D-3B0F-9894-C68D06591F61}"/>
              </a:ext>
            </a:extLst>
          </p:cNvPr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F0143F46-FDA1-DD2E-2A0D-962C909A006A}"/>
              </a:ext>
            </a:extLst>
          </p:cNvPr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遵循食安法規</a:t>
            </a:r>
            <a:endParaRPr lang="en-US" sz="48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4" name="群組 20">
            <a:extLst>
              <a:ext uri="{FF2B5EF4-FFF2-40B4-BE49-F238E27FC236}">
                <a16:creationId xmlns:a16="http://schemas.microsoft.com/office/drawing/2014/main" id="{0FB5C3AA-23F1-3DE5-44EA-4C06C23BBA86}"/>
              </a:ext>
            </a:extLst>
          </p:cNvPr>
          <p:cNvGrpSpPr/>
          <p:nvPr/>
        </p:nvGrpSpPr>
        <p:grpSpPr>
          <a:xfrm>
            <a:off x="3314398" y="2739597"/>
            <a:ext cx="3124797" cy="3124797"/>
            <a:chOff x="3314398" y="2739597"/>
            <a:chExt cx="3124797" cy="3124797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BFC014FC-719C-2388-BE88-5AF28827947C}"/>
                </a:ext>
              </a:extLst>
            </p:cNvPr>
            <p:cNvSpPr/>
            <p:nvPr/>
          </p:nvSpPr>
          <p:spPr>
            <a:xfrm>
              <a:off x="3314398" y="273959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BDEF794E-895F-D4FE-1852-E43EF0D0A495}"/>
                </a:ext>
              </a:extLst>
            </p:cNvPr>
            <p:cNvSpPr/>
            <p:nvPr/>
          </p:nvSpPr>
          <p:spPr>
            <a:xfrm>
              <a:off x="3571372" y="3764283"/>
              <a:ext cx="2572883" cy="1360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871"/>
                <a:gd name="f4" fmla="val 610109"/>
                <a:gd name="f5" fmla="val 610110"/>
                <a:gd name="f6" fmla="*/ f0 1 1153871"/>
                <a:gd name="f7" fmla="*/ f1 1 610109"/>
                <a:gd name="f8" fmla="+- f4 0 f2"/>
                <a:gd name="f9" fmla="+- f3 0 f2"/>
                <a:gd name="f10" fmla="*/ f9 1 1153871"/>
                <a:gd name="f11" fmla="*/ f8 1 6101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53871" h="6101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7" name="群組 34">
            <a:extLst>
              <a:ext uri="{FF2B5EF4-FFF2-40B4-BE49-F238E27FC236}">
                <a16:creationId xmlns:a16="http://schemas.microsoft.com/office/drawing/2014/main" id="{BA8619E0-2D2C-2CC4-1591-FC2E954DDD9A}"/>
              </a:ext>
            </a:extLst>
          </p:cNvPr>
          <p:cNvGrpSpPr/>
          <p:nvPr/>
        </p:nvGrpSpPr>
        <p:grpSpPr>
          <a:xfrm>
            <a:off x="494388" y="2165372"/>
            <a:ext cx="3468008" cy="1232949"/>
            <a:chOff x="494388" y="2165372"/>
            <a:chExt cx="3468008" cy="123294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260396-E010-87BB-63B5-C1EA40C6590D}"/>
                </a:ext>
              </a:extLst>
            </p:cNvPr>
            <p:cNvSpPr/>
            <p:nvPr/>
          </p:nvSpPr>
          <p:spPr>
            <a:xfrm flipH="1">
              <a:off x="494388" y="2165372"/>
              <a:ext cx="3468008" cy="1232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4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4723B294-508B-3774-D454-BD1B69D75ACC}"/>
                </a:ext>
              </a:extLst>
            </p:cNvPr>
            <p:cNvSpPr txBox="1"/>
            <p:nvPr/>
          </p:nvSpPr>
          <p:spPr>
            <a:xfrm>
              <a:off x="709089" y="2340690"/>
              <a:ext cx="3135075" cy="73866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依法投保產品責任險並主動張貼門口或</a:t>
              </a:r>
              <a:r>
                <a:rPr lang="zh-TW" sz="2400" b="1" i="0" u="none" strike="noStrike" kern="1200" cap="none" spc="0" baseline="0">
                  <a:solidFill>
                    <a:srgbClr val="3B673C"/>
                  </a:solidFill>
                  <a:uFillTx/>
                  <a:latin typeface="jf open 粉圓 2.0"/>
                  <a:ea typeface="jf open 粉圓 2.0"/>
                  <a:cs typeface="Gen Jyuu Gothic Monospace Heavy"/>
                </a:rPr>
                <a:t>明顯處</a:t>
              </a:r>
            </a:p>
          </p:txBody>
        </p:sp>
      </p:grpSp>
      <p:sp>
        <p:nvSpPr>
          <p:cNvPr id="10" name="Freeform 3">
            <a:extLst>
              <a:ext uri="{FF2B5EF4-FFF2-40B4-BE49-F238E27FC236}">
                <a16:creationId xmlns:a16="http://schemas.microsoft.com/office/drawing/2014/main" id="{5D6988BE-B239-4353-249C-4290A7651049}"/>
              </a:ext>
            </a:extLst>
          </p:cNvPr>
          <p:cNvSpPr/>
          <p:nvPr/>
        </p:nvSpPr>
        <p:spPr>
          <a:xfrm rot="10799991">
            <a:off x="74423" y="5344045"/>
            <a:ext cx="4114800" cy="166303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375E0655-F495-DCA0-179D-A9A9AF93DEF5}"/>
              </a:ext>
            </a:extLst>
          </p:cNvPr>
          <p:cNvSpPr txBox="1"/>
          <p:nvPr/>
        </p:nvSpPr>
        <p:spPr>
          <a:xfrm>
            <a:off x="203938" y="5931475"/>
            <a:ext cx="3603650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充分標示食安相關資訊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『如豬肉產地、廚師證等』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676060A8-A5EB-57D3-D4BC-31D04B60A92A}"/>
              </a:ext>
            </a:extLst>
          </p:cNvPr>
          <p:cNvSpPr/>
          <p:nvPr/>
        </p:nvSpPr>
        <p:spPr>
          <a:xfrm rot="5399996" flipH="1">
            <a:off x="7114247" y="1690557"/>
            <a:ext cx="1927829" cy="314278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E76CADCB-388D-ACD6-3FB5-000B0AC2735E}"/>
              </a:ext>
            </a:extLst>
          </p:cNvPr>
          <p:cNvSpPr txBox="1"/>
          <p:nvPr/>
        </p:nvSpPr>
        <p:spPr>
          <a:xfrm>
            <a:off x="7192725" y="2707949"/>
            <a:ext cx="2258156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選擇通過餐飲衛生管理分級取得優良標章店家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grpSp>
        <p:nvGrpSpPr>
          <p:cNvPr id="14" name="群組 44">
            <a:extLst>
              <a:ext uri="{FF2B5EF4-FFF2-40B4-BE49-F238E27FC236}">
                <a16:creationId xmlns:a16="http://schemas.microsoft.com/office/drawing/2014/main" id="{4FEFBB63-D2F3-6C7E-9164-E37DC7AA8366}"/>
              </a:ext>
            </a:extLst>
          </p:cNvPr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EC6DAA2-F04A-7875-DC5D-ADC1E9CACACA}"/>
                </a:ext>
              </a:extLst>
            </p:cNvPr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434FB2D-5875-52C7-5551-030CF47816CF}"/>
                </a:ext>
              </a:extLst>
            </p:cNvPr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8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420EC8B-AAF0-0A22-C169-B4870F9C50CC}"/>
                </a:ext>
              </a:extLst>
            </p:cNvPr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18" name="Freeform 2">
            <a:extLst>
              <a:ext uri="{FF2B5EF4-FFF2-40B4-BE49-F238E27FC236}">
                <a16:creationId xmlns:a16="http://schemas.microsoft.com/office/drawing/2014/main" id="{D821ACB7-CC0D-FF4B-20C0-91118036495C}"/>
              </a:ext>
            </a:extLst>
          </p:cNvPr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73EC6B4A-26C0-47B2-FEF5-2FDDF5B0F430}"/>
              </a:ext>
            </a:extLst>
          </p:cNvPr>
          <p:cNvSpPr/>
          <p:nvPr/>
        </p:nvSpPr>
        <p:spPr>
          <a:xfrm flipH="1" flipV="1">
            <a:off x="-168066" y="-217810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20" name="投影片編號版面配置區 3">
            <a:extLst>
              <a:ext uri="{FF2B5EF4-FFF2-40B4-BE49-F238E27FC236}">
                <a16:creationId xmlns:a16="http://schemas.microsoft.com/office/drawing/2014/main" id="{86E70D75-3D57-DFF8-98DA-04F7DE4DDD32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252130-B8BA-4F16-AE1E-836E065B2352}" type="slidenum">
              <a:t>11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DAE0D6EB-C4DA-03E6-F2A0-82057CF97F2C}"/>
              </a:ext>
            </a:extLst>
          </p:cNvPr>
          <p:cNvSpPr/>
          <p:nvPr/>
        </p:nvSpPr>
        <p:spPr>
          <a:xfrm>
            <a:off x="-3782854" y="3477627"/>
            <a:ext cx="6744330" cy="4603007"/>
          </a:xfrm>
          <a:custGeom>
            <a:avLst/>
            <a:gdLst>
              <a:gd name="f0" fmla="val w"/>
              <a:gd name="f1" fmla="val h"/>
              <a:gd name="f2" fmla="val 0"/>
              <a:gd name="f3" fmla="val 6744332"/>
              <a:gd name="f4" fmla="val 4603006"/>
              <a:gd name="f5" fmla="*/ f0 1 6744332"/>
              <a:gd name="f6" fmla="*/ f1 1 4603006"/>
              <a:gd name="f7" fmla="+- f4 0 f2"/>
              <a:gd name="f8" fmla="+- f3 0 f2"/>
              <a:gd name="f9" fmla="*/ f8 1 6744332"/>
              <a:gd name="f10" fmla="*/ f7 1 460300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4332" h="460300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6B3BF0B-B5BD-3629-62BE-31E2DD463D7B}"/>
              </a:ext>
            </a:extLst>
          </p:cNvPr>
          <p:cNvSpPr/>
          <p:nvPr/>
        </p:nvSpPr>
        <p:spPr>
          <a:xfrm rot="19529014">
            <a:off x="-470274" y="3318329"/>
            <a:ext cx="3291529" cy="5590705"/>
          </a:xfrm>
          <a:custGeom>
            <a:avLst/>
            <a:gdLst>
              <a:gd name="f0" fmla="val w"/>
              <a:gd name="f1" fmla="val h"/>
              <a:gd name="f2" fmla="val 0"/>
              <a:gd name="f3" fmla="val 3291526"/>
              <a:gd name="f4" fmla="val 5590702"/>
              <a:gd name="f5" fmla="*/ f0 1 3291526"/>
              <a:gd name="f6" fmla="*/ f1 1 5590702"/>
              <a:gd name="f7" fmla="+- f4 0 f2"/>
              <a:gd name="f8" fmla="+- f3 0 f2"/>
              <a:gd name="f9" fmla="*/ f8 1 3291526"/>
              <a:gd name="f10" fmla="*/ f7 1 559070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91526" h="559070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3F14FE6-E85F-2C84-3D42-590162F2A025}"/>
              </a:ext>
            </a:extLst>
          </p:cNvPr>
          <p:cNvSpPr/>
          <p:nvPr/>
        </p:nvSpPr>
        <p:spPr>
          <a:xfrm>
            <a:off x="8219413" y="-460482"/>
            <a:ext cx="2203246" cy="2203246"/>
          </a:xfrm>
          <a:custGeom>
            <a:avLst/>
            <a:gdLst>
              <a:gd name="f0" fmla="val w"/>
              <a:gd name="f1" fmla="val h"/>
              <a:gd name="f2" fmla="val 0"/>
              <a:gd name="f3" fmla="val 2203246"/>
              <a:gd name="f4" fmla="val 2203247"/>
              <a:gd name="f5" fmla="*/ f0 1 2203246"/>
              <a:gd name="f6" fmla="*/ f1 1 2203246"/>
              <a:gd name="f7" fmla="+- f3 0 f2"/>
              <a:gd name="f8" fmla="*/ f7 1 2203246"/>
              <a:gd name="f9" fmla="*/ f2 1 f8"/>
              <a:gd name="f10" fmla="*/ f3 1 f8"/>
              <a:gd name="f11" fmla="*/ f9 f5 1"/>
              <a:gd name="f12" fmla="*/ f10 f5 1"/>
              <a:gd name="f13" fmla="*/ f10 f6 1"/>
              <a:gd name="f14" fmla="*/ f9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" t="f14" r="f12" b="f13"/>
            <a:pathLst>
              <a:path w="2203246" h="2203246">
                <a:moveTo>
                  <a:pt x="f2" y="f2"/>
                </a:moveTo>
                <a:lnTo>
                  <a:pt x="f4" y="f2"/>
                </a:lnTo>
                <a:lnTo>
                  <a:pt x="f4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CCA859D-35AA-13FC-F20B-6DBEC79EEF21}"/>
              </a:ext>
            </a:extLst>
          </p:cNvPr>
          <p:cNvSpPr txBox="1"/>
          <p:nvPr/>
        </p:nvSpPr>
        <p:spPr>
          <a:xfrm>
            <a:off x="7215521" y="2471440"/>
            <a:ext cx="2461884" cy="937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5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0" i="0" u="none" strike="noStrike" kern="1200" cap="none" spc="0" baseline="0">
                <a:solidFill>
                  <a:srgbClr val="373737"/>
                </a:solidFill>
                <a:uFillTx/>
                <a:latin typeface="Arial Black" pitchFamily="34"/>
              </a:rPr>
              <a:t>Best  </a:t>
            </a:r>
          </a:p>
          <a:p>
            <a:pPr marL="0" marR="0" lvl="0" indent="0" algn="l" defTabSz="914400" rtl="0" fontAlgn="auto" hangingPunct="1">
              <a:lnSpc>
                <a:spcPts val="35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40" b="0" i="0" u="none" strike="noStrike" kern="1200" cap="none" spc="0" baseline="0">
                <a:solidFill>
                  <a:srgbClr val="373737"/>
                </a:solidFill>
                <a:uFillTx/>
                <a:latin typeface="Arial Black" pitchFamily="34"/>
              </a:rPr>
              <a:t>Choices</a:t>
            </a:r>
          </a:p>
        </p:txBody>
      </p:sp>
      <p:sp>
        <p:nvSpPr>
          <p:cNvPr id="6" name="文字方塊 50">
            <a:extLst>
              <a:ext uri="{FF2B5EF4-FFF2-40B4-BE49-F238E27FC236}">
                <a16:creationId xmlns:a16="http://schemas.microsoft.com/office/drawing/2014/main" id="{7D44BDA0-5DF2-A69B-BBB8-F0DF71458FA7}"/>
              </a:ext>
            </a:extLst>
          </p:cNvPr>
          <p:cNvSpPr txBox="1"/>
          <p:nvPr/>
        </p:nvSpPr>
        <p:spPr>
          <a:xfrm>
            <a:off x="0" y="520567"/>
            <a:ext cx="9501118" cy="5813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食安資訊主動貼 消費保障雄</a:t>
            </a:r>
            <a:r>
              <a:rPr lang="en-US" sz="4588" b="0" i="0" u="none" strike="noStrike" kern="1200" cap="none" spc="0" baseline="0">
                <a:solidFill>
                  <a:srgbClr val="546B45"/>
                </a:solidFill>
                <a:uFillTx/>
                <a:latin typeface="Arial Black" pitchFamily="34"/>
                <a:ea typeface="Gen Jyuu Gothic Monospace Heavy" pitchFamily="49"/>
                <a:cs typeface="Gen Jyuu Gothic Monospace Heavy" pitchFamily="49"/>
              </a:rPr>
              <a:t>OK</a:t>
            </a:r>
          </a:p>
        </p:txBody>
      </p:sp>
      <p:sp>
        <p:nvSpPr>
          <p:cNvPr id="7" name="投影片編號版面配置區 53">
            <a:extLst>
              <a:ext uri="{FF2B5EF4-FFF2-40B4-BE49-F238E27FC236}">
                <a16:creationId xmlns:a16="http://schemas.microsoft.com/office/drawing/2014/main" id="{BE8F9355-79D1-D7FA-931C-BBF54D6F5463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2E8100-4222-4595-A0E9-B008717F5D31}" type="slidenum">
              <a:t>12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grpSp>
        <p:nvGrpSpPr>
          <p:cNvPr id="8" name="群組 4">
            <a:extLst>
              <a:ext uri="{FF2B5EF4-FFF2-40B4-BE49-F238E27FC236}">
                <a16:creationId xmlns:a16="http://schemas.microsoft.com/office/drawing/2014/main" id="{14CB9C80-3A41-1C17-CB79-95ACE5EEFFDC}"/>
              </a:ext>
            </a:extLst>
          </p:cNvPr>
          <p:cNvGrpSpPr/>
          <p:nvPr/>
        </p:nvGrpSpPr>
        <p:grpSpPr>
          <a:xfrm>
            <a:off x="2868481" y="1623389"/>
            <a:ext cx="4411212" cy="2605764"/>
            <a:chOff x="2868481" y="1623389"/>
            <a:chExt cx="4411212" cy="2605764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882C09D4-3C2B-A23A-610A-19D1C9464D4C}"/>
                </a:ext>
              </a:extLst>
            </p:cNvPr>
            <p:cNvSpPr/>
            <p:nvPr/>
          </p:nvSpPr>
          <p:spPr>
            <a:xfrm flipH="1" flipV="1">
              <a:off x="2979362" y="1623389"/>
              <a:ext cx="4300331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A09F3A34-55E0-7171-FC18-DDF93B57EDC1}"/>
                </a:ext>
              </a:extLst>
            </p:cNvPr>
            <p:cNvSpPr/>
            <p:nvPr/>
          </p:nvSpPr>
          <p:spPr>
            <a:xfrm>
              <a:off x="2868481" y="1675445"/>
              <a:ext cx="4300331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81F89ADB-7BB0-62EF-48E5-001BCF8E03B4}"/>
              </a:ext>
            </a:extLst>
          </p:cNvPr>
          <p:cNvSpPr/>
          <p:nvPr/>
        </p:nvSpPr>
        <p:spPr>
          <a:xfrm>
            <a:off x="3157706" y="1881771"/>
            <a:ext cx="3805924" cy="2141049"/>
          </a:xfrm>
          <a:custGeom>
            <a:avLst/>
            <a:gdLst>
              <a:gd name="f0" fmla="val w"/>
              <a:gd name="f1" fmla="val h"/>
              <a:gd name="f2" fmla="val 0"/>
              <a:gd name="f3" fmla="val 11287761"/>
              <a:gd name="f4" fmla="val 6350000"/>
              <a:gd name="f5" fmla="val 5824220"/>
              <a:gd name="f6" fmla="val 525780"/>
              <a:gd name="f7" fmla="val 234950"/>
              <a:gd name="f8" fmla="val 10761980"/>
              <a:gd name="f9" fmla="val 11052811"/>
              <a:gd name="f10" fmla="val 5822950"/>
              <a:gd name="f11" fmla="val 6113780"/>
              <a:gd name="f12" fmla="val 6348730"/>
              <a:gd name="f13" fmla="val 236220"/>
              <a:gd name="f14" fmla="val 6115050"/>
              <a:gd name="f15" fmla="*/ f0 1 11287761"/>
              <a:gd name="f16" fmla="*/ f1 1 6350000"/>
              <a:gd name="f17" fmla="+- f4 0 f2"/>
              <a:gd name="f18" fmla="+- f3 0 f2"/>
              <a:gd name="f19" fmla="*/ f18 1 11287761"/>
              <a:gd name="f20" fmla="*/ f17 1 6350000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287761" h="6350000">
                <a:moveTo>
                  <a:pt x="f2" y="f5"/>
                </a:moveTo>
                <a:lnTo>
                  <a:pt x="f2" y="f6"/>
                </a:lnTo>
                <a:cubicBezTo>
                  <a:pt x="f2" y="f7"/>
                  <a:pt x="f7" y="f2"/>
                  <a:pt x="f6" y="f2"/>
                </a:cubicBezTo>
                <a:lnTo>
                  <a:pt x="f8" y="f2"/>
                </a:lnTo>
                <a:cubicBezTo>
                  <a:pt x="f9" y="f2"/>
                  <a:pt x="f3" y="f7"/>
                  <a:pt x="f3" y="f6"/>
                </a:cubicBezTo>
                <a:lnTo>
                  <a:pt x="f3" y="f10"/>
                </a:lnTo>
                <a:cubicBezTo>
                  <a:pt x="f3" y="f11"/>
                  <a:pt x="f9" y="f12"/>
                  <a:pt x="f8" y="f12"/>
                </a:cubicBezTo>
                <a:lnTo>
                  <a:pt x="f6" y="f12"/>
                </a:lnTo>
                <a:cubicBezTo>
                  <a:pt x="f13" y="f4"/>
                  <a:pt x="f2" y="f14"/>
                  <a:pt x="f2" y="f5"/>
                </a:cubicBezTo>
                <a:cubicBezTo>
                  <a:pt x="f2" y="f5"/>
                  <a:pt x="f2" y="f5"/>
                  <a:pt x="f2" y="f5"/>
                </a:cubicBez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12" name="群組 3">
            <a:extLst>
              <a:ext uri="{FF2B5EF4-FFF2-40B4-BE49-F238E27FC236}">
                <a16:creationId xmlns:a16="http://schemas.microsoft.com/office/drawing/2014/main" id="{8E4BA016-B2A1-796B-B5FE-2564D167CFC8}"/>
              </a:ext>
            </a:extLst>
          </p:cNvPr>
          <p:cNvGrpSpPr/>
          <p:nvPr/>
        </p:nvGrpSpPr>
        <p:grpSpPr>
          <a:xfrm>
            <a:off x="120655" y="1633118"/>
            <a:ext cx="2802223" cy="2605765"/>
            <a:chOff x="120655" y="1633118"/>
            <a:chExt cx="2802223" cy="2605765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CF92263-D8E6-614C-3F29-3614FA6FD7A2}"/>
                </a:ext>
              </a:extLst>
            </p:cNvPr>
            <p:cNvSpPr/>
            <p:nvPr/>
          </p:nvSpPr>
          <p:spPr>
            <a:xfrm flipH="1" flipV="1">
              <a:off x="190816" y="1633118"/>
              <a:ext cx="2732062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C4CB50F0-9E87-9D92-12EB-B0EB47FF2581}"/>
                </a:ext>
              </a:extLst>
            </p:cNvPr>
            <p:cNvSpPr/>
            <p:nvPr/>
          </p:nvSpPr>
          <p:spPr>
            <a:xfrm>
              <a:off x="120655" y="1675445"/>
              <a:ext cx="2721162" cy="2563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pic>
        <p:nvPicPr>
          <p:cNvPr id="15" name="圖片 45">
            <a:extLst>
              <a:ext uri="{FF2B5EF4-FFF2-40B4-BE49-F238E27FC236}">
                <a16:creationId xmlns:a16="http://schemas.microsoft.com/office/drawing/2014/main" id="{7CB6C403-EBB9-6186-92E6-22F755EB0F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07" t="5562" r="3870" b="7226"/>
          <a:stretch>
            <a:fillRect/>
          </a:stretch>
        </p:blipFill>
        <p:spPr>
          <a:xfrm>
            <a:off x="389424" y="1829705"/>
            <a:ext cx="2273875" cy="219311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6" name="群組 7">
            <a:extLst>
              <a:ext uri="{FF2B5EF4-FFF2-40B4-BE49-F238E27FC236}">
                <a16:creationId xmlns:a16="http://schemas.microsoft.com/office/drawing/2014/main" id="{00B9E7B7-5291-CB27-C75A-245FB7A71C5A}"/>
              </a:ext>
            </a:extLst>
          </p:cNvPr>
          <p:cNvGrpSpPr/>
          <p:nvPr/>
        </p:nvGrpSpPr>
        <p:grpSpPr>
          <a:xfrm>
            <a:off x="155219" y="4331339"/>
            <a:ext cx="4462702" cy="2605764"/>
            <a:chOff x="155219" y="4331339"/>
            <a:chExt cx="4462702" cy="2605764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585E7712-DE57-1385-8C60-562CCE6D301C}"/>
                </a:ext>
              </a:extLst>
            </p:cNvPr>
            <p:cNvSpPr/>
            <p:nvPr/>
          </p:nvSpPr>
          <p:spPr>
            <a:xfrm rot="10799991" flipH="1" flipV="1">
              <a:off x="155219" y="4383395"/>
              <a:ext cx="4350523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603BB383-9ACA-5BDB-4B60-2761F922CBC4}"/>
                </a:ext>
              </a:extLst>
            </p:cNvPr>
            <p:cNvSpPr/>
            <p:nvPr/>
          </p:nvSpPr>
          <p:spPr>
            <a:xfrm rot="10799991">
              <a:off x="267398" y="4331339"/>
              <a:ext cx="4350523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pic>
        <p:nvPicPr>
          <p:cNvPr id="19" name="圖片 40">
            <a:extLst>
              <a:ext uri="{FF2B5EF4-FFF2-40B4-BE49-F238E27FC236}">
                <a16:creationId xmlns:a16="http://schemas.microsoft.com/office/drawing/2014/main" id="{950D2425-C13C-ED38-BB1B-F332A6D06A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24" y="4521378"/>
            <a:ext cx="3757013" cy="2164988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群組 11">
            <a:extLst>
              <a:ext uri="{FF2B5EF4-FFF2-40B4-BE49-F238E27FC236}">
                <a16:creationId xmlns:a16="http://schemas.microsoft.com/office/drawing/2014/main" id="{55A7C10D-91AD-A814-751B-007752C706BB}"/>
              </a:ext>
            </a:extLst>
          </p:cNvPr>
          <p:cNvGrpSpPr/>
          <p:nvPr/>
        </p:nvGrpSpPr>
        <p:grpSpPr>
          <a:xfrm>
            <a:off x="4832512" y="4378897"/>
            <a:ext cx="2288212" cy="2605764"/>
            <a:chOff x="4832512" y="4378897"/>
            <a:chExt cx="2288212" cy="2605764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1C566275-3ECC-B738-936F-9EC32415DC32}"/>
                </a:ext>
              </a:extLst>
            </p:cNvPr>
            <p:cNvSpPr/>
            <p:nvPr/>
          </p:nvSpPr>
          <p:spPr>
            <a:xfrm rot="10799991" flipH="1" flipV="1">
              <a:off x="4832512" y="4430953"/>
              <a:ext cx="2230697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38DE0593-3D16-CB97-E989-1810993742AA}"/>
                </a:ext>
              </a:extLst>
            </p:cNvPr>
            <p:cNvSpPr/>
            <p:nvPr/>
          </p:nvSpPr>
          <p:spPr>
            <a:xfrm rot="10799991">
              <a:off x="4890027" y="4378897"/>
              <a:ext cx="2230697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23" name="群組 17">
            <a:extLst>
              <a:ext uri="{FF2B5EF4-FFF2-40B4-BE49-F238E27FC236}">
                <a16:creationId xmlns:a16="http://schemas.microsoft.com/office/drawing/2014/main" id="{B6A08827-A16C-6101-3BC2-1FFA1A0B6ED9}"/>
              </a:ext>
            </a:extLst>
          </p:cNvPr>
          <p:cNvGrpSpPr/>
          <p:nvPr/>
        </p:nvGrpSpPr>
        <p:grpSpPr>
          <a:xfrm>
            <a:off x="7083948" y="4388918"/>
            <a:ext cx="2322410" cy="2605756"/>
            <a:chOff x="7083948" y="4388918"/>
            <a:chExt cx="2322410" cy="2605756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4204EA1A-6336-1ED0-63F1-8A4E35E5B631}"/>
                </a:ext>
              </a:extLst>
            </p:cNvPr>
            <p:cNvSpPr/>
            <p:nvPr/>
          </p:nvSpPr>
          <p:spPr>
            <a:xfrm rot="10799991" flipH="1" flipV="1">
              <a:off x="7083948" y="4440966"/>
              <a:ext cx="2264026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*/ f0 1 3222031"/>
                <a:gd name="f6" fmla="*/ f1 1 3028709"/>
                <a:gd name="f7" fmla="+- f4 0 f2"/>
                <a:gd name="f8" fmla="+- f3 0 f2"/>
                <a:gd name="f9" fmla="*/ f8 1 3222031"/>
                <a:gd name="f10" fmla="*/ f7 1 3028709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222031" h="3028709">
                  <a:moveTo>
                    <a:pt x="f3" y="f4"/>
                  </a:moveTo>
                  <a:lnTo>
                    <a:pt x="f2" y="f4"/>
                  </a:lnTo>
                  <a:lnTo>
                    <a:pt x="f2" y="f2"/>
                  </a:lnTo>
                  <a:lnTo>
                    <a:pt x="f3" y="f2"/>
                  </a:lnTo>
                  <a:lnTo>
                    <a:pt x="f3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A2682909-E9B6-6B40-CE77-0D236DFEEF37}"/>
                </a:ext>
              </a:extLst>
            </p:cNvPr>
            <p:cNvSpPr/>
            <p:nvPr/>
          </p:nvSpPr>
          <p:spPr>
            <a:xfrm rot="10799991">
              <a:off x="7142332" y="4388918"/>
              <a:ext cx="2264026" cy="2553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2031"/>
                <a:gd name="f4" fmla="val 3028709"/>
                <a:gd name="f5" fmla="val 3222030"/>
                <a:gd name="f6" fmla="val 3028708"/>
                <a:gd name="f7" fmla="*/ f0 1 3222031"/>
                <a:gd name="f8" fmla="*/ f1 1 3028709"/>
                <a:gd name="f9" fmla="+- f4 0 f2"/>
                <a:gd name="f10" fmla="+- f3 0 f2"/>
                <a:gd name="f11" fmla="*/ f10 1 3222031"/>
                <a:gd name="f12" fmla="*/ f9 1 30287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222031" h="3028709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26" name="群組 38">
            <a:extLst>
              <a:ext uri="{FF2B5EF4-FFF2-40B4-BE49-F238E27FC236}">
                <a16:creationId xmlns:a16="http://schemas.microsoft.com/office/drawing/2014/main" id="{B2B9CFC3-A3EB-2D59-6904-7545B756F9B9}"/>
              </a:ext>
            </a:extLst>
          </p:cNvPr>
          <p:cNvGrpSpPr/>
          <p:nvPr/>
        </p:nvGrpSpPr>
        <p:grpSpPr>
          <a:xfrm>
            <a:off x="4350331" y="4430972"/>
            <a:ext cx="5540788" cy="2552319"/>
            <a:chOff x="4350331" y="4430972"/>
            <a:chExt cx="5540788" cy="2552319"/>
          </a:xfrm>
        </p:grpSpPr>
        <p:pic>
          <p:nvPicPr>
            <p:cNvPr id="27" name="圖片 35">
              <a:extLst>
                <a:ext uri="{FF2B5EF4-FFF2-40B4-BE49-F238E27FC236}">
                  <a16:creationId xmlns:a16="http://schemas.microsoft.com/office/drawing/2014/main" id="{6677DBA5-22E9-1A08-A8FF-0243090D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50331" y="4430972"/>
              <a:ext cx="5540788" cy="25523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橢圓 36">
              <a:extLst>
                <a:ext uri="{FF2B5EF4-FFF2-40B4-BE49-F238E27FC236}">
                  <a16:creationId xmlns:a16="http://schemas.microsoft.com/office/drawing/2014/main" id="{175C06D0-9080-689E-D67D-F0DB60CAF072}"/>
                </a:ext>
              </a:extLst>
            </p:cNvPr>
            <p:cNvSpPr/>
            <p:nvPr/>
          </p:nvSpPr>
          <p:spPr>
            <a:xfrm>
              <a:off x="5400409" y="6255291"/>
              <a:ext cx="357978" cy="3741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B18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050" b="0" i="0" u="none" strike="noStrike" kern="1200" cap="none" spc="0" baseline="0">
                  <a:solidFill>
                    <a:srgbClr val="FFFFFF"/>
                  </a:solidFill>
                  <a:uFillTx/>
                  <a:latin typeface="思源黑體 TW Heavy" pitchFamily="34"/>
                  <a:ea typeface="思源黑體 TW Heavy" pitchFamily="34"/>
                </a:rPr>
                <a:t>年</a:t>
              </a:r>
            </a:p>
          </p:txBody>
        </p:sp>
        <p:sp>
          <p:nvSpPr>
            <p:cNvPr id="29" name="橢圓 37">
              <a:extLst>
                <a:ext uri="{FF2B5EF4-FFF2-40B4-BE49-F238E27FC236}">
                  <a16:creationId xmlns:a16="http://schemas.microsoft.com/office/drawing/2014/main" id="{29D5F4DB-BE5B-DCC1-7B86-CA71C6E520D4}"/>
                </a:ext>
              </a:extLst>
            </p:cNvPr>
            <p:cNvSpPr/>
            <p:nvPr/>
          </p:nvSpPr>
          <p:spPr>
            <a:xfrm>
              <a:off x="7649495" y="6266593"/>
              <a:ext cx="357978" cy="35158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A22D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050" b="0" i="0" u="none" strike="noStrike" kern="1200" cap="none" spc="0" baseline="0">
                  <a:solidFill>
                    <a:srgbClr val="FFFFFF"/>
                  </a:solidFill>
                  <a:uFillTx/>
                  <a:latin typeface="思源黑體 TW Heavy" pitchFamily="34"/>
                  <a:ea typeface="思源黑體 TW Heavy" pitchFamily="34"/>
                </a:rPr>
                <a:t>年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2A4DE6ED-B121-375F-CF7A-5A43AACBD635}"/>
              </a:ext>
            </a:extLst>
          </p:cNvPr>
          <p:cNvGrpSpPr/>
          <p:nvPr/>
        </p:nvGrpSpPr>
        <p:grpSpPr>
          <a:xfrm>
            <a:off x="-1676396" y="5832619"/>
            <a:ext cx="1026715" cy="1422404"/>
            <a:chOff x="-1676396" y="5832619"/>
            <a:chExt cx="1026715" cy="1422404"/>
          </a:xfrm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85ABB4DD-38EE-53C5-5890-BF69853706BF}"/>
                </a:ext>
              </a:extLst>
            </p:cNvPr>
            <p:cNvSpPr/>
            <p:nvPr/>
          </p:nvSpPr>
          <p:spPr>
            <a:xfrm>
              <a:off x="-1676396" y="5832619"/>
              <a:ext cx="1026715" cy="1422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6785"/>
                <a:gd name="f4" fmla="val 3556000"/>
                <a:gd name="f5" fmla="*/ f0 1 2566785"/>
                <a:gd name="f6" fmla="*/ f1 1 3556000"/>
                <a:gd name="f7" fmla="+- f4 0 f2"/>
                <a:gd name="f8" fmla="+- f3 0 f2"/>
                <a:gd name="f9" fmla="*/ f8 1 2566785"/>
                <a:gd name="f10" fmla="*/ f7 1 35560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566785" h="3556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id="{D8142437-B90E-7701-DCDF-ECF47BDE89C3}"/>
                </a:ext>
              </a:extLst>
            </p:cNvPr>
            <p:cNvGrpSpPr/>
            <p:nvPr/>
          </p:nvGrpSpPr>
          <p:grpSpPr>
            <a:xfrm>
              <a:off x="-1503593" y="6469609"/>
              <a:ext cx="166010" cy="105521"/>
              <a:chOff x="-1503593" y="6469609"/>
              <a:chExt cx="166010" cy="105521"/>
            </a:xfrm>
          </p:grpSpPr>
          <p:sp>
            <p:nvSpPr>
              <p:cNvPr id="5" name="Freeform 23">
                <a:extLst>
                  <a:ext uri="{FF2B5EF4-FFF2-40B4-BE49-F238E27FC236}">
                    <a16:creationId xmlns:a16="http://schemas.microsoft.com/office/drawing/2014/main" id="{B6CC86C6-4CE0-EAE2-A041-4353ABC7B30B}"/>
                  </a:ext>
                </a:extLst>
              </p:cNvPr>
              <p:cNvSpPr/>
              <p:nvPr/>
            </p:nvSpPr>
            <p:spPr>
              <a:xfrm rot="20699120">
                <a:off x="-1500145" y="6495843"/>
                <a:ext cx="162562" cy="78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2238"/>
                  <a:gd name="f4" fmla="val 112641"/>
                  <a:gd name="f5" fmla="*/ f0 1 232238"/>
                  <a:gd name="f6" fmla="*/ f1 1 112641"/>
                  <a:gd name="f7" fmla="+- f4 0 f2"/>
                  <a:gd name="f8" fmla="+- f3 0 f2"/>
                  <a:gd name="f9" fmla="*/ f8 1 232238"/>
                  <a:gd name="f10" fmla="*/ f7 1 112641"/>
                  <a:gd name="f11" fmla="*/ f2 1 f9"/>
                  <a:gd name="f12" fmla="*/ f3 1 f9"/>
                  <a:gd name="f13" fmla="*/ f2 1 f10"/>
                  <a:gd name="f14" fmla="*/ f4 1 f10"/>
                  <a:gd name="f15" fmla="*/ f11 f5 1"/>
                  <a:gd name="f16" fmla="*/ f12 f5 1"/>
                  <a:gd name="f17" fmla="*/ f14 f6 1"/>
                  <a:gd name="f18" fmla="*/ f13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32238" h="112641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close/>
                  </a:path>
                </a:pathLst>
              </a:custGeom>
              <a:solidFill>
                <a:srgbClr val="FFFAEB"/>
              </a:soli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新細明體" pitchFamily="18"/>
                </a:endParaRPr>
              </a:p>
            </p:txBody>
          </p:sp>
          <p:sp>
            <p:nvSpPr>
              <p:cNvPr id="6" name="TextBox 24">
                <a:extLst>
                  <a:ext uri="{FF2B5EF4-FFF2-40B4-BE49-F238E27FC236}">
                    <a16:creationId xmlns:a16="http://schemas.microsoft.com/office/drawing/2014/main" id="{4D7C6B48-7BA3-77E4-FA7C-7ECC59B2682B}"/>
                  </a:ext>
                </a:extLst>
              </p:cNvPr>
              <p:cNvSpPr txBox="1"/>
              <p:nvPr/>
            </p:nvSpPr>
            <p:spPr>
              <a:xfrm rot="20699120">
                <a:off x="-1503593" y="6469609"/>
                <a:ext cx="162562" cy="1055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27093" tIns="27093" rIns="27093" bIns="27093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166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96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</p:grpSp>
      </p:grpSp>
      <p:sp>
        <p:nvSpPr>
          <p:cNvPr id="7" name="Freeform 25">
            <a:extLst>
              <a:ext uri="{FF2B5EF4-FFF2-40B4-BE49-F238E27FC236}">
                <a16:creationId xmlns:a16="http://schemas.microsoft.com/office/drawing/2014/main" id="{BBBDC17F-D01D-2E44-B7FE-A8A510AE7B34}"/>
              </a:ext>
            </a:extLst>
          </p:cNvPr>
          <p:cNvSpPr/>
          <p:nvPr/>
        </p:nvSpPr>
        <p:spPr>
          <a:xfrm>
            <a:off x="-3166686" y="5832619"/>
            <a:ext cx="1236195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317865"/>
              <a:gd name="f4" fmla="val 2667000"/>
              <a:gd name="f5" fmla="val 2317866"/>
              <a:gd name="f6" fmla="*/ f0 1 2317865"/>
              <a:gd name="f7" fmla="*/ f1 1 2667000"/>
              <a:gd name="f8" fmla="+- f4 0 f2"/>
              <a:gd name="f9" fmla="+- f3 0 f2"/>
              <a:gd name="f10" fmla="*/ f9 1 2317865"/>
              <a:gd name="f11" fmla="*/ f8 1 266700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317865" h="266700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67275F58-8B21-AE5A-BB64-D3711610AB3F}"/>
              </a:ext>
            </a:extLst>
          </p:cNvPr>
          <p:cNvSpPr/>
          <p:nvPr/>
        </p:nvSpPr>
        <p:spPr>
          <a:xfrm>
            <a:off x="-4703527" y="5832619"/>
            <a:ext cx="1282747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405149"/>
              <a:gd name="f4" fmla="val 2667000"/>
              <a:gd name="f5" fmla="*/ f0 1 2405149"/>
              <a:gd name="f6" fmla="*/ f1 1 2667000"/>
              <a:gd name="f7" fmla="+- f4 0 f2"/>
              <a:gd name="f8" fmla="+- f3 0 f2"/>
              <a:gd name="f9" fmla="*/ f8 1 2405149"/>
              <a:gd name="f10" fmla="*/ f7 1 266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05149" h="266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99E2A47F-4D9D-AC9F-CFC9-40401A348224}"/>
              </a:ext>
            </a:extLst>
          </p:cNvPr>
          <p:cNvSpPr/>
          <p:nvPr/>
        </p:nvSpPr>
        <p:spPr>
          <a:xfrm>
            <a:off x="-4703527" y="5147532"/>
            <a:ext cx="359660" cy="1046640"/>
          </a:xfrm>
          <a:custGeom>
            <a:avLst/>
            <a:gdLst>
              <a:gd name="f0" fmla="val w"/>
              <a:gd name="f1" fmla="val h"/>
              <a:gd name="f2" fmla="val 0"/>
              <a:gd name="f3" fmla="val 674371"/>
              <a:gd name="f4" fmla="val 1962455"/>
              <a:gd name="f5" fmla="*/ f0 1 674371"/>
              <a:gd name="f6" fmla="*/ f1 1 1962455"/>
              <a:gd name="f7" fmla="+- f4 0 f2"/>
              <a:gd name="f8" fmla="+- f3 0 f2"/>
              <a:gd name="f9" fmla="*/ f8 1 674371"/>
              <a:gd name="f10" fmla="*/ f7 1 196245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371" h="196245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DD2E6B38-95D9-3864-8D14-2F4DF7A66499}"/>
              </a:ext>
            </a:extLst>
          </p:cNvPr>
          <p:cNvSpPr/>
          <p:nvPr/>
        </p:nvSpPr>
        <p:spPr>
          <a:xfrm flipH="1">
            <a:off x="-3340998" y="5147532"/>
            <a:ext cx="633852" cy="565858"/>
          </a:xfrm>
          <a:custGeom>
            <a:avLst/>
            <a:gdLst>
              <a:gd name="f0" fmla="val w"/>
              <a:gd name="f1" fmla="val h"/>
              <a:gd name="f2" fmla="val 0"/>
              <a:gd name="f3" fmla="val 1188470"/>
              <a:gd name="f4" fmla="val 1060979"/>
              <a:gd name="f5" fmla="val 1060980"/>
              <a:gd name="f6" fmla="*/ f0 1 1188470"/>
              <a:gd name="f7" fmla="*/ f1 1 1060979"/>
              <a:gd name="f8" fmla="+- f4 0 f2"/>
              <a:gd name="f9" fmla="+- f3 0 f2"/>
              <a:gd name="f10" fmla="*/ f9 1 1188470"/>
              <a:gd name="f11" fmla="*/ f8 1 106097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88470" h="1060979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87BCC3FC-F16F-58E7-CA78-AA6C60F30D94}"/>
              </a:ext>
            </a:extLst>
          </p:cNvPr>
          <p:cNvSpPr/>
          <p:nvPr/>
        </p:nvSpPr>
        <p:spPr>
          <a:xfrm>
            <a:off x="-4062148" y="4666905"/>
            <a:ext cx="721150" cy="926716"/>
          </a:xfrm>
          <a:custGeom>
            <a:avLst/>
            <a:gdLst>
              <a:gd name="f0" fmla="val w"/>
              <a:gd name="f1" fmla="val h"/>
              <a:gd name="f2" fmla="val 0"/>
              <a:gd name="f3" fmla="val 1352166"/>
              <a:gd name="f4" fmla="val 1737596"/>
              <a:gd name="f5" fmla="val 1352165"/>
              <a:gd name="f6" fmla="*/ f0 1 1352166"/>
              <a:gd name="f7" fmla="*/ f1 1 1737596"/>
              <a:gd name="f8" fmla="+- f4 0 f2"/>
              <a:gd name="f9" fmla="+- f3 0 f2"/>
              <a:gd name="f10" fmla="*/ f9 1 1352166"/>
              <a:gd name="f11" fmla="*/ f8 1 17375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352166" h="1737596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2" name="Freeform 38">
            <a:extLst>
              <a:ext uri="{FF2B5EF4-FFF2-40B4-BE49-F238E27FC236}">
                <a16:creationId xmlns:a16="http://schemas.microsoft.com/office/drawing/2014/main" id="{C5FCF430-0523-772B-0E11-E2CB43EC7C0A}"/>
              </a:ext>
            </a:extLst>
          </p:cNvPr>
          <p:cNvSpPr/>
          <p:nvPr/>
        </p:nvSpPr>
        <p:spPr>
          <a:xfrm>
            <a:off x="-2438841" y="4976750"/>
            <a:ext cx="1016693" cy="855869"/>
          </a:xfrm>
          <a:custGeom>
            <a:avLst/>
            <a:gdLst>
              <a:gd name="f0" fmla="val w"/>
              <a:gd name="f1" fmla="val h"/>
              <a:gd name="f2" fmla="val 0"/>
              <a:gd name="f3" fmla="val 1906299"/>
              <a:gd name="f4" fmla="val 1604757"/>
              <a:gd name="f5" fmla="*/ f0 1 1906299"/>
              <a:gd name="f6" fmla="*/ f1 1 1604757"/>
              <a:gd name="f7" fmla="+- f4 0 f2"/>
              <a:gd name="f8" fmla="+- f3 0 f2"/>
              <a:gd name="f9" fmla="*/ f8 1 1906299"/>
              <a:gd name="f10" fmla="*/ f7 1 160475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06299" h="160475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53C1062B-9139-18A4-16DB-8140F87DA166}"/>
              </a:ext>
            </a:extLst>
          </p:cNvPr>
          <p:cNvSpPr/>
          <p:nvPr/>
        </p:nvSpPr>
        <p:spPr>
          <a:xfrm>
            <a:off x="557866" y="1974436"/>
            <a:ext cx="8656323" cy="1015989"/>
          </a:xfrm>
          <a:custGeom>
            <a:avLst/>
            <a:gdLst>
              <a:gd name="f0" fmla="val w"/>
              <a:gd name="f1" fmla="val h"/>
              <a:gd name="f2" fmla="val 0"/>
              <a:gd name="f3" fmla="val 7620000"/>
              <a:gd name="f4" fmla="val 1904985"/>
              <a:gd name="f5" fmla="*/ f0 1 7620000"/>
              <a:gd name="f6" fmla="*/ f1 1 1904985"/>
              <a:gd name="f7" fmla="+- f4 0 f2"/>
              <a:gd name="f8" fmla="+- f3 0 f2"/>
              <a:gd name="f9" fmla="*/ f8 1 7620000"/>
              <a:gd name="f10" fmla="*/ f7 1 190498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620000" h="190498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7E33EFD6-9028-3628-111A-3D57EB51D2C3}"/>
              </a:ext>
            </a:extLst>
          </p:cNvPr>
          <p:cNvSpPr txBox="1"/>
          <p:nvPr/>
        </p:nvSpPr>
        <p:spPr>
          <a:xfrm>
            <a:off x="-931042" y="2271177"/>
            <a:ext cx="11634139" cy="526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高雄市政府衛生局</a:t>
            </a:r>
            <a:r>
              <a:rPr lang="en-US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-</a:t>
            </a: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雄健康臉書粉絲專頁</a:t>
            </a:r>
            <a:endParaRPr lang="en-US" sz="36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pic>
        <p:nvPicPr>
          <p:cNvPr id="15" name="Picture 2" descr="可能是文字的圖像">
            <a:extLst>
              <a:ext uri="{FF2B5EF4-FFF2-40B4-BE49-F238E27FC236}">
                <a16:creationId xmlns:a16="http://schemas.microsoft.com/office/drawing/2014/main" id="{90066282-E0C1-9A9E-F0E9-E313A9BB3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29757" y="5113717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內容版面配置區 4">
            <a:extLst>
              <a:ext uri="{FF2B5EF4-FFF2-40B4-BE49-F238E27FC236}">
                <a16:creationId xmlns:a16="http://schemas.microsoft.com/office/drawing/2014/main" id="{4B44907A-3755-8C96-F43A-B62F09CE5D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6757" y="5073996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4" descr="可能是文字的圖像">
            <a:extLst>
              <a:ext uri="{FF2B5EF4-FFF2-40B4-BE49-F238E27FC236}">
                <a16:creationId xmlns:a16="http://schemas.microsoft.com/office/drawing/2014/main" id="{61C8D2FD-CB56-C73E-0D8A-F636CAD8F16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34163" y="3102348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" descr="可能是文字的圖像">
            <a:extLst>
              <a:ext uri="{FF2B5EF4-FFF2-40B4-BE49-F238E27FC236}">
                <a16:creationId xmlns:a16="http://schemas.microsoft.com/office/drawing/2014/main" id="{1E824F17-8B13-E04B-AA71-4F1A9376F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846188" y="3101699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圖片 79">
            <a:extLst>
              <a:ext uri="{FF2B5EF4-FFF2-40B4-BE49-F238E27FC236}">
                <a16:creationId xmlns:a16="http://schemas.microsoft.com/office/drawing/2014/main" id="{DBCA6E61-207B-DEE5-9640-A5E8C9A8A8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0248" y="3101699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圖片 81">
            <a:extLst>
              <a:ext uri="{FF2B5EF4-FFF2-40B4-BE49-F238E27FC236}">
                <a16:creationId xmlns:a16="http://schemas.microsoft.com/office/drawing/2014/main" id="{C6DEBC26-917A-7670-15CB-F9D59FADB9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58213" y="3101699"/>
            <a:ext cx="1821603" cy="1821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圖片 83">
            <a:extLst>
              <a:ext uri="{FF2B5EF4-FFF2-40B4-BE49-F238E27FC236}">
                <a16:creationId xmlns:a16="http://schemas.microsoft.com/office/drawing/2014/main" id="{F566BD31-9FA0-B67B-EDEF-C3216D0170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9359" y="5073091"/>
            <a:ext cx="3240002" cy="1822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11C76423-AC21-D67F-EB3E-51567A4E95A5}"/>
              </a:ext>
            </a:extLst>
          </p:cNvPr>
          <p:cNvSpPr/>
          <p:nvPr/>
        </p:nvSpPr>
        <p:spPr>
          <a:xfrm>
            <a:off x="-343695" y="466"/>
            <a:ext cx="3092820" cy="2134045"/>
          </a:xfrm>
          <a:custGeom>
            <a:avLst/>
            <a:gdLst>
              <a:gd name="f0" fmla="val w"/>
              <a:gd name="f1" fmla="val h"/>
              <a:gd name="f2" fmla="val 0"/>
              <a:gd name="f3" fmla="val 3092822"/>
              <a:gd name="f4" fmla="val 2134047"/>
              <a:gd name="f5" fmla="*/ f0 1 3092822"/>
              <a:gd name="f6" fmla="*/ f1 1 2134047"/>
              <a:gd name="f7" fmla="+- f4 0 f2"/>
              <a:gd name="f8" fmla="+- f3 0 f2"/>
              <a:gd name="f9" fmla="*/ f8 1 3092822"/>
              <a:gd name="f10" fmla="*/ f7 1 213404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92822" h="213404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CC4E7C-2302-3476-3D94-83872C00E859}"/>
              </a:ext>
            </a:extLst>
          </p:cNvPr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更多食安相關資訊</a:t>
            </a:r>
            <a:endParaRPr lang="en-US" sz="4588" b="0" i="0" u="none" strike="noStrike" kern="1200" cap="none" spc="0" baseline="0">
              <a:solidFill>
                <a:srgbClr val="546B45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pic>
        <p:nvPicPr>
          <p:cNvPr id="24" name="圖片 88">
            <a:extLst>
              <a:ext uri="{FF2B5EF4-FFF2-40B4-BE49-F238E27FC236}">
                <a16:creationId xmlns:a16="http://schemas.microsoft.com/office/drawing/2014/main" id="{A1A84CC4-583A-A570-1378-26C5B2D939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268" y="1411010"/>
            <a:ext cx="788999" cy="788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圖片 92">
            <a:extLst>
              <a:ext uri="{FF2B5EF4-FFF2-40B4-BE49-F238E27FC236}">
                <a16:creationId xmlns:a16="http://schemas.microsoft.com/office/drawing/2014/main" id="{714AF436-DAB9-E2C0-7722-05FAB04BFC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8597" y="1196428"/>
            <a:ext cx="1131597" cy="1131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投影片編號版面配置區 3">
            <a:extLst>
              <a:ext uri="{FF2B5EF4-FFF2-40B4-BE49-F238E27FC236}">
                <a16:creationId xmlns:a16="http://schemas.microsoft.com/office/drawing/2014/main" id="{600F9ECC-4A18-E586-CD4F-E06EE7B39C59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8F2C1F-D1C7-41A7-92A2-6ECF4F754413}" type="slidenum">
              <a:t>13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5CD6A572-18B7-30CD-6F7A-433713A08DC5}"/>
              </a:ext>
            </a:extLst>
          </p:cNvPr>
          <p:cNvGrpSpPr/>
          <p:nvPr/>
        </p:nvGrpSpPr>
        <p:grpSpPr>
          <a:xfrm>
            <a:off x="-1676396" y="5832619"/>
            <a:ext cx="1026715" cy="1422404"/>
            <a:chOff x="-1676396" y="5832619"/>
            <a:chExt cx="1026715" cy="1422404"/>
          </a:xfrm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9A385F0E-0AE0-12AF-27A7-A2D80E5A4D56}"/>
                </a:ext>
              </a:extLst>
            </p:cNvPr>
            <p:cNvSpPr/>
            <p:nvPr/>
          </p:nvSpPr>
          <p:spPr>
            <a:xfrm>
              <a:off x="-1676396" y="5832619"/>
              <a:ext cx="1026715" cy="1422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6785"/>
                <a:gd name="f4" fmla="val 3556000"/>
                <a:gd name="f5" fmla="*/ f0 1 2566785"/>
                <a:gd name="f6" fmla="*/ f1 1 3556000"/>
                <a:gd name="f7" fmla="+- f4 0 f2"/>
                <a:gd name="f8" fmla="+- f3 0 f2"/>
                <a:gd name="f9" fmla="*/ f8 1 2566785"/>
                <a:gd name="f10" fmla="*/ f7 1 35560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566785" h="3556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id="{37670570-DBC6-F764-4B0F-E4F6DC3A792D}"/>
                </a:ext>
              </a:extLst>
            </p:cNvPr>
            <p:cNvGrpSpPr/>
            <p:nvPr/>
          </p:nvGrpSpPr>
          <p:grpSpPr>
            <a:xfrm>
              <a:off x="-1503593" y="6469609"/>
              <a:ext cx="166010" cy="105521"/>
              <a:chOff x="-1503593" y="6469609"/>
              <a:chExt cx="166010" cy="105521"/>
            </a:xfrm>
          </p:grpSpPr>
          <p:sp>
            <p:nvSpPr>
              <p:cNvPr id="5" name="Freeform 23">
                <a:extLst>
                  <a:ext uri="{FF2B5EF4-FFF2-40B4-BE49-F238E27FC236}">
                    <a16:creationId xmlns:a16="http://schemas.microsoft.com/office/drawing/2014/main" id="{342C0263-E31C-DDEF-A367-9994F0499321}"/>
                  </a:ext>
                </a:extLst>
              </p:cNvPr>
              <p:cNvSpPr/>
              <p:nvPr/>
            </p:nvSpPr>
            <p:spPr>
              <a:xfrm rot="20699120">
                <a:off x="-1500145" y="6495843"/>
                <a:ext cx="162562" cy="78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2238"/>
                  <a:gd name="f4" fmla="val 112641"/>
                  <a:gd name="f5" fmla="*/ f0 1 232238"/>
                  <a:gd name="f6" fmla="*/ f1 1 112641"/>
                  <a:gd name="f7" fmla="+- f4 0 f2"/>
                  <a:gd name="f8" fmla="+- f3 0 f2"/>
                  <a:gd name="f9" fmla="*/ f8 1 232238"/>
                  <a:gd name="f10" fmla="*/ f7 1 112641"/>
                  <a:gd name="f11" fmla="*/ f2 1 f9"/>
                  <a:gd name="f12" fmla="*/ f3 1 f9"/>
                  <a:gd name="f13" fmla="*/ f2 1 f10"/>
                  <a:gd name="f14" fmla="*/ f4 1 f10"/>
                  <a:gd name="f15" fmla="*/ f11 f5 1"/>
                  <a:gd name="f16" fmla="*/ f12 f5 1"/>
                  <a:gd name="f17" fmla="*/ f14 f6 1"/>
                  <a:gd name="f18" fmla="*/ f13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232238" h="112641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4"/>
                    </a:lnTo>
                    <a:lnTo>
                      <a:pt x="f2" y="f4"/>
                    </a:lnTo>
                    <a:close/>
                  </a:path>
                </a:pathLst>
              </a:custGeom>
              <a:solidFill>
                <a:srgbClr val="FFFAEB"/>
              </a:soli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新細明體" pitchFamily="18"/>
                </a:endParaRPr>
              </a:p>
            </p:txBody>
          </p:sp>
          <p:sp>
            <p:nvSpPr>
              <p:cNvPr id="6" name="TextBox 24">
                <a:extLst>
                  <a:ext uri="{FF2B5EF4-FFF2-40B4-BE49-F238E27FC236}">
                    <a16:creationId xmlns:a16="http://schemas.microsoft.com/office/drawing/2014/main" id="{9A7B696E-8B4C-D130-7E17-1ADCD77F0EA5}"/>
                  </a:ext>
                </a:extLst>
              </p:cNvPr>
              <p:cNvSpPr txBox="1"/>
              <p:nvPr/>
            </p:nvSpPr>
            <p:spPr>
              <a:xfrm rot="20699120">
                <a:off x="-1503593" y="6469609"/>
                <a:ext cx="162562" cy="10552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27093" tIns="27093" rIns="27093" bIns="27093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ts val="166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96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</p:grpSp>
      </p:grpSp>
      <p:sp>
        <p:nvSpPr>
          <p:cNvPr id="7" name="Freeform 25">
            <a:extLst>
              <a:ext uri="{FF2B5EF4-FFF2-40B4-BE49-F238E27FC236}">
                <a16:creationId xmlns:a16="http://schemas.microsoft.com/office/drawing/2014/main" id="{03E0C5F3-B140-ADE0-B4EB-B5F1024E897A}"/>
              </a:ext>
            </a:extLst>
          </p:cNvPr>
          <p:cNvSpPr/>
          <p:nvPr/>
        </p:nvSpPr>
        <p:spPr>
          <a:xfrm>
            <a:off x="-3166686" y="5832619"/>
            <a:ext cx="1236195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317865"/>
              <a:gd name="f4" fmla="val 2667000"/>
              <a:gd name="f5" fmla="val 2317866"/>
              <a:gd name="f6" fmla="*/ f0 1 2317865"/>
              <a:gd name="f7" fmla="*/ f1 1 2667000"/>
              <a:gd name="f8" fmla="+- f4 0 f2"/>
              <a:gd name="f9" fmla="+- f3 0 f2"/>
              <a:gd name="f10" fmla="*/ f9 1 2317865"/>
              <a:gd name="f11" fmla="*/ f8 1 266700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317865" h="266700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1CBB5BA6-93D9-FB30-DDF5-6C72CEB9ABC9}"/>
              </a:ext>
            </a:extLst>
          </p:cNvPr>
          <p:cNvSpPr/>
          <p:nvPr/>
        </p:nvSpPr>
        <p:spPr>
          <a:xfrm>
            <a:off x="-4703527" y="5832619"/>
            <a:ext cx="1282747" cy="1422404"/>
          </a:xfrm>
          <a:custGeom>
            <a:avLst/>
            <a:gdLst>
              <a:gd name="f0" fmla="val w"/>
              <a:gd name="f1" fmla="val h"/>
              <a:gd name="f2" fmla="val 0"/>
              <a:gd name="f3" fmla="val 2405149"/>
              <a:gd name="f4" fmla="val 2667000"/>
              <a:gd name="f5" fmla="*/ f0 1 2405149"/>
              <a:gd name="f6" fmla="*/ f1 1 2667000"/>
              <a:gd name="f7" fmla="+- f4 0 f2"/>
              <a:gd name="f8" fmla="+- f3 0 f2"/>
              <a:gd name="f9" fmla="*/ f8 1 2405149"/>
              <a:gd name="f10" fmla="*/ f7 1 26670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405149" h="26670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7A43085C-2FB8-CBE7-4C5D-878A473ED4D1}"/>
              </a:ext>
            </a:extLst>
          </p:cNvPr>
          <p:cNvSpPr/>
          <p:nvPr/>
        </p:nvSpPr>
        <p:spPr>
          <a:xfrm>
            <a:off x="-4703527" y="5147532"/>
            <a:ext cx="359660" cy="1046640"/>
          </a:xfrm>
          <a:custGeom>
            <a:avLst/>
            <a:gdLst>
              <a:gd name="f0" fmla="val w"/>
              <a:gd name="f1" fmla="val h"/>
              <a:gd name="f2" fmla="val 0"/>
              <a:gd name="f3" fmla="val 674371"/>
              <a:gd name="f4" fmla="val 1962455"/>
              <a:gd name="f5" fmla="*/ f0 1 674371"/>
              <a:gd name="f6" fmla="*/ f1 1 1962455"/>
              <a:gd name="f7" fmla="+- f4 0 f2"/>
              <a:gd name="f8" fmla="+- f3 0 f2"/>
              <a:gd name="f9" fmla="*/ f8 1 674371"/>
              <a:gd name="f10" fmla="*/ f7 1 196245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674371" h="196245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F1216F71-2A0B-1DD0-95CC-BB61AE7A017E}"/>
              </a:ext>
            </a:extLst>
          </p:cNvPr>
          <p:cNvSpPr/>
          <p:nvPr/>
        </p:nvSpPr>
        <p:spPr>
          <a:xfrm flipH="1">
            <a:off x="-3340998" y="5147532"/>
            <a:ext cx="633852" cy="565858"/>
          </a:xfrm>
          <a:custGeom>
            <a:avLst/>
            <a:gdLst>
              <a:gd name="f0" fmla="val w"/>
              <a:gd name="f1" fmla="val h"/>
              <a:gd name="f2" fmla="val 0"/>
              <a:gd name="f3" fmla="val 1188470"/>
              <a:gd name="f4" fmla="val 1060979"/>
              <a:gd name="f5" fmla="val 1060980"/>
              <a:gd name="f6" fmla="*/ f0 1 1188470"/>
              <a:gd name="f7" fmla="*/ f1 1 1060979"/>
              <a:gd name="f8" fmla="+- f4 0 f2"/>
              <a:gd name="f9" fmla="+- f3 0 f2"/>
              <a:gd name="f10" fmla="*/ f9 1 1188470"/>
              <a:gd name="f11" fmla="*/ f8 1 106097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88470" h="1060979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1" name="Freeform 37">
            <a:extLst>
              <a:ext uri="{FF2B5EF4-FFF2-40B4-BE49-F238E27FC236}">
                <a16:creationId xmlns:a16="http://schemas.microsoft.com/office/drawing/2014/main" id="{0343D738-2A2B-1AFC-6F97-E0CEEC27DDED}"/>
              </a:ext>
            </a:extLst>
          </p:cNvPr>
          <p:cNvSpPr/>
          <p:nvPr/>
        </p:nvSpPr>
        <p:spPr>
          <a:xfrm>
            <a:off x="-4062148" y="4666905"/>
            <a:ext cx="721150" cy="926716"/>
          </a:xfrm>
          <a:custGeom>
            <a:avLst/>
            <a:gdLst>
              <a:gd name="f0" fmla="val w"/>
              <a:gd name="f1" fmla="val h"/>
              <a:gd name="f2" fmla="val 0"/>
              <a:gd name="f3" fmla="val 1352166"/>
              <a:gd name="f4" fmla="val 1737596"/>
              <a:gd name="f5" fmla="val 1352165"/>
              <a:gd name="f6" fmla="*/ f0 1 1352166"/>
              <a:gd name="f7" fmla="*/ f1 1 1737596"/>
              <a:gd name="f8" fmla="+- f4 0 f2"/>
              <a:gd name="f9" fmla="+- f3 0 f2"/>
              <a:gd name="f10" fmla="*/ f9 1 1352166"/>
              <a:gd name="f11" fmla="*/ f8 1 17375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352166" h="1737596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2" name="Freeform 38">
            <a:extLst>
              <a:ext uri="{FF2B5EF4-FFF2-40B4-BE49-F238E27FC236}">
                <a16:creationId xmlns:a16="http://schemas.microsoft.com/office/drawing/2014/main" id="{0139D2CA-78E6-45AD-684B-AC215EFB8730}"/>
              </a:ext>
            </a:extLst>
          </p:cNvPr>
          <p:cNvSpPr/>
          <p:nvPr/>
        </p:nvSpPr>
        <p:spPr>
          <a:xfrm>
            <a:off x="-2438841" y="4976750"/>
            <a:ext cx="1016693" cy="855869"/>
          </a:xfrm>
          <a:custGeom>
            <a:avLst/>
            <a:gdLst>
              <a:gd name="f0" fmla="val w"/>
              <a:gd name="f1" fmla="val h"/>
              <a:gd name="f2" fmla="val 0"/>
              <a:gd name="f3" fmla="val 1906299"/>
              <a:gd name="f4" fmla="val 1604757"/>
              <a:gd name="f5" fmla="*/ f0 1 1906299"/>
              <a:gd name="f6" fmla="*/ f1 1 1604757"/>
              <a:gd name="f7" fmla="+- f4 0 f2"/>
              <a:gd name="f8" fmla="+- f3 0 f2"/>
              <a:gd name="f9" fmla="*/ f8 1 1906299"/>
              <a:gd name="f10" fmla="*/ f7 1 160475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06299" h="160475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1FB9ED0A-141B-9B6A-0C32-13D48CA15A1B}"/>
              </a:ext>
            </a:extLst>
          </p:cNvPr>
          <p:cNvSpPr/>
          <p:nvPr/>
        </p:nvSpPr>
        <p:spPr>
          <a:xfrm>
            <a:off x="557866" y="1974436"/>
            <a:ext cx="8656323" cy="1015989"/>
          </a:xfrm>
          <a:custGeom>
            <a:avLst/>
            <a:gdLst>
              <a:gd name="f0" fmla="val w"/>
              <a:gd name="f1" fmla="val h"/>
              <a:gd name="f2" fmla="val 0"/>
              <a:gd name="f3" fmla="val 7620000"/>
              <a:gd name="f4" fmla="val 1904985"/>
              <a:gd name="f5" fmla="*/ f0 1 7620000"/>
              <a:gd name="f6" fmla="*/ f1 1 1904985"/>
              <a:gd name="f7" fmla="+- f4 0 f2"/>
              <a:gd name="f8" fmla="+- f3 0 f2"/>
              <a:gd name="f9" fmla="*/ f8 1 7620000"/>
              <a:gd name="f10" fmla="*/ f7 1 190498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620000" h="1904985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5DFDF01F-066D-78B0-84B7-72F04871E88A}"/>
              </a:ext>
            </a:extLst>
          </p:cNvPr>
          <p:cNvSpPr txBox="1"/>
          <p:nvPr/>
        </p:nvSpPr>
        <p:spPr>
          <a:xfrm>
            <a:off x="-931042" y="2271177"/>
            <a:ext cx="11634139" cy="5260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99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跟著食安地圖走，資訊全掌握</a:t>
            </a:r>
            <a:endParaRPr lang="en-US" sz="3600" b="0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A07E31D-9B0F-5689-807E-1DC5F75870EC}"/>
              </a:ext>
            </a:extLst>
          </p:cNvPr>
          <p:cNvSpPr/>
          <p:nvPr/>
        </p:nvSpPr>
        <p:spPr>
          <a:xfrm>
            <a:off x="-343695" y="466"/>
            <a:ext cx="3092820" cy="2134045"/>
          </a:xfrm>
          <a:custGeom>
            <a:avLst/>
            <a:gdLst>
              <a:gd name="f0" fmla="val w"/>
              <a:gd name="f1" fmla="val h"/>
              <a:gd name="f2" fmla="val 0"/>
              <a:gd name="f3" fmla="val 3092822"/>
              <a:gd name="f4" fmla="val 2134047"/>
              <a:gd name="f5" fmla="*/ f0 1 3092822"/>
              <a:gd name="f6" fmla="*/ f1 1 2134047"/>
              <a:gd name="f7" fmla="+- f4 0 f2"/>
              <a:gd name="f8" fmla="+- f3 0 f2"/>
              <a:gd name="f9" fmla="*/ f8 1 3092822"/>
              <a:gd name="f10" fmla="*/ f7 1 213404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092822" h="213404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A49F0CD3-B27E-3BBC-80F8-37093DFA4F15}"/>
              </a:ext>
            </a:extLst>
          </p:cNvPr>
          <p:cNvSpPr txBox="1"/>
          <p:nvPr/>
        </p:nvSpPr>
        <p:spPr>
          <a:xfrm>
            <a:off x="904241" y="855348"/>
            <a:ext cx="7945121" cy="4965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588" b="0" i="0" u="none" strike="noStrike" kern="1200" cap="none" spc="0" baseline="0">
                <a:solidFill>
                  <a:srgbClr val="546B45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更多食安相關資訊</a:t>
            </a:r>
            <a:endParaRPr lang="en-US" sz="4588" b="0" i="0" u="none" strike="noStrike" kern="1200" cap="none" spc="0" baseline="0">
              <a:solidFill>
                <a:srgbClr val="546B45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4BB8E90-D360-A2DB-2A69-94C5C666BBF0}"/>
              </a:ext>
            </a:extLst>
          </p:cNvPr>
          <p:cNvGrpSpPr/>
          <p:nvPr/>
        </p:nvGrpSpPr>
        <p:grpSpPr>
          <a:xfrm>
            <a:off x="4093211" y="3267910"/>
            <a:ext cx="5155304" cy="3867033"/>
            <a:chOff x="4093211" y="3267910"/>
            <a:chExt cx="5155304" cy="3867033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E04A8767-9433-5FFF-9C72-45F62C6E94FA}"/>
                </a:ext>
              </a:extLst>
            </p:cNvPr>
            <p:cNvGrpSpPr/>
            <p:nvPr/>
          </p:nvGrpSpPr>
          <p:grpSpPr>
            <a:xfrm>
              <a:off x="4093211" y="3267910"/>
              <a:ext cx="5155304" cy="3867033"/>
              <a:chOff x="4093211" y="3267910"/>
              <a:chExt cx="5155304" cy="3867033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474E5DFF-0501-1F5F-D51C-E45BED47FB08}"/>
                  </a:ext>
                </a:extLst>
              </p:cNvPr>
              <p:cNvSpPr/>
              <p:nvPr/>
            </p:nvSpPr>
            <p:spPr>
              <a:xfrm>
                <a:off x="4093211" y="3267910"/>
                <a:ext cx="5155304" cy="29080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67600"/>
                  <a:gd name="f4" fmla="val 4513580"/>
                  <a:gd name="f5" fmla="val 7127240"/>
                  <a:gd name="f6" fmla="val 340360"/>
                  <a:gd name="f7" fmla="val 152400"/>
                  <a:gd name="f8" fmla="val 7315200"/>
                  <a:gd name="f9" fmla="val 7142480"/>
                  <a:gd name="f10" fmla="val 4188460"/>
                  <a:gd name="f11" fmla="val 314961"/>
                  <a:gd name="f12" fmla="val 353060"/>
                  <a:gd name="f13" fmla="*/ f0 1 7467600"/>
                  <a:gd name="f14" fmla="*/ f1 1 4513580"/>
                  <a:gd name="f15" fmla="+- f4 0 f2"/>
                  <a:gd name="f16" fmla="+- f3 0 f2"/>
                  <a:gd name="f17" fmla="*/ f16 1 7467600"/>
                  <a:gd name="f18" fmla="*/ f15 1 4513580"/>
                  <a:gd name="f19" fmla="*/ f2 1 f17"/>
                  <a:gd name="f20" fmla="*/ f3 1 f17"/>
                  <a:gd name="f21" fmla="*/ f2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7467600" h="4513580">
                    <a:moveTo>
                      <a:pt x="f5" y="f2"/>
                    </a:moveTo>
                    <a:lnTo>
                      <a:pt x="f6" y="f2"/>
                    </a:lnTo>
                    <a:cubicBezTo>
                      <a:pt x="f7" y="f2"/>
                      <a:pt x="f2" y="f7"/>
                      <a:pt x="f2" y="f6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6"/>
                    </a:lnTo>
                    <a:cubicBezTo>
                      <a:pt x="f3" y="f7"/>
                      <a:pt x="f8" y="f2"/>
                      <a:pt x="f5" y="f2"/>
                    </a:cubicBezTo>
                    <a:close/>
                    <a:moveTo>
                      <a:pt x="f9" y="f10"/>
                    </a:moveTo>
                    <a:lnTo>
                      <a:pt x="f11" y="f10"/>
                    </a:lnTo>
                    <a:lnTo>
                      <a:pt x="f11" y="f12"/>
                    </a:lnTo>
                    <a:lnTo>
                      <a:pt x="f9" y="f12"/>
                    </a:lnTo>
                    <a:lnTo>
                      <a:pt x="f9" y="f1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新細明體" pitchFamily="18"/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3EE45DB5-C7B1-88CB-BBB4-38C524C216B0}"/>
                  </a:ext>
                </a:extLst>
              </p:cNvPr>
              <p:cNvSpPr/>
              <p:nvPr/>
            </p:nvSpPr>
            <p:spPr>
              <a:xfrm>
                <a:off x="4093211" y="6176781"/>
                <a:ext cx="5155304" cy="448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67600"/>
                  <a:gd name="f4" fmla="val 695960"/>
                  <a:gd name="f5" fmla="val 355600"/>
                  <a:gd name="f6" fmla="val 543560"/>
                  <a:gd name="f7" fmla="val 152400"/>
                  <a:gd name="f8" fmla="val 340360"/>
                  <a:gd name="f9" fmla="val 7127240"/>
                  <a:gd name="f10" fmla="val 7315200"/>
                  <a:gd name="f11" fmla="*/ f0 1 7467600"/>
                  <a:gd name="f12" fmla="*/ f1 1 695960"/>
                  <a:gd name="f13" fmla="+- f4 0 f2"/>
                  <a:gd name="f14" fmla="+- f3 0 f2"/>
                  <a:gd name="f15" fmla="*/ f14 1 7467600"/>
                  <a:gd name="f16" fmla="*/ f13 1 695960"/>
                  <a:gd name="f17" fmla="*/ f2 1 f15"/>
                  <a:gd name="f18" fmla="*/ f3 1 f15"/>
                  <a:gd name="f19" fmla="*/ f2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467600" h="695960">
                    <a:moveTo>
                      <a:pt x="f2" y="f5"/>
                    </a:moveTo>
                    <a:cubicBezTo>
                      <a:pt x="f2" y="f6"/>
                      <a:pt x="f7" y="f4"/>
                      <a:pt x="f8" y="f4"/>
                    </a:cubicBezTo>
                    <a:lnTo>
                      <a:pt x="f9" y="f4"/>
                    </a:lnTo>
                    <a:cubicBezTo>
                      <a:pt x="f10" y="f4"/>
                      <a:pt x="f3" y="f6"/>
                      <a:pt x="f3" y="f5"/>
                    </a:cubicBezTo>
                    <a:lnTo>
                      <a:pt x="f3" y="f2"/>
                    </a:lnTo>
                    <a:lnTo>
                      <a:pt x="f2" y="f2"/>
                    </a:lnTo>
                    <a:lnTo>
                      <a:pt x="f2" y="f5"/>
                    </a:lnTo>
                    <a:close/>
                  </a:path>
                </a:pathLst>
              </a:custGeom>
              <a:solidFill>
                <a:srgbClr val="E9E9E9"/>
              </a:soli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新細明體" pitchFamily="18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0CFDB385-3468-9CC3-6DD0-9E124BC3C295}"/>
                  </a:ext>
                </a:extLst>
              </p:cNvPr>
              <p:cNvSpPr/>
              <p:nvPr/>
            </p:nvSpPr>
            <p:spPr>
              <a:xfrm>
                <a:off x="5770440" y="6625175"/>
                <a:ext cx="1799100" cy="5097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06040"/>
                  <a:gd name="f4" fmla="val 791210"/>
                  <a:gd name="f5" fmla="val 1258570"/>
                  <a:gd name="f6" fmla="val 453390"/>
                  <a:gd name="f7" fmla="val 429260"/>
                  <a:gd name="f8" fmla="val 370840"/>
                  <a:gd name="f9" fmla="val 403860"/>
                  <a:gd name="f10" fmla="val 525780"/>
                  <a:gd name="f11" fmla="val 359410"/>
                  <a:gd name="f12" fmla="val 87630"/>
                  <a:gd name="f13" fmla="val 706120"/>
                  <a:gd name="f14" fmla="val 10160"/>
                  <a:gd name="f15" fmla="val 762000"/>
                  <a:gd name="f16" fmla="val 769620"/>
                  <a:gd name="f17" fmla="val 5080"/>
                  <a:gd name="f18" fmla="val 786130"/>
                  <a:gd name="f19" fmla="val 17780"/>
                  <a:gd name="f20" fmla="val 2588260"/>
                  <a:gd name="f21" fmla="val 2600960"/>
                  <a:gd name="f22" fmla="val 2595880"/>
                  <a:gd name="f23" fmla="val 2518410"/>
                  <a:gd name="f24" fmla="val 2246630"/>
                  <a:gd name="f25" fmla="val 2202180"/>
                  <a:gd name="f26" fmla="val 2176780"/>
                  <a:gd name="f27" fmla="val 2152650"/>
                  <a:gd name="f28" fmla="*/ f0 1 2606040"/>
                  <a:gd name="f29" fmla="*/ f1 1 791210"/>
                  <a:gd name="f30" fmla="+- f4 0 f2"/>
                  <a:gd name="f31" fmla="+- f3 0 f2"/>
                  <a:gd name="f32" fmla="*/ f31 1 2606040"/>
                  <a:gd name="f33" fmla="*/ f30 1 791210"/>
                  <a:gd name="f34" fmla="*/ f2 1 f32"/>
                  <a:gd name="f35" fmla="*/ f3 1 f32"/>
                  <a:gd name="f36" fmla="*/ f2 1 f33"/>
                  <a:gd name="f37" fmla="*/ f4 1 f33"/>
                  <a:gd name="f38" fmla="*/ f34 f28 1"/>
                  <a:gd name="f39" fmla="*/ f35 f28 1"/>
                  <a:gd name="f40" fmla="*/ f37 f29 1"/>
                  <a:gd name="f41" fmla="*/ f36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2606040" h="791210">
                    <a:moveTo>
                      <a:pt x="f5" y="f2"/>
                    </a:moveTo>
                    <a:lnTo>
                      <a:pt x="f6" y="f2"/>
                    </a:ln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4"/>
                      <a:pt x="f12" y="f13"/>
                      <a:pt x="f14" y="f15"/>
                    </a:cubicBezTo>
                    <a:cubicBezTo>
                      <a:pt x="f2" y="f16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3" y="f16"/>
                      <a:pt x="f22" y="f15"/>
                    </a:cubicBezTo>
                    <a:cubicBezTo>
                      <a:pt x="f23" y="f13"/>
                      <a:pt x="f24" y="f4"/>
                      <a:pt x="f25" y="f10"/>
                    </a:cubicBezTo>
                    <a:cubicBezTo>
                      <a:pt x="f26" y="f8"/>
                      <a:pt x="f27" y="f2"/>
                      <a:pt x="f27" y="f2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BBBBBB"/>
              </a:soli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  <a:ea typeface="新細明體" pitchFamily="18"/>
                </a:endParaRPr>
              </a:p>
            </p:txBody>
          </p:sp>
        </p:grpSp>
        <p:grpSp>
          <p:nvGrpSpPr>
            <p:cNvPr id="22" name="群組 15">
              <a:extLst>
                <a:ext uri="{FF2B5EF4-FFF2-40B4-BE49-F238E27FC236}">
                  <a16:creationId xmlns:a16="http://schemas.microsoft.com/office/drawing/2014/main" id="{C1DC9B51-BCFF-6226-13C0-46A91732A361}"/>
                </a:ext>
              </a:extLst>
            </p:cNvPr>
            <p:cNvGrpSpPr/>
            <p:nvPr/>
          </p:nvGrpSpPr>
          <p:grpSpPr>
            <a:xfrm>
              <a:off x="4341571" y="3502792"/>
              <a:ext cx="4688512" cy="2425289"/>
              <a:chOff x="4341571" y="3502792"/>
              <a:chExt cx="4688512" cy="2425289"/>
            </a:xfrm>
          </p:grpSpPr>
          <p:pic>
            <p:nvPicPr>
              <p:cNvPr id="23" name="圖片 10">
                <a:extLst>
                  <a:ext uri="{FF2B5EF4-FFF2-40B4-BE49-F238E27FC236}">
                    <a16:creationId xmlns:a16="http://schemas.microsoft.com/office/drawing/2014/main" id="{70A0B9DF-DC6B-BC8D-5512-B3B851724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1571" y="3516572"/>
                <a:ext cx="2780123" cy="161941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4" name="圖片 12">
                <a:extLst>
                  <a:ext uri="{FF2B5EF4-FFF2-40B4-BE49-F238E27FC236}">
                    <a16:creationId xmlns:a16="http://schemas.microsoft.com/office/drawing/2014/main" id="{B72C1F11-4E44-6A05-5B8C-D29EE84A6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1571" y="5104061"/>
                <a:ext cx="4688512" cy="82402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5" name="圖片 14">
                <a:extLst>
                  <a:ext uri="{FF2B5EF4-FFF2-40B4-BE49-F238E27FC236}">
                    <a16:creationId xmlns:a16="http://schemas.microsoft.com/office/drawing/2014/main" id="{26C699DF-8E12-8741-EEE2-41A661CFE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21694" y="3502792"/>
                <a:ext cx="1878461" cy="163319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grpSp>
        <p:nvGrpSpPr>
          <p:cNvPr id="26" name="群組 2">
            <a:extLst>
              <a:ext uri="{FF2B5EF4-FFF2-40B4-BE49-F238E27FC236}">
                <a16:creationId xmlns:a16="http://schemas.microsoft.com/office/drawing/2014/main" id="{3722EA7E-12D0-36D9-274D-DDCCE0D3BB1E}"/>
              </a:ext>
            </a:extLst>
          </p:cNvPr>
          <p:cNvGrpSpPr/>
          <p:nvPr/>
        </p:nvGrpSpPr>
        <p:grpSpPr>
          <a:xfrm>
            <a:off x="928856" y="3432172"/>
            <a:ext cx="2361602" cy="2373087"/>
            <a:chOff x="928856" y="3432172"/>
            <a:chExt cx="2361602" cy="2373087"/>
          </a:xfrm>
        </p:grpSpPr>
        <p:pic>
          <p:nvPicPr>
            <p:cNvPr id="27" name="圖片 18">
              <a:extLst>
                <a:ext uri="{FF2B5EF4-FFF2-40B4-BE49-F238E27FC236}">
                  <a16:creationId xmlns:a16="http://schemas.microsoft.com/office/drawing/2014/main" id="{90EABAE6-FD07-F192-5BBD-8B61872C4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928856" y="3432172"/>
              <a:ext cx="2361602" cy="237308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矩形 24">
              <a:extLst>
                <a:ext uri="{FF2B5EF4-FFF2-40B4-BE49-F238E27FC236}">
                  <a16:creationId xmlns:a16="http://schemas.microsoft.com/office/drawing/2014/main" id="{67A3850E-23D2-D423-1109-2AF7766EE5AC}"/>
                </a:ext>
              </a:extLst>
            </p:cNvPr>
            <p:cNvSpPr/>
            <p:nvPr/>
          </p:nvSpPr>
          <p:spPr>
            <a:xfrm>
              <a:off x="1780693" y="4463515"/>
              <a:ext cx="612492" cy="47522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29" name="圖片 23">
              <a:extLst>
                <a:ext uri="{FF2B5EF4-FFF2-40B4-BE49-F238E27FC236}">
                  <a16:creationId xmlns:a16="http://schemas.microsoft.com/office/drawing/2014/main" id="{3720D341-5D8C-87B3-72C8-328FF11E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17909" y="4354701"/>
              <a:ext cx="538060" cy="53806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0" name="文字方塊 26">
            <a:extLst>
              <a:ext uri="{FF2B5EF4-FFF2-40B4-BE49-F238E27FC236}">
                <a16:creationId xmlns:a16="http://schemas.microsoft.com/office/drawing/2014/main" id="{DD1C9BEC-2291-A9A3-170C-7735961773F7}"/>
              </a:ext>
            </a:extLst>
          </p:cNvPr>
          <p:cNvSpPr txBox="1"/>
          <p:nvPr/>
        </p:nvSpPr>
        <p:spPr>
          <a:xfrm>
            <a:off x="1006571" y="6099980"/>
            <a:ext cx="3044906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 Black" pitchFamily="34"/>
                <a:ea typeface="新細明體" pitchFamily="18"/>
              </a:rPr>
              <a:t>foodmap.kchb.gov.tw/</a:t>
            </a:r>
          </a:p>
        </p:txBody>
      </p:sp>
      <p:pic>
        <p:nvPicPr>
          <p:cNvPr id="31" name="圖片 28">
            <a:extLst>
              <a:ext uri="{FF2B5EF4-FFF2-40B4-BE49-F238E27FC236}">
                <a16:creationId xmlns:a16="http://schemas.microsoft.com/office/drawing/2014/main" id="{2191D2A9-8280-7651-E943-C2ADFA340C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810" y="6045052"/>
            <a:ext cx="448403" cy="448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1F93038-87AB-111E-FAA0-43817DE776DA}"/>
              </a:ext>
            </a:extLst>
          </p:cNvPr>
          <p:cNvSpPr/>
          <p:nvPr/>
        </p:nvSpPr>
        <p:spPr>
          <a:xfrm>
            <a:off x="357219" y="5993242"/>
            <a:ext cx="3535052" cy="538060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4444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3" name="投影片編號版面配置區 33">
            <a:extLst>
              <a:ext uri="{FF2B5EF4-FFF2-40B4-BE49-F238E27FC236}">
                <a16:creationId xmlns:a16="http://schemas.microsoft.com/office/drawing/2014/main" id="{DEF9F730-F441-F57F-3694-0DCF750D2E0F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1995F8-D110-4C71-A63E-DD285B4AAF1D}" type="slidenum">
              <a:t>14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73F853-AC63-DE3B-4BF3-F3D3849247A2}"/>
              </a:ext>
            </a:extLst>
          </p:cNvPr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6370190-7145-21BB-6FCE-E0BE7E206E26}"/>
              </a:ext>
            </a:extLst>
          </p:cNvPr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517DF9A-D445-8946-2A8B-1E95182F5913}"/>
              </a:ext>
            </a:extLst>
          </p:cNvPr>
          <p:cNvSpPr/>
          <p:nvPr/>
        </p:nvSpPr>
        <p:spPr>
          <a:xfrm>
            <a:off x="2279690" y="1463040"/>
            <a:ext cx="5194221" cy="4389120"/>
          </a:xfrm>
          <a:custGeom>
            <a:avLst/>
            <a:gdLst>
              <a:gd name="f0" fmla="val w"/>
              <a:gd name="f1" fmla="val h"/>
              <a:gd name="f2" fmla="val 0"/>
              <a:gd name="f3" fmla="val 5194225"/>
              <a:gd name="f4" fmla="val 4389120"/>
              <a:gd name="f5" fmla="val 5194224"/>
              <a:gd name="f6" fmla="*/ f0 1 5194225"/>
              <a:gd name="f7" fmla="*/ f1 1 4389120"/>
              <a:gd name="f8" fmla="+- f4 0 f2"/>
              <a:gd name="f9" fmla="+- f3 0 f2"/>
              <a:gd name="f10" fmla="*/ f9 1 5194225"/>
              <a:gd name="f11" fmla="*/ f8 1 438912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194225" h="438912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8DFBD51-3232-2388-080F-DC4AF2771958}"/>
              </a:ext>
            </a:extLst>
          </p:cNvPr>
          <p:cNvSpPr/>
          <p:nvPr/>
        </p:nvSpPr>
        <p:spPr>
          <a:xfrm rot="800651">
            <a:off x="4871474" y="1271418"/>
            <a:ext cx="1935583" cy="3548576"/>
          </a:xfrm>
          <a:custGeom>
            <a:avLst/>
            <a:gdLst>
              <a:gd name="f0" fmla="val w"/>
              <a:gd name="f1" fmla="val h"/>
              <a:gd name="f2" fmla="val 0"/>
              <a:gd name="f3" fmla="val 1935588"/>
              <a:gd name="f4" fmla="val 3548578"/>
              <a:gd name="f5" fmla="*/ f0 1 1935588"/>
              <a:gd name="f6" fmla="*/ f1 1 3548578"/>
              <a:gd name="f7" fmla="+- f4 0 f2"/>
              <a:gd name="f8" fmla="+- f3 0 f2"/>
              <a:gd name="f9" fmla="*/ f8 1 1935588"/>
              <a:gd name="f10" fmla="*/ f7 1 35485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35588" h="35485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8AC9D3-B2EA-7F9E-7095-81FE0766FEAC}"/>
              </a:ext>
            </a:extLst>
          </p:cNvPr>
          <p:cNvSpPr/>
          <p:nvPr/>
        </p:nvSpPr>
        <p:spPr>
          <a:xfrm rot="20869066" flipH="1">
            <a:off x="2658354" y="1765204"/>
            <a:ext cx="2074188" cy="3385172"/>
          </a:xfrm>
          <a:custGeom>
            <a:avLst/>
            <a:gdLst>
              <a:gd name="f0" fmla="val w"/>
              <a:gd name="f1" fmla="val h"/>
              <a:gd name="f2" fmla="val 0"/>
              <a:gd name="f3" fmla="val 2074188"/>
              <a:gd name="f4" fmla="val 3385173"/>
              <a:gd name="f5" fmla="*/ f0 1 2074188"/>
              <a:gd name="f6" fmla="*/ f1 1 3385173"/>
              <a:gd name="f7" fmla="+- f4 0 f2"/>
              <a:gd name="f8" fmla="+- f3 0 f2"/>
              <a:gd name="f9" fmla="*/ f8 1 2074188"/>
              <a:gd name="f10" fmla="*/ f7 1 33851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74188" h="338517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E4F4E28-FE05-B1B9-0C50-C8D63CD4CA48}"/>
              </a:ext>
            </a:extLst>
          </p:cNvPr>
          <p:cNvSpPr txBox="1"/>
          <p:nvPr/>
        </p:nvSpPr>
        <p:spPr>
          <a:xfrm>
            <a:off x="864162" y="3722915"/>
            <a:ext cx="7919197" cy="7228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5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997" b="0" i="0" u="none" strike="noStrike" kern="1200" cap="none" spc="0" baseline="0">
                <a:solidFill>
                  <a:srgbClr val="373737"/>
                </a:solidFill>
                <a:uFillTx/>
                <a:latin typeface="Cooper Black" pitchFamily="18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B366141A-3A3C-F447-D173-6ADFE23FC7C5}"/>
              </a:ext>
            </a:extLst>
          </p:cNvPr>
          <p:cNvSpPr/>
          <p:nvPr/>
        </p:nvSpPr>
        <p:spPr>
          <a:xfrm>
            <a:off x="3886200" y="4295613"/>
            <a:ext cx="1904996" cy="305336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C4258FC4-D8FD-DED1-9DD5-553B71EF8719}"/>
              </a:ext>
            </a:extLst>
          </p:cNvPr>
          <p:cNvSpPr/>
          <p:nvPr/>
        </p:nvSpPr>
        <p:spPr>
          <a:xfrm>
            <a:off x="343375" y="2198208"/>
            <a:ext cx="2961421" cy="4854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D421A97A-6985-6F27-DA0C-EEEBFBECB91A}"/>
              </a:ext>
            </a:extLst>
          </p:cNvPr>
          <p:cNvSpPr/>
          <p:nvPr/>
        </p:nvSpPr>
        <p:spPr>
          <a:xfrm rot="1471546" flipV="1">
            <a:off x="4032119" y="-203690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文字方塊 50">
            <a:extLst>
              <a:ext uri="{FF2B5EF4-FFF2-40B4-BE49-F238E27FC236}">
                <a16:creationId xmlns:a16="http://schemas.microsoft.com/office/drawing/2014/main" id="{FD5664A5-DBD4-85C3-2219-923BD53EC5CC}"/>
              </a:ext>
            </a:extLst>
          </p:cNvPr>
          <p:cNvSpPr txBox="1"/>
          <p:nvPr/>
        </p:nvSpPr>
        <p:spPr>
          <a:xfrm>
            <a:off x="3671956" y="3863102"/>
            <a:ext cx="2333484" cy="759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常見症狀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E9D243B-171E-3910-26A7-55F9DCC23493}"/>
              </a:ext>
            </a:extLst>
          </p:cNvPr>
          <p:cNvSpPr/>
          <p:nvPr/>
        </p:nvSpPr>
        <p:spPr>
          <a:xfrm rot="7069589">
            <a:off x="7969659" y="5553886"/>
            <a:ext cx="2612678" cy="2511719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315412-137C-BB2A-39EC-616CDEC63D82}"/>
              </a:ext>
            </a:extLst>
          </p:cNvPr>
          <p:cNvSpPr/>
          <p:nvPr/>
        </p:nvSpPr>
        <p:spPr>
          <a:xfrm rot="13921637">
            <a:off x="4043251" y="5121968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B253DB2-8C83-008A-E6FB-77E36BAD4942}"/>
              </a:ext>
            </a:extLst>
          </p:cNvPr>
          <p:cNvSpPr/>
          <p:nvPr/>
        </p:nvSpPr>
        <p:spPr>
          <a:xfrm rot="4031961">
            <a:off x="1764907" y="5038597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C1F72B1-B1A5-A832-E381-8CCC2589E857}"/>
              </a:ext>
            </a:extLst>
          </p:cNvPr>
          <p:cNvSpPr/>
          <p:nvPr/>
        </p:nvSpPr>
        <p:spPr>
          <a:xfrm rot="17568039" flipV="1">
            <a:off x="6675279" y="5267197"/>
            <a:ext cx="1779678" cy="2318799"/>
          </a:xfrm>
          <a:custGeom>
            <a:avLst/>
            <a:gdLst>
              <a:gd name="f0" fmla="val w"/>
              <a:gd name="f1" fmla="val h"/>
              <a:gd name="f2" fmla="val 0"/>
              <a:gd name="f3" fmla="val 1779679"/>
              <a:gd name="f4" fmla="val 2318800"/>
              <a:gd name="f5" fmla="*/ f0 1 1779679"/>
              <a:gd name="f6" fmla="*/ f1 1 2318800"/>
              <a:gd name="f7" fmla="+- f4 0 f2"/>
              <a:gd name="f8" fmla="+- f3 0 f2"/>
              <a:gd name="f9" fmla="*/ f8 1 1779679"/>
              <a:gd name="f10" fmla="*/ f7 1 231880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79679" h="231880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AC19BA18-EFFE-D368-0BC3-09F20A3142B4}"/>
              </a:ext>
            </a:extLst>
          </p:cNvPr>
          <p:cNvSpPr/>
          <p:nvPr/>
        </p:nvSpPr>
        <p:spPr>
          <a:xfrm rot="3664569">
            <a:off x="7942055" y="5590271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EBFF39A-2503-A06F-1FCF-A3CCD6E20AC7}"/>
              </a:ext>
            </a:extLst>
          </p:cNvPr>
          <p:cNvSpPr/>
          <p:nvPr/>
        </p:nvSpPr>
        <p:spPr>
          <a:xfrm rot="17917846">
            <a:off x="3844502" y="-681736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AB8BEDC6-C74C-B5AF-7FD9-74CC5278F074}"/>
              </a:ext>
            </a:extLst>
          </p:cNvPr>
          <p:cNvSpPr/>
          <p:nvPr/>
        </p:nvSpPr>
        <p:spPr>
          <a:xfrm>
            <a:off x="8719764" y="3216557"/>
            <a:ext cx="1935583" cy="3548576"/>
          </a:xfrm>
          <a:custGeom>
            <a:avLst/>
            <a:gdLst>
              <a:gd name="f0" fmla="val w"/>
              <a:gd name="f1" fmla="val h"/>
              <a:gd name="f2" fmla="val 0"/>
              <a:gd name="f3" fmla="val 1935588"/>
              <a:gd name="f4" fmla="val 3548578"/>
              <a:gd name="f5" fmla="*/ f0 1 1935588"/>
              <a:gd name="f6" fmla="*/ f1 1 3548578"/>
              <a:gd name="f7" fmla="+- f4 0 f2"/>
              <a:gd name="f8" fmla="+- f3 0 f2"/>
              <a:gd name="f9" fmla="*/ f8 1 1935588"/>
              <a:gd name="f10" fmla="*/ f7 1 35485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35588" h="35485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828A54E-51F3-93DA-7026-156A3CB14A76}"/>
              </a:ext>
            </a:extLst>
          </p:cNvPr>
          <p:cNvSpPr/>
          <p:nvPr/>
        </p:nvSpPr>
        <p:spPr>
          <a:xfrm flipH="1">
            <a:off x="-1940457" y="3628842"/>
            <a:ext cx="2074188" cy="3385172"/>
          </a:xfrm>
          <a:custGeom>
            <a:avLst/>
            <a:gdLst>
              <a:gd name="f0" fmla="val w"/>
              <a:gd name="f1" fmla="val h"/>
              <a:gd name="f2" fmla="val 0"/>
              <a:gd name="f3" fmla="val 2074188"/>
              <a:gd name="f4" fmla="val 3385173"/>
              <a:gd name="f5" fmla="*/ f0 1 2074188"/>
              <a:gd name="f6" fmla="*/ f1 1 3385173"/>
              <a:gd name="f7" fmla="+- f4 0 f2"/>
              <a:gd name="f8" fmla="+- f3 0 f2"/>
              <a:gd name="f9" fmla="*/ f8 1 2074188"/>
              <a:gd name="f10" fmla="*/ f7 1 3385173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074188" h="3385173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6C9414A-9621-64F8-1272-B8C1FFEBEC08}"/>
              </a:ext>
            </a:extLst>
          </p:cNvPr>
          <p:cNvSpPr txBox="1"/>
          <p:nvPr/>
        </p:nvSpPr>
        <p:spPr>
          <a:xfrm>
            <a:off x="56281" y="979002"/>
            <a:ext cx="9753603" cy="4825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What is food poisoning? 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8163DB1-2E55-5987-F87D-8E83FD9BB45E}"/>
              </a:ext>
            </a:extLst>
          </p:cNvPr>
          <p:cNvSpPr/>
          <p:nvPr/>
        </p:nvSpPr>
        <p:spPr>
          <a:xfrm>
            <a:off x="-1974518" y="3477015"/>
            <a:ext cx="450396" cy="493510"/>
          </a:xfrm>
          <a:custGeom>
            <a:avLst/>
            <a:gdLst>
              <a:gd name="f0" fmla="val w"/>
              <a:gd name="f1" fmla="val h"/>
              <a:gd name="f2" fmla="val 0"/>
              <a:gd name="f3" fmla="val 619653"/>
              <a:gd name="f4" fmla="val 730077"/>
              <a:gd name="f5" fmla="val 619652"/>
              <a:gd name="f6" fmla="*/ f0 1 619653"/>
              <a:gd name="f7" fmla="*/ f1 1 730077"/>
              <a:gd name="f8" fmla="+- f4 0 f2"/>
              <a:gd name="f9" fmla="+- f3 0 f2"/>
              <a:gd name="f10" fmla="*/ f9 1 619653"/>
              <a:gd name="f11" fmla="*/ f8 1 73007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19653" h="730077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1B501BA-A099-5E5D-0628-232C4C4C9FB3}"/>
              </a:ext>
            </a:extLst>
          </p:cNvPr>
          <p:cNvSpPr/>
          <p:nvPr/>
        </p:nvSpPr>
        <p:spPr>
          <a:xfrm>
            <a:off x="1949528" y="5448351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116D97F9-5EC3-DDC6-958B-6C74FD95A8E2}"/>
              </a:ext>
            </a:extLst>
          </p:cNvPr>
          <p:cNvSpPr/>
          <p:nvPr/>
        </p:nvSpPr>
        <p:spPr>
          <a:xfrm>
            <a:off x="-1706325" y="2866900"/>
            <a:ext cx="1153872" cy="610105"/>
          </a:xfrm>
          <a:custGeom>
            <a:avLst/>
            <a:gdLst>
              <a:gd name="f0" fmla="val w"/>
              <a:gd name="f1" fmla="val h"/>
              <a:gd name="f2" fmla="val 0"/>
              <a:gd name="f3" fmla="val 1153871"/>
              <a:gd name="f4" fmla="val 610109"/>
              <a:gd name="f5" fmla="val 610110"/>
              <a:gd name="f6" fmla="*/ f0 1 1153871"/>
              <a:gd name="f7" fmla="*/ f1 1 610109"/>
              <a:gd name="f8" fmla="+- f4 0 f2"/>
              <a:gd name="f9" fmla="+- f3 0 f2"/>
              <a:gd name="f10" fmla="*/ f9 1 1153871"/>
              <a:gd name="f11" fmla="*/ f8 1 61010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153871" h="610109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CF6FD78-6914-82A4-34D4-06B3D406B028}"/>
              </a:ext>
            </a:extLst>
          </p:cNvPr>
          <p:cNvSpPr/>
          <p:nvPr/>
        </p:nvSpPr>
        <p:spPr>
          <a:xfrm>
            <a:off x="4867003" y="2931474"/>
            <a:ext cx="2124626" cy="48540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9" name="文字方塊 25">
            <a:extLst>
              <a:ext uri="{FF2B5EF4-FFF2-40B4-BE49-F238E27FC236}">
                <a16:creationId xmlns:a16="http://schemas.microsoft.com/office/drawing/2014/main" id="{6CDD7C1A-BEB7-409C-B554-EF9040AED42B}"/>
              </a:ext>
            </a:extLst>
          </p:cNvPr>
          <p:cNvSpPr txBox="1"/>
          <p:nvPr/>
        </p:nvSpPr>
        <p:spPr>
          <a:xfrm>
            <a:off x="227777" y="1981203"/>
            <a:ext cx="9373422" cy="14980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FFFFFF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二人或二人以上</a:t>
            </a: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攝取相同的食物而發生相似的症狀</a:t>
            </a:r>
            <a:endParaRPr lang="en-US" sz="32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則稱為一件</a:t>
            </a:r>
            <a:r>
              <a:rPr lang="zh-TW" sz="3200" b="1" i="0" u="none" strike="noStrike" kern="1200" cap="none" spc="0" baseline="0">
                <a:solidFill>
                  <a:srgbClr val="FFFFFF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『食品中毒』</a:t>
            </a:r>
            <a:endParaRPr lang="en-US" sz="3200" b="1" i="0" u="none" strike="noStrike" kern="1200" cap="none" spc="0" baseline="0">
              <a:solidFill>
                <a:srgbClr val="FFFFFF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pic>
        <p:nvPicPr>
          <p:cNvPr id="20" name="圖片 26">
            <a:extLst>
              <a:ext uri="{FF2B5EF4-FFF2-40B4-BE49-F238E27FC236}">
                <a16:creationId xmlns:a16="http://schemas.microsoft.com/office/drawing/2014/main" id="{22E37CE7-343D-2BEA-12BF-34357539AC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27777" y="3040334"/>
            <a:ext cx="503386" cy="5033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圖片 41">
            <a:extLst>
              <a:ext uri="{FF2B5EF4-FFF2-40B4-BE49-F238E27FC236}">
                <a16:creationId xmlns:a16="http://schemas.microsoft.com/office/drawing/2014/main" id="{7FE58D57-EA86-9C43-480A-7698E179AD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3484" y="5838791"/>
            <a:ext cx="943304" cy="9433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B6663712-23C2-B911-89F3-CCE733D0ECF2}"/>
              </a:ext>
            </a:extLst>
          </p:cNvPr>
          <p:cNvSpPr/>
          <p:nvPr/>
        </p:nvSpPr>
        <p:spPr>
          <a:xfrm>
            <a:off x="343375" y="3495787"/>
            <a:ext cx="9106308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CCB8A3EE-6993-F5D6-1DB8-1AFAAC267AF3}"/>
              </a:ext>
            </a:extLst>
          </p:cNvPr>
          <p:cNvSpPr txBox="1"/>
          <p:nvPr/>
        </p:nvSpPr>
        <p:spPr>
          <a:xfrm>
            <a:off x="30083" y="485555"/>
            <a:ext cx="9753603" cy="573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什麼是食品中毒</a:t>
            </a:r>
            <a:r>
              <a:rPr lang="en-US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?</a:t>
            </a:r>
          </a:p>
        </p:txBody>
      </p:sp>
      <p:sp>
        <p:nvSpPr>
          <p:cNvPr id="24" name="文字方塊 49">
            <a:extLst>
              <a:ext uri="{FF2B5EF4-FFF2-40B4-BE49-F238E27FC236}">
                <a16:creationId xmlns:a16="http://schemas.microsoft.com/office/drawing/2014/main" id="{A57BBCEC-48CF-225C-4E23-CACC54F03CA1}"/>
              </a:ext>
            </a:extLst>
          </p:cNvPr>
          <p:cNvSpPr txBox="1"/>
          <p:nvPr/>
        </p:nvSpPr>
        <p:spPr>
          <a:xfrm>
            <a:off x="23591" y="4464786"/>
            <a:ext cx="9373422" cy="759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噁心、嘔吐、腹瀉、腹痛、發燒 、頭痛</a:t>
            </a:r>
            <a:r>
              <a:rPr lang="en-US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..</a:t>
            </a:r>
            <a:r>
              <a:rPr lang="zh-TW" sz="32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等</a:t>
            </a: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6175C62A-9B73-9E7F-68F3-726378ED920D}"/>
              </a:ext>
            </a:extLst>
          </p:cNvPr>
          <p:cNvSpPr/>
          <p:nvPr/>
        </p:nvSpPr>
        <p:spPr>
          <a:xfrm rot="9195441" flipV="1">
            <a:off x="-1548445" y="6394620"/>
            <a:ext cx="3260741" cy="1651534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210B69D2-9D34-E4B0-C103-1360102BB793}"/>
              </a:ext>
            </a:extLst>
          </p:cNvPr>
          <p:cNvSpPr/>
          <p:nvPr/>
        </p:nvSpPr>
        <p:spPr>
          <a:xfrm rot="4041725">
            <a:off x="-1914179" y="5167215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27" name="投影片編號版面配置區 21">
            <a:extLst>
              <a:ext uri="{FF2B5EF4-FFF2-40B4-BE49-F238E27FC236}">
                <a16:creationId xmlns:a16="http://schemas.microsoft.com/office/drawing/2014/main" id="{FA78B7B9-0518-BDF0-43F9-2E5349AC7E5D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916B55-53DF-4BEF-BE83-01429FA61234}" type="slidenum">
              <a:t>2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5AA4103E-8AB8-0A38-47E6-D88A60AD313D}"/>
              </a:ext>
            </a:extLst>
          </p:cNvPr>
          <p:cNvSpPr/>
          <p:nvPr/>
        </p:nvSpPr>
        <p:spPr>
          <a:xfrm>
            <a:off x="3960714" y="5447858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pic>
        <p:nvPicPr>
          <p:cNvPr id="29" name="圖片 18">
            <a:extLst>
              <a:ext uri="{FF2B5EF4-FFF2-40B4-BE49-F238E27FC236}">
                <a16:creationId xmlns:a16="http://schemas.microsoft.com/office/drawing/2014/main" id="{817F8727-41F1-4AE3-6D07-F70EA078EA5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094792" y="5936549"/>
            <a:ext cx="1620152" cy="7992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Freeform 15">
            <a:extLst>
              <a:ext uri="{FF2B5EF4-FFF2-40B4-BE49-F238E27FC236}">
                <a16:creationId xmlns:a16="http://schemas.microsoft.com/office/drawing/2014/main" id="{8397B665-BA01-9FE4-8A82-44AA8CC9573D}"/>
              </a:ext>
            </a:extLst>
          </p:cNvPr>
          <p:cNvSpPr/>
          <p:nvPr/>
        </p:nvSpPr>
        <p:spPr>
          <a:xfrm>
            <a:off x="5951729" y="5447858"/>
            <a:ext cx="1725171" cy="172517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pic>
        <p:nvPicPr>
          <p:cNvPr id="31" name="圖片 34">
            <a:extLst>
              <a:ext uri="{FF2B5EF4-FFF2-40B4-BE49-F238E27FC236}">
                <a16:creationId xmlns:a16="http://schemas.microsoft.com/office/drawing/2014/main" id="{687DE5DC-59E8-48C6-5D56-C00AE5B019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3517" y="5796134"/>
            <a:ext cx="1099492" cy="10994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F8B2C030-1662-5E7A-B46F-9F06FB2679A0}"/>
              </a:ext>
            </a:extLst>
          </p:cNvPr>
          <p:cNvSpPr/>
          <p:nvPr/>
        </p:nvSpPr>
        <p:spPr>
          <a:xfrm rot="10799991">
            <a:off x="516699" y="6567751"/>
            <a:ext cx="9105357" cy="596929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8941BF1-71D0-5D92-FA21-796398E258BD}"/>
              </a:ext>
            </a:extLst>
          </p:cNvPr>
          <p:cNvSpPr/>
          <p:nvPr/>
        </p:nvSpPr>
        <p:spPr>
          <a:xfrm>
            <a:off x="798390" y="6444151"/>
            <a:ext cx="8697407" cy="68608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pic>
        <p:nvPicPr>
          <p:cNvPr id="4" name="圖片 88">
            <a:extLst>
              <a:ext uri="{FF2B5EF4-FFF2-40B4-BE49-F238E27FC236}">
                <a16:creationId xmlns:a16="http://schemas.microsoft.com/office/drawing/2014/main" id="{E4146034-586F-39EE-47FA-53383103C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7050">
            <a:off x="11983018" y="5259977"/>
            <a:ext cx="815013" cy="8150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圖片 84">
            <a:extLst>
              <a:ext uri="{FF2B5EF4-FFF2-40B4-BE49-F238E27FC236}">
                <a16:creationId xmlns:a16="http://schemas.microsoft.com/office/drawing/2014/main" id="{C5DDC39C-A57C-BB8C-5060-783262B66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42123">
            <a:off x="11267657" y="4329913"/>
            <a:ext cx="759317" cy="759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BF70798-1C16-B9D0-7396-07C9BA9B56F9}"/>
              </a:ext>
            </a:extLst>
          </p:cNvPr>
          <p:cNvSpPr/>
          <p:nvPr/>
        </p:nvSpPr>
        <p:spPr>
          <a:xfrm rot="1471546" flipV="1">
            <a:off x="1788602" y="377585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4F9A9CB-96FB-3E1F-5128-088BAD2C73B7}"/>
              </a:ext>
            </a:extLst>
          </p:cNvPr>
          <p:cNvSpPr/>
          <p:nvPr/>
        </p:nvSpPr>
        <p:spPr>
          <a:xfrm rot="17917846">
            <a:off x="1613667" y="-73961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8EC3D692-427D-969B-2312-92EFD952D37F}"/>
              </a:ext>
            </a:extLst>
          </p:cNvPr>
          <p:cNvSpPr txBox="1"/>
          <p:nvPr/>
        </p:nvSpPr>
        <p:spPr>
          <a:xfrm>
            <a:off x="4527322" y="1072929"/>
            <a:ext cx="4788694" cy="1021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  <a:ea typeface="新細明體" pitchFamily="18"/>
              </a:rPr>
              <a:t>What are the transmission routes of food poisoning?</a:t>
            </a:r>
            <a:endParaRPr lang="en-US" sz="2800" b="0" i="0" u="none" strike="noStrike" kern="1200" cap="none" spc="0" baseline="0">
              <a:solidFill>
                <a:srgbClr val="3B673C"/>
              </a:solidFill>
              <a:uFillTx/>
              <a:latin typeface="Berlin Sans FB Demi" pitchFamily="34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D1809C8-2B4C-3338-F65F-DE3BD7BFD6C1}"/>
              </a:ext>
            </a:extLst>
          </p:cNvPr>
          <p:cNvSpPr/>
          <p:nvPr/>
        </p:nvSpPr>
        <p:spPr>
          <a:xfrm>
            <a:off x="445422" y="1367366"/>
            <a:ext cx="3359688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07FB1648-BE59-8AAC-6BAB-2540D3A64B78}"/>
              </a:ext>
            </a:extLst>
          </p:cNvPr>
          <p:cNvSpPr txBox="1"/>
          <p:nvPr/>
        </p:nvSpPr>
        <p:spPr>
          <a:xfrm>
            <a:off x="402692" y="900107"/>
            <a:ext cx="3733915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發生食品中毒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可能原因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grpSp>
        <p:nvGrpSpPr>
          <p:cNvPr id="11" name="群組 97">
            <a:extLst>
              <a:ext uri="{FF2B5EF4-FFF2-40B4-BE49-F238E27FC236}">
                <a16:creationId xmlns:a16="http://schemas.microsoft.com/office/drawing/2014/main" id="{D624F0FF-157B-A459-863D-930F17A1FEFA}"/>
              </a:ext>
            </a:extLst>
          </p:cNvPr>
          <p:cNvGrpSpPr/>
          <p:nvPr/>
        </p:nvGrpSpPr>
        <p:grpSpPr>
          <a:xfrm>
            <a:off x="901177" y="2990856"/>
            <a:ext cx="4647986" cy="934260"/>
            <a:chOff x="901177" y="2990856"/>
            <a:chExt cx="4647986" cy="93426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C7714021-63BF-2625-26DD-A4204FED6C3E}"/>
                </a:ext>
              </a:extLst>
            </p:cNvPr>
            <p:cNvSpPr/>
            <p:nvPr/>
          </p:nvSpPr>
          <p:spPr>
            <a:xfrm>
              <a:off x="901177" y="2990856"/>
              <a:ext cx="4647986" cy="934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0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36CC1E3-8EC4-DE3C-8D95-4D6363A7E269}"/>
                </a:ext>
              </a:extLst>
            </p:cNvPr>
            <p:cNvSpPr txBox="1"/>
            <p:nvPr/>
          </p:nvSpPr>
          <p:spPr>
            <a:xfrm>
              <a:off x="1166646" y="3224640"/>
              <a:ext cx="4276374" cy="6771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冷藏或保溫的溫度不足或貯存太久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</p:grpSp>
      <p:grpSp>
        <p:nvGrpSpPr>
          <p:cNvPr id="14" name="群組 98">
            <a:extLst>
              <a:ext uri="{FF2B5EF4-FFF2-40B4-BE49-F238E27FC236}">
                <a16:creationId xmlns:a16="http://schemas.microsoft.com/office/drawing/2014/main" id="{B109D8FC-4936-BBEA-6D0A-0994548EC2FE}"/>
              </a:ext>
            </a:extLst>
          </p:cNvPr>
          <p:cNvGrpSpPr/>
          <p:nvPr/>
        </p:nvGrpSpPr>
        <p:grpSpPr>
          <a:xfrm>
            <a:off x="6316089" y="2702051"/>
            <a:ext cx="2539041" cy="1104294"/>
            <a:chOff x="6316089" y="2702051"/>
            <a:chExt cx="2539041" cy="1104294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413E7A4-34FA-A6D2-6CE5-16788F4F6E48}"/>
                </a:ext>
              </a:extLst>
            </p:cNvPr>
            <p:cNvSpPr/>
            <p:nvPr/>
          </p:nvSpPr>
          <p:spPr>
            <a:xfrm>
              <a:off x="6316089" y="2963122"/>
              <a:ext cx="2539041" cy="8432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A8794CD-3A58-66B3-B2A7-D6566BA91ED0}"/>
                </a:ext>
              </a:extLst>
            </p:cNvPr>
            <p:cNvSpPr txBox="1"/>
            <p:nvPr/>
          </p:nvSpPr>
          <p:spPr>
            <a:xfrm>
              <a:off x="6761073" y="3090489"/>
              <a:ext cx="1780766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未充分加熟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E8F3C2A-4E7D-47F8-EB27-09D484371A0C}"/>
                </a:ext>
              </a:extLst>
            </p:cNvPr>
            <p:cNvSpPr/>
            <p:nvPr/>
          </p:nvSpPr>
          <p:spPr>
            <a:xfrm>
              <a:off x="6316089" y="2702051"/>
              <a:ext cx="526365" cy="52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18" name="群組 99">
            <a:extLst>
              <a:ext uri="{FF2B5EF4-FFF2-40B4-BE49-F238E27FC236}">
                <a16:creationId xmlns:a16="http://schemas.microsoft.com/office/drawing/2014/main" id="{DD650CB5-6B9C-BC81-38DB-28809FB822CD}"/>
              </a:ext>
            </a:extLst>
          </p:cNvPr>
          <p:cNvGrpSpPr/>
          <p:nvPr/>
        </p:nvGrpSpPr>
        <p:grpSpPr>
          <a:xfrm>
            <a:off x="5549164" y="5066132"/>
            <a:ext cx="4072893" cy="1193227"/>
            <a:chOff x="5549164" y="5066132"/>
            <a:chExt cx="4072893" cy="1193227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51A0C379-AEBA-3478-6322-A13602472D22}"/>
                </a:ext>
              </a:extLst>
            </p:cNvPr>
            <p:cNvSpPr/>
            <p:nvPr/>
          </p:nvSpPr>
          <p:spPr>
            <a:xfrm>
              <a:off x="5549164" y="5350172"/>
              <a:ext cx="4072893" cy="909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60DA736-2118-C41F-6642-2C965077BCAF}"/>
                </a:ext>
              </a:extLst>
            </p:cNvPr>
            <p:cNvSpPr/>
            <p:nvPr/>
          </p:nvSpPr>
          <p:spPr>
            <a:xfrm>
              <a:off x="5571329" y="5066132"/>
              <a:ext cx="571719" cy="522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2A3FEA35-04FA-2722-E1FC-4C05B3F03947}"/>
                </a:ext>
              </a:extLst>
            </p:cNvPr>
            <p:cNvSpPr txBox="1"/>
            <p:nvPr/>
          </p:nvSpPr>
          <p:spPr>
            <a:xfrm>
              <a:off x="5986896" y="5588712"/>
              <a:ext cx="3329129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刀具、砧板及使用器具不潔</a:t>
              </a:r>
            </a:p>
          </p:txBody>
        </p:sp>
      </p:grpSp>
      <p:grpSp>
        <p:nvGrpSpPr>
          <p:cNvPr id="22" name="群組 100">
            <a:extLst>
              <a:ext uri="{FF2B5EF4-FFF2-40B4-BE49-F238E27FC236}">
                <a16:creationId xmlns:a16="http://schemas.microsoft.com/office/drawing/2014/main" id="{B8ECCDAD-7E44-E3AC-3F3D-C4C4A02E9797}"/>
              </a:ext>
            </a:extLst>
          </p:cNvPr>
          <p:cNvGrpSpPr/>
          <p:nvPr/>
        </p:nvGrpSpPr>
        <p:grpSpPr>
          <a:xfrm>
            <a:off x="293970" y="5041773"/>
            <a:ext cx="1948943" cy="1086352"/>
            <a:chOff x="293970" y="5041773"/>
            <a:chExt cx="1948943" cy="1086352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A0E849CD-796C-D107-14C7-8C420DE0AE96}"/>
                </a:ext>
              </a:extLst>
            </p:cNvPr>
            <p:cNvSpPr/>
            <p:nvPr/>
          </p:nvSpPr>
          <p:spPr>
            <a:xfrm>
              <a:off x="293970" y="5381865"/>
              <a:ext cx="1948943" cy="746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A781277-907D-0076-1A64-F5E51A162C88}"/>
                </a:ext>
              </a:extLst>
            </p:cNvPr>
            <p:cNvSpPr/>
            <p:nvPr/>
          </p:nvSpPr>
          <p:spPr>
            <a:xfrm>
              <a:off x="321384" y="5041773"/>
              <a:ext cx="544644" cy="546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EDF4B8D8-AD7E-4CE2-CABD-28F9871B100A}"/>
                </a:ext>
              </a:extLst>
            </p:cNvPr>
            <p:cNvSpPr txBox="1"/>
            <p:nvPr/>
          </p:nvSpPr>
          <p:spPr>
            <a:xfrm>
              <a:off x="685681" y="5609999"/>
              <a:ext cx="116553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人員污染</a:t>
              </a:r>
            </a:p>
          </p:txBody>
        </p:sp>
      </p:grpSp>
      <p:grpSp>
        <p:nvGrpSpPr>
          <p:cNvPr id="26" name="群組 96">
            <a:extLst>
              <a:ext uri="{FF2B5EF4-FFF2-40B4-BE49-F238E27FC236}">
                <a16:creationId xmlns:a16="http://schemas.microsoft.com/office/drawing/2014/main" id="{B3658DFE-1D89-492C-47B5-C336E5F725B2}"/>
              </a:ext>
            </a:extLst>
          </p:cNvPr>
          <p:cNvGrpSpPr/>
          <p:nvPr/>
        </p:nvGrpSpPr>
        <p:grpSpPr>
          <a:xfrm>
            <a:off x="3505068" y="3957358"/>
            <a:ext cx="3130914" cy="1076532"/>
            <a:chOff x="3505068" y="3957358"/>
            <a:chExt cx="3130914" cy="1076532"/>
          </a:xfrm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C8465C16-6CB5-E323-1B54-77D0668775FA}"/>
                </a:ext>
              </a:extLst>
            </p:cNvPr>
            <p:cNvSpPr/>
            <p:nvPr/>
          </p:nvSpPr>
          <p:spPr>
            <a:xfrm>
              <a:off x="3603302" y="4168447"/>
              <a:ext cx="3032680" cy="865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val 2883597"/>
                <a:gd name="f6" fmla="*/ f0 1 2883596"/>
                <a:gd name="f7" fmla="*/ f1 1 2548378"/>
                <a:gd name="f8" fmla="+- f4 0 f2"/>
                <a:gd name="f9" fmla="+- f3 0 f2"/>
                <a:gd name="f10" fmla="*/ f9 1 2883596"/>
                <a:gd name="f11" fmla="*/ f8 1 2548378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83596" h="2548378">
                  <a:moveTo>
                    <a:pt x="f2" y="f2"/>
                  </a:moveTo>
                  <a:lnTo>
                    <a:pt x="f5" y="f2"/>
                  </a:lnTo>
                  <a:lnTo>
                    <a:pt x="f5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4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9F421B70-0C2F-20E3-760B-727AB1A556D1}"/>
                </a:ext>
              </a:extLst>
            </p:cNvPr>
            <p:cNvSpPr txBox="1"/>
            <p:nvPr/>
          </p:nvSpPr>
          <p:spPr>
            <a:xfrm>
              <a:off x="3887105" y="4406831"/>
              <a:ext cx="245856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貯存及調理方式不當</a:t>
              </a:r>
              <a:endParaRPr lang="en-US" sz="20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B491E4C-BBBD-029F-0F69-9A3DD86A807D}"/>
                </a:ext>
              </a:extLst>
            </p:cNvPr>
            <p:cNvSpPr/>
            <p:nvPr/>
          </p:nvSpPr>
          <p:spPr>
            <a:xfrm>
              <a:off x="3505068" y="3957358"/>
              <a:ext cx="494068" cy="478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30" name="群組 93">
            <a:extLst>
              <a:ext uri="{FF2B5EF4-FFF2-40B4-BE49-F238E27FC236}">
                <a16:creationId xmlns:a16="http://schemas.microsoft.com/office/drawing/2014/main" id="{54841487-F327-2152-077D-12E6BAC3EA9F}"/>
              </a:ext>
            </a:extLst>
          </p:cNvPr>
          <p:cNvGrpSpPr/>
          <p:nvPr/>
        </p:nvGrpSpPr>
        <p:grpSpPr>
          <a:xfrm>
            <a:off x="321384" y="3925116"/>
            <a:ext cx="2850678" cy="1053508"/>
            <a:chOff x="321384" y="3925116"/>
            <a:chExt cx="2850678" cy="1053508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1ADEC840-8C3B-9985-1F8D-3EAE88AE4C5C}"/>
                </a:ext>
              </a:extLst>
            </p:cNvPr>
            <p:cNvSpPr/>
            <p:nvPr/>
          </p:nvSpPr>
          <p:spPr>
            <a:xfrm>
              <a:off x="321384" y="4232364"/>
              <a:ext cx="2850678" cy="7462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A0E7C847-DBA8-EAEB-9B4F-04EFDD617AB7}"/>
                </a:ext>
              </a:extLst>
            </p:cNvPr>
            <p:cNvSpPr/>
            <p:nvPr/>
          </p:nvSpPr>
          <p:spPr>
            <a:xfrm>
              <a:off x="352665" y="3925116"/>
              <a:ext cx="513353" cy="51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31CC33A0-88F7-EA5A-47CC-446A4EFE0078}"/>
                </a:ext>
              </a:extLst>
            </p:cNvPr>
            <p:cNvSpPr txBox="1"/>
            <p:nvPr/>
          </p:nvSpPr>
          <p:spPr>
            <a:xfrm>
              <a:off x="685681" y="4349270"/>
              <a:ext cx="2056705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1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使用添加物不當</a:t>
              </a:r>
            </a:p>
          </p:txBody>
        </p:sp>
      </p:grpSp>
      <p:grpSp>
        <p:nvGrpSpPr>
          <p:cNvPr id="34" name="群組 95">
            <a:extLst>
              <a:ext uri="{FF2B5EF4-FFF2-40B4-BE49-F238E27FC236}">
                <a16:creationId xmlns:a16="http://schemas.microsoft.com/office/drawing/2014/main" id="{D90D19B5-3713-2E28-699E-1308CFE53920}"/>
              </a:ext>
            </a:extLst>
          </p:cNvPr>
          <p:cNvGrpSpPr/>
          <p:nvPr/>
        </p:nvGrpSpPr>
        <p:grpSpPr>
          <a:xfrm>
            <a:off x="6842455" y="3991136"/>
            <a:ext cx="2730288" cy="1080546"/>
            <a:chOff x="6842455" y="3991136"/>
            <a:chExt cx="2730288" cy="1080546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14348440-DF9C-3CC5-7E9A-BFEF9B446C6D}"/>
                </a:ext>
              </a:extLst>
            </p:cNvPr>
            <p:cNvSpPr/>
            <p:nvPr/>
          </p:nvSpPr>
          <p:spPr>
            <a:xfrm>
              <a:off x="6905740" y="4107649"/>
              <a:ext cx="2667003" cy="96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6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CA23B22B-8F66-989D-2CB0-55654D8E8B59}"/>
                </a:ext>
              </a:extLst>
            </p:cNvPr>
            <p:cNvSpPr txBox="1"/>
            <p:nvPr/>
          </p:nvSpPr>
          <p:spPr>
            <a:xfrm>
              <a:off x="7264331" y="4401793"/>
              <a:ext cx="2108935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2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生熱食交互污染</a:t>
              </a:r>
              <a:endParaRPr lang="en-US" sz="22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36AA811-E39A-3A99-6D11-0B9808904A18}"/>
                </a:ext>
              </a:extLst>
            </p:cNvPr>
            <p:cNvSpPr/>
            <p:nvPr/>
          </p:nvSpPr>
          <p:spPr>
            <a:xfrm>
              <a:off x="6842455" y="3991136"/>
              <a:ext cx="556220" cy="504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grpSp>
        <p:nvGrpSpPr>
          <p:cNvPr id="38" name="群組 94">
            <a:extLst>
              <a:ext uri="{FF2B5EF4-FFF2-40B4-BE49-F238E27FC236}">
                <a16:creationId xmlns:a16="http://schemas.microsoft.com/office/drawing/2014/main" id="{F9FDB44E-24FD-12E0-8F31-04393CC9AF7E}"/>
              </a:ext>
            </a:extLst>
          </p:cNvPr>
          <p:cNvGrpSpPr/>
          <p:nvPr/>
        </p:nvGrpSpPr>
        <p:grpSpPr>
          <a:xfrm>
            <a:off x="2385340" y="5071673"/>
            <a:ext cx="3028648" cy="1202692"/>
            <a:chOff x="2385340" y="5071673"/>
            <a:chExt cx="3028648" cy="1202692"/>
          </a:xfrm>
        </p:grpSpPr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6EDA4024-0FC6-29B6-9C7D-7C074C45F664}"/>
                </a:ext>
              </a:extLst>
            </p:cNvPr>
            <p:cNvSpPr/>
            <p:nvPr/>
          </p:nvSpPr>
          <p:spPr>
            <a:xfrm>
              <a:off x="2400263" y="5310332"/>
              <a:ext cx="3013725" cy="96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7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40" name="TextBox 11">
              <a:extLst>
                <a:ext uri="{FF2B5EF4-FFF2-40B4-BE49-F238E27FC236}">
                  <a16:creationId xmlns:a16="http://schemas.microsoft.com/office/drawing/2014/main" id="{6C2BC285-1F6E-7FAD-7AC6-509912CB4B3F}"/>
                </a:ext>
              </a:extLst>
            </p:cNvPr>
            <p:cNvSpPr txBox="1"/>
            <p:nvPr/>
          </p:nvSpPr>
          <p:spPr>
            <a:xfrm>
              <a:off x="2691380" y="5609999"/>
              <a:ext cx="2356692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000" b="1" i="0" u="none" strike="noStrike" kern="1200" cap="none" spc="0" baseline="0">
                  <a:solidFill>
                    <a:srgbClr val="875092"/>
                  </a:solidFill>
                  <a:uFillTx/>
                  <a:latin typeface="jf open 粉圓 2.0" pitchFamily="34"/>
                  <a:ea typeface="jf open 粉圓 2.0" pitchFamily="34"/>
                  <a:cs typeface="Gen Jyuu Gothic X Monospace Bol" pitchFamily="49"/>
                </a:rPr>
                <a:t>食用已被污染的食物</a:t>
              </a:r>
              <a:endParaRPr lang="en-US" sz="2000" b="1" i="0" u="none" strike="noStrike" kern="1200" cap="none" spc="0" baseline="0">
                <a:solidFill>
                  <a:srgbClr val="875092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679515D-AC35-3173-2F29-37D61DE512E3}"/>
                </a:ext>
              </a:extLst>
            </p:cNvPr>
            <p:cNvSpPr/>
            <p:nvPr/>
          </p:nvSpPr>
          <p:spPr>
            <a:xfrm>
              <a:off x="2385340" y="5071673"/>
              <a:ext cx="548420" cy="54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42" name="文字方塊 103">
            <a:extLst>
              <a:ext uri="{FF2B5EF4-FFF2-40B4-BE49-F238E27FC236}">
                <a16:creationId xmlns:a16="http://schemas.microsoft.com/office/drawing/2014/main" id="{E7BA912E-0401-F226-0DF6-A76830201049}"/>
              </a:ext>
            </a:extLst>
          </p:cNvPr>
          <p:cNvSpPr txBox="1"/>
          <p:nvPr/>
        </p:nvSpPr>
        <p:spPr>
          <a:xfrm>
            <a:off x="955968" y="6600002"/>
            <a:ext cx="833937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FFFFFF"/>
                </a:solidFill>
                <a:uFillTx/>
                <a:latin typeface="jf open 粉圓 2.0" pitchFamily="34"/>
                <a:ea typeface="jf open 粉圓 2.0" pitchFamily="34"/>
              </a:rPr>
              <a:t>台灣地區處亞熱帶，一年四季的氣溫均適合細菌繁殖，民眾需特別注意</a:t>
            </a:r>
            <a:endParaRPr lang="en-US" sz="2000" b="1" i="0" u="none" strike="noStrike" kern="1200" cap="none" spc="0" baseline="0">
              <a:solidFill>
                <a:srgbClr val="FFFFFF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10D6DCD-209B-630A-3773-B512473EBED5}"/>
              </a:ext>
            </a:extLst>
          </p:cNvPr>
          <p:cNvSpPr/>
          <p:nvPr/>
        </p:nvSpPr>
        <p:spPr>
          <a:xfrm>
            <a:off x="866028" y="2691499"/>
            <a:ext cx="555982" cy="530800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4" name="文字方塊 1">
            <a:extLst>
              <a:ext uri="{FF2B5EF4-FFF2-40B4-BE49-F238E27FC236}">
                <a16:creationId xmlns:a16="http://schemas.microsoft.com/office/drawing/2014/main" id="{EBB72FFE-4956-9B38-ACBE-261BFBF750DC}"/>
              </a:ext>
            </a:extLst>
          </p:cNvPr>
          <p:cNvSpPr txBox="1"/>
          <p:nvPr/>
        </p:nvSpPr>
        <p:spPr>
          <a:xfrm>
            <a:off x="919840" y="2657328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1</a:t>
            </a:r>
          </a:p>
        </p:txBody>
      </p:sp>
      <p:sp>
        <p:nvSpPr>
          <p:cNvPr id="45" name="文字方塊 7">
            <a:extLst>
              <a:ext uri="{FF2B5EF4-FFF2-40B4-BE49-F238E27FC236}">
                <a16:creationId xmlns:a16="http://schemas.microsoft.com/office/drawing/2014/main" id="{6A76D22F-7E64-02B6-D468-333C6A70DE0A}"/>
              </a:ext>
            </a:extLst>
          </p:cNvPr>
          <p:cNvSpPr txBox="1"/>
          <p:nvPr/>
        </p:nvSpPr>
        <p:spPr>
          <a:xfrm>
            <a:off x="2426607" y="5050258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7</a:t>
            </a:r>
          </a:p>
        </p:txBody>
      </p:sp>
      <p:sp>
        <p:nvSpPr>
          <p:cNvPr id="46" name="文字方塊 8">
            <a:extLst>
              <a:ext uri="{FF2B5EF4-FFF2-40B4-BE49-F238E27FC236}">
                <a16:creationId xmlns:a16="http://schemas.microsoft.com/office/drawing/2014/main" id="{CEB9C4BE-1FF9-A197-84D6-EE66AE5D93A7}"/>
              </a:ext>
            </a:extLst>
          </p:cNvPr>
          <p:cNvSpPr txBox="1"/>
          <p:nvPr/>
        </p:nvSpPr>
        <p:spPr>
          <a:xfrm>
            <a:off x="331607" y="5008863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6</a:t>
            </a:r>
          </a:p>
        </p:txBody>
      </p:sp>
      <p:sp>
        <p:nvSpPr>
          <p:cNvPr id="47" name="文字方塊 9">
            <a:extLst>
              <a:ext uri="{FF2B5EF4-FFF2-40B4-BE49-F238E27FC236}">
                <a16:creationId xmlns:a16="http://schemas.microsoft.com/office/drawing/2014/main" id="{A757D6CB-0B48-C314-F27B-6A665AF505CE}"/>
              </a:ext>
            </a:extLst>
          </p:cNvPr>
          <p:cNvSpPr txBox="1"/>
          <p:nvPr/>
        </p:nvSpPr>
        <p:spPr>
          <a:xfrm>
            <a:off x="6894777" y="3951076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5</a:t>
            </a:r>
          </a:p>
        </p:txBody>
      </p:sp>
      <p:sp>
        <p:nvSpPr>
          <p:cNvPr id="48" name="文字方塊 11">
            <a:extLst>
              <a:ext uri="{FF2B5EF4-FFF2-40B4-BE49-F238E27FC236}">
                <a16:creationId xmlns:a16="http://schemas.microsoft.com/office/drawing/2014/main" id="{2654F674-70FD-2619-74DD-648A704DB78C}"/>
              </a:ext>
            </a:extLst>
          </p:cNvPr>
          <p:cNvSpPr txBox="1"/>
          <p:nvPr/>
        </p:nvSpPr>
        <p:spPr>
          <a:xfrm>
            <a:off x="3505196" y="3886200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4</a:t>
            </a:r>
          </a:p>
        </p:txBody>
      </p:sp>
      <p:sp>
        <p:nvSpPr>
          <p:cNvPr id="49" name="文字方塊 12">
            <a:extLst>
              <a:ext uri="{FF2B5EF4-FFF2-40B4-BE49-F238E27FC236}">
                <a16:creationId xmlns:a16="http://schemas.microsoft.com/office/drawing/2014/main" id="{0E17CD09-11D7-23D6-6FF6-42608F0267E4}"/>
              </a:ext>
            </a:extLst>
          </p:cNvPr>
          <p:cNvSpPr txBox="1"/>
          <p:nvPr/>
        </p:nvSpPr>
        <p:spPr>
          <a:xfrm>
            <a:off x="373011" y="3879341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3</a:t>
            </a:r>
          </a:p>
        </p:txBody>
      </p:sp>
      <p:sp>
        <p:nvSpPr>
          <p:cNvPr id="50" name="文字方塊 13">
            <a:extLst>
              <a:ext uri="{FF2B5EF4-FFF2-40B4-BE49-F238E27FC236}">
                <a16:creationId xmlns:a16="http://schemas.microsoft.com/office/drawing/2014/main" id="{1407ED93-A567-0E3C-DF19-292126CE66D2}"/>
              </a:ext>
            </a:extLst>
          </p:cNvPr>
          <p:cNvSpPr txBox="1"/>
          <p:nvPr/>
        </p:nvSpPr>
        <p:spPr>
          <a:xfrm>
            <a:off x="6340486" y="2678698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2</a:t>
            </a:r>
          </a:p>
        </p:txBody>
      </p:sp>
      <p:sp>
        <p:nvSpPr>
          <p:cNvPr id="51" name="文字方塊 14">
            <a:extLst>
              <a:ext uri="{FF2B5EF4-FFF2-40B4-BE49-F238E27FC236}">
                <a16:creationId xmlns:a16="http://schemas.microsoft.com/office/drawing/2014/main" id="{97330AAD-5EFD-66A8-F045-94A028DAABFE}"/>
              </a:ext>
            </a:extLst>
          </p:cNvPr>
          <p:cNvSpPr txBox="1"/>
          <p:nvPr/>
        </p:nvSpPr>
        <p:spPr>
          <a:xfrm>
            <a:off x="5639525" y="5023009"/>
            <a:ext cx="27798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 Black" pitchFamily="34"/>
                <a:ea typeface="新細明體" pitchFamily="18"/>
              </a:rPr>
              <a:t>8</a:t>
            </a:r>
          </a:p>
        </p:txBody>
      </p:sp>
      <p:sp>
        <p:nvSpPr>
          <p:cNvPr id="52" name="投影片編號版面配置區 16">
            <a:extLst>
              <a:ext uri="{FF2B5EF4-FFF2-40B4-BE49-F238E27FC236}">
                <a16:creationId xmlns:a16="http://schemas.microsoft.com/office/drawing/2014/main" id="{D80D74F8-6B8C-12E5-6090-F0C71C683BFF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17F471-F72F-4A92-B9AD-CE55AA2268D8}" type="slidenum">
              <a:t>3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D48B30A0-2F4C-6F95-876A-3F140945DC0A}"/>
              </a:ext>
            </a:extLst>
          </p:cNvPr>
          <p:cNvSpPr/>
          <p:nvPr/>
        </p:nvSpPr>
        <p:spPr>
          <a:xfrm rot="1471546" flipV="1">
            <a:off x="1801285" y="404075"/>
            <a:ext cx="3056610" cy="2491776"/>
          </a:xfrm>
          <a:custGeom>
            <a:avLst/>
            <a:gdLst>
              <a:gd name="f0" fmla="val w"/>
              <a:gd name="f1" fmla="val h"/>
              <a:gd name="f2" fmla="val 0"/>
              <a:gd name="f3" fmla="val 5234729"/>
              <a:gd name="f4" fmla="val 3952221"/>
              <a:gd name="f5" fmla="*/ f0 1 5234729"/>
              <a:gd name="f6" fmla="*/ f1 1 3952221"/>
              <a:gd name="f7" fmla="+- f4 0 f2"/>
              <a:gd name="f8" fmla="+- f3 0 f2"/>
              <a:gd name="f9" fmla="*/ f8 1 5234729"/>
              <a:gd name="f10" fmla="*/ f7 1 395222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234729" h="395222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EE484FE-58E9-80AA-008B-3BD225A77EE4}"/>
              </a:ext>
            </a:extLst>
          </p:cNvPr>
          <p:cNvSpPr/>
          <p:nvPr/>
        </p:nvSpPr>
        <p:spPr>
          <a:xfrm rot="17917846">
            <a:off x="1739343" y="-134175"/>
            <a:ext cx="2517882" cy="3192243"/>
          </a:xfrm>
          <a:custGeom>
            <a:avLst/>
            <a:gdLst>
              <a:gd name="f0" fmla="val w"/>
              <a:gd name="f1" fmla="val h"/>
              <a:gd name="f2" fmla="val 0"/>
              <a:gd name="f3" fmla="val 2517884"/>
              <a:gd name="f4" fmla="val 3192246"/>
              <a:gd name="f5" fmla="*/ f0 1 2517884"/>
              <a:gd name="f6" fmla="*/ f1 1 3192246"/>
              <a:gd name="f7" fmla="+- f4 0 f2"/>
              <a:gd name="f8" fmla="+- f3 0 f2"/>
              <a:gd name="f9" fmla="*/ f8 1 2517884"/>
              <a:gd name="f10" fmla="*/ f7 1 319224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17884" h="319224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3F606FF-C998-AEFC-445A-420298E4EE03}"/>
              </a:ext>
            </a:extLst>
          </p:cNvPr>
          <p:cNvSpPr/>
          <p:nvPr/>
        </p:nvSpPr>
        <p:spPr>
          <a:xfrm>
            <a:off x="3194730" y="2958129"/>
            <a:ext cx="3349209" cy="3392387"/>
          </a:xfrm>
          <a:custGeom>
            <a:avLst/>
            <a:gdLst>
              <a:gd name="f0" fmla="val w"/>
              <a:gd name="f1" fmla="val h"/>
              <a:gd name="f2" fmla="val 0"/>
              <a:gd name="f3" fmla="val 3349214"/>
              <a:gd name="f4" fmla="val 3392390"/>
              <a:gd name="f5" fmla="val 3349215"/>
              <a:gd name="f6" fmla="*/ f0 1 3349214"/>
              <a:gd name="f7" fmla="*/ f1 1 3392390"/>
              <a:gd name="f8" fmla="+- f4 0 f2"/>
              <a:gd name="f9" fmla="+- f3 0 f2"/>
              <a:gd name="f10" fmla="*/ f9 1 3349214"/>
              <a:gd name="f11" fmla="*/ f8 1 339239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349214" h="339239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273639F-77D3-F9E3-4735-4603106F762C}"/>
              </a:ext>
            </a:extLst>
          </p:cNvPr>
          <p:cNvSpPr txBox="1"/>
          <p:nvPr/>
        </p:nvSpPr>
        <p:spPr>
          <a:xfrm>
            <a:off x="2459388" y="945132"/>
            <a:ext cx="5044744" cy="15160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疑似發生食品中毒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該怎麼辦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BCDE66D-117D-88AA-70F5-7F9028773BA5}"/>
              </a:ext>
            </a:extLst>
          </p:cNvPr>
          <p:cNvSpPr/>
          <p:nvPr/>
        </p:nvSpPr>
        <p:spPr>
          <a:xfrm rot="1633033">
            <a:off x="7882183" y="1452490"/>
            <a:ext cx="656036" cy="725997"/>
          </a:xfrm>
          <a:custGeom>
            <a:avLst/>
            <a:gdLst>
              <a:gd name="f0" fmla="val w"/>
              <a:gd name="f1" fmla="val h"/>
              <a:gd name="f2" fmla="val 0"/>
              <a:gd name="f3" fmla="val 656037"/>
              <a:gd name="f4" fmla="val 725997"/>
              <a:gd name="f5" fmla="val 656036"/>
              <a:gd name="f6" fmla="*/ f0 1 656037"/>
              <a:gd name="f7" fmla="*/ f1 1 725997"/>
              <a:gd name="f8" fmla="+- f4 0 f2"/>
              <a:gd name="f9" fmla="+- f3 0 f2"/>
              <a:gd name="f10" fmla="*/ f9 1 656037"/>
              <a:gd name="f11" fmla="*/ f8 1 72599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656037" h="725997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AEA965D-AB08-BF0F-22B7-D150B892BF95}"/>
              </a:ext>
            </a:extLst>
          </p:cNvPr>
          <p:cNvSpPr/>
          <p:nvPr/>
        </p:nvSpPr>
        <p:spPr>
          <a:xfrm rot="18805197">
            <a:off x="1342906" y="1490765"/>
            <a:ext cx="746333" cy="786365"/>
          </a:xfrm>
          <a:custGeom>
            <a:avLst/>
            <a:gdLst>
              <a:gd name="f0" fmla="val w"/>
              <a:gd name="f1" fmla="val h"/>
              <a:gd name="f2" fmla="val 0"/>
              <a:gd name="f3" fmla="val 746334"/>
              <a:gd name="f4" fmla="val 786367"/>
              <a:gd name="f5" fmla="val 746333"/>
              <a:gd name="f6" fmla="val 786366"/>
              <a:gd name="f7" fmla="*/ f0 1 746334"/>
              <a:gd name="f8" fmla="*/ f1 1 786367"/>
              <a:gd name="f9" fmla="+- f4 0 f2"/>
              <a:gd name="f10" fmla="+- f3 0 f2"/>
              <a:gd name="f11" fmla="*/ f10 1 746334"/>
              <a:gd name="f12" fmla="*/ f9 1 786367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746334" h="786367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880F38D-8619-8C96-C2B0-88967EBD8EC5}"/>
              </a:ext>
            </a:extLst>
          </p:cNvPr>
          <p:cNvSpPr txBox="1"/>
          <p:nvPr/>
        </p:nvSpPr>
        <p:spPr>
          <a:xfrm>
            <a:off x="6812517" y="3657600"/>
            <a:ext cx="2795366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如有剩餘食品應低溫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冷藏保存</a:t>
            </a:r>
            <a:r>
              <a:rPr lang="en-US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6BE1C3C6-8B35-D4F3-8790-3752997288F4}"/>
              </a:ext>
            </a:extLst>
          </p:cNvPr>
          <p:cNvSpPr txBox="1"/>
          <p:nvPr/>
        </p:nvSpPr>
        <p:spPr>
          <a:xfrm>
            <a:off x="6812517" y="5732382"/>
            <a:ext cx="2795366" cy="243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衛生單位啟動調查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ADC300D-1684-B68E-5E03-B6DC4B7BA5FB}"/>
              </a:ext>
            </a:extLst>
          </p:cNvPr>
          <p:cNvSpPr txBox="1"/>
          <p:nvPr/>
        </p:nvSpPr>
        <p:spPr>
          <a:xfrm>
            <a:off x="215158" y="5495242"/>
            <a:ext cx="2640659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醫療院所</a:t>
            </a:r>
            <a:r>
              <a:rPr lang="en-US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24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小時內通知衛生單位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jf open 粉圓 2.0" pitchFamily="34"/>
              <a:ea typeface="jf open 粉圓 2.0" pitchFamily="34"/>
              <a:cs typeface="Gen Jyuu Gothic X Monospace Bol" pitchFamily="49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EB65E75-9E1D-2C68-9306-8EAB63400919}"/>
              </a:ext>
            </a:extLst>
          </p:cNvPr>
          <p:cNvSpPr txBox="1"/>
          <p:nvPr/>
        </p:nvSpPr>
        <p:spPr>
          <a:xfrm>
            <a:off x="6877376" y="3288813"/>
            <a:ext cx="2661059" cy="3881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Keep &amp; Cold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B6F23AB1-EBB9-408C-069F-FB7614FF1C40}"/>
              </a:ext>
            </a:extLst>
          </p:cNvPr>
          <p:cNvSpPr txBox="1"/>
          <p:nvPr/>
        </p:nvSpPr>
        <p:spPr>
          <a:xfrm>
            <a:off x="304796" y="3288813"/>
            <a:ext cx="2661059" cy="3881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Go to the doctor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6F931B1-DB82-01BF-8270-1D649BDE9FE3}"/>
              </a:ext>
            </a:extLst>
          </p:cNvPr>
          <p:cNvSpPr txBox="1"/>
          <p:nvPr/>
        </p:nvSpPr>
        <p:spPr>
          <a:xfrm>
            <a:off x="6877376" y="5173007"/>
            <a:ext cx="2661059" cy="3881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Audit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FF887D79-017F-F533-250D-B2B5FBBAF510}"/>
              </a:ext>
            </a:extLst>
          </p:cNvPr>
          <p:cNvSpPr txBox="1"/>
          <p:nvPr/>
        </p:nvSpPr>
        <p:spPr>
          <a:xfrm>
            <a:off x="1858728" y="5173007"/>
            <a:ext cx="2661059" cy="3881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16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58" b="0" i="1" u="none" strike="noStrike" kern="1200" cap="none" spc="0" baseline="0">
                <a:solidFill>
                  <a:srgbClr val="875092"/>
                </a:solidFill>
                <a:uFillTx/>
                <a:latin typeface="Arial Black" pitchFamily="34"/>
                <a:ea typeface="Gen Jyuu Gothic XP Heavy" pitchFamily="34"/>
                <a:cs typeface="Gen Jyuu Gothic XP Heavy" pitchFamily="34"/>
              </a:rPr>
              <a:t>Notify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1D28F71-FA4B-B001-5F39-B97E7971E2FA}"/>
              </a:ext>
            </a:extLst>
          </p:cNvPr>
          <p:cNvSpPr txBox="1"/>
          <p:nvPr/>
        </p:nvSpPr>
        <p:spPr>
          <a:xfrm>
            <a:off x="1215310" y="3799002"/>
            <a:ext cx="1682706" cy="243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18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jf open 粉圓 2.0" pitchFamily="34"/>
                <a:ea typeface="jf open 粉圓 2.0" pitchFamily="34"/>
                <a:cs typeface="Gen Jyuu Gothic X Monospace Bol" pitchFamily="49"/>
              </a:rPr>
              <a:t>應迅速就醫</a:t>
            </a:r>
            <a:endParaRPr lang="en-US" sz="1354" b="0" i="0" u="none" strike="noStrike" kern="1200" cap="none" spc="0" baseline="0">
              <a:solidFill>
                <a:srgbClr val="000000"/>
              </a:solidFill>
              <a:uFillTx/>
              <a:latin typeface="jf open 粉圓 2.0" pitchFamily="34"/>
              <a:ea typeface="jf open 粉圓 2.0" pitchFamily="34"/>
            </a:endParaRPr>
          </a:p>
        </p:txBody>
      </p:sp>
      <p:pic>
        <p:nvPicPr>
          <p:cNvPr id="16" name="圖片 19">
            <a:extLst>
              <a:ext uri="{FF2B5EF4-FFF2-40B4-BE49-F238E27FC236}">
                <a16:creationId xmlns:a16="http://schemas.microsoft.com/office/drawing/2014/main" id="{550C82B0-5290-BFCC-D289-29CF039D8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196" y="3333335"/>
            <a:ext cx="838203" cy="8382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圖片 23">
            <a:extLst>
              <a:ext uri="{FF2B5EF4-FFF2-40B4-BE49-F238E27FC236}">
                <a16:creationId xmlns:a16="http://schemas.microsoft.com/office/drawing/2014/main" id="{20F3E76E-FE84-65B1-C1BA-3EECDA2C97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5228548"/>
            <a:ext cx="753547" cy="753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圖片 25">
            <a:extLst>
              <a:ext uri="{FF2B5EF4-FFF2-40B4-BE49-F238E27FC236}">
                <a16:creationId xmlns:a16="http://schemas.microsoft.com/office/drawing/2014/main" id="{66D26217-FFF6-F635-809D-E00279DC39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740" y="5151080"/>
            <a:ext cx="874202" cy="8742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圖片 27">
            <a:extLst>
              <a:ext uri="{FF2B5EF4-FFF2-40B4-BE49-F238E27FC236}">
                <a16:creationId xmlns:a16="http://schemas.microsoft.com/office/drawing/2014/main" id="{56E9B62A-511E-4AAA-CED8-0D790B19C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118" y="3331762"/>
            <a:ext cx="979578" cy="9795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2F542BE9-B749-779C-8FA4-9845F7FB2972}"/>
              </a:ext>
            </a:extLst>
          </p:cNvPr>
          <p:cNvSpPr txBox="1"/>
          <p:nvPr/>
        </p:nvSpPr>
        <p:spPr>
          <a:xfrm>
            <a:off x="0" y="422370"/>
            <a:ext cx="9753603" cy="488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How to do ? </a:t>
            </a:r>
          </a:p>
        </p:txBody>
      </p:sp>
      <p:sp>
        <p:nvSpPr>
          <p:cNvPr id="21" name="投影片編號版面配置區 4">
            <a:extLst>
              <a:ext uri="{FF2B5EF4-FFF2-40B4-BE49-F238E27FC236}">
                <a16:creationId xmlns:a16="http://schemas.microsoft.com/office/drawing/2014/main" id="{D2678242-1B31-23CA-0E77-E748748F5F1E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A14139-9297-485F-901A-8B2DBE55ED7C}" type="slidenum">
              <a:t>4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101F7D-4453-76D5-C1A4-0C31A9F255E9}"/>
              </a:ext>
            </a:extLst>
          </p:cNvPr>
          <p:cNvSpPr/>
          <p:nvPr/>
        </p:nvSpPr>
        <p:spPr>
          <a:xfrm rot="15116341" flipH="1">
            <a:off x="-1503122" y="3622582"/>
            <a:ext cx="4750746" cy="3586816"/>
          </a:xfrm>
          <a:custGeom>
            <a:avLst/>
            <a:gdLst>
              <a:gd name="f0" fmla="val w"/>
              <a:gd name="f1" fmla="val h"/>
              <a:gd name="f2" fmla="val 0"/>
              <a:gd name="f3" fmla="val 4750746"/>
              <a:gd name="f4" fmla="val 3586813"/>
              <a:gd name="f5" fmla="val 3586814"/>
              <a:gd name="f6" fmla="*/ f0 1 4750746"/>
              <a:gd name="f7" fmla="*/ f1 1 3586813"/>
              <a:gd name="f8" fmla="+- f4 0 f2"/>
              <a:gd name="f9" fmla="+- f3 0 f2"/>
              <a:gd name="f10" fmla="*/ f9 1 4750746"/>
              <a:gd name="f11" fmla="*/ f8 1 358681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750746" h="3586813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EF10861-3CE3-C56A-5EF3-D412DE0D3A3A}"/>
              </a:ext>
            </a:extLst>
          </p:cNvPr>
          <p:cNvSpPr/>
          <p:nvPr/>
        </p:nvSpPr>
        <p:spPr>
          <a:xfrm rot="3072745" flipH="1">
            <a:off x="-2678535" y="2965576"/>
            <a:ext cx="4782869" cy="5676997"/>
          </a:xfrm>
          <a:custGeom>
            <a:avLst/>
            <a:gdLst>
              <a:gd name="f0" fmla="val w"/>
              <a:gd name="f1" fmla="val h"/>
              <a:gd name="f2" fmla="val 0"/>
              <a:gd name="f3" fmla="val 4782868"/>
              <a:gd name="f4" fmla="val 5676995"/>
              <a:gd name="f5" fmla="*/ f0 1 4782868"/>
              <a:gd name="f6" fmla="*/ f1 1 5676995"/>
              <a:gd name="f7" fmla="+- f4 0 f2"/>
              <a:gd name="f8" fmla="+- f3 0 f2"/>
              <a:gd name="f9" fmla="*/ f8 1 4782868"/>
              <a:gd name="f10" fmla="*/ f7 1 567699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782868" h="5676995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85EAB66-FEF0-B9F5-8618-D394C8A15183}"/>
              </a:ext>
            </a:extLst>
          </p:cNvPr>
          <p:cNvSpPr/>
          <p:nvPr/>
        </p:nvSpPr>
        <p:spPr>
          <a:xfrm>
            <a:off x="3523000" y="21780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D253CDC8-4EFA-59A6-0325-AC7B271EACDE}"/>
              </a:ext>
            </a:extLst>
          </p:cNvPr>
          <p:cNvSpPr/>
          <p:nvPr/>
        </p:nvSpPr>
        <p:spPr>
          <a:xfrm>
            <a:off x="3523000" y="30924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E14DE0B-1F77-4C6D-000C-52A39D6AC632}"/>
              </a:ext>
            </a:extLst>
          </p:cNvPr>
          <p:cNvSpPr/>
          <p:nvPr/>
        </p:nvSpPr>
        <p:spPr>
          <a:xfrm>
            <a:off x="3523000" y="4007568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DDE6256B-1705-BBA8-2D9E-061619A21D84}"/>
              </a:ext>
            </a:extLst>
          </p:cNvPr>
          <p:cNvSpPr/>
          <p:nvPr/>
        </p:nvSpPr>
        <p:spPr>
          <a:xfrm>
            <a:off x="3523000" y="4934285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949B254-CBC8-6530-1CEF-7B4D09D18EED}"/>
              </a:ext>
            </a:extLst>
          </p:cNvPr>
          <p:cNvSpPr txBox="1"/>
          <p:nvPr/>
        </p:nvSpPr>
        <p:spPr>
          <a:xfrm>
            <a:off x="1828800" y="452390"/>
            <a:ext cx="6428478" cy="746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預防食品中毒五要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446E3096-87B7-84D1-80B1-3E5E4B245A44}"/>
              </a:ext>
            </a:extLst>
          </p:cNvPr>
          <p:cNvSpPr/>
          <p:nvPr/>
        </p:nvSpPr>
        <p:spPr>
          <a:xfrm>
            <a:off x="3523000" y="5929600"/>
            <a:ext cx="668005" cy="668005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graphicFrame>
        <p:nvGraphicFramePr>
          <p:cNvPr id="10" name="表格 28">
            <a:extLst>
              <a:ext uri="{FF2B5EF4-FFF2-40B4-BE49-F238E27FC236}">
                <a16:creationId xmlns:a16="http://schemas.microsoft.com/office/drawing/2014/main" id="{9E707768-5D24-4032-6700-799CB37B5C1D}"/>
              </a:ext>
            </a:extLst>
          </p:cNvPr>
          <p:cNvGraphicFramePr>
            <a:graphicFrameLocks noGrp="1"/>
          </p:cNvGraphicFramePr>
          <p:nvPr/>
        </p:nvGraphicFramePr>
        <p:xfrm>
          <a:off x="3970599" y="2025597"/>
          <a:ext cx="5461235" cy="46799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0633">
                  <a:extLst>
                    <a:ext uri="{9D8B030D-6E8A-4147-A177-3AD203B41FA5}">
                      <a16:colId xmlns:a16="http://schemas.microsoft.com/office/drawing/2014/main" val="130490343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225255733"/>
                    </a:ext>
                  </a:extLst>
                </a:gridCol>
                <a:gridCol w="3672001">
                  <a:extLst>
                    <a:ext uri="{9D8B030D-6E8A-4147-A177-3AD203B41FA5}">
                      <a16:colId xmlns:a16="http://schemas.microsoft.com/office/drawing/2014/main" val="2137143143"/>
                    </a:ext>
                  </a:extLst>
                </a:gridCol>
              </a:tblGrid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要洗手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調理食品前後需澈底洗淨雙手，</a:t>
                      </a:r>
                      <a:endParaRPr lang="en-US" sz="1800" b="1" kern="1200">
                        <a:solidFill>
                          <a:srgbClr val="373737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有傷口要包紮。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8647501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要低溫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保存低於</a:t>
                      </a:r>
                      <a:r>
                        <a:rPr lang="en-US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7℃</a:t>
                      </a: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，室溫不宜放置過久。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7993171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要新鮮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食材要新鮮，用水要衛生。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9474841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要加熱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食品中心溫度超過</a:t>
                      </a:r>
                      <a:r>
                        <a:rPr lang="en-US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70℃</a:t>
                      </a: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，細菌才容易被消滅。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10447675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要分開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處理生熟食需使用不同器具，避免交叉污染。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95516791"/>
                  </a:ext>
                </a:extLst>
              </a:tr>
            </a:tbl>
          </a:graphicData>
        </a:graphic>
      </p:graphicFrame>
      <p:sp>
        <p:nvSpPr>
          <p:cNvPr id="11" name="TextBox 8">
            <a:extLst>
              <a:ext uri="{FF2B5EF4-FFF2-40B4-BE49-F238E27FC236}">
                <a16:creationId xmlns:a16="http://schemas.microsoft.com/office/drawing/2014/main" id="{5D347A33-627D-F714-DB0E-7965588E7771}"/>
              </a:ext>
            </a:extLst>
          </p:cNvPr>
          <p:cNvSpPr txBox="1"/>
          <p:nvPr/>
        </p:nvSpPr>
        <p:spPr>
          <a:xfrm>
            <a:off x="228600" y="1067470"/>
            <a:ext cx="9753603" cy="4825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Five Principles of Preventing Food Poisoning</a:t>
            </a:r>
          </a:p>
        </p:txBody>
      </p:sp>
      <p:pic>
        <p:nvPicPr>
          <p:cNvPr id="12" name="圖片 31">
            <a:extLst>
              <a:ext uri="{FF2B5EF4-FFF2-40B4-BE49-F238E27FC236}">
                <a16:creationId xmlns:a16="http://schemas.microsoft.com/office/drawing/2014/main" id="{6454622E-E92A-52F1-9FA3-033F36A2A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649" y="2318653"/>
            <a:ext cx="386699" cy="3866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圖片 33">
            <a:extLst>
              <a:ext uri="{FF2B5EF4-FFF2-40B4-BE49-F238E27FC236}">
                <a16:creationId xmlns:a16="http://schemas.microsoft.com/office/drawing/2014/main" id="{AA380E28-580B-1BD8-1C21-236753CB8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43" y="3168597"/>
            <a:ext cx="489030" cy="4890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圖片 35">
            <a:extLst>
              <a:ext uri="{FF2B5EF4-FFF2-40B4-BE49-F238E27FC236}">
                <a16:creationId xmlns:a16="http://schemas.microsoft.com/office/drawing/2014/main" id="{FD44CA83-F3DE-5ABC-2940-2BC3DB22D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923" y="4091501"/>
            <a:ext cx="500140" cy="5001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圖片 37">
            <a:extLst>
              <a:ext uri="{FF2B5EF4-FFF2-40B4-BE49-F238E27FC236}">
                <a16:creationId xmlns:a16="http://schemas.microsoft.com/office/drawing/2014/main" id="{9705C752-1141-D4B7-39D1-BD10EEC29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497" y="5013591"/>
            <a:ext cx="482501" cy="4825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圖片 39">
            <a:extLst>
              <a:ext uri="{FF2B5EF4-FFF2-40B4-BE49-F238E27FC236}">
                <a16:creationId xmlns:a16="http://schemas.microsoft.com/office/drawing/2014/main" id="{16579E74-D4D0-83C9-F0DC-806D84E0DF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446" y="6037042"/>
            <a:ext cx="439094" cy="4390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Freeform 28">
            <a:extLst>
              <a:ext uri="{FF2B5EF4-FFF2-40B4-BE49-F238E27FC236}">
                <a16:creationId xmlns:a16="http://schemas.microsoft.com/office/drawing/2014/main" id="{2A5C0507-E486-F3BB-E318-933659D3B002}"/>
              </a:ext>
            </a:extLst>
          </p:cNvPr>
          <p:cNvSpPr/>
          <p:nvPr/>
        </p:nvSpPr>
        <p:spPr>
          <a:xfrm>
            <a:off x="-1569256" y="2819396"/>
            <a:ext cx="4580933" cy="4268208"/>
          </a:xfrm>
          <a:custGeom>
            <a:avLst/>
            <a:gdLst>
              <a:gd name="f0" fmla="val w"/>
              <a:gd name="f1" fmla="val h"/>
              <a:gd name="f2" fmla="val 0"/>
              <a:gd name="f3" fmla="val 5752393"/>
              <a:gd name="f4" fmla="val 6378662"/>
              <a:gd name="f5" fmla="val 5752394"/>
              <a:gd name="f6" fmla="*/ f0 1 5752393"/>
              <a:gd name="f7" fmla="*/ f1 1 6378662"/>
              <a:gd name="f8" fmla="+- f4 0 f2"/>
              <a:gd name="f9" fmla="+- f3 0 f2"/>
              <a:gd name="f10" fmla="*/ f9 1 5752393"/>
              <a:gd name="f11" fmla="*/ f8 1 6378662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752393" h="6378662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18" name="投影片編號版面配置區 13">
            <a:extLst>
              <a:ext uri="{FF2B5EF4-FFF2-40B4-BE49-F238E27FC236}">
                <a16:creationId xmlns:a16="http://schemas.microsoft.com/office/drawing/2014/main" id="{1C627E37-E107-084E-65A1-BF6DBE6A7442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274662-AB7D-4D96-BC27-DE10C11E8908}" type="slidenum">
              <a:t>5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BCA89DF-C8ED-4AC1-8674-FA18FBBDE646}"/>
              </a:ext>
            </a:extLst>
          </p:cNvPr>
          <p:cNvSpPr/>
          <p:nvPr/>
        </p:nvSpPr>
        <p:spPr>
          <a:xfrm rot="15116341" flipH="1">
            <a:off x="-1503122" y="3622582"/>
            <a:ext cx="4750746" cy="3586816"/>
          </a:xfrm>
          <a:custGeom>
            <a:avLst/>
            <a:gdLst>
              <a:gd name="f0" fmla="val w"/>
              <a:gd name="f1" fmla="val h"/>
              <a:gd name="f2" fmla="val 0"/>
              <a:gd name="f3" fmla="val 4750746"/>
              <a:gd name="f4" fmla="val 3586813"/>
              <a:gd name="f5" fmla="val 3586814"/>
              <a:gd name="f6" fmla="*/ f0 1 4750746"/>
              <a:gd name="f7" fmla="*/ f1 1 3586813"/>
              <a:gd name="f8" fmla="+- f4 0 f2"/>
              <a:gd name="f9" fmla="+- f3 0 f2"/>
              <a:gd name="f10" fmla="*/ f9 1 4750746"/>
              <a:gd name="f11" fmla="*/ f8 1 3586813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750746" h="3586813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CB4EFED-3487-B68A-01CA-B990032CE1F9}"/>
              </a:ext>
            </a:extLst>
          </p:cNvPr>
          <p:cNvSpPr/>
          <p:nvPr/>
        </p:nvSpPr>
        <p:spPr>
          <a:xfrm rot="3072745" flipH="1">
            <a:off x="-2678535" y="2965576"/>
            <a:ext cx="4782869" cy="5676997"/>
          </a:xfrm>
          <a:custGeom>
            <a:avLst/>
            <a:gdLst>
              <a:gd name="f0" fmla="val w"/>
              <a:gd name="f1" fmla="val h"/>
              <a:gd name="f2" fmla="val 0"/>
              <a:gd name="f3" fmla="val 4782868"/>
              <a:gd name="f4" fmla="val 5676995"/>
              <a:gd name="f5" fmla="*/ f0 1 4782868"/>
              <a:gd name="f6" fmla="*/ f1 1 5676995"/>
              <a:gd name="f7" fmla="+- f4 0 f2"/>
              <a:gd name="f8" fmla="+- f3 0 f2"/>
              <a:gd name="f9" fmla="*/ f8 1 4782868"/>
              <a:gd name="f10" fmla="*/ f7 1 5676995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4782868" h="5676995">
                <a:moveTo>
                  <a:pt x="f3" y="f2"/>
                </a:moveTo>
                <a:lnTo>
                  <a:pt x="f2" y="f2"/>
                </a:ln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C5CAF0D1-7918-E12C-0B6A-93F8F1C657BC}"/>
              </a:ext>
            </a:extLst>
          </p:cNvPr>
          <p:cNvSpPr txBox="1"/>
          <p:nvPr/>
        </p:nvSpPr>
        <p:spPr>
          <a:xfrm>
            <a:off x="0" y="452042"/>
            <a:ext cx="9753603" cy="746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海鮮與燒烤烹煮食安小知識</a:t>
            </a:r>
            <a:endParaRPr lang="en-US" sz="48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D44C507-B232-DEC4-FBB8-1C53B5DD7583}"/>
              </a:ext>
            </a:extLst>
          </p:cNvPr>
          <p:cNvSpPr/>
          <p:nvPr/>
        </p:nvSpPr>
        <p:spPr>
          <a:xfrm>
            <a:off x="446940" y="2279663"/>
            <a:ext cx="2166743" cy="4583494"/>
          </a:xfrm>
          <a:custGeom>
            <a:avLst/>
            <a:gdLst>
              <a:gd name="f0" fmla="val w"/>
              <a:gd name="f1" fmla="val h"/>
              <a:gd name="f2" fmla="val 0"/>
              <a:gd name="f3" fmla="val 2166744"/>
              <a:gd name="f4" fmla="val 4583496"/>
              <a:gd name="f5" fmla="*/ f0 1 2166744"/>
              <a:gd name="f6" fmla="*/ f1 1 4583496"/>
              <a:gd name="f7" fmla="+- f4 0 f2"/>
              <a:gd name="f8" fmla="+- f3 0 f2"/>
              <a:gd name="f9" fmla="*/ f8 1 2166744"/>
              <a:gd name="f10" fmla="*/ f7 1 4583496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166744" h="4583496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graphicFrame>
        <p:nvGraphicFramePr>
          <p:cNvPr id="6" name="表格 15">
            <a:extLst>
              <a:ext uri="{FF2B5EF4-FFF2-40B4-BE49-F238E27FC236}">
                <a16:creationId xmlns:a16="http://schemas.microsoft.com/office/drawing/2014/main" id="{352252A0-3A3B-031B-8254-6DA256332A63}"/>
              </a:ext>
            </a:extLst>
          </p:cNvPr>
          <p:cNvGraphicFramePr>
            <a:graphicFrameLocks noGrp="1"/>
          </p:cNvGraphicFramePr>
          <p:nvPr/>
        </p:nvGraphicFramePr>
        <p:xfrm>
          <a:off x="2076940" y="1748844"/>
          <a:ext cx="8725881" cy="28079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93559">
                  <a:extLst>
                    <a:ext uri="{9D8B030D-6E8A-4147-A177-3AD203B41FA5}">
                      <a16:colId xmlns:a16="http://schemas.microsoft.com/office/drawing/2014/main" val="2484672484"/>
                    </a:ext>
                  </a:extLst>
                </a:gridCol>
                <a:gridCol w="325124">
                  <a:extLst>
                    <a:ext uri="{9D8B030D-6E8A-4147-A177-3AD203B41FA5}">
                      <a16:colId xmlns:a16="http://schemas.microsoft.com/office/drawing/2014/main" val="4196086613"/>
                    </a:ext>
                  </a:extLst>
                </a:gridCol>
                <a:gridCol w="5907197">
                  <a:extLst>
                    <a:ext uri="{9D8B030D-6E8A-4147-A177-3AD203B41FA5}">
                      <a16:colId xmlns:a16="http://schemas.microsoft.com/office/drawing/2014/main" val="879757176"/>
                    </a:ext>
                  </a:extLst>
                </a:gridCol>
              </a:tblGrid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要洗手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用餐前需澈底洗淨雙手。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4211958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要加熱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帶殼海鮮開殼後，再烤</a:t>
                      </a:r>
                      <a:r>
                        <a:rPr lang="en-US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3-5</a:t>
                      </a: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分鐘以消滅細菌。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331546"/>
                  </a:ext>
                </a:extLst>
              </a:tr>
              <a:tr h="935998">
                <a:tc>
                  <a:txBody>
                    <a:bodyPr/>
                    <a:lstStyle/>
                    <a:p>
                      <a:pPr marL="0" marR="0" lvl="0" indent="0" algn="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800" b="1" kern="1200">
                          <a:solidFill>
                            <a:srgbClr val="875092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要分開</a:t>
                      </a:r>
                      <a:endParaRPr lang="en-US" sz="2800" b="1" kern="1200">
                        <a:solidFill>
                          <a:srgbClr val="875092"/>
                        </a:solidFill>
                        <a:latin typeface="Gen Jyuu Gothic X Monospace Bol" pitchFamily="49"/>
                        <a:ea typeface="Gen Jyuu Gothic X Monospace Bol" pitchFamily="49"/>
                        <a:cs typeface="Gen Jyuu Gothic X Monospace Bol" pitchFamily="4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800" b="1" kern="1200">
                        <a:solidFill>
                          <a:srgbClr val="373737"/>
                        </a:solidFill>
                        <a:latin typeface="文鼎圓體B5Std_M" pitchFamily="34"/>
                        <a:ea typeface="文鼎圓體B5Std_M" pitchFamily="34"/>
                        <a:cs typeface="Gen Jyuu Gothic X Monospace Bol" pitchFamily="49"/>
                      </a:endParaRPr>
                    </a:p>
                  </a:txBody>
                  <a:tcPr anchor="ctr">
                    <a:lnR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kern="1200">
                          <a:solidFill>
                            <a:srgbClr val="373737"/>
                          </a:solidFill>
                          <a:latin typeface="Gen Jyuu Gothic X Monospace Bol" pitchFamily="49"/>
                          <a:ea typeface="Gen Jyuu Gothic X Monospace Bol" pitchFamily="49"/>
                          <a:cs typeface="Gen Jyuu Gothic X Monospace Bol" pitchFamily="49"/>
                        </a:rPr>
                        <a:t>烤製生熟食時需使用不同器具，避免交叉污染。</a:t>
                      </a:r>
                    </a:p>
                  </a:txBody>
                  <a:tcPr anchor="ctr">
                    <a:lnL w="38103" cap="flat" cmpd="sng" algn="ctr">
                      <a:solidFill>
                        <a:srgbClr val="3B67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3646480"/>
                  </a:ext>
                </a:extLst>
              </a:tr>
            </a:tbl>
          </a:graphicData>
        </a:graphic>
      </p:graphicFrame>
      <p:sp>
        <p:nvSpPr>
          <p:cNvPr id="7" name="Freeform 15">
            <a:extLst>
              <a:ext uri="{FF2B5EF4-FFF2-40B4-BE49-F238E27FC236}">
                <a16:creationId xmlns:a16="http://schemas.microsoft.com/office/drawing/2014/main" id="{4956F158-1B3E-C9A9-3973-BDF3B961C671}"/>
              </a:ext>
            </a:extLst>
          </p:cNvPr>
          <p:cNvSpPr/>
          <p:nvPr/>
        </p:nvSpPr>
        <p:spPr>
          <a:xfrm>
            <a:off x="3126351" y="5310469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AF272438-CF6F-36E3-62A1-2C898B9F2A2F}"/>
              </a:ext>
            </a:extLst>
          </p:cNvPr>
          <p:cNvSpPr/>
          <p:nvPr/>
        </p:nvSpPr>
        <p:spPr>
          <a:xfrm>
            <a:off x="7167469" y="5257800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CF1828A-AC9C-FB9F-F697-AB5350048394}"/>
              </a:ext>
            </a:extLst>
          </p:cNvPr>
          <p:cNvSpPr/>
          <p:nvPr/>
        </p:nvSpPr>
        <p:spPr>
          <a:xfrm>
            <a:off x="5146910" y="5287298"/>
            <a:ext cx="1401391" cy="1401391"/>
          </a:xfrm>
          <a:custGeom>
            <a:avLst/>
            <a:gdLst>
              <a:gd name="f0" fmla="val w"/>
              <a:gd name="f1" fmla="val h"/>
              <a:gd name="f2" fmla="val 0"/>
              <a:gd name="f3" fmla="val 6350000"/>
              <a:gd name="f4" fmla="val 3175000"/>
              <a:gd name="f5" fmla="val 1421496"/>
              <a:gd name="f6" fmla="val 4928504"/>
              <a:gd name="f7" fmla="*/ f0 1 6350000"/>
              <a:gd name="f8" fmla="*/ f1 1 6350000"/>
              <a:gd name="f9" fmla="+- f3 0 f2"/>
              <a:gd name="f10" fmla="*/ f9 1 6350000"/>
              <a:gd name="f11" fmla="*/ f2 1 f10"/>
              <a:gd name="f12" fmla="*/ f3 1 f10"/>
              <a:gd name="f13" fmla="*/ f11 f7 1"/>
              <a:gd name="f14" fmla="*/ f12 f7 1"/>
              <a:gd name="f15" fmla="*/ f12 f8 1"/>
              <a:gd name="f16" fmla="*/ f11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" t="f16" r="f14" b="f15"/>
            <a:pathLst>
              <a:path w="6350000" h="6350000">
                <a:moveTo>
                  <a:pt x="f4" y="f2"/>
                </a:moveTo>
                <a:cubicBezTo>
                  <a:pt x="f5" y="f2"/>
                  <a:pt x="f2" y="f5"/>
                  <a:pt x="f2" y="f4"/>
                </a:cubicBezTo>
                <a:cubicBezTo>
                  <a:pt x="f2" y="f6"/>
                  <a:pt x="f5" y="f3"/>
                  <a:pt x="f4" y="f3"/>
                </a:cubicBezTo>
                <a:cubicBezTo>
                  <a:pt x="f6" y="f3"/>
                  <a:pt x="f3" y="f6"/>
                  <a:pt x="f3" y="f4"/>
                </a:cubicBezTo>
                <a:cubicBezTo>
                  <a:pt x="f3" y="f5"/>
                  <a:pt x="f6" y="f2"/>
                  <a:pt x="f4" y="f2"/>
                </a:cubicBezTo>
                <a:close/>
              </a:path>
            </a:pathLst>
          </a:custGeom>
          <a:solidFill>
            <a:srgbClr val="FF988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pic>
        <p:nvPicPr>
          <p:cNvPr id="10" name="圖片 27">
            <a:extLst>
              <a:ext uri="{FF2B5EF4-FFF2-40B4-BE49-F238E27FC236}">
                <a16:creationId xmlns:a16="http://schemas.microsoft.com/office/drawing/2014/main" id="{13B3DCF6-9187-8E5B-A46C-48FF4488C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448" y="5358054"/>
            <a:ext cx="965432" cy="988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圖片 32">
            <a:extLst>
              <a:ext uri="{FF2B5EF4-FFF2-40B4-BE49-F238E27FC236}">
                <a16:creationId xmlns:a16="http://schemas.microsoft.com/office/drawing/2014/main" id="{42019C3F-139F-5787-1590-E1529349F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2464">
            <a:off x="3348424" y="5520067"/>
            <a:ext cx="988658" cy="988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圖片 36">
            <a:extLst>
              <a:ext uri="{FF2B5EF4-FFF2-40B4-BE49-F238E27FC236}">
                <a16:creationId xmlns:a16="http://schemas.microsoft.com/office/drawing/2014/main" id="{0FB51815-C7FC-89C9-3D14-77CD2A76A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443" y="5358054"/>
            <a:ext cx="789556" cy="789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圖片 47">
            <a:extLst>
              <a:ext uri="{FF2B5EF4-FFF2-40B4-BE49-F238E27FC236}">
                <a16:creationId xmlns:a16="http://schemas.microsoft.com/office/drawing/2014/main" id="{5E509295-B9A7-81B3-BBF3-3138A94D3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974044">
            <a:off x="7774960" y="5855460"/>
            <a:ext cx="672321" cy="67232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4" name="直線接點 49">
            <a:extLst>
              <a:ext uri="{FF2B5EF4-FFF2-40B4-BE49-F238E27FC236}">
                <a16:creationId xmlns:a16="http://schemas.microsoft.com/office/drawing/2014/main" id="{286A3E8C-9886-4513-AD52-1659565988A9}"/>
              </a:ext>
            </a:extLst>
          </p:cNvPr>
          <p:cNvCxnSpPr/>
          <p:nvPr/>
        </p:nvCxnSpPr>
        <p:spPr>
          <a:xfrm flipH="1">
            <a:off x="7428695" y="5493660"/>
            <a:ext cx="914400" cy="942545"/>
          </a:xfrm>
          <a:prstGeom prst="straightConnector1">
            <a:avLst/>
          </a:prstGeom>
          <a:noFill/>
          <a:ln w="38103" cap="flat">
            <a:solidFill>
              <a:srgbClr val="FFFFFF"/>
            </a:solidFill>
            <a:custDash>
              <a:ds d="100000" sp="100000"/>
            </a:custDash>
            <a:miter/>
          </a:ln>
        </p:spPr>
      </p:cxnSp>
      <p:sp>
        <p:nvSpPr>
          <p:cNvPr id="15" name="投影片編號版面配置區 55">
            <a:extLst>
              <a:ext uri="{FF2B5EF4-FFF2-40B4-BE49-F238E27FC236}">
                <a16:creationId xmlns:a16="http://schemas.microsoft.com/office/drawing/2014/main" id="{B411EB6E-1949-62DB-2743-D2AEC446170C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931D37-05CF-4D94-91E2-F2E21E264ED9}" type="slidenum">
              <a:t>6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pic>
        <p:nvPicPr>
          <p:cNvPr id="16" name="圖片 57">
            <a:extLst>
              <a:ext uri="{FF2B5EF4-FFF2-40B4-BE49-F238E27FC236}">
                <a16:creationId xmlns:a16="http://schemas.microsoft.com/office/drawing/2014/main" id="{0103C160-EB5F-853D-945F-07DB8B3C0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9856" y="6102687"/>
            <a:ext cx="504666" cy="5046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42849488-90FB-E118-286C-40916513DF35}"/>
              </a:ext>
            </a:extLst>
          </p:cNvPr>
          <p:cNvSpPr/>
          <p:nvPr/>
        </p:nvSpPr>
        <p:spPr>
          <a:xfrm flipV="1">
            <a:off x="3110203" y="6541864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A2E397D-9ACB-38DA-6CF9-9E18DF44C979}"/>
              </a:ext>
            </a:extLst>
          </p:cNvPr>
          <p:cNvSpPr/>
          <p:nvPr/>
        </p:nvSpPr>
        <p:spPr>
          <a:xfrm flipV="1">
            <a:off x="415137" y="6454822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1AE5CA1-1729-0273-FF55-F89E6E21CE61}"/>
              </a:ext>
            </a:extLst>
          </p:cNvPr>
          <p:cNvSpPr/>
          <p:nvPr/>
        </p:nvSpPr>
        <p:spPr>
          <a:xfrm flipV="1">
            <a:off x="2861477" y="4076770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07CFB14-DAD4-533A-3D32-7EA31F45AB29}"/>
              </a:ext>
            </a:extLst>
          </p:cNvPr>
          <p:cNvSpPr/>
          <p:nvPr/>
        </p:nvSpPr>
        <p:spPr>
          <a:xfrm flipV="1">
            <a:off x="343375" y="4038603"/>
            <a:ext cx="2302715" cy="499692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1C4F300-7FA9-6876-BE44-DF6C7549CC59}"/>
              </a:ext>
            </a:extLst>
          </p:cNvPr>
          <p:cNvSpPr/>
          <p:nvPr/>
        </p:nvSpPr>
        <p:spPr>
          <a:xfrm rot="18492534">
            <a:off x="5788035" y="1003878"/>
            <a:ext cx="7779450" cy="5309472"/>
          </a:xfrm>
          <a:custGeom>
            <a:avLst/>
            <a:gdLst>
              <a:gd name="f0" fmla="val w"/>
              <a:gd name="f1" fmla="val h"/>
              <a:gd name="f2" fmla="val 0"/>
              <a:gd name="f3" fmla="val 7779446"/>
              <a:gd name="f4" fmla="val 5309472"/>
              <a:gd name="f5" fmla="*/ f0 1 7779446"/>
              <a:gd name="f6" fmla="*/ f1 1 5309472"/>
              <a:gd name="f7" fmla="+- f4 0 f2"/>
              <a:gd name="f8" fmla="+- f3 0 f2"/>
              <a:gd name="f9" fmla="*/ f8 1 7779446"/>
              <a:gd name="f10" fmla="*/ f7 1 530947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779446" h="530947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32EBD9C-D681-ACF7-1C5D-FDFA94CCE398}"/>
              </a:ext>
            </a:extLst>
          </p:cNvPr>
          <p:cNvSpPr/>
          <p:nvPr/>
        </p:nvSpPr>
        <p:spPr>
          <a:xfrm rot="6284167">
            <a:off x="4759094" y="2363248"/>
            <a:ext cx="5740438" cy="3968075"/>
          </a:xfrm>
          <a:custGeom>
            <a:avLst/>
            <a:gdLst>
              <a:gd name="f0" fmla="val w"/>
              <a:gd name="f1" fmla="val h"/>
              <a:gd name="f2" fmla="val 0"/>
              <a:gd name="f3" fmla="val 5740438"/>
              <a:gd name="f4" fmla="val 3968077"/>
              <a:gd name="f5" fmla="val 3968078"/>
              <a:gd name="f6" fmla="*/ f0 1 5740438"/>
              <a:gd name="f7" fmla="*/ f1 1 3968077"/>
              <a:gd name="f8" fmla="+- f4 0 f2"/>
              <a:gd name="f9" fmla="+- f3 0 f2"/>
              <a:gd name="f10" fmla="*/ f9 1 5740438"/>
              <a:gd name="f11" fmla="*/ f8 1 396807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5740438" h="3968077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E9ECA1F-21FF-FD30-A224-E0F24EAD9B07}"/>
              </a:ext>
            </a:extLst>
          </p:cNvPr>
          <p:cNvGrpSpPr/>
          <p:nvPr/>
        </p:nvGrpSpPr>
        <p:grpSpPr>
          <a:xfrm>
            <a:off x="5640000" y="1671120"/>
            <a:ext cx="4948321" cy="3977173"/>
            <a:chOff x="5640000" y="1671120"/>
            <a:chExt cx="4948321" cy="397717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CDB9D70-015C-67CE-7CDE-4A6E4B846ED4}"/>
                </a:ext>
              </a:extLst>
            </p:cNvPr>
            <p:cNvSpPr/>
            <p:nvPr/>
          </p:nvSpPr>
          <p:spPr>
            <a:xfrm>
              <a:off x="5640000" y="1671120"/>
              <a:ext cx="4948321" cy="29908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600"/>
                <a:gd name="f4" fmla="val 4513580"/>
                <a:gd name="f5" fmla="val 7127240"/>
                <a:gd name="f6" fmla="val 340360"/>
                <a:gd name="f7" fmla="val 152400"/>
                <a:gd name="f8" fmla="val 7315200"/>
                <a:gd name="f9" fmla="val 7142480"/>
                <a:gd name="f10" fmla="val 4188460"/>
                <a:gd name="f11" fmla="val 314961"/>
                <a:gd name="f12" fmla="val 353060"/>
                <a:gd name="f13" fmla="*/ f0 1 7467600"/>
                <a:gd name="f14" fmla="*/ f1 1 4513580"/>
                <a:gd name="f15" fmla="+- f4 0 f2"/>
                <a:gd name="f16" fmla="+- f3 0 f2"/>
                <a:gd name="f17" fmla="*/ f16 1 7467600"/>
                <a:gd name="f18" fmla="*/ f15 1 45135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467600" h="4513580">
                  <a:moveTo>
                    <a:pt x="f5" y="f2"/>
                  </a:moveTo>
                  <a:lnTo>
                    <a:pt x="f6" y="f2"/>
                  </a:lnTo>
                  <a:cubicBezTo>
                    <a:pt x="f7" y="f2"/>
                    <a:pt x="f2" y="f7"/>
                    <a:pt x="f2" y="f6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6"/>
                  </a:lnTo>
                  <a:cubicBezTo>
                    <a:pt x="f3" y="f7"/>
                    <a:pt x="f8" y="f2"/>
                    <a:pt x="f5" y="f2"/>
                  </a:cubicBezTo>
                  <a:close/>
                  <a:moveTo>
                    <a:pt x="f9" y="f10"/>
                  </a:moveTo>
                  <a:lnTo>
                    <a:pt x="f11" y="f10"/>
                  </a:lnTo>
                  <a:lnTo>
                    <a:pt x="f11" y="f12"/>
                  </a:lnTo>
                  <a:lnTo>
                    <a:pt x="f9" y="f12"/>
                  </a:lnTo>
                  <a:lnTo>
                    <a:pt x="f9" y="f10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A51C812-6A5C-32AB-FC63-FBA70DE40FB9}"/>
                </a:ext>
              </a:extLst>
            </p:cNvPr>
            <p:cNvSpPr/>
            <p:nvPr/>
          </p:nvSpPr>
          <p:spPr>
            <a:xfrm>
              <a:off x="5640000" y="4662836"/>
              <a:ext cx="4948321" cy="461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600"/>
                <a:gd name="f4" fmla="val 695960"/>
                <a:gd name="f5" fmla="val 355600"/>
                <a:gd name="f6" fmla="val 543560"/>
                <a:gd name="f7" fmla="val 152400"/>
                <a:gd name="f8" fmla="val 340360"/>
                <a:gd name="f9" fmla="val 7127240"/>
                <a:gd name="f10" fmla="val 7315200"/>
                <a:gd name="f11" fmla="*/ f0 1 7467600"/>
                <a:gd name="f12" fmla="*/ f1 1 695960"/>
                <a:gd name="f13" fmla="+- f4 0 f2"/>
                <a:gd name="f14" fmla="+- f3 0 f2"/>
                <a:gd name="f15" fmla="*/ f14 1 7467600"/>
                <a:gd name="f16" fmla="*/ f13 1 6959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467600" h="695960">
                  <a:moveTo>
                    <a:pt x="f2" y="f5"/>
                  </a:move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9E9E9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E8BADA5-6FA3-4CD4-7C82-5A7E1B1FB5DE}"/>
                </a:ext>
              </a:extLst>
            </p:cNvPr>
            <p:cNvSpPr/>
            <p:nvPr/>
          </p:nvSpPr>
          <p:spPr>
            <a:xfrm>
              <a:off x="7249884" y="5124004"/>
              <a:ext cx="1726862" cy="524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6040"/>
                <a:gd name="f4" fmla="val 791210"/>
                <a:gd name="f5" fmla="val 1258570"/>
                <a:gd name="f6" fmla="val 453390"/>
                <a:gd name="f7" fmla="val 429260"/>
                <a:gd name="f8" fmla="val 370840"/>
                <a:gd name="f9" fmla="val 403860"/>
                <a:gd name="f10" fmla="val 525780"/>
                <a:gd name="f11" fmla="val 359410"/>
                <a:gd name="f12" fmla="val 87630"/>
                <a:gd name="f13" fmla="val 706120"/>
                <a:gd name="f14" fmla="val 10160"/>
                <a:gd name="f15" fmla="val 762000"/>
                <a:gd name="f16" fmla="val 769620"/>
                <a:gd name="f17" fmla="val 5080"/>
                <a:gd name="f18" fmla="val 786130"/>
                <a:gd name="f19" fmla="val 17780"/>
                <a:gd name="f20" fmla="val 2588260"/>
                <a:gd name="f21" fmla="val 2600960"/>
                <a:gd name="f22" fmla="val 2595880"/>
                <a:gd name="f23" fmla="val 2518410"/>
                <a:gd name="f24" fmla="val 2246630"/>
                <a:gd name="f25" fmla="val 2202180"/>
                <a:gd name="f26" fmla="val 2176780"/>
                <a:gd name="f27" fmla="val 2152650"/>
                <a:gd name="f28" fmla="*/ f0 1 2606040"/>
                <a:gd name="f29" fmla="*/ f1 1 791210"/>
                <a:gd name="f30" fmla="+- f4 0 f2"/>
                <a:gd name="f31" fmla="+- f3 0 f2"/>
                <a:gd name="f32" fmla="*/ f31 1 2606040"/>
                <a:gd name="f33" fmla="*/ f30 1 791210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606040" h="791210">
                  <a:moveTo>
                    <a:pt x="f5" y="f2"/>
                  </a:moveTo>
                  <a:lnTo>
                    <a:pt x="f6" y="f2"/>
                  </a:lnTo>
                  <a:cubicBezTo>
                    <a:pt x="f6" y="f2"/>
                    <a:pt x="f7" y="f8"/>
                    <a:pt x="f9" y="f10"/>
                  </a:cubicBezTo>
                  <a:cubicBezTo>
                    <a:pt x="f11" y="f4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3" y="f16"/>
                    <a:pt x="f22" y="f15"/>
                  </a:cubicBezTo>
                  <a:cubicBezTo>
                    <a:pt x="f23" y="f13"/>
                    <a:pt x="f24" y="f4"/>
                    <a:pt x="f25" y="f10"/>
                  </a:cubicBezTo>
                  <a:cubicBezTo>
                    <a:pt x="f26" y="f8"/>
                    <a:pt x="f27" y="f2"/>
                    <a:pt x="f27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BBBBB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76EE68C-BB34-8E58-D198-7C8FE1097D72}"/>
                </a:ext>
              </a:extLst>
            </p:cNvPr>
            <p:cNvSpPr/>
            <p:nvPr/>
          </p:nvSpPr>
          <p:spPr>
            <a:xfrm>
              <a:off x="5848703" y="1905070"/>
              <a:ext cx="4524186" cy="2541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27520"/>
                <a:gd name="f4" fmla="val 3835400"/>
                <a:gd name="f5" fmla="*/ f0 1 6827520"/>
                <a:gd name="f6" fmla="*/ f1 1 3835400"/>
                <a:gd name="f7" fmla="+- f4 0 f2"/>
                <a:gd name="f8" fmla="+- f3 0 f2"/>
                <a:gd name="f9" fmla="*/ f8 1 6827520"/>
                <a:gd name="f10" fmla="*/ f7 1 3835400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827520" h="38354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6098C48B-8B06-08FF-D3A0-662D40BD84DC}"/>
              </a:ext>
            </a:extLst>
          </p:cNvPr>
          <p:cNvSpPr txBox="1"/>
          <p:nvPr/>
        </p:nvSpPr>
        <p:spPr>
          <a:xfrm>
            <a:off x="575879" y="685269"/>
            <a:ext cx="4837038" cy="7325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59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0" baseline="0">
                <a:solidFill>
                  <a:srgbClr val="3B673C"/>
                </a:solidFill>
                <a:uFillTx/>
                <a:latin typeface="Gen Jyuu Gothic X Monospace Bol" pitchFamily="49"/>
                <a:ea typeface="Gen Jyuu Gothic X Monospace Bol" pitchFamily="49"/>
                <a:cs typeface="Gen Jyuu Gothic X Monospace Bol" pitchFamily="49"/>
              </a:rPr>
              <a:t>挑選優良店家</a:t>
            </a:r>
            <a:endParaRPr lang="en-US" sz="4400" b="1" i="0" u="none" strike="noStrike" kern="1200" cap="none" spc="0" baseline="0">
              <a:solidFill>
                <a:srgbClr val="3B673C"/>
              </a:solidFill>
              <a:uFillTx/>
              <a:latin typeface="Gen Jyuu Gothic X Monospace Bol" pitchFamily="49"/>
              <a:ea typeface="Gen Jyuu Gothic X Monospace Bol" pitchFamily="49"/>
              <a:cs typeface="Gen Jyuu Gothic X Monospace Bol" pitchFamily="49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E40AE15-ACB9-690D-625D-0FC92C99D0F4}"/>
              </a:ext>
            </a:extLst>
          </p:cNvPr>
          <p:cNvSpPr txBox="1"/>
          <p:nvPr/>
        </p:nvSpPr>
        <p:spPr>
          <a:xfrm>
            <a:off x="-1752603" y="1325020"/>
            <a:ext cx="9753603" cy="4883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423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3B673C"/>
                </a:solidFill>
                <a:uFillTx/>
                <a:latin typeface="Berlin Sans FB Demi" pitchFamily="34"/>
              </a:rPr>
              <a:t>How to choose?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34C30CF-11C5-25DE-333E-DBFB1341D4C1}"/>
              </a:ext>
            </a:extLst>
          </p:cNvPr>
          <p:cNvSpPr txBox="1"/>
          <p:nvPr/>
        </p:nvSpPr>
        <p:spPr>
          <a:xfrm>
            <a:off x="347581" y="6454822"/>
            <a:ext cx="2513886" cy="411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用餐環境管理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1CD260A1-2E95-3A8F-86CF-DD413A06F83A}"/>
              </a:ext>
            </a:extLst>
          </p:cNvPr>
          <p:cNvSpPr txBox="1"/>
          <p:nvPr/>
        </p:nvSpPr>
        <p:spPr>
          <a:xfrm>
            <a:off x="302382" y="3988338"/>
            <a:ext cx="2513886" cy="408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烹調場所衛生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506B2EF9-6C16-79EF-CBB0-B6803ABA515B}"/>
              </a:ext>
            </a:extLst>
          </p:cNvPr>
          <p:cNvSpPr txBox="1"/>
          <p:nvPr/>
        </p:nvSpPr>
        <p:spPr>
          <a:xfrm>
            <a:off x="2740785" y="3988338"/>
            <a:ext cx="2513886" cy="408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烹調人員衛生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18" name="群組 52">
            <a:extLst>
              <a:ext uri="{FF2B5EF4-FFF2-40B4-BE49-F238E27FC236}">
                <a16:creationId xmlns:a16="http://schemas.microsoft.com/office/drawing/2014/main" id="{5AD5FF4A-E080-676F-8FBC-288CA9758BC4}"/>
              </a:ext>
            </a:extLst>
          </p:cNvPr>
          <p:cNvGrpSpPr/>
          <p:nvPr/>
        </p:nvGrpSpPr>
        <p:grpSpPr>
          <a:xfrm>
            <a:off x="3455279" y="4873944"/>
            <a:ext cx="1401391" cy="1401391"/>
            <a:chOff x="3455279" y="4873944"/>
            <a:chExt cx="1401391" cy="1401391"/>
          </a:xfrm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096660FE-F652-4EE4-389F-90F223A3E953}"/>
                </a:ext>
              </a:extLst>
            </p:cNvPr>
            <p:cNvSpPr/>
            <p:nvPr/>
          </p:nvSpPr>
          <p:spPr>
            <a:xfrm>
              <a:off x="3455279" y="4873944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3138D808-0B8D-6862-EA5C-4FEADC84F29A}"/>
                </a:ext>
              </a:extLst>
            </p:cNvPr>
            <p:cNvSpPr/>
            <p:nvPr/>
          </p:nvSpPr>
          <p:spPr>
            <a:xfrm>
              <a:off x="3570530" y="5333494"/>
              <a:ext cx="1153872" cy="6101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871"/>
                <a:gd name="f4" fmla="val 610109"/>
                <a:gd name="f5" fmla="val 610110"/>
                <a:gd name="f6" fmla="*/ f0 1 1153871"/>
                <a:gd name="f7" fmla="*/ f1 1 610109"/>
                <a:gd name="f8" fmla="+- f4 0 f2"/>
                <a:gd name="f9" fmla="+- f3 0 f2"/>
                <a:gd name="f10" fmla="*/ f9 1 1153871"/>
                <a:gd name="f11" fmla="*/ f8 1 6101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153871" h="610109">
                  <a:moveTo>
                    <a:pt x="f2" y="f2"/>
                  </a:moveTo>
                  <a:lnTo>
                    <a:pt x="f3" y="f2"/>
                  </a:lnTo>
                  <a:lnTo>
                    <a:pt x="f3" y="f5"/>
                  </a:lnTo>
                  <a:lnTo>
                    <a:pt x="f2" y="f5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21" name="TextBox 23">
            <a:extLst>
              <a:ext uri="{FF2B5EF4-FFF2-40B4-BE49-F238E27FC236}">
                <a16:creationId xmlns:a16="http://schemas.microsoft.com/office/drawing/2014/main" id="{B844D7FE-7B3D-022D-3E8F-AEAB0F33493D}"/>
              </a:ext>
            </a:extLst>
          </p:cNvPr>
          <p:cNvSpPr txBox="1"/>
          <p:nvPr/>
        </p:nvSpPr>
        <p:spPr>
          <a:xfrm>
            <a:off x="2899032" y="6454822"/>
            <a:ext cx="2513886" cy="408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遵循食安法規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22" name="群組 44">
            <a:extLst>
              <a:ext uri="{FF2B5EF4-FFF2-40B4-BE49-F238E27FC236}">
                <a16:creationId xmlns:a16="http://schemas.microsoft.com/office/drawing/2014/main" id="{4B19A694-F0B2-1A8B-B38C-8813CDF95C24}"/>
              </a:ext>
            </a:extLst>
          </p:cNvPr>
          <p:cNvGrpSpPr/>
          <p:nvPr/>
        </p:nvGrpSpPr>
        <p:grpSpPr>
          <a:xfrm>
            <a:off x="3297033" y="2407459"/>
            <a:ext cx="1401391" cy="1401391"/>
            <a:chOff x="3297033" y="2407459"/>
            <a:chExt cx="1401391" cy="1401391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D3E3D58-F17C-2A1A-0048-6FF2F70E406E}"/>
                </a:ext>
              </a:extLst>
            </p:cNvPr>
            <p:cNvSpPr/>
            <p:nvPr/>
          </p:nvSpPr>
          <p:spPr>
            <a:xfrm>
              <a:off x="3297033" y="2407459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pic>
          <p:nvPicPr>
            <p:cNvPr id="24" name="圖片 38">
              <a:extLst>
                <a:ext uri="{FF2B5EF4-FFF2-40B4-BE49-F238E27FC236}">
                  <a16:creationId xmlns:a16="http://schemas.microsoft.com/office/drawing/2014/main" id="{A0FFEEDD-BB35-A618-80DC-28D73F80F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2855" y="2682447"/>
              <a:ext cx="851416" cy="85141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5" name="群組 43">
            <a:extLst>
              <a:ext uri="{FF2B5EF4-FFF2-40B4-BE49-F238E27FC236}">
                <a16:creationId xmlns:a16="http://schemas.microsoft.com/office/drawing/2014/main" id="{47A5FAE5-7966-0254-E030-E44699294663}"/>
              </a:ext>
            </a:extLst>
          </p:cNvPr>
          <p:cNvGrpSpPr/>
          <p:nvPr/>
        </p:nvGrpSpPr>
        <p:grpSpPr>
          <a:xfrm>
            <a:off x="858630" y="2407459"/>
            <a:ext cx="1401391" cy="1401391"/>
            <a:chOff x="858630" y="2407459"/>
            <a:chExt cx="1401391" cy="1401391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C55B044-E90E-E52E-4766-E760A4C41EF0}"/>
                </a:ext>
              </a:extLst>
            </p:cNvPr>
            <p:cNvSpPr/>
            <p:nvPr/>
          </p:nvSpPr>
          <p:spPr>
            <a:xfrm>
              <a:off x="858630" y="2407459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pic>
          <p:nvPicPr>
            <p:cNvPr id="27" name="圖片 40">
              <a:extLst>
                <a:ext uri="{FF2B5EF4-FFF2-40B4-BE49-F238E27FC236}">
                  <a16:creationId xmlns:a16="http://schemas.microsoft.com/office/drawing/2014/main" id="{4A065EDB-E06F-D57B-284E-AD150BD4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6273" y="2678533"/>
              <a:ext cx="826105" cy="826105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8" name="群組 47">
            <a:extLst>
              <a:ext uri="{FF2B5EF4-FFF2-40B4-BE49-F238E27FC236}">
                <a16:creationId xmlns:a16="http://schemas.microsoft.com/office/drawing/2014/main" id="{7E98E9A9-7C50-448E-AD85-3E2BE4105C82}"/>
              </a:ext>
            </a:extLst>
          </p:cNvPr>
          <p:cNvGrpSpPr/>
          <p:nvPr/>
        </p:nvGrpSpPr>
        <p:grpSpPr>
          <a:xfrm>
            <a:off x="903829" y="4873944"/>
            <a:ext cx="1401391" cy="1401391"/>
            <a:chOff x="903829" y="4873944"/>
            <a:chExt cx="1401391" cy="1401391"/>
          </a:xfrm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ADB92F5-DD85-4F47-C9FD-96C1A531F7D6}"/>
                </a:ext>
              </a:extLst>
            </p:cNvPr>
            <p:cNvSpPr/>
            <p:nvPr/>
          </p:nvSpPr>
          <p:spPr>
            <a:xfrm>
              <a:off x="903829" y="4873944"/>
              <a:ext cx="1401391" cy="1401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pic>
          <p:nvPicPr>
            <p:cNvPr id="30" name="圖片 42">
              <a:extLst>
                <a:ext uri="{FF2B5EF4-FFF2-40B4-BE49-F238E27FC236}">
                  <a16:creationId xmlns:a16="http://schemas.microsoft.com/office/drawing/2014/main" id="{CDF3348B-00EC-0F63-8260-AA127B619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2772" y="5149434"/>
              <a:ext cx="826105" cy="82610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1" name="投影片編號版面配置區 10">
            <a:extLst>
              <a:ext uri="{FF2B5EF4-FFF2-40B4-BE49-F238E27FC236}">
                <a16:creationId xmlns:a16="http://schemas.microsoft.com/office/drawing/2014/main" id="{53C149F5-15AE-353E-6253-CDF80CA8DAE6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C0259-D3B0-4736-81C5-0A0517B76DFF}" type="slidenum">
              <a:t>7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0C2E5D-C172-CB85-A313-F18271C8506B}"/>
              </a:ext>
            </a:extLst>
          </p:cNvPr>
          <p:cNvSpPr/>
          <p:nvPr/>
        </p:nvSpPr>
        <p:spPr>
          <a:xfrm>
            <a:off x="6785232" y="4544074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F4914B9-1C6C-652F-76B6-4D2B8A0D09E8}"/>
              </a:ext>
            </a:extLst>
          </p:cNvPr>
          <p:cNvSpPr/>
          <p:nvPr/>
        </p:nvSpPr>
        <p:spPr>
          <a:xfrm flipH="1" flipV="1">
            <a:off x="-78519" y="-132917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56837A4-93B0-D1CC-2EFD-8E68C4082BCE}"/>
              </a:ext>
            </a:extLst>
          </p:cNvPr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746EB95C-FD80-A844-2265-65E90FF82E48}"/>
              </a:ext>
            </a:extLst>
          </p:cNvPr>
          <p:cNvSpPr txBox="1"/>
          <p:nvPr/>
        </p:nvSpPr>
        <p:spPr>
          <a:xfrm>
            <a:off x="3143515" y="204514"/>
            <a:ext cx="5327779" cy="1173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發生食品中毒</a:t>
            </a: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常見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違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規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態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樣</a:t>
            </a:r>
            <a:endParaRPr lang="en-US" sz="4400" b="1" i="0" u="none" strike="noStrike" kern="1200" cap="none" spc="0" baseline="0">
              <a:solidFill>
                <a:srgbClr val="FF9880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6" name="群組 29">
            <a:extLst>
              <a:ext uri="{FF2B5EF4-FFF2-40B4-BE49-F238E27FC236}">
                <a16:creationId xmlns:a16="http://schemas.microsoft.com/office/drawing/2014/main" id="{8E128339-74BA-B6AD-74D5-0C7F4E6F5A81}"/>
              </a:ext>
            </a:extLst>
          </p:cNvPr>
          <p:cNvGrpSpPr/>
          <p:nvPr/>
        </p:nvGrpSpPr>
        <p:grpSpPr>
          <a:xfrm>
            <a:off x="3314599" y="2834502"/>
            <a:ext cx="3124404" cy="3028712"/>
            <a:chOff x="3314599" y="2834502"/>
            <a:chExt cx="3124404" cy="3028712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CB62D272-3D1A-16B2-B519-191341561E19}"/>
                </a:ext>
              </a:extLst>
            </p:cNvPr>
            <p:cNvSpPr/>
            <p:nvPr/>
          </p:nvSpPr>
          <p:spPr>
            <a:xfrm>
              <a:off x="3314599" y="2834502"/>
              <a:ext cx="3124404" cy="302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pic>
          <p:nvPicPr>
            <p:cNvPr id="8" name="圖片 31">
              <a:extLst>
                <a:ext uri="{FF2B5EF4-FFF2-40B4-BE49-F238E27FC236}">
                  <a16:creationId xmlns:a16="http://schemas.microsoft.com/office/drawing/2014/main" id="{BA87C23D-4D7B-67FD-332D-4707F7CD7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895" y="3420340"/>
              <a:ext cx="1841802" cy="1785393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9" name="Freeform 3">
            <a:extLst>
              <a:ext uri="{FF2B5EF4-FFF2-40B4-BE49-F238E27FC236}">
                <a16:creationId xmlns:a16="http://schemas.microsoft.com/office/drawing/2014/main" id="{90E1AD2E-563F-22A6-3B18-51429A066EC0}"/>
              </a:ext>
            </a:extLst>
          </p:cNvPr>
          <p:cNvSpPr/>
          <p:nvPr/>
        </p:nvSpPr>
        <p:spPr>
          <a:xfrm flipH="1">
            <a:off x="325544" y="1926960"/>
            <a:ext cx="3525816" cy="1320018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D7DBFF2-FA11-3720-7AAA-D742498155EE}"/>
              </a:ext>
            </a:extLst>
          </p:cNvPr>
          <p:cNvSpPr txBox="1"/>
          <p:nvPr/>
        </p:nvSpPr>
        <p:spPr>
          <a:xfrm>
            <a:off x="589842" y="2131996"/>
            <a:ext cx="299722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刀具、砧板未依生熟食分開使用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且未保持乾淨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D61B2E57-FEF0-4A20-0BEA-844289017436}"/>
              </a:ext>
            </a:extLst>
          </p:cNvPr>
          <p:cNvSpPr/>
          <p:nvPr/>
        </p:nvSpPr>
        <p:spPr>
          <a:xfrm rot="20970514" flipH="1">
            <a:off x="214930" y="3404814"/>
            <a:ext cx="2881054" cy="193099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2BE354E6-000C-45B9-ADA0-86BB501B90F2}"/>
              </a:ext>
            </a:extLst>
          </p:cNvPr>
          <p:cNvSpPr/>
          <p:nvPr/>
        </p:nvSpPr>
        <p:spPr>
          <a:xfrm flipH="1" flipV="1">
            <a:off x="-28126" y="5759851"/>
            <a:ext cx="3615199" cy="1206285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F1056FCC-A564-08DB-37FA-2FF9EDF7C897}"/>
              </a:ext>
            </a:extLst>
          </p:cNvPr>
          <p:cNvSpPr txBox="1"/>
          <p:nvPr/>
        </p:nvSpPr>
        <p:spPr>
          <a:xfrm>
            <a:off x="284140" y="3897904"/>
            <a:ext cx="269918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食物製備過程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ctr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交叉汙染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AEE90F15-BCF7-40C4-5080-D5FB2DCE9EBC}"/>
              </a:ext>
            </a:extLst>
          </p:cNvPr>
          <p:cNvSpPr/>
          <p:nvPr/>
        </p:nvSpPr>
        <p:spPr>
          <a:xfrm rot="11000824" flipH="1" flipV="1">
            <a:off x="5760153" y="1956916"/>
            <a:ext cx="4002694" cy="1548143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DAD3A025-1491-3845-0CEF-14A2DFDD3A13}"/>
              </a:ext>
            </a:extLst>
          </p:cNvPr>
          <p:cNvSpPr txBox="1"/>
          <p:nvPr/>
        </p:nvSpPr>
        <p:spPr>
          <a:xfrm>
            <a:off x="5718374" y="2209803"/>
            <a:ext cx="3844110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未張貼洗手貼圖及如廁後應洗手告示､或無設有乾手設備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D5B7AF80-561C-0C77-3C26-62A2DA125FD3}"/>
              </a:ext>
            </a:extLst>
          </p:cNvPr>
          <p:cNvSpPr/>
          <p:nvPr/>
        </p:nvSpPr>
        <p:spPr>
          <a:xfrm rot="10800009" flipH="1">
            <a:off x="5801932" y="6108419"/>
            <a:ext cx="4002694" cy="765435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C25EF15E-6083-9A13-4991-5B74F3AE56A5}"/>
              </a:ext>
            </a:extLst>
          </p:cNvPr>
          <p:cNvSpPr txBox="1"/>
          <p:nvPr/>
        </p:nvSpPr>
        <p:spPr>
          <a:xfrm>
            <a:off x="6439003" y="6294903"/>
            <a:ext cx="2632365" cy="589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場所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無病媒蚊蟲</a:t>
            </a:r>
            <a:endParaRPr lang="en-US" sz="2400" b="1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防治</a:t>
            </a: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措施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FF1E6AF-E945-DD16-3DF3-5FBD5E485D1C}"/>
              </a:ext>
            </a:extLst>
          </p:cNvPr>
          <p:cNvSpPr/>
          <p:nvPr/>
        </p:nvSpPr>
        <p:spPr>
          <a:xfrm rot="10599176" flipH="1">
            <a:off x="6532546" y="4139891"/>
            <a:ext cx="3163641" cy="1005501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0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A593DA05-C032-50FF-D38A-32B9419D0898}"/>
              </a:ext>
            </a:extLst>
          </p:cNvPr>
          <p:cNvSpPr txBox="1"/>
          <p:nvPr/>
        </p:nvSpPr>
        <p:spPr>
          <a:xfrm>
            <a:off x="6629400" y="4595335"/>
            <a:ext cx="26991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垃圾桶未加蓋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</p:txBody>
      </p:sp>
      <p:grpSp>
        <p:nvGrpSpPr>
          <p:cNvPr id="20" name="群組 53">
            <a:extLst>
              <a:ext uri="{FF2B5EF4-FFF2-40B4-BE49-F238E27FC236}">
                <a16:creationId xmlns:a16="http://schemas.microsoft.com/office/drawing/2014/main" id="{76954C40-17B6-0048-823A-3F3AD5AFDB51}"/>
              </a:ext>
            </a:extLst>
          </p:cNvPr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3D8E677-0381-B7AB-24FF-3C19DC2DCB80}"/>
                </a:ext>
              </a:extLst>
            </p:cNvPr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9239B73-5293-0F8C-F221-356E50D71F8D}"/>
                </a:ext>
              </a:extLst>
            </p:cNvPr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EA8ADA5-03AE-43CF-1870-FFE9857F0761}"/>
                </a:ext>
              </a:extLst>
            </p:cNvPr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3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24" name="TextBox 29">
            <a:extLst>
              <a:ext uri="{FF2B5EF4-FFF2-40B4-BE49-F238E27FC236}">
                <a16:creationId xmlns:a16="http://schemas.microsoft.com/office/drawing/2014/main" id="{0FDF0A41-099F-0E5E-4F99-46B0399A780F}"/>
              </a:ext>
            </a:extLst>
          </p:cNvPr>
          <p:cNvSpPr txBox="1"/>
          <p:nvPr/>
        </p:nvSpPr>
        <p:spPr>
          <a:xfrm>
            <a:off x="97319" y="6135212"/>
            <a:ext cx="3525816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食品及器具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包裝材料未地面放置</a:t>
            </a:r>
            <a:r>
              <a:rPr lang="en-US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 </a:t>
            </a:r>
          </a:p>
        </p:txBody>
      </p:sp>
      <p:sp>
        <p:nvSpPr>
          <p:cNvPr id="25" name="投影片編號版面配置區 4">
            <a:extLst>
              <a:ext uri="{FF2B5EF4-FFF2-40B4-BE49-F238E27FC236}">
                <a16:creationId xmlns:a16="http://schemas.microsoft.com/office/drawing/2014/main" id="{C136A602-1698-0243-E378-38D8F47C2B8E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A6F3AC-FF38-423B-9BCF-CC04EFBA457F}" type="slidenum">
              <a:t>8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6" name="文字方塊 6">
            <a:extLst>
              <a:ext uri="{FF2B5EF4-FFF2-40B4-BE49-F238E27FC236}">
                <a16:creationId xmlns:a16="http://schemas.microsoft.com/office/drawing/2014/main" id="{ADF9FA8C-9893-07A6-F375-4E5E5E97E10F}"/>
              </a:ext>
            </a:extLst>
          </p:cNvPr>
          <p:cNvSpPr txBox="1"/>
          <p:nvPr/>
        </p:nvSpPr>
        <p:spPr>
          <a:xfrm>
            <a:off x="1633731" y="1339467"/>
            <a:ext cx="2133267" cy="5323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875092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烹調場所</a:t>
            </a:r>
            <a:endParaRPr lang="en-US" sz="3200" b="0" i="0" u="none" strike="noStrike" kern="1200" cap="none" spc="0" baseline="0">
              <a:solidFill>
                <a:srgbClr val="875092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rgbClr val="FF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168881-9E4C-9F5F-A5E1-C6C1F499EC9E}"/>
              </a:ext>
            </a:extLst>
          </p:cNvPr>
          <p:cNvSpPr/>
          <p:nvPr/>
        </p:nvSpPr>
        <p:spPr>
          <a:xfrm>
            <a:off x="6582253" y="442583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val 3222030"/>
              <a:gd name="f6" fmla="val 3028708"/>
              <a:gd name="f7" fmla="*/ f0 1 3222031"/>
              <a:gd name="f8" fmla="*/ f1 1 3028709"/>
              <a:gd name="f9" fmla="+- f4 0 f2"/>
              <a:gd name="f10" fmla="+- f3 0 f2"/>
              <a:gd name="f11" fmla="*/ f10 1 3222031"/>
              <a:gd name="f12" fmla="*/ f9 1 302870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22031" h="302870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4ECC13F-0552-8650-54AC-3E883DCA6E87}"/>
              </a:ext>
            </a:extLst>
          </p:cNvPr>
          <p:cNvSpPr/>
          <p:nvPr/>
        </p:nvSpPr>
        <p:spPr>
          <a:xfrm flipH="1" flipV="1">
            <a:off x="-157368" y="-228563"/>
            <a:ext cx="3222034" cy="3028712"/>
          </a:xfrm>
          <a:custGeom>
            <a:avLst/>
            <a:gdLst>
              <a:gd name="f0" fmla="val w"/>
              <a:gd name="f1" fmla="val h"/>
              <a:gd name="f2" fmla="val 0"/>
              <a:gd name="f3" fmla="val 3222031"/>
              <a:gd name="f4" fmla="val 3028709"/>
              <a:gd name="f5" fmla="*/ f0 1 3222031"/>
              <a:gd name="f6" fmla="*/ f1 1 3028709"/>
              <a:gd name="f7" fmla="+- f4 0 f2"/>
              <a:gd name="f8" fmla="+- f3 0 f2"/>
              <a:gd name="f9" fmla="*/ f8 1 3222031"/>
              <a:gd name="f10" fmla="*/ f7 1 302870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222031" h="3028709">
                <a:moveTo>
                  <a:pt x="f3" y="f4"/>
                </a:moveTo>
                <a:lnTo>
                  <a:pt x="f2" y="f4"/>
                </a:lnTo>
                <a:lnTo>
                  <a:pt x="f2" y="f2"/>
                </a:lnTo>
                <a:lnTo>
                  <a:pt x="f3" y="f2"/>
                </a:lnTo>
                <a:lnTo>
                  <a:pt x="f3" y="f4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41A9563-8FB2-0F6E-B53C-99593FBD1AC0}"/>
              </a:ext>
            </a:extLst>
          </p:cNvPr>
          <p:cNvSpPr/>
          <p:nvPr/>
        </p:nvSpPr>
        <p:spPr>
          <a:xfrm>
            <a:off x="3155338" y="773811"/>
            <a:ext cx="3545631" cy="542815"/>
          </a:xfrm>
          <a:custGeom>
            <a:avLst/>
            <a:gdLst>
              <a:gd name="f0" fmla="val w"/>
              <a:gd name="f1" fmla="val h"/>
              <a:gd name="f2" fmla="val 0"/>
              <a:gd name="f3" fmla="val 1847868"/>
              <a:gd name="f4" fmla="val 542811"/>
              <a:gd name="f5" fmla="*/ f0 1 1847868"/>
              <a:gd name="f6" fmla="*/ f1 1 542811"/>
              <a:gd name="f7" fmla="+- f4 0 f2"/>
              <a:gd name="f8" fmla="+- f3 0 f2"/>
              <a:gd name="f9" fmla="*/ f8 1 1847868"/>
              <a:gd name="f10" fmla="*/ f7 1 542811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847868" h="542811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  <a:ea typeface="新細明體" pitchFamily="18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0465AC2D-6CF5-AA66-1EEB-E8F02D4F7AAF}"/>
              </a:ext>
            </a:extLst>
          </p:cNvPr>
          <p:cNvSpPr txBox="1"/>
          <p:nvPr/>
        </p:nvSpPr>
        <p:spPr>
          <a:xfrm>
            <a:off x="1219196" y="1348712"/>
            <a:ext cx="2514600" cy="440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36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875092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烹調人員</a:t>
            </a:r>
            <a:endParaRPr lang="en-US" sz="3200" b="0" i="0" u="none" strike="noStrike" kern="1200" cap="none" spc="0" baseline="0">
              <a:solidFill>
                <a:srgbClr val="875092"/>
              </a:solidFill>
              <a:uFillTx/>
              <a:latin typeface="Gen Jyuu Gothic Monospace Heavy" pitchFamily="49"/>
              <a:ea typeface="Gen Jyuu Gothic Monospace Heavy" pitchFamily="49"/>
              <a:cs typeface="Gen Jyuu Gothic Monospace Heavy" pitchFamily="49"/>
            </a:endParaRPr>
          </a:p>
        </p:txBody>
      </p:sp>
      <p:grpSp>
        <p:nvGrpSpPr>
          <p:cNvPr id="6" name="群組 20">
            <a:extLst>
              <a:ext uri="{FF2B5EF4-FFF2-40B4-BE49-F238E27FC236}">
                <a16:creationId xmlns:a16="http://schemas.microsoft.com/office/drawing/2014/main" id="{B2117B58-0D08-04F0-4330-BACB1CF6190C}"/>
              </a:ext>
            </a:extLst>
          </p:cNvPr>
          <p:cNvGrpSpPr/>
          <p:nvPr/>
        </p:nvGrpSpPr>
        <p:grpSpPr>
          <a:xfrm>
            <a:off x="3353223" y="2510357"/>
            <a:ext cx="3124797" cy="3124797"/>
            <a:chOff x="3353223" y="2510357"/>
            <a:chExt cx="3124797" cy="3124797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F5F051E-90FA-6803-5A0C-56F85B513E19}"/>
                </a:ext>
              </a:extLst>
            </p:cNvPr>
            <p:cNvSpPr/>
            <p:nvPr/>
          </p:nvSpPr>
          <p:spPr>
            <a:xfrm>
              <a:off x="3353223" y="2510357"/>
              <a:ext cx="3124797" cy="3124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0000"/>
                <a:gd name="f4" fmla="val 3175000"/>
                <a:gd name="f5" fmla="val 1421496"/>
                <a:gd name="f6" fmla="val 4928504"/>
                <a:gd name="f7" fmla="*/ f0 1 6350000"/>
                <a:gd name="f8" fmla="*/ f1 1 6350000"/>
                <a:gd name="f9" fmla="+- f3 0 f2"/>
                <a:gd name="f10" fmla="*/ f9 1 6350000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350000" h="6350000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988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pic>
          <p:nvPicPr>
            <p:cNvPr id="8" name="圖片 34">
              <a:extLst>
                <a:ext uri="{FF2B5EF4-FFF2-40B4-BE49-F238E27FC236}">
                  <a16:creationId xmlns:a16="http://schemas.microsoft.com/office/drawing/2014/main" id="{7769918B-5770-9770-712B-5F63E1DE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8998" y="3106070"/>
              <a:ext cx="1898468" cy="189846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" name="群組 42">
            <a:extLst>
              <a:ext uri="{FF2B5EF4-FFF2-40B4-BE49-F238E27FC236}">
                <a16:creationId xmlns:a16="http://schemas.microsoft.com/office/drawing/2014/main" id="{7FFB7E1C-B6F3-CA61-47BA-09EDB1D28EED}"/>
              </a:ext>
            </a:extLst>
          </p:cNvPr>
          <p:cNvGrpSpPr/>
          <p:nvPr/>
        </p:nvGrpSpPr>
        <p:grpSpPr>
          <a:xfrm>
            <a:off x="279138" y="1886562"/>
            <a:ext cx="3274859" cy="1281202"/>
            <a:chOff x="279138" y="1886562"/>
            <a:chExt cx="3274859" cy="1281202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00812ABD-DEDD-A8CD-3BFD-9291BB46916F}"/>
                </a:ext>
              </a:extLst>
            </p:cNvPr>
            <p:cNvSpPr/>
            <p:nvPr/>
          </p:nvSpPr>
          <p:spPr>
            <a:xfrm flipH="1">
              <a:off x="279138" y="1886562"/>
              <a:ext cx="3274859" cy="1281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1" name="TextBox 28">
              <a:extLst>
                <a:ext uri="{FF2B5EF4-FFF2-40B4-BE49-F238E27FC236}">
                  <a16:creationId xmlns:a16="http://schemas.microsoft.com/office/drawing/2014/main" id="{D252DBF0-DF4C-BDC6-1EC2-30635CBDF112}"/>
                </a:ext>
              </a:extLst>
            </p:cNvPr>
            <p:cNvSpPr txBox="1"/>
            <p:nvPr/>
          </p:nvSpPr>
          <p:spPr>
            <a:xfrm>
              <a:off x="579738" y="2031202"/>
              <a:ext cx="2688774" cy="73866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烹調人員未穿戴整潔之工作衣帽鞋</a:t>
              </a:r>
              <a:r>
                <a:rPr lang="en-US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 </a:t>
              </a:r>
            </a:p>
          </p:txBody>
        </p:sp>
      </p:grpSp>
      <p:grpSp>
        <p:nvGrpSpPr>
          <p:cNvPr id="12" name="群組 44">
            <a:extLst>
              <a:ext uri="{FF2B5EF4-FFF2-40B4-BE49-F238E27FC236}">
                <a16:creationId xmlns:a16="http://schemas.microsoft.com/office/drawing/2014/main" id="{0B5A41D4-45A9-CDA0-0B3E-9D2078477887}"/>
              </a:ext>
            </a:extLst>
          </p:cNvPr>
          <p:cNvGrpSpPr/>
          <p:nvPr/>
        </p:nvGrpSpPr>
        <p:grpSpPr>
          <a:xfrm>
            <a:off x="295671" y="5512469"/>
            <a:ext cx="3934736" cy="1301401"/>
            <a:chOff x="295671" y="5512469"/>
            <a:chExt cx="3934736" cy="130140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8A1D6E1-234D-9F5A-7DB0-CFD74DC4E976}"/>
                </a:ext>
              </a:extLst>
            </p:cNvPr>
            <p:cNvSpPr/>
            <p:nvPr/>
          </p:nvSpPr>
          <p:spPr>
            <a:xfrm flipH="1" flipV="1">
              <a:off x="295671" y="5512469"/>
              <a:ext cx="3934736" cy="1301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3596"/>
                <a:gd name="f4" fmla="val 2548378"/>
                <a:gd name="f5" fmla="*/ f0 1 2883596"/>
                <a:gd name="f6" fmla="*/ f1 1 2548378"/>
                <a:gd name="f7" fmla="+- f4 0 f2"/>
                <a:gd name="f8" fmla="+- f3 0 f2"/>
                <a:gd name="f9" fmla="*/ f8 1 2883596"/>
                <a:gd name="f10" fmla="*/ f7 1 2548378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883596" h="2548378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8A269300-3550-1212-04DC-358A7E46A8A9}"/>
                </a:ext>
              </a:extLst>
            </p:cNvPr>
            <p:cNvSpPr txBox="1"/>
            <p:nvPr/>
          </p:nvSpPr>
          <p:spPr>
            <a:xfrm>
              <a:off x="813761" y="5907636"/>
              <a:ext cx="2740246" cy="73866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b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2400" b="0" i="0" u="none" strike="noStrike" kern="1200" cap="none" spc="0" baseline="0">
                  <a:solidFill>
                    <a:srgbClr val="3B673C"/>
                  </a:solidFill>
                  <a:uFillTx/>
                  <a:latin typeface="Gen Jyuu GothicX Heavy" pitchFamily="34"/>
                  <a:ea typeface="Gen Jyuu GothicX Heavy" pitchFamily="34"/>
                  <a:cs typeface="Gen Jyuu GothicX Heavy" pitchFamily="34"/>
                </a:rPr>
                <a:t>工作中有吸菸、嚼檳榔等之行為</a:t>
              </a:r>
            </a:p>
          </p:txBody>
        </p:sp>
      </p:grpSp>
      <p:sp>
        <p:nvSpPr>
          <p:cNvPr id="15" name="Freeform 3">
            <a:extLst>
              <a:ext uri="{FF2B5EF4-FFF2-40B4-BE49-F238E27FC236}">
                <a16:creationId xmlns:a16="http://schemas.microsoft.com/office/drawing/2014/main" id="{77A84AE2-D52D-CBB7-542F-5E6167446FD7}"/>
              </a:ext>
            </a:extLst>
          </p:cNvPr>
          <p:cNvSpPr/>
          <p:nvPr/>
        </p:nvSpPr>
        <p:spPr>
          <a:xfrm rot="614841" flipH="1" flipV="1">
            <a:off x="477371" y="3442524"/>
            <a:ext cx="2699180" cy="1690387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F3422BBC-2233-7664-2257-98E911B42C7B}"/>
              </a:ext>
            </a:extLst>
          </p:cNvPr>
          <p:cNvSpPr txBox="1"/>
          <p:nvPr/>
        </p:nvSpPr>
        <p:spPr>
          <a:xfrm>
            <a:off x="655039" y="4047234"/>
            <a:ext cx="2296369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私人物品放置於食品作業場所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91B0AA5-F833-4D67-124A-FE7106660164}"/>
              </a:ext>
            </a:extLst>
          </p:cNvPr>
          <p:cNvSpPr/>
          <p:nvPr/>
        </p:nvSpPr>
        <p:spPr>
          <a:xfrm rot="11665787" flipH="1" flipV="1">
            <a:off x="6602161" y="2173382"/>
            <a:ext cx="2843820" cy="2089742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18" name="文字方塊 37">
            <a:extLst>
              <a:ext uri="{FF2B5EF4-FFF2-40B4-BE49-F238E27FC236}">
                <a16:creationId xmlns:a16="http://schemas.microsoft.com/office/drawing/2014/main" id="{48F3C302-3EBA-C225-7A8F-2C5D8C7052D3}"/>
              </a:ext>
            </a:extLst>
          </p:cNvPr>
          <p:cNvSpPr txBox="1"/>
          <p:nvPr/>
        </p:nvSpPr>
        <p:spPr>
          <a:xfrm>
            <a:off x="6810423" y="2456206"/>
            <a:ext cx="257585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手部有傷口</a:t>
            </a:r>
            <a:r>
              <a:rPr lang="zh-TW" sz="2400" b="1" i="0" u="none" strike="noStrike" kern="1200" cap="none" spc="0" baseline="0">
                <a:solidFill>
                  <a:srgbClr val="3B673C"/>
                </a:solidFill>
                <a:uFillTx/>
                <a:latin typeface="新細明體" pitchFamily="18"/>
                <a:ea typeface="新細明體" pitchFamily="18"/>
                <a:cs typeface="Gen Jyuu GothicX Heavy" pitchFamily="34"/>
              </a:rPr>
              <a:t>，</a:t>
            </a: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調製食品時無包紮無配戴手套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C9C7414-E160-C08D-FD24-E6729FC96A40}"/>
              </a:ext>
            </a:extLst>
          </p:cNvPr>
          <p:cNvSpPr/>
          <p:nvPr/>
        </p:nvSpPr>
        <p:spPr>
          <a:xfrm rot="9934213" flipH="1">
            <a:off x="5789924" y="4940083"/>
            <a:ext cx="3743809" cy="2000204"/>
          </a:xfrm>
          <a:custGeom>
            <a:avLst/>
            <a:gdLst>
              <a:gd name="f0" fmla="val w"/>
              <a:gd name="f1" fmla="val h"/>
              <a:gd name="f2" fmla="val 0"/>
              <a:gd name="f3" fmla="val 2883596"/>
              <a:gd name="f4" fmla="val 2548378"/>
              <a:gd name="f5" fmla="*/ f0 1 2883596"/>
              <a:gd name="f6" fmla="*/ f1 1 2548378"/>
              <a:gd name="f7" fmla="+- f4 0 f2"/>
              <a:gd name="f8" fmla="+- f3 0 f2"/>
              <a:gd name="f9" fmla="*/ f8 1 2883596"/>
              <a:gd name="f10" fmla="*/ f7 1 2548378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3596" h="2548378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9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79939-27B9-1143-3F65-78962E7EA801}"/>
              </a:ext>
            </a:extLst>
          </p:cNvPr>
          <p:cNvSpPr txBox="1"/>
          <p:nvPr/>
        </p:nvSpPr>
        <p:spPr>
          <a:xfrm>
            <a:off x="6041870" y="5802718"/>
            <a:ext cx="3239938" cy="738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烹調人員蓄留指甲</a:t>
            </a:r>
            <a:endParaRPr lang="en-US" sz="2400" b="0" i="0" u="none" strike="noStrike" kern="1200" cap="none" spc="0" baseline="0">
              <a:solidFill>
                <a:srgbClr val="3B673C"/>
              </a:solidFill>
              <a:uFillTx/>
              <a:latin typeface="Gen Jyuu GothicX Heavy" pitchFamily="34"/>
              <a:ea typeface="Gen Jyuu GothicX Heavy" pitchFamily="34"/>
              <a:cs typeface="Gen Jyuu GothicX Heavy" pitchFamily="34"/>
            </a:endParaRPr>
          </a:p>
          <a:p>
            <a:pPr marL="0" marR="0" lvl="0" indent="0" algn="l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3B673C"/>
                </a:solidFill>
                <a:uFillTx/>
                <a:latin typeface="Gen Jyuu GothicX Heavy" pitchFamily="34"/>
                <a:ea typeface="Gen Jyuu GothicX Heavy" pitchFamily="34"/>
                <a:cs typeface="Gen Jyuu GothicX Heavy" pitchFamily="34"/>
              </a:rPr>
              <a:t>塗指甲油及佩戴飾物</a:t>
            </a:r>
          </a:p>
        </p:txBody>
      </p:sp>
      <p:grpSp>
        <p:nvGrpSpPr>
          <p:cNvPr id="21" name="群組 49">
            <a:extLst>
              <a:ext uri="{FF2B5EF4-FFF2-40B4-BE49-F238E27FC236}">
                <a16:creationId xmlns:a16="http://schemas.microsoft.com/office/drawing/2014/main" id="{6C2870F5-79DF-F9A6-E39F-D4B508A1EC80}"/>
              </a:ext>
            </a:extLst>
          </p:cNvPr>
          <p:cNvGrpSpPr/>
          <p:nvPr/>
        </p:nvGrpSpPr>
        <p:grpSpPr>
          <a:xfrm>
            <a:off x="1532497" y="-460482"/>
            <a:ext cx="8890162" cy="8096946"/>
            <a:chOff x="1532497" y="-460482"/>
            <a:chExt cx="8890162" cy="8096946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CBACF56-3E49-5415-922D-8B8E8B02FBC9}"/>
                </a:ext>
              </a:extLst>
            </p:cNvPr>
            <p:cNvSpPr/>
            <p:nvPr/>
          </p:nvSpPr>
          <p:spPr>
            <a:xfrm>
              <a:off x="8219413" y="-460482"/>
              <a:ext cx="2203246" cy="2203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3246"/>
                <a:gd name="f4" fmla="val 2203247"/>
                <a:gd name="f5" fmla="*/ f0 1 2203246"/>
                <a:gd name="f6" fmla="*/ f1 1 2203246"/>
                <a:gd name="f7" fmla="+- f3 0 f2"/>
                <a:gd name="f8" fmla="*/ f7 1 2203246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2203246" h="2203246">
                  <a:moveTo>
                    <a:pt x="f2" y="f2"/>
                  </a:moveTo>
                  <a:lnTo>
                    <a:pt x="f4" y="f2"/>
                  </a:lnTo>
                  <a:lnTo>
                    <a:pt x="f4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0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B85F07C-AFDA-115C-F6E9-58BA0907DBF7}"/>
                </a:ext>
              </a:extLst>
            </p:cNvPr>
            <p:cNvSpPr/>
            <p:nvPr/>
          </p:nvSpPr>
          <p:spPr>
            <a:xfrm>
              <a:off x="8471294" y="806189"/>
              <a:ext cx="600084" cy="56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0081"/>
                <a:gd name="f4" fmla="val 566326"/>
                <a:gd name="f5" fmla="*/ f0 1 600081"/>
                <a:gd name="f6" fmla="*/ f1 1 566326"/>
                <a:gd name="f7" fmla="+- f4 0 f2"/>
                <a:gd name="f8" fmla="+- f3 0 f2"/>
                <a:gd name="f9" fmla="*/ f8 1 600081"/>
                <a:gd name="f10" fmla="*/ f7 1 566326"/>
                <a:gd name="f11" fmla="*/ f2 1 f9"/>
                <a:gd name="f12" fmla="*/ f3 1 f9"/>
                <a:gd name="f13" fmla="*/ f2 1 f10"/>
                <a:gd name="f14" fmla="*/ f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600081" h="566326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1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EE8D435-ECBF-1B2B-F7F1-716110360ACF}"/>
                </a:ext>
              </a:extLst>
            </p:cNvPr>
            <p:cNvSpPr/>
            <p:nvPr/>
          </p:nvSpPr>
          <p:spPr>
            <a:xfrm>
              <a:off x="1532497" y="6862023"/>
              <a:ext cx="820600" cy="774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599"/>
                <a:gd name="f4" fmla="val 774441"/>
                <a:gd name="f5" fmla="val 820600"/>
                <a:gd name="f6" fmla="val 774440"/>
                <a:gd name="f7" fmla="*/ f0 1 820599"/>
                <a:gd name="f8" fmla="*/ f1 1 774441"/>
                <a:gd name="f9" fmla="+- f4 0 f2"/>
                <a:gd name="f10" fmla="+- f3 0 f2"/>
                <a:gd name="f11" fmla="*/ f10 1 820599"/>
                <a:gd name="f12" fmla="*/ f9 1 774441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20599" h="774441">
                  <a:moveTo>
                    <a:pt x="f2" y="f2"/>
                  </a:moveTo>
                  <a:lnTo>
                    <a:pt x="f5" y="f2"/>
                  </a:lnTo>
                  <a:lnTo>
                    <a:pt x="f5" y="f6"/>
                  </a:lnTo>
                  <a:lnTo>
                    <a:pt x="f2" y="f6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  <a:ea typeface="新細明體" pitchFamily="18"/>
              </a:endParaRPr>
            </a:p>
          </p:txBody>
        </p:sp>
      </p:grpSp>
      <p:sp>
        <p:nvSpPr>
          <p:cNvPr id="25" name="投影片編號版面配置區 4">
            <a:extLst>
              <a:ext uri="{FF2B5EF4-FFF2-40B4-BE49-F238E27FC236}">
                <a16:creationId xmlns:a16="http://schemas.microsoft.com/office/drawing/2014/main" id="{E2846034-F925-316B-6A4F-2BA423281549}"/>
              </a:ext>
            </a:extLst>
          </p:cNvPr>
          <p:cNvSpPr txBox="1"/>
          <p:nvPr/>
        </p:nvSpPr>
        <p:spPr>
          <a:xfrm>
            <a:off x="7619996" y="6873873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62BCEE-E890-4D51-AA46-A941714FC2B6}" type="slidenum">
              <a:t>9</a:t>
            </a:fld>
            <a:endParaRPr lang="en-US" sz="1400" b="0" i="0" u="none" strike="noStrike" kern="1200" cap="none" spc="0" baseline="0">
              <a:solidFill>
                <a:srgbClr val="898989"/>
              </a:solidFill>
              <a:uFillTx/>
              <a:latin typeface="Arial Black" pitchFamily="34"/>
            </a:endParaRPr>
          </a:p>
        </p:txBody>
      </p:sp>
      <p:sp>
        <p:nvSpPr>
          <p:cNvPr id="26" name="文字方塊 2">
            <a:extLst>
              <a:ext uri="{FF2B5EF4-FFF2-40B4-BE49-F238E27FC236}">
                <a16:creationId xmlns:a16="http://schemas.microsoft.com/office/drawing/2014/main" id="{DA2020B5-3609-40E8-6092-26B2E4B574E7}"/>
              </a:ext>
            </a:extLst>
          </p:cNvPr>
          <p:cNvSpPr txBox="1"/>
          <p:nvPr/>
        </p:nvSpPr>
        <p:spPr>
          <a:xfrm>
            <a:off x="2764642" y="203874"/>
            <a:ext cx="4897188" cy="12519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發生食品中毒</a:t>
            </a: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 pitchFamily="49"/>
                <a:ea typeface="Gen Jyuu Gothic Monospace Heavy" pitchFamily="49"/>
                <a:cs typeface="Gen Jyuu Gothic Monospace Heavy" pitchFamily="49"/>
              </a:rPr>
              <a:t>   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常見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違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規</a:t>
            </a:r>
            <a:r>
              <a:rPr lang="zh-TW" sz="4400" b="1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態</a:t>
            </a:r>
            <a:r>
              <a:rPr lang="zh-TW" sz="4400" b="0" i="0" u="none" strike="noStrike" kern="1200" cap="none" spc="0" baseline="0">
                <a:solidFill>
                  <a:srgbClr val="FF9880"/>
                </a:solidFill>
                <a:uFillTx/>
                <a:latin typeface="Gen Jyuu Gothic Monospace Heavy"/>
                <a:ea typeface="Gen Jyuu Gothic Monospace Heavy"/>
                <a:cs typeface="Gen Jyuu Gothic Monospace Heavy"/>
              </a:rPr>
              <a:t>樣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Gen Jyuu Gothic Monospace Heavy"/>
              <a:ea typeface="Gen Jyuu Gothic Monospace Heavy"/>
              <a:cs typeface="Gen Jyuu Gothic Monospace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628</Words>
  <Application>Microsoft Office PowerPoint</Application>
  <PresentationFormat>寬螢幕</PresentationFormat>
  <Paragraphs>128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9" baseType="lpstr">
      <vt:lpstr>Gen Jyuu Gothic Monospace Heavy</vt:lpstr>
      <vt:lpstr>Gen Jyuu Gothic X Monospace Bol</vt:lpstr>
      <vt:lpstr>Gen Jyuu GothicX Heavy</vt:lpstr>
      <vt:lpstr>jf open 粉圓 2.0</vt:lpstr>
      <vt:lpstr>文鼎圓體B5Std_M</vt:lpstr>
      <vt:lpstr>思源黑體 TW Heavy</vt:lpstr>
      <vt:lpstr>新細明體</vt:lpstr>
      <vt:lpstr>Aptos</vt:lpstr>
      <vt:lpstr>Arial</vt:lpstr>
      <vt:lpstr>Arial Black</vt:lpstr>
      <vt:lpstr>Berlin Sans FB Demi</vt:lpstr>
      <vt:lpstr>Calibri</vt:lpstr>
      <vt:lpstr>Cooper Black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Healthy Food Presentation</dc:title>
  <dc:creator>user</dc:creator>
  <cp:lastModifiedBy>女 蘇碧女</cp:lastModifiedBy>
  <cp:revision>34</cp:revision>
  <dcterms:created xsi:type="dcterms:W3CDTF">2006-08-16T00:00:00Z</dcterms:created>
  <dcterms:modified xsi:type="dcterms:W3CDTF">2024-07-16T06:12:21Z</dcterms:modified>
</cp:coreProperties>
</file>