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56"/>
  </p:notesMasterIdLst>
  <p:handoutMasterIdLst>
    <p:handoutMasterId r:id="rId57"/>
  </p:handoutMasterIdLst>
  <p:sldIdLst>
    <p:sldId id="256" r:id="rId2"/>
    <p:sldId id="779" r:id="rId3"/>
    <p:sldId id="546" r:id="rId4"/>
    <p:sldId id="738" r:id="rId5"/>
    <p:sldId id="739" r:id="rId6"/>
    <p:sldId id="740" r:id="rId7"/>
    <p:sldId id="785" r:id="rId8"/>
    <p:sldId id="830" r:id="rId9"/>
    <p:sldId id="787" r:id="rId10"/>
    <p:sldId id="788" r:id="rId11"/>
    <p:sldId id="1097" r:id="rId12"/>
    <p:sldId id="789" r:id="rId13"/>
    <p:sldId id="831" r:id="rId14"/>
    <p:sldId id="833" r:id="rId15"/>
    <p:sldId id="834" r:id="rId16"/>
    <p:sldId id="835" r:id="rId17"/>
    <p:sldId id="836" r:id="rId18"/>
    <p:sldId id="837" r:id="rId19"/>
    <p:sldId id="841" r:id="rId20"/>
    <p:sldId id="840" r:id="rId21"/>
    <p:sldId id="986" r:id="rId22"/>
    <p:sldId id="988" r:id="rId23"/>
    <p:sldId id="997" r:id="rId24"/>
    <p:sldId id="998" r:id="rId25"/>
    <p:sldId id="999" r:id="rId26"/>
    <p:sldId id="1000" r:id="rId27"/>
    <p:sldId id="1070" r:id="rId28"/>
    <p:sldId id="1071" r:id="rId29"/>
    <p:sldId id="798" r:id="rId30"/>
    <p:sldId id="1001" r:id="rId31"/>
    <p:sldId id="1002" r:id="rId32"/>
    <p:sldId id="1003" r:id="rId33"/>
    <p:sldId id="1005" r:id="rId34"/>
    <p:sldId id="1004" r:id="rId35"/>
    <p:sldId id="1006" r:id="rId36"/>
    <p:sldId id="1007" r:id="rId37"/>
    <p:sldId id="1098" r:id="rId38"/>
    <p:sldId id="1099" r:id="rId39"/>
    <p:sldId id="1100" r:id="rId40"/>
    <p:sldId id="869" r:id="rId41"/>
    <p:sldId id="918" r:id="rId42"/>
    <p:sldId id="919" r:id="rId43"/>
    <p:sldId id="920" r:id="rId44"/>
    <p:sldId id="921" r:id="rId45"/>
    <p:sldId id="922" r:id="rId46"/>
    <p:sldId id="890" r:id="rId47"/>
    <p:sldId id="891" r:id="rId48"/>
    <p:sldId id="1082" r:id="rId49"/>
    <p:sldId id="892" r:id="rId50"/>
    <p:sldId id="1053" r:id="rId51"/>
    <p:sldId id="313" r:id="rId52"/>
    <p:sldId id="314" r:id="rId53"/>
    <p:sldId id="522" r:id="rId54"/>
    <p:sldId id="730" r:id="rId55"/>
  </p:sldIdLst>
  <p:sldSz cx="12192000" cy="6858000"/>
  <p:notesSz cx="7104063"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2BF3D0A-DA94-435C-93B2-FC91C0D865AD}">
          <p14:sldIdLst>
            <p14:sldId id="256"/>
            <p14:sldId id="779"/>
            <p14:sldId id="546"/>
            <p14:sldId id="738"/>
            <p14:sldId id="739"/>
            <p14:sldId id="740"/>
            <p14:sldId id="785"/>
            <p14:sldId id="830"/>
            <p14:sldId id="787"/>
            <p14:sldId id="788"/>
            <p14:sldId id="1097"/>
            <p14:sldId id="789"/>
            <p14:sldId id="831"/>
            <p14:sldId id="833"/>
            <p14:sldId id="834"/>
            <p14:sldId id="835"/>
            <p14:sldId id="836"/>
            <p14:sldId id="837"/>
            <p14:sldId id="841"/>
            <p14:sldId id="840"/>
            <p14:sldId id="986"/>
            <p14:sldId id="988"/>
            <p14:sldId id="997"/>
            <p14:sldId id="998"/>
            <p14:sldId id="999"/>
            <p14:sldId id="1000"/>
            <p14:sldId id="1070"/>
            <p14:sldId id="1071"/>
            <p14:sldId id="798"/>
            <p14:sldId id="1001"/>
            <p14:sldId id="1002"/>
            <p14:sldId id="1003"/>
            <p14:sldId id="1005"/>
            <p14:sldId id="1004"/>
            <p14:sldId id="1006"/>
            <p14:sldId id="1007"/>
            <p14:sldId id="1098"/>
            <p14:sldId id="1099"/>
            <p14:sldId id="1100"/>
            <p14:sldId id="869"/>
            <p14:sldId id="918"/>
            <p14:sldId id="919"/>
            <p14:sldId id="920"/>
            <p14:sldId id="921"/>
            <p14:sldId id="922"/>
            <p14:sldId id="890"/>
            <p14:sldId id="891"/>
            <p14:sldId id="1082"/>
            <p14:sldId id="892"/>
            <p14:sldId id="1053"/>
            <p14:sldId id="313"/>
            <p14:sldId id="314"/>
            <p14:sldId id="522"/>
            <p14:sldId id="73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8" autoAdjust="0"/>
    <p:restoredTop sz="94660"/>
  </p:normalViewPr>
  <p:slideViewPr>
    <p:cSldViewPr snapToGrid="0">
      <p:cViewPr varScale="1">
        <p:scale>
          <a:sx n="68" d="100"/>
          <a:sy n="68" d="100"/>
        </p:scale>
        <p:origin x="80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3078427" cy="511730"/>
          </a:xfrm>
          <a:prstGeom prst="rect">
            <a:avLst/>
          </a:prstGeom>
        </p:spPr>
        <p:txBody>
          <a:bodyPr vert="horz" lIns="99075" tIns="49538" rIns="99075" bIns="49538" rtlCol="0"/>
          <a:lstStyle>
            <a:lvl1pPr algn="l">
              <a:defRPr sz="1300"/>
            </a:lvl1pPr>
          </a:lstStyle>
          <a:p>
            <a:endParaRPr lang="zh-TW" altLang="en-US"/>
          </a:p>
        </p:txBody>
      </p:sp>
      <p:sp>
        <p:nvSpPr>
          <p:cNvPr id="3" name="日期版面配置區 2"/>
          <p:cNvSpPr>
            <a:spLocks noGrp="1"/>
          </p:cNvSpPr>
          <p:nvPr>
            <p:ph type="dt" sz="quarter" idx="1"/>
          </p:nvPr>
        </p:nvSpPr>
        <p:spPr>
          <a:xfrm>
            <a:off x="4023993" y="2"/>
            <a:ext cx="3078427" cy="511730"/>
          </a:xfrm>
          <a:prstGeom prst="rect">
            <a:avLst/>
          </a:prstGeom>
        </p:spPr>
        <p:txBody>
          <a:bodyPr vert="horz" lIns="99075" tIns="49538" rIns="99075" bIns="49538" rtlCol="0"/>
          <a:lstStyle>
            <a:lvl1pPr algn="r">
              <a:defRPr sz="1300"/>
            </a:lvl1pPr>
          </a:lstStyle>
          <a:p>
            <a:fld id="{DB706356-1A27-4A01-880E-EE12F4C5D699}" type="datetimeFigureOut">
              <a:rPr lang="zh-TW" altLang="en-US" smtClean="0"/>
              <a:t>2019/9/11</a:t>
            </a:fld>
            <a:endParaRPr lang="zh-TW" altLang="en-US"/>
          </a:p>
        </p:txBody>
      </p:sp>
      <p:sp>
        <p:nvSpPr>
          <p:cNvPr id="4" name="頁尾版面配置區 3"/>
          <p:cNvSpPr>
            <a:spLocks noGrp="1"/>
          </p:cNvSpPr>
          <p:nvPr>
            <p:ph type="ftr" sz="quarter" idx="2"/>
          </p:nvPr>
        </p:nvSpPr>
        <p:spPr>
          <a:xfrm>
            <a:off x="1" y="9721107"/>
            <a:ext cx="3078427" cy="511730"/>
          </a:xfrm>
          <a:prstGeom prst="rect">
            <a:avLst/>
          </a:prstGeom>
        </p:spPr>
        <p:txBody>
          <a:bodyPr vert="horz" lIns="99075" tIns="49538" rIns="99075" bIns="4953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3993" y="9721107"/>
            <a:ext cx="3078427" cy="511730"/>
          </a:xfrm>
          <a:prstGeom prst="rect">
            <a:avLst/>
          </a:prstGeom>
        </p:spPr>
        <p:txBody>
          <a:bodyPr vert="horz" lIns="99075" tIns="49538" rIns="99075" bIns="49538" rtlCol="0" anchor="b"/>
          <a:lstStyle>
            <a:lvl1pPr algn="r">
              <a:defRPr sz="1300"/>
            </a:lvl1pPr>
          </a:lstStyle>
          <a:p>
            <a:fld id="{DE85810D-E63F-4B11-A887-C54004373D85}" type="slidenum">
              <a:rPr lang="zh-TW" altLang="en-US" smtClean="0"/>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3078427" cy="513508"/>
          </a:xfrm>
          <a:prstGeom prst="rect">
            <a:avLst/>
          </a:prstGeom>
        </p:spPr>
        <p:txBody>
          <a:bodyPr vert="horz" lIns="99075" tIns="49538" rIns="99075" bIns="49538" rtlCol="0"/>
          <a:lstStyle>
            <a:lvl1pPr algn="l">
              <a:defRPr sz="1300"/>
            </a:lvl1pPr>
          </a:lstStyle>
          <a:p>
            <a:endParaRPr lang="zh-TW" altLang="en-US"/>
          </a:p>
        </p:txBody>
      </p:sp>
      <p:sp>
        <p:nvSpPr>
          <p:cNvPr id="3" name="日期版面配置區 2"/>
          <p:cNvSpPr>
            <a:spLocks noGrp="1"/>
          </p:cNvSpPr>
          <p:nvPr>
            <p:ph type="dt" idx="1"/>
          </p:nvPr>
        </p:nvSpPr>
        <p:spPr>
          <a:xfrm>
            <a:off x="4023993" y="1"/>
            <a:ext cx="3078427" cy="513508"/>
          </a:xfrm>
          <a:prstGeom prst="rect">
            <a:avLst/>
          </a:prstGeom>
        </p:spPr>
        <p:txBody>
          <a:bodyPr vert="horz" lIns="99075" tIns="49538" rIns="99075" bIns="49538" rtlCol="0"/>
          <a:lstStyle>
            <a:lvl1pPr algn="r">
              <a:defRPr sz="1300"/>
            </a:lvl1pPr>
          </a:lstStyle>
          <a:p>
            <a:fld id="{E363133F-0CC2-4541-B211-9E56C8AB4430}" type="datetimeFigureOut">
              <a:rPr lang="zh-TW" altLang="en-US" smtClean="0"/>
              <a:pPr/>
              <a:t>2019/9/11</a:t>
            </a:fld>
            <a:endParaRPr lang="zh-TW" altLang="en-US"/>
          </a:p>
        </p:txBody>
      </p:sp>
      <p:sp>
        <p:nvSpPr>
          <p:cNvPr id="4" name="投影片影像版面配置區 3"/>
          <p:cNvSpPr>
            <a:spLocks noGrp="1" noRot="1" noChangeAspect="1"/>
          </p:cNvSpPr>
          <p:nvPr>
            <p:ph type="sldImg" idx="2"/>
          </p:nvPr>
        </p:nvSpPr>
        <p:spPr>
          <a:xfrm>
            <a:off x="481013" y="1277938"/>
            <a:ext cx="6143625" cy="3455987"/>
          </a:xfrm>
          <a:prstGeom prst="rect">
            <a:avLst/>
          </a:prstGeom>
          <a:noFill/>
          <a:ln w="12700">
            <a:solidFill>
              <a:prstClr val="black"/>
            </a:solidFill>
          </a:ln>
        </p:spPr>
        <p:txBody>
          <a:bodyPr vert="horz" lIns="99075" tIns="49538" rIns="99075" bIns="49538" rtlCol="0" anchor="ctr"/>
          <a:lstStyle/>
          <a:p>
            <a:endParaRPr lang="zh-TW" altLang="en-US"/>
          </a:p>
        </p:txBody>
      </p:sp>
      <p:sp>
        <p:nvSpPr>
          <p:cNvPr id="5" name="備忘稿版面配置區 4"/>
          <p:cNvSpPr>
            <a:spLocks noGrp="1"/>
          </p:cNvSpPr>
          <p:nvPr>
            <p:ph type="body" sz="quarter" idx="3"/>
          </p:nvPr>
        </p:nvSpPr>
        <p:spPr>
          <a:xfrm>
            <a:off x="710407" y="4925408"/>
            <a:ext cx="5683250" cy="4029879"/>
          </a:xfrm>
          <a:prstGeom prst="rect">
            <a:avLst/>
          </a:prstGeom>
        </p:spPr>
        <p:txBody>
          <a:bodyPr vert="horz" lIns="99075" tIns="49538" rIns="99075" bIns="49538"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721108"/>
            <a:ext cx="3078427" cy="513507"/>
          </a:xfrm>
          <a:prstGeom prst="rect">
            <a:avLst/>
          </a:prstGeom>
        </p:spPr>
        <p:txBody>
          <a:bodyPr vert="horz" lIns="99075" tIns="49538" rIns="99075" bIns="49538"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3993" y="9721108"/>
            <a:ext cx="3078427" cy="513507"/>
          </a:xfrm>
          <a:prstGeom prst="rect">
            <a:avLst/>
          </a:prstGeom>
        </p:spPr>
        <p:txBody>
          <a:bodyPr vert="horz" lIns="99075" tIns="49538" rIns="99075" bIns="49538" rtlCol="0" anchor="b"/>
          <a:lstStyle>
            <a:lvl1pPr algn="r">
              <a:defRPr sz="1300"/>
            </a:lvl1pPr>
          </a:lstStyle>
          <a:p>
            <a:fld id="{55F39E67-2B0E-46EE-884E-56E54A9F926F}" type="slidenum">
              <a:rPr lang="zh-TW" altLang="en-US" smtClean="0"/>
              <a:pPr/>
              <a:t>‹#›</a:t>
            </a:fld>
            <a:endParaRPr lang="zh-TW" altLang="en-US"/>
          </a:p>
        </p:txBody>
      </p:sp>
    </p:spTree>
    <p:extLst>
      <p:ext uri="{BB962C8B-B14F-4D97-AF65-F5344CB8AC3E}">
        <p14:creationId xmlns:p14="http://schemas.microsoft.com/office/powerpoint/2010/main" val="172556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F39E67-2B0E-46EE-884E-56E54A9F926F}" type="slidenum">
              <a:rPr lang="zh-TW" altLang="en-US" smtClean="0"/>
              <a:pPr/>
              <a:t>54</a:t>
            </a:fld>
            <a:endParaRPr lang="zh-TW" altLang="en-US"/>
          </a:p>
        </p:txBody>
      </p:sp>
    </p:spTree>
    <p:extLst>
      <p:ext uri="{BB962C8B-B14F-4D97-AF65-F5344CB8AC3E}">
        <p14:creationId xmlns:p14="http://schemas.microsoft.com/office/powerpoint/2010/main" val="802056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BA1618-89A6-43D8-9E78-AC278E9A1CC5}"/>
              </a:ext>
            </a:extLst>
          </p:cNvPr>
          <p:cNvSpPr>
            <a:spLocks noGrp="1"/>
          </p:cNvSpPr>
          <p:nvPr>
            <p:ph type="ctrTitle"/>
          </p:nvPr>
        </p:nvSpPr>
        <p:spPr>
          <a:xfrm>
            <a:off x="1524000" y="1122363"/>
            <a:ext cx="9144000" cy="2387600"/>
          </a:xfrm>
          <a:prstGeom prst="rect">
            <a:avLst/>
          </a:prstGeom>
        </p:spPr>
        <p:txBody>
          <a:bodyPr anchor="b"/>
          <a:lstStyle>
            <a:lvl1pPr algn="ctr">
              <a:defRPr sz="4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pic>
        <p:nvPicPr>
          <p:cNvPr id="8" name="圖片 7" descr="一張含有 植物, 室內, 樹, 花瓶 的圖片&#10;&#10;自動產生的描述">
            <a:extLst>
              <a:ext uri="{FF2B5EF4-FFF2-40B4-BE49-F238E27FC236}">
                <a16:creationId xmlns:a16="http://schemas.microsoft.com/office/drawing/2014/main" id="{3017542C-C60B-459A-A21D-5F2EF462D91F}"/>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268379" y="23153"/>
            <a:ext cx="4557757" cy="6858000"/>
          </a:xfrm>
          <a:prstGeom prst="rect">
            <a:avLst/>
          </a:prstGeom>
        </p:spPr>
      </p:pic>
      <p:sp>
        <p:nvSpPr>
          <p:cNvPr id="3" name="副標題 2">
            <a:extLst>
              <a:ext uri="{FF2B5EF4-FFF2-40B4-BE49-F238E27FC236}">
                <a16:creationId xmlns:a16="http://schemas.microsoft.com/office/drawing/2014/main" id="{C7F2202F-97AC-439A-8E05-C4170EB0BC90}"/>
              </a:ext>
            </a:extLst>
          </p:cNvPr>
          <p:cNvSpPr>
            <a:spLocks noGrp="1"/>
          </p:cNvSpPr>
          <p:nvPr>
            <p:ph type="subTitle" idx="1"/>
          </p:nvPr>
        </p:nvSpPr>
        <p:spPr>
          <a:xfrm>
            <a:off x="5900057" y="3528219"/>
            <a:ext cx="4572000" cy="1291970"/>
          </a:xfrm>
          <a:prstGeom prst="rect">
            <a:avLst/>
          </a:prstGeom>
        </p:spPr>
        <p:txBody>
          <a:bodyPr/>
          <a:lstStyle>
            <a:lvl1pPr marL="0" indent="0" algn="ctr">
              <a:buNone/>
              <a:defRPr sz="2400">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TW" altLang="en-US" dirty="0"/>
          </a:p>
        </p:txBody>
      </p:sp>
      <p:sp>
        <p:nvSpPr>
          <p:cNvPr id="4" name="日期版面配置區 3">
            <a:extLst>
              <a:ext uri="{FF2B5EF4-FFF2-40B4-BE49-F238E27FC236}">
                <a16:creationId xmlns:a16="http://schemas.microsoft.com/office/drawing/2014/main" id="{339905CA-2434-416B-AAE8-60B901313AB3}"/>
              </a:ext>
            </a:extLst>
          </p:cNvPr>
          <p:cNvSpPr>
            <a:spLocks noGrp="1"/>
          </p:cNvSpPr>
          <p:nvPr>
            <p:ph type="dt" sz="half" idx="10"/>
          </p:nvPr>
        </p:nvSpPr>
        <p:spPr>
          <a:xfrm>
            <a:off x="0" y="6516028"/>
            <a:ext cx="2743200" cy="365125"/>
          </a:xfrm>
          <a:prstGeom prst="rect">
            <a:avLst/>
          </a:prstGeom>
        </p:spPr>
        <p:txBody>
          <a:bodyPr/>
          <a:lstStyle>
            <a:lvl1pPr algn="l">
              <a:defRPr/>
            </a:lvl1pPr>
          </a:lstStyle>
          <a:p>
            <a:fld id="{A04C2C9C-FCB2-4CD8-9320-F180189A84D3}" type="datetime1">
              <a:rPr lang="zh-TW" altLang="en-US" smtClean="0"/>
              <a:pPr/>
              <a:t>2019/9/11</a:t>
            </a:fld>
            <a:endParaRPr lang="zh-TW" altLang="en-US"/>
          </a:p>
        </p:txBody>
      </p:sp>
      <p:cxnSp>
        <p:nvCxnSpPr>
          <p:cNvPr id="9" name="Straight Connector 32">
            <a:extLst>
              <a:ext uri="{FF2B5EF4-FFF2-40B4-BE49-F238E27FC236}">
                <a16:creationId xmlns:a16="http://schemas.microsoft.com/office/drawing/2014/main" id="{41A8C188-C0E8-438F-98BC-6E69DC7A8C1E}"/>
              </a:ext>
            </a:extLst>
          </p:cNvPr>
          <p:cNvCxnSpPr/>
          <p:nvPr/>
        </p:nvCxnSpPr>
        <p:spPr>
          <a:xfrm>
            <a:off x="1292239" y="3509963"/>
            <a:ext cx="9607522" cy="0"/>
          </a:xfrm>
          <a:prstGeom prst="line">
            <a:avLst/>
          </a:prstGeom>
          <a:ln w="3175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0" name="Straight Connector 32">
            <a:extLst>
              <a:ext uri="{FF2B5EF4-FFF2-40B4-BE49-F238E27FC236}">
                <a16:creationId xmlns:a16="http://schemas.microsoft.com/office/drawing/2014/main" id="{D582D520-B4B8-4E7F-B211-E218A00EF1AD}"/>
              </a:ext>
            </a:extLst>
          </p:cNvPr>
          <p:cNvCxnSpPr>
            <a:cxnSpLocks/>
          </p:cNvCxnSpPr>
          <p:nvPr/>
        </p:nvCxnSpPr>
        <p:spPr>
          <a:xfrm flipV="1">
            <a:off x="10472057" y="1122363"/>
            <a:ext cx="0" cy="2809557"/>
          </a:xfrm>
          <a:prstGeom prst="line">
            <a:avLst/>
          </a:prstGeom>
          <a:ln w="3175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487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AF4995-B2D7-4716-9508-F32157BEA25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44E43BB-274C-470D-A1F6-40DF866B903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a:extLst>
              <a:ext uri="{FF2B5EF4-FFF2-40B4-BE49-F238E27FC236}">
                <a16:creationId xmlns:a16="http://schemas.microsoft.com/office/drawing/2014/main" id="{0C82818F-8B3D-4C16-8693-94AC8355F9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D71DCE4-D302-4A24-B3CD-1C0C900CFD45}"/>
              </a:ext>
            </a:extLst>
          </p:cNvPr>
          <p:cNvSpPr>
            <a:spLocks noGrp="1"/>
          </p:cNvSpPr>
          <p:nvPr>
            <p:ph type="dt" sz="half" idx="10"/>
          </p:nvPr>
        </p:nvSpPr>
        <p:spPr>
          <a:xfrm>
            <a:off x="838200" y="6356350"/>
            <a:ext cx="2743200" cy="365125"/>
          </a:xfrm>
          <a:prstGeom prst="rect">
            <a:avLst/>
          </a:prstGeom>
        </p:spPr>
        <p:txBody>
          <a:bodyPr/>
          <a:lstStyle/>
          <a:p>
            <a:fld id="{6D89C615-84D5-428A-A18D-F8AFBFFFAD68}" type="datetime1">
              <a:rPr lang="zh-TW" altLang="en-US" smtClean="0"/>
              <a:pPr/>
              <a:t>2019/9/11</a:t>
            </a:fld>
            <a:endParaRPr lang="zh-TW" altLang="en-US"/>
          </a:p>
        </p:txBody>
      </p:sp>
      <p:sp>
        <p:nvSpPr>
          <p:cNvPr id="6" name="頁尾版面配置區 5">
            <a:extLst>
              <a:ext uri="{FF2B5EF4-FFF2-40B4-BE49-F238E27FC236}">
                <a16:creationId xmlns:a16="http://schemas.microsoft.com/office/drawing/2014/main" id="{F5FA44B1-94A9-4B42-A393-5647C3073906}"/>
              </a:ext>
            </a:extLst>
          </p:cNvPr>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a:extLst>
              <a:ext uri="{FF2B5EF4-FFF2-40B4-BE49-F238E27FC236}">
                <a16:creationId xmlns:a16="http://schemas.microsoft.com/office/drawing/2014/main" id="{8D31E9F8-4307-49BD-AD36-B2A3F6F63FFC}"/>
              </a:ext>
            </a:extLst>
          </p:cNvPr>
          <p:cNvSpPr>
            <a:spLocks noGrp="1"/>
          </p:cNvSpPr>
          <p:nvPr>
            <p:ph type="sldNum" sz="quarter" idx="12"/>
          </p:nvPr>
        </p:nvSpPr>
        <p:spPr>
          <a:xfrm>
            <a:off x="8610600" y="6356350"/>
            <a:ext cx="2743200" cy="365125"/>
          </a:xfrm>
          <a:prstGeom prst="rect">
            <a:avLst/>
          </a:prstGeom>
        </p:spPr>
        <p:txBody>
          <a:bodyPr/>
          <a:lstStyle/>
          <a:p>
            <a:fld id="{E96BBF7C-66CF-4ADA-9BD5-2E15F12AE1E1}" type="slidenum">
              <a:rPr lang="zh-TW" altLang="en-US" smtClean="0"/>
              <a:pPr/>
              <a:t>‹#›</a:t>
            </a:fld>
            <a:endParaRPr lang="zh-TW" altLang="en-US"/>
          </a:p>
        </p:txBody>
      </p:sp>
    </p:spTree>
    <p:extLst>
      <p:ext uri="{BB962C8B-B14F-4D97-AF65-F5344CB8AC3E}">
        <p14:creationId xmlns:p14="http://schemas.microsoft.com/office/powerpoint/2010/main" val="51556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057157-E382-4A98-95A1-F55FBE563A71}"/>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75B22803-1997-4C81-8447-56DDA8CD35AE}"/>
              </a:ext>
            </a:extLst>
          </p:cNvPr>
          <p:cNvSpPr>
            <a:spLocks noGrp="1"/>
          </p:cNvSpPr>
          <p:nvPr>
            <p:ph type="body" orient="vert" idx="1"/>
          </p:nvPr>
        </p:nvSpPr>
        <p:spPr>
          <a:xfrm>
            <a:off x="838200" y="1825625"/>
            <a:ext cx="10515600" cy="43513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A8D2FA2-9360-4747-BE1B-655050D3156B}"/>
              </a:ext>
            </a:extLst>
          </p:cNvPr>
          <p:cNvSpPr>
            <a:spLocks noGrp="1"/>
          </p:cNvSpPr>
          <p:nvPr>
            <p:ph type="dt" sz="half" idx="10"/>
          </p:nvPr>
        </p:nvSpPr>
        <p:spPr>
          <a:xfrm>
            <a:off x="838200" y="6356350"/>
            <a:ext cx="2743200" cy="365125"/>
          </a:xfrm>
          <a:prstGeom prst="rect">
            <a:avLst/>
          </a:prstGeom>
        </p:spPr>
        <p:txBody>
          <a:bodyPr/>
          <a:lstStyle/>
          <a:p>
            <a:fld id="{64B467EA-7B08-4201-8D74-5CB1FF1B3A36}" type="datetime1">
              <a:rPr lang="zh-TW" altLang="en-US" smtClean="0"/>
              <a:pPr/>
              <a:t>2019/9/11</a:t>
            </a:fld>
            <a:endParaRPr lang="zh-TW" altLang="en-US"/>
          </a:p>
        </p:txBody>
      </p:sp>
      <p:sp>
        <p:nvSpPr>
          <p:cNvPr id="5" name="頁尾版面配置區 4">
            <a:extLst>
              <a:ext uri="{FF2B5EF4-FFF2-40B4-BE49-F238E27FC236}">
                <a16:creationId xmlns:a16="http://schemas.microsoft.com/office/drawing/2014/main" id="{5B5E68EE-03AC-429F-95BE-908F9B5B0B8A}"/>
              </a:ext>
            </a:extLst>
          </p:cNvPr>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a:extLst>
              <a:ext uri="{FF2B5EF4-FFF2-40B4-BE49-F238E27FC236}">
                <a16:creationId xmlns:a16="http://schemas.microsoft.com/office/drawing/2014/main" id="{4DB8F1C6-BFE4-4396-8AED-824B4B803F59}"/>
              </a:ext>
            </a:extLst>
          </p:cNvPr>
          <p:cNvSpPr>
            <a:spLocks noGrp="1"/>
          </p:cNvSpPr>
          <p:nvPr>
            <p:ph type="sldNum" sz="quarter" idx="12"/>
          </p:nvPr>
        </p:nvSpPr>
        <p:spPr>
          <a:xfrm>
            <a:off x="8610600" y="6356350"/>
            <a:ext cx="2743200" cy="365125"/>
          </a:xfrm>
          <a:prstGeom prst="rect">
            <a:avLst/>
          </a:prstGeom>
        </p:spPr>
        <p:txBody>
          <a:bodyPr/>
          <a:lstStyle/>
          <a:p>
            <a:fld id="{E96BBF7C-66CF-4ADA-9BD5-2E15F12AE1E1}" type="slidenum">
              <a:rPr lang="zh-TW" altLang="en-US" smtClean="0"/>
              <a:pPr/>
              <a:t>‹#›</a:t>
            </a:fld>
            <a:endParaRPr lang="zh-TW" altLang="en-US"/>
          </a:p>
        </p:txBody>
      </p:sp>
    </p:spTree>
    <p:extLst>
      <p:ext uri="{BB962C8B-B14F-4D97-AF65-F5344CB8AC3E}">
        <p14:creationId xmlns:p14="http://schemas.microsoft.com/office/powerpoint/2010/main" val="129674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1849484-FB13-44D2-8E52-A77BFB67B318}"/>
              </a:ext>
            </a:extLst>
          </p:cNvPr>
          <p:cNvSpPr>
            <a:spLocks noGrp="1"/>
          </p:cNvSpPr>
          <p:nvPr>
            <p:ph type="title" orient="vert"/>
          </p:nvPr>
        </p:nvSpPr>
        <p:spPr>
          <a:xfrm>
            <a:off x="8724900" y="365125"/>
            <a:ext cx="2628900" cy="5811838"/>
          </a:xfrm>
          <a:prstGeom prst="rect">
            <a:avLst/>
          </a:prstGeo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EA82DD94-F1FC-4BD9-94AF-C604D4510D2F}"/>
              </a:ext>
            </a:extLst>
          </p:cNvPr>
          <p:cNvSpPr>
            <a:spLocks noGrp="1"/>
          </p:cNvSpPr>
          <p:nvPr>
            <p:ph type="body" orient="vert" idx="1"/>
          </p:nvPr>
        </p:nvSpPr>
        <p:spPr>
          <a:xfrm>
            <a:off x="838200" y="365125"/>
            <a:ext cx="7734300" cy="58118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6F4ACBB-C8D7-476E-9D69-7C200582083D}"/>
              </a:ext>
            </a:extLst>
          </p:cNvPr>
          <p:cNvSpPr>
            <a:spLocks noGrp="1"/>
          </p:cNvSpPr>
          <p:nvPr>
            <p:ph type="dt" sz="half" idx="10"/>
          </p:nvPr>
        </p:nvSpPr>
        <p:spPr>
          <a:xfrm>
            <a:off x="838200" y="6356350"/>
            <a:ext cx="2743200" cy="365125"/>
          </a:xfrm>
          <a:prstGeom prst="rect">
            <a:avLst/>
          </a:prstGeom>
        </p:spPr>
        <p:txBody>
          <a:bodyPr/>
          <a:lstStyle/>
          <a:p>
            <a:fld id="{495DD648-EDA0-4A32-8696-6002D9B758C8}" type="datetime1">
              <a:rPr lang="zh-TW" altLang="en-US" smtClean="0"/>
              <a:pPr/>
              <a:t>2019/9/11</a:t>
            </a:fld>
            <a:endParaRPr lang="zh-TW" altLang="en-US"/>
          </a:p>
        </p:txBody>
      </p:sp>
      <p:sp>
        <p:nvSpPr>
          <p:cNvPr id="5" name="頁尾版面配置區 4">
            <a:extLst>
              <a:ext uri="{FF2B5EF4-FFF2-40B4-BE49-F238E27FC236}">
                <a16:creationId xmlns:a16="http://schemas.microsoft.com/office/drawing/2014/main" id="{DCEBE88E-CA11-413E-9A8E-AC55EA2243DC}"/>
              </a:ext>
            </a:extLst>
          </p:cNvPr>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a:extLst>
              <a:ext uri="{FF2B5EF4-FFF2-40B4-BE49-F238E27FC236}">
                <a16:creationId xmlns:a16="http://schemas.microsoft.com/office/drawing/2014/main" id="{EE55CBF8-D4F3-4D5E-B094-1EF36EB9663C}"/>
              </a:ext>
            </a:extLst>
          </p:cNvPr>
          <p:cNvSpPr>
            <a:spLocks noGrp="1"/>
          </p:cNvSpPr>
          <p:nvPr>
            <p:ph type="sldNum" sz="quarter" idx="12"/>
          </p:nvPr>
        </p:nvSpPr>
        <p:spPr>
          <a:xfrm>
            <a:off x="8610600" y="6356350"/>
            <a:ext cx="2743200" cy="365125"/>
          </a:xfrm>
          <a:prstGeom prst="rect">
            <a:avLst/>
          </a:prstGeom>
        </p:spPr>
        <p:txBody>
          <a:bodyPr/>
          <a:lstStyle/>
          <a:p>
            <a:fld id="{E96BBF7C-66CF-4ADA-9BD5-2E15F12AE1E1}" type="slidenum">
              <a:rPr lang="zh-TW" altLang="en-US" smtClean="0"/>
              <a:pPr/>
              <a:t>‹#›</a:t>
            </a:fld>
            <a:endParaRPr lang="zh-TW" altLang="en-US"/>
          </a:p>
        </p:txBody>
      </p:sp>
    </p:spTree>
    <p:extLst>
      <p:ext uri="{BB962C8B-B14F-4D97-AF65-F5344CB8AC3E}">
        <p14:creationId xmlns:p14="http://schemas.microsoft.com/office/powerpoint/2010/main" val="405193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4" name="Picture 1" descr="D:\illy\簡報製作檔案參考\PPT範本\144\0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3988" b="18085"/>
          <a:stretch>
            <a:fillRect/>
          </a:stretch>
        </p:blipFill>
        <p:spPr bwMode="auto">
          <a:xfrm>
            <a:off x="1" y="0"/>
            <a:ext cx="289983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543605" y="26988"/>
            <a:ext cx="9610531" cy="1143000"/>
          </a:xfrm>
        </p:spPr>
        <p:txBody>
          <a:bodyPr/>
          <a:lstStyle>
            <a:lvl1pPr>
              <a:defRPr sz="4600"/>
            </a:lvl1pPr>
          </a:lstStyle>
          <a:p>
            <a:r>
              <a:rPr lang="zh-TW" altLang="en-US" dirty="0"/>
              <a:t>按一下以編輯母片標題樣式</a:t>
            </a:r>
            <a:endParaRPr lang="en-US" dirty="0"/>
          </a:p>
        </p:txBody>
      </p:sp>
      <p:sp>
        <p:nvSpPr>
          <p:cNvPr id="3" name="Espace réservé du contenu 2"/>
          <p:cNvSpPr>
            <a:spLocks noGrp="1"/>
          </p:cNvSpPr>
          <p:nvPr>
            <p:ph idx="1"/>
          </p:nvPr>
        </p:nvSpPr>
        <p:spPr>
          <a:xfrm>
            <a:off x="0" y="1446305"/>
            <a:ext cx="12048661" cy="4574983"/>
          </a:xfrm>
        </p:spPr>
        <p:txBody>
          <a:bodyPr/>
          <a:lstStyle>
            <a:lvl1pPr>
              <a:defRPr sz="2800" b="0">
                <a:latin typeface="+mj-ea"/>
                <a:ea typeface="+mj-ea"/>
              </a:defRPr>
            </a:lvl1pPr>
            <a:lvl2pPr>
              <a:defRPr sz="2600" b="0">
                <a:latin typeface="+mj-ea"/>
                <a:ea typeface="+mj-ea"/>
              </a:defRPr>
            </a:lvl2pPr>
            <a:lvl3pPr>
              <a:defRPr sz="2200" b="0">
                <a:latin typeface="+mj-ea"/>
                <a:ea typeface="+mj-ea"/>
              </a:defRPr>
            </a:lvl3pPr>
            <a:lvl4pPr>
              <a:defRPr b="0">
                <a:latin typeface="+mj-ea"/>
                <a:ea typeface="+mj-ea"/>
              </a:defRPr>
            </a:lvl4pPr>
            <a:lvl5pPr>
              <a:defRPr b="0">
                <a:latin typeface="+mj-ea"/>
                <a:ea typeface="+mj-ea"/>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6" name="Rectangle 9"/>
          <p:cNvSpPr>
            <a:spLocks noGrp="1"/>
          </p:cNvSpPr>
          <p:nvPr>
            <p:ph type="dt" sz="half" idx="10"/>
          </p:nvPr>
        </p:nvSpPr>
        <p:spPr>
          <a:xfrm>
            <a:off x="27516" y="6447564"/>
            <a:ext cx="2844800" cy="365125"/>
          </a:xfrm>
        </p:spPr>
        <p:txBody>
          <a:bodyPr/>
          <a:lstStyle>
            <a:lvl1pPr>
              <a:defRPr smtClean="0"/>
            </a:lvl1pPr>
          </a:lstStyle>
          <a:p>
            <a:pPr>
              <a:defRPr/>
            </a:pPr>
            <a:fld id="{EABF9822-47FB-41BE-A817-5F508E25D390}" type="datetime2">
              <a:rPr lang="en-US" altLang="zh-TW"/>
              <a:pPr>
                <a:defRPr/>
              </a:pPr>
              <a:t>Wednesday, September 11, 2019</a:t>
            </a:fld>
            <a:endParaRPr lang="en-US" altLang="zh-TW" dirty="0"/>
          </a:p>
        </p:txBody>
      </p:sp>
      <p:sp>
        <p:nvSpPr>
          <p:cNvPr id="7" name="Rectangle 21"/>
          <p:cNvSpPr>
            <a:spLocks noGrp="1"/>
          </p:cNvSpPr>
          <p:nvPr>
            <p:ph type="ftr" sz="quarter" idx="11"/>
          </p:nvPr>
        </p:nvSpPr>
        <p:spPr>
          <a:xfrm>
            <a:off x="4146668" y="6442302"/>
            <a:ext cx="3860800" cy="365125"/>
          </a:xfrm>
        </p:spPr>
        <p:txBody>
          <a:bodyPr/>
          <a:lstStyle>
            <a:lvl1pPr>
              <a:defRPr/>
            </a:lvl1pPr>
          </a:lstStyle>
          <a:p>
            <a:pPr>
              <a:defRPr/>
            </a:pPr>
            <a:endParaRPr lang="en-US" altLang="zh-TW" dirty="0"/>
          </a:p>
        </p:txBody>
      </p:sp>
      <p:sp>
        <p:nvSpPr>
          <p:cNvPr id="8" name="Rectangle 17"/>
          <p:cNvSpPr>
            <a:spLocks noGrp="1"/>
          </p:cNvSpPr>
          <p:nvPr>
            <p:ph type="sldNum" sz="quarter" idx="12"/>
          </p:nvPr>
        </p:nvSpPr>
        <p:spPr>
          <a:xfrm>
            <a:off x="8913845" y="6442303"/>
            <a:ext cx="3278155" cy="365125"/>
          </a:xfrm>
        </p:spPr>
        <p:txBody>
          <a:bodyPr/>
          <a:lstStyle>
            <a:lvl1pPr>
              <a:defRPr>
                <a:latin typeface="+mj-ea"/>
                <a:ea typeface="+mj-ea"/>
              </a:defRPr>
            </a:lvl1pPr>
          </a:lstStyle>
          <a:p>
            <a:pPr>
              <a:defRPr/>
            </a:pPr>
            <a:fld id="{4BDE4496-24B7-4260-9D82-724D13E0F169}" type="slidenum">
              <a:rPr lang="en-US" altLang="zh-TW" smtClean="0"/>
              <a:pPr>
                <a:defRPr/>
              </a:pPr>
              <a:t>‹#›</a:t>
            </a:fld>
            <a:endParaRPr lang="en-US" altLang="zh-TW" dirty="0"/>
          </a:p>
        </p:txBody>
      </p:sp>
    </p:spTree>
    <p:extLst>
      <p:ext uri="{BB962C8B-B14F-4D97-AF65-F5344CB8AC3E}">
        <p14:creationId xmlns:p14="http://schemas.microsoft.com/office/powerpoint/2010/main" val="148798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內容">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ECF2A15-0965-4390-8533-0DC1B9A7D82C}"/>
              </a:ext>
            </a:extLst>
          </p:cNvPr>
          <p:cNvSpPr>
            <a:spLocks noGrp="1"/>
          </p:cNvSpPr>
          <p:nvPr>
            <p:ph type="dt" sz="half" idx="2"/>
          </p:nvPr>
        </p:nvSpPr>
        <p:spPr>
          <a:xfrm>
            <a:off x="17483" y="6493538"/>
            <a:ext cx="2734966" cy="309201"/>
          </a:xfrm>
          <a:prstGeom prst="rect">
            <a:avLst/>
          </a:prstGeom>
        </p:spPr>
        <p:txBody>
          <a:bodyPr/>
          <a:lstStyle>
            <a:lvl1pPr algn="l">
              <a:defRPr/>
            </a:lvl1pPr>
          </a:lstStyle>
          <a:p>
            <a:fld id="{0E7502DB-E9C7-4C34-9902-542D90ECAE8F}" type="datetime1">
              <a:rPr lang="zh-TW" altLang="en-US" smtClean="0"/>
              <a:pPr/>
              <a:t>2019/9/11</a:t>
            </a:fld>
            <a:endParaRPr lang="zh-TW" altLang="en-US"/>
          </a:p>
        </p:txBody>
      </p:sp>
      <p:sp>
        <p:nvSpPr>
          <p:cNvPr id="10" name="Footer Placeholder 4">
            <a:extLst>
              <a:ext uri="{FF2B5EF4-FFF2-40B4-BE49-F238E27FC236}">
                <a16:creationId xmlns:a16="http://schemas.microsoft.com/office/drawing/2014/main" id="{FDF0A4BE-D0EB-4BF6-A22E-72221B75DF53}"/>
              </a:ext>
            </a:extLst>
          </p:cNvPr>
          <p:cNvSpPr>
            <a:spLocks noGrp="1"/>
          </p:cNvSpPr>
          <p:nvPr>
            <p:ph type="ftr" sz="quarter" idx="3"/>
          </p:nvPr>
        </p:nvSpPr>
        <p:spPr>
          <a:xfrm>
            <a:off x="2752449" y="6499421"/>
            <a:ext cx="5938836" cy="309201"/>
          </a:xfrm>
          <a:prstGeom prst="rect">
            <a:avLst/>
          </a:prstGeom>
        </p:spPr>
        <p:txBody>
          <a:bodyPr/>
          <a:lstStyle/>
          <a:p>
            <a:endParaRPr lang="zh-TW" altLang="en-US"/>
          </a:p>
        </p:txBody>
      </p:sp>
      <p:cxnSp>
        <p:nvCxnSpPr>
          <p:cNvPr id="11" name="Straight Connector 32">
            <a:extLst>
              <a:ext uri="{FF2B5EF4-FFF2-40B4-BE49-F238E27FC236}">
                <a16:creationId xmlns:a16="http://schemas.microsoft.com/office/drawing/2014/main" id="{B740B89E-EB1A-44C0-AE08-EE8ADCEE3D98}"/>
              </a:ext>
            </a:extLst>
          </p:cNvPr>
          <p:cNvCxnSpPr>
            <a:cxnSpLocks/>
          </p:cNvCxnSpPr>
          <p:nvPr/>
        </p:nvCxnSpPr>
        <p:spPr>
          <a:xfrm>
            <a:off x="0" y="1321550"/>
            <a:ext cx="12192000" cy="0"/>
          </a:xfrm>
          <a:prstGeom prst="line">
            <a:avLst/>
          </a:prstGeom>
          <a:ln w="3175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3" name="Straight Connector 32">
            <a:extLst>
              <a:ext uri="{FF2B5EF4-FFF2-40B4-BE49-F238E27FC236}">
                <a16:creationId xmlns:a16="http://schemas.microsoft.com/office/drawing/2014/main" id="{4327DF07-F706-4CD0-AE8A-D8F3669BD49B}"/>
              </a:ext>
            </a:extLst>
          </p:cNvPr>
          <p:cNvCxnSpPr>
            <a:cxnSpLocks/>
          </p:cNvCxnSpPr>
          <p:nvPr/>
        </p:nvCxnSpPr>
        <p:spPr>
          <a:xfrm>
            <a:off x="378823" y="527402"/>
            <a:ext cx="0" cy="1588295"/>
          </a:xfrm>
          <a:prstGeom prst="line">
            <a:avLst/>
          </a:prstGeom>
          <a:ln w="31750">
            <a:solidFill>
              <a:srgbClr val="C00000"/>
            </a:solidFill>
          </a:ln>
        </p:spPr>
        <p:style>
          <a:lnRef idx="3">
            <a:schemeClr val="accent1"/>
          </a:lnRef>
          <a:fillRef idx="0">
            <a:schemeClr val="accent1"/>
          </a:fillRef>
          <a:effectRef idx="2">
            <a:schemeClr val="accent1"/>
          </a:effectRef>
          <a:fontRef idx="minor">
            <a:schemeClr val="tx1"/>
          </a:fontRef>
        </p:style>
      </p:cxnSp>
      <p:sp>
        <p:nvSpPr>
          <p:cNvPr id="20" name="內容版面配置區 19">
            <a:extLst>
              <a:ext uri="{FF2B5EF4-FFF2-40B4-BE49-F238E27FC236}">
                <a16:creationId xmlns:a16="http://schemas.microsoft.com/office/drawing/2014/main" id="{5C1DF7F7-B187-4723-98BC-7B16F3AE2D49}"/>
              </a:ext>
            </a:extLst>
          </p:cNvPr>
          <p:cNvSpPr>
            <a:spLocks noGrp="1"/>
          </p:cNvSpPr>
          <p:nvPr>
            <p:ph sz="quarter" idx="10"/>
          </p:nvPr>
        </p:nvSpPr>
        <p:spPr>
          <a:xfrm>
            <a:off x="461465" y="1390649"/>
            <a:ext cx="11351705" cy="4931705"/>
          </a:xfrm>
          <a:prstGeom prst="rect">
            <a:avLst/>
          </a:prstGeom>
        </p:spPr>
        <p:txBody>
          <a:bodyPr/>
          <a:lstStyle>
            <a:lvl1pPr algn="just">
              <a:lnSpc>
                <a:spcPts val="3700"/>
              </a:lnSpc>
              <a:defRPr>
                <a:latin typeface="微軟正黑體" panose="020B0604030504040204" pitchFamily="34" charset="-120"/>
                <a:ea typeface="微軟正黑體" panose="020B0604030504040204" pitchFamily="34" charset="-120"/>
              </a:defRPr>
            </a:lvl1pPr>
            <a:lvl2pPr algn="just">
              <a:lnSpc>
                <a:spcPts val="3700"/>
              </a:lnSpc>
              <a:defRPr>
                <a:latin typeface="微軟正黑體" panose="020B0604030504040204" pitchFamily="34" charset="-120"/>
                <a:ea typeface="微軟正黑體" panose="020B0604030504040204" pitchFamily="34" charset="-120"/>
              </a:defRPr>
            </a:lvl2pPr>
            <a:lvl3pPr algn="just">
              <a:lnSpc>
                <a:spcPts val="3700"/>
              </a:lnSpc>
              <a:defRPr>
                <a:latin typeface="微軟正黑體" panose="020B0604030504040204" pitchFamily="34" charset="-120"/>
                <a:ea typeface="微軟正黑體" panose="020B0604030504040204" pitchFamily="34" charset="-120"/>
              </a:defRPr>
            </a:lvl3pPr>
            <a:lvl4pPr>
              <a:defRPr/>
            </a:lvl4pPr>
          </a:lstStyle>
          <a:p>
            <a:pPr lvl="0">
              <a:buClr>
                <a:srgbClr val="C00000"/>
              </a:buClr>
            </a:pPr>
            <a:r>
              <a:rPr lang="zh-TW" altLang="en-US" sz="2800"/>
              <a:t>按一下以編輯母片文字樣式</a:t>
            </a:r>
          </a:p>
          <a:p>
            <a:pPr lvl="1">
              <a:buClr>
                <a:srgbClr val="C00000"/>
              </a:buClr>
            </a:pPr>
            <a:r>
              <a:rPr lang="zh-TW" altLang="en-US" sz="2800"/>
              <a:t>第二層</a:t>
            </a:r>
          </a:p>
          <a:p>
            <a:pPr lvl="2">
              <a:buClr>
                <a:srgbClr val="C00000"/>
              </a:buClr>
            </a:pPr>
            <a:r>
              <a:rPr lang="zh-TW" altLang="en-US" sz="2800"/>
              <a:t>第三層</a:t>
            </a:r>
          </a:p>
        </p:txBody>
      </p:sp>
      <p:sp>
        <p:nvSpPr>
          <p:cNvPr id="24" name="標題 23">
            <a:extLst>
              <a:ext uri="{FF2B5EF4-FFF2-40B4-BE49-F238E27FC236}">
                <a16:creationId xmlns:a16="http://schemas.microsoft.com/office/drawing/2014/main" id="{D9202C86-3E4D-45D5-8AFF-4C4C5BE79E4D}"/>
              </a:ext>
            </a:extLst>
          </p:cNvPr>
          <p:cNvSpPr>
            <a:spLocks noGrp="1"/>
          </p:cNvSpPr>
          <p:nvPr>
            <p:ph type="title"/>
          </p:nvPr>
        </p:nvSpPr>
        <p:spPr>
          <a:xfrm>
            <a:off x="461464" y="38700"/>
            <a:ext cx="11351693" cy="1246953"/>
          </a:xfrm>
          <a:prstGeom prst="rect">
            <a:avLst/>
          </a:prstGeom>
        </p:spPr>
        <p:txBody>
          <a:bodyPr/>
          <a:lstStyle>
            <a:lvl1pPr algn="ctr">
              <a:defRPr/>
            </a:lvl1pPr>
          </a:lstStyle>
          <a:p>
            <a:r>
              <a:rPr lang="zh-TW" altLang="en-US"/>
              <a:t>按一下以編輯母片標題樣式</a:t>
            </a:r>
            <a:endParaRPr lang="zh-TW" altLang="en-US" dirty="0"/>
          </a:p>
        </p:txBody>
      </p:sp>
      <p:sp>
        <p:nvSpPr>
          <p:cNvPr id="25" name="投影片編號版面配置區 5">
            <a:extLst>
              <a:ext uri="{FF2B5EF4-FFF2-40B4-BE49-F238E27FC236}">
                <a16:creationId xmlns:a16="http://schemas.microsoft.com/office/drawing/2014/main" id="{DC5B8DE5-9578-4166-BFB8-CBF782CCB375}"/>
              </a:ext>
            </a:extLst>
          </p:cNvPr>
          <p:cNvSpPr>
            <a:spLocks noGrp="1"/>
          </p:cNvSpPr>
          <p:nvPr>
            <p:ph type="sldNum" sz="quarter" idx="12"/>
          </p:nvPr>
        </p:nvSpPr>
        <p:spPr>
          <a:xfrm>
            <a:off x="10371909" y="6483415"/>
            <a:ext cx="1802608" cy="329445"/>
          </a:xfrm>
          <a:prstGeom prst="rect">
            <a:avLst/>
          </a:prstGeom>
        </p:spPr>
        <p:txBody>
          <a:bodyPr/>
          <a:lstStyle>
            <a:lvl1pPr algn="r">
              <a:defRPr/>
            </a:lvl1pPr>
          </a:lstStyle>
          <a:p>
            <a:fld id="{E96BBF7C-66CF-4ADA-9BD5-2E15F12AE1E1}" type="slidenum">
              <a:rPr lang="zh-TW" altLang="en-US" smtClean="0"/>
              <a:pPr/>
              <a:t>‹#›</a:t>
            </a:fld>
            <a:endParaRPr lang="zh-TW" altLang="en-US"/>
          </a:p>
        </p:txBody>
      </p:sp>
    </p:spTree>
    <p:extLst>
      <p:ext uri="{BB962C8B-B14F-4D97-AF65-F5344CB8AC3E}">
        <p14:creationId xmlns:p14="http://schemas.microsoft.com/office/powerpoint/2010/main" val="78460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B8D7FD-7CA5-47FC-8A26-18C6F5D1CABB}"/>
              </a:ext>
            </a:extLst>
          </p:cNvPr>
          <p:cNvSpPr>
            <a:spLocks noGrp="1"/>
          </p:cNvSpPr>
          <p:nvPr>
            <p:ph type="title"/>
          </p:nvPr>
        </p:nvSpPr>
        <p:spPr>
          <a:xfrm>
            <a:off x="666927" y="1155101"/>
            <a:ext cx="5840450" cy="1500187"/>
          </a:xfrm>
          <a:prstGeom prst="rect">
            <a:avLst/>
          </a:prstGeom>
        </p:spPr>
        <p:txBody>
          <a:bodyPr anchor="b"/>
          <a:lstStyle>
            <a:lvl1pPr algn="ctr">
              <a:defRPr sz="4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文字版面配置區 2">
            <a:extLst>
              <a:ext uri="{FF2B5EF4-FFF2-40B4-BE49-F238E27FC236}">
                <a16:creationId xmlns:a16="http://schemas.microsoft.com/office/drawing/2014/main" id="{B515CC30-271F-401A-A3D8-1EA343F86831}"/>
              </a:ext>
            </a:extLst>
          </p:cNvPr>
          <p:cNvSpPr>
            <a:spLocks noGrp="1"/>
          </p:cNvSpPr>
          <p:nvPr>
            <p:ph type="body" idx="1"/>
          </p:nvPr>
        </p:nvSpPr>
        <p:spPr>
          <a:xfrm>
            <a:off x="666929" y="2707016"/>
            <a:ext cx="5840448" cy="3509951"/>
          </a:xfrm>
          <a:prstGeom prst="rect">
            <a:avLst/>
          </a:prstGeom>
        </p:spPr>
        <p:txBody>
          <a:bodyPr/>
          <a:lstStyle>
            <a:lvl1pPr marL="0" indent="0" algn="just">
              <a:buNone/>
              <a:defRPr sz="2400">
                <a:solidFill>
                  <a:schemeClr val="tx1"/>
                </a:solidFill>
                <a:latin typeface="微軟正黑體" panose="020B0604030504040204" pitchFamily="34" charset="-120"/>
                <a:ea typeface="微軟正黑體"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pic>
        <p:nvPicPr>
          <p:cNvPr id="7" name="Google Shape;10;p2">
            <a:extLst>
              <a:ext uri="{FF2B5EF4-FFF2-40B4-BE49-F238E27FC236}">
                <a16:creationId xmlns:a16="http://schemas.microsoft.com/office/drawing/2014/main" id="{76531281-F63D-4D2E-A446-9471687BE22F}"/>
              </a:ext>
            </a:extLst>
          </p:cNvPr>
          <p:cNvPicPr preferRelativeResize="0"/>
          <p:nvPr/>
        </p:nvPicPr>
        <p:blipFill>
          <a:blip r:embed="rId2" cstate="print">
            <a:alphaModFix/>
          </a:blip>
          <a:stretch>
            <a:fillRect/>
          </a:stretch>
        </p:blipFill>
        <p:spPr>
          <a:xfrm>
            <a:off x="6507385" y="1709738"/>
            <a:ext cx="5580112" cy="4536505"/>
          </a:xfrm>
          <a:prstGeom prst="rect">
            <a:avLst/>
          </a:prstGeom>
          <a:noFill/>
          <a:ln>
            <a:noFill/>
          </a:ln>
        </p:spPr>
      </p:pic>
      <p:cxnSp>
        <p:nvCxnSpPr>
          <p:cNvPr id="8" name="Straight Connector 32">
            <a:extLst>
              <a:ext uri="{FF2B5EF4-FFF2-40B4-BE49-F238E27FC236}">
                <a16:creationId xmlns:a16="http://schemas.microsoft.com/office/drawing/2014/main" id="{A73DCFDF-74D6-47DB-A262-B0338F897C4F}"/>
              </a:ext>
            </a:extLst>
          </p:cNvPr>
          <p:cNvCxnSpPr>
            <a:cxnSpLocks/>
          </p:cNvCxnSpPr>
          <p:nvPr/>
        </p:nvCxnSpPr>
        <p:spPr>
          <a:xfrm>
            <a:off x="11612880" y="316900"/>
            <a:ext cx="0" cy="1588295"/>
          </a:xfrm>
          <a:prstGeom prst="line">
            <a:avLst/>
          </a:prstGeom>
          <a:ln w="3175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9" name="Straight Connector 32">
            <a:extLst>
              <a:ext uri="{FF2B5EF4-FFF2-40B4-BE49-F238E27FC236}">
                <a16:creationId xmlns:a16="http://schemas.microsoft.com/office/drawing/2014/main" id="{9059D941-7ACF-47DF-B0F8-6FB6633A5DA3}"/>
              </a:ext>
            </a:extLst>
          </p:cNvPr>
          <p:cNvCxnSpPr>
            <a:cxnSpLocks/>
          </p:cNvCxnSpPr>
          <p:nvPr/>
        </p:nvCxnSpPr>
        <p:spPr>
          <a:xfrm>
            <a:off x="9096103" y="555264"/>
            <a:ext cx="2991394" cy="0"/>
          </a:xfrm>
          <a:prstGeom prst="line">
            <a:avLst/>
          </a:prstGeom>
          <a:ln w="31750">
            <a:solidFill>
              <a:srgbClr val="C00000"/>
            </a:solidFill>
          </a:ln>
        </p:spPr>
        <p:style>
          <a:lnRef idx="3">
            <a:schemeClr val="accent1"/>
          </a:lnRef>
          <a:fillRef idx="0">
            <a:schemeClr val="accent1"/>
          </a:fillRef>
          <a:effectRef idx="2">
            <a:schemeClr val="accent1"/>
          </a:effectRef>
          <a:fontRef idx="minor">
            <a:schemeClr val="tx1"/>
          </a:fontRef>
        </p:style>
      </p:cxnSp>
      <p:sp>
        <p:nvSpPr>
          <p:cNvPr id="11" name="Date Placeholder 3">
            <a:extLst>
              <a:ext uri="{FF2B5EF4-FFF2-40B4-BE49-F238E27FC236}">
                <a16:creationId xmlns:a16="http://schemas.microsoft.com/office/drawing/2014/main" id="{426A2467-6E73-45C9-8214-75E61EAB52F9}"/>
              </a:ext>
            </a:extLst>
          </p:cNvPr>
          <p:cNvSpPr>
            <a:spLocks noGrp="1"/>
          </p:cNvSpPr>
          <p:nvPr>
            <p:ph type="dt" sz="half" idx="2"/>
          </p:nvPr>
        </p:nvSpPr>
        <p:spPr>
          <a:xfrm>
            <a:off x="666927" y="6289877"/>
            <a:ext cx="1174936" cy="329268"/>
          </a:xfrm>
          <a:prstGeom prst="rect">
            <a:avLst/>
          </a:prstGeom>
        </p:spPr>
        <p:txBody>
          <a:bodyPr/>
          <a:lstStyle>
            <a:lvl1pPr algn="r">
              <a:defRPr/>
            </a:lvl1pPr>
          </a:lstStyle>
          <a:p>
            <a:fld id="{32ED60F3-3D28-4697-A56D-6371AE8240DB}" type="datetime1">
              <a:rPr lang="zh-TW" altLang="en-US" smtClean="0"/>
              <a:pPr/>
              <a:t>2019/9/11</a:t>
            </a:fld>
            <a:endParaRPr lang="zh-TW" altLang="en-US"/>
          </a:p>
        </p:txBody>
      </p:sp>
      <p:pic>
        <p:nvPicPr>
          <p:cNvPr id="13" name="圖片 12" descr="一張含有 植物, 室內, 樹, 花瓶 的圖片&#10;&#10;自動產生的描述">
            <a:extLst>
              <a:ext uri="{FF2B5EF4-FFF2-40B4-BE49-F238E27FC236}">
                <a16:creationId xmlns:a16="http://schemas.microsoft.com/office/drawing/2014/main" id="{4AE43FE7-4193-4087-A1A8-188DD3504BE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7483" y="-45140"/>
            <a:ext cx="4557757" cy="6858000"/>
          </a:xfrm>
          <a:prstGeom prst="rect">
            <a:avLst/>
          </a:prstGeom>
        </p:spPr>
      </p:pic>
      <p:cxnSp>
        <p:nvCxnSpPr>
          <p:cNvPr id="14" name="Straight Connector 32">
            <a:extLst>
              <a:ext uri="{FF2B5EF4-FFF2-40B4-BE49-F238E27FC236}">
                <a16:creationId xmlns:a16="http://schemas.microsoft.com/office/drawing/2014/main" id="{0250591E-4122-42BC-9FA8-1280A1FE2240}"/>
              </a:ext>
            </a:extLst>
          </p:cNvPr>
          <p:cNvCxnSpPr>
            <a:cxnSpLocks/>
          </p:cNvCxnSpPr>
          <p:nvPr/>
        </p:nvCxnSpPr>
        <p:spPr>
          <a:xfrm>
            <a:off x="640079" y="5046877"/>
            <a:ext cx="0" cy="1588295"/>
          </a:xfrm>
          <a:prstGeom prst="line">
            <a:avLst/>
          </a:prstGeom>
          <a:ln w="3175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5" name="Straight Connector 32">
            <a:extLst>
              <a:ext uri="{FF2B5EF4-FFF2-40B4-BE49-F238E27FC236}">
                <a16:creationId xmlns:a16="http://schemas.microsoft.com/office/drawing/2014/main" id="{11FBD478-CA62-4695-AD9E-7733BEF7EBF8}"/>
              </a:ext>
            </a:extLst>
          </p:cNvPr>
          <p:cNvCxnSpPr>
            <a:cxnSpLocks/>
          </p:cNvCxnSpPr>
          <p:nvPr/>
        </p:nvCxnSpPr>
        <p:spPr>
          <a:xfrm>
            <a:off x="228514" y="6253425"/>
            <a:ext cx="2991394" cy="0"/>
          </a:xfrm>
          <a:prstGeom prst="line">
            <a:avLst/>
          </a:prstGeom>
          <a:ln w="3175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投影片編號版面配置區 5">
            <a:extLst>
              <a:ext uri="{FF2B5EF4-FFF2-40B4-BE49-F238E27FC236}">
                <a16:creationId xmlns:a16="http://schemas.microsoft.com/office/drawing/2014/main" id="{B41EE3A8-9199-44EC-9479-6EFCDB237C36}"/>
              </a:ext>
            </a:extLst>
          </p:cNvPr>
          <p:cNvSpPr>
            <a:spLocks noGrp="1"/>
          </p:cNvSpPr>
          <p:nvPr>
            <p:ph type="sldNum" sz="quarter" idx="12"/>
          </p:nvPr>
        </p:nvSpPr>
        <p:spPr>
          <a:xfrm>
            <a:off x="10371909" y="6483415"/>
            <a:ext cx="1802608" cy="329445"/>
          </a:xfrm>
          <a:prstGeom prst="rect">
            <a:avLst/>
          </a:prstGeom>
        </p:spPr>
        <p:txBody>
          <a:bodyPr/>
          <a:lstStyle>
            <a:lvl1pPr algn="r">
              <a:defRPr/>
            </a:lvl1pPr>
          </a:lstStyle>
          <a:p>
            <a:fld id="{E96BBF7C-66CF-4ADA-9BD5-2E15F12AE1E1}" type="slidenum">
              <a:rPr lang="zh-TW" altLang="en-US" smtClean="0"/>
              <a:pPr/>
              <a:t>‹#›</a:t>
            </a:fld>
            <a:endParaRPr lang="zh-TW" altLang="en-US"/>
          </a:p>
        </p:txBody>
      </p:sp>
    </p:spTree>
    <p:extLst>
      <p:ext uri="{BB962C8B-B14F-4D97-AF65-F5344CB8AC3E}">
        <p14:creationId xmlns:p14="http://schemas.microsoft.com/office/powerpoint/2010/main" val="299428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標題及內容">
    <p:spTree>
      <p:nvGrpSpPr>
        <p:cNvPr id="1" name=""/>
        <p:cNvGrpSpPr/>
        <p:nvPr/>
      </p:nvGrpSpPr>
      <p:grpSpPr>
        <a:xfrm>
          <a:off x="0" y="0"/>
          <a:ext cx="0" cy="0"/>
          <a:chOff x="0" y="0"/>
          <a:chExt cx="0" cy="0"/>
        </a:xfrm>
      </p:grpSpPr>
      <p:pic>
        <p:nvPicPr>
          <p:cNvPr id="5" name="圖片 4" descr="一張含有 食物, 碗盤 的圖片&#10;&#10;自動產生的描述">
            <a:extLst>
              <a:ext uri="{FF2B5EF4-FFF2-40B4-BE49-F238E27FC236}">
                <a16:creationId xmlns:a16="http://schemas.microsoft.com/office/drawing/2014/main" id="{B237C35A-4492-4C8E-A83C-693E42851A7D}"/>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1" name="Straight Connector 32">
            <a:extLst>
              <a:ext uri="{FF2B5EF4-FFF2-40B4-BE49-F238E27FC236}">
                <a16:creationId xmlns:a16="http://schemas.microsoft.com/office/drawing/2014/main" id="{B740B89E-EB1A-44C0-AE08-EE8ADCEE3D98}"/>
              </a:ext>
            </a:extLst>
          </p:cNvPr>
          <p:cNvCxnSpPr>
            <a:cxnSpLocks/>
          </p:cNvCxnSpPr>
          <p:nvPr/>
        </p:nvCxnSpPr>
        <p:spPr>
          <a:xfrm>
            <a:off x="0" y="1321550"/>
            <a:ext cx="12192000" cy="0"/>
          </a:xfrm>
          <a:prstGeom prst="line">
            <a:avLst/>
          </a:prstGeom>
          <a:ln w="3175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3" name="Straight Connector 32">
            <a:extLst>
              <a:ext uri="{FF2B5EF4-FFF2-40B4-BE49-F238E27FC236}">
                <a16:creationId xmlns:a16="http://schemas.microsoft.com/office/drawing/2014/main" id="{4327DF07-F706-4CD0-AE8A-D8F3669BD49B}"/>
              </a:ext>
            </a:extLst>
          </p:cNvPr>
          <p:cNvCxnSpPr>
            <a:cxnSpLocks/>
          </p:cNvCxnSpPr>
          <p:nvPr/>
        </p:nvCxnSpPr>
        <p:spPr>
          <a:xfrm>
            <a:off x="378823" y="527402"/>
            <a:ext cx="0" cy="1588295"/>
          </a:xfrm>
          <a:prstGeom prst="line">
            <a:avLst/>
          </a:prstGeom>
          <a:ln w="31750">
            <a:solidFill>
              <a:srgbClr val="C00000"/>
            </a:solidFill>
          </a:ln>
        </p:spPr>
        <p:style>
          <a:lnRef idx="3">
            <a:schemeClr val="accent1"/>
          </a:lnRef>
          <a:fillRef idx="0">
            <a:schemeClr val="accent1"/>
          </a:fillRef>
          <a:effectRef idx="2">
            <a:schemeClr val="accent1"/>
          </a:effectRef>
          <a:fontRef idx="minor">
            <a:schemeClr val="tx1"/>
          </a:fontRef>
        </p:style>
      </p:cxnSp>
      <p:sp>
        <p:nvSpPr>
          <p:cNvPr id="20" name="內容版面配置區 19">
            <a:extLst>
              <a:ext uri="{FF2B5EF4-FFF2-40B4-BE49-F238E27FC236}">
                <a16:creationId xmlns:a16="http://schemas.microsoft.com/office/drawing/2014/main" id="{5C1DF7F7-B187-4723-98BC-7B16F3AE2D49}"/>
              </a:ext>
            </a:extLst>
          </p:cNvPr>
          <p:cNvSpPr>
            <a:spLocks noGrp="1"/>
          </p:cNvSpPr>
          <p:nvPr>
            <p:ph sz="quarter" idx="10"/>
          </p:nvPr>
        </p:nvSpPr>
        <p:spPr>
          <a:xfrm>
            <a:off x="461466" y="1390649"/>
            <a:ext cx="11351707" cy="5232215"/>
          </a:xfrm>
          <a:prstGeom prst="rect">
            <a:avLst/>
          </a:prstGeom>
        </p:spPr>
        <p:txBody>
          <a:bodyPr/>
          <a:lstStyle>
            <a:lvl1pPr>
              <a:lnSpc>
                <a:spcPts val="3700"/>
              </a:lnSpc>
              <a:spcAft>
                <a:spcPts val="0"/>
              </a:spcAft>
              <a:defRPr>
                <a:latin typeface="微軟正黑體" panose="020B0604030504040204" pitchFamily="34" charset="-120"/>
                <a:ea typeface="微軟正黑體" panose="020B0604030504040204" pitchFamily="34" charset="-120"/>
              </a:defRPr>
            </a:lvl1pPr>
            <a:lvl2pPr>
              <a:lnSpc>
                <a:spcPts val="3700"/>
              </a:lnSpc>
              <a:spcAft>
                <a:spcPts val="0"/>
              </a:spcAft>
              <a:defRPr>
                <a:latin typeface="微軟正黑體" panose="020B0604030504040204" pitchFamily="34" charset="-120"/>
                <a:ea typeface="微軟正黑體" panose="020B0604030504040204" pitchFamily="34" charset="-120"/>
              </a:defRPr>
            </a:lvl2pPr>
            <a:lvl3pPr>
              <a:lnSpc>
                <a:spcPts val="3700"/>
              </a:lnSpc>
              <a:spcAft>
                <a:spcPts val="0"/>
              </a:spcAft>
              <a:defRPr>
                <a:latin typeface="微軟正黑體" panose="020B0604030504040204" pitchFamily="34" charset="-120"/>
                <a:ea typeface="微軟正黑體" panose="020B0604030504040204" pitchFamily="34" charset="-120"/>
              </a:defRPr>
            </a:lvl3pPr>
            <a:lvl4pPr>
              <a:defRPr/>
            </a:lvl4pPr>
          </a:lstStyle>
          <a:p>
            <a:pPr lvl="0">
              <a:buClr>
                <a:srgbClr val="C00000"/>
              </a:buClr>
            </a:pPr>
            <a:r>
              <a:rPr lang="zh-TW" altLang="en-US" sz="2800"/>
              <a:t>按一下以編輯母片文字樣式</a:t>
            </a:r>
          </a:p>
          <a:p>
            <a:pPr lvl="1">
              <a:buClr>
                <a:srgbClr val="C00000"/>
              </a:buClr>
            </a:pPr>
            <a:r>
              <a:rPr lang="zh-TW" altLang="en-US" sz="2800"/>
              <a:t>第二層</a:t>
            </a:r>
          </a:p>
          <a:p>
            <a:pPr lvl="2">
              <a:buClr>
                <a:srgbClr val="C00000"/>
              </a:buClr>
            </a:pPr>
            <a:r>
              <a:rPr lang="zh-TW" altLang="en-US" sz="2800"/>
              <a:t>第三層</a:t>
            </a:r>
          </a:p>
        </p:txBody>
      </p:sp>
      <p:sp>
        <p:nvSpPr>
          <p:cNvPr id="24" name="標題 23">
            <a:extLst>
              <a:ext uri="{FF2B5EF4-FFF2-40B4-BE49-F238E27FC236}">
                <a16:creationId xmlns:a16="http://schemas.microsoft.com/office/drawing/2014/main" id="{D9202C86-3E4D-45D5-8AFF-4C4C5BE79E4D}"/>
              </a:ext>
            </a:extLst>
          </p:cNvPr>
          <p:cNvSpPr>
            <a:spLocks noGrp="1"/>
          </p:cNvSpPr>
          <p:nvPr>
            <p:ph type="title"/>
          </p:nvPr>
        </p:nvSpPr>
        <p:spPr>
          <a:xfrm>
            <a:off x="461484" y="235136"/>
            <a:ext cx="11351693" cy="854576"/>
          </a:xfrm>
          <a:prstGeom prst="rect">
            <a:avLst/>
          </a:prstGeom>
        </p:spPr>
        <p:txBody>
          <a:bodyPr/>
          <a:lstStyle>
            <a:lvl1pPr algn="ctr">
              <a:defRPr>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343561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196C77-136D-4DF2-A60B-097A75FE6A52}"/>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D06112E-649B-461A-81EF-E5F61C633997}"/>
              </a:ext>
            </a:extLst>
          </p:cNvPr>
          <p:cNvSpPr>
            <a:spLocks noGrp="1"/>
          </p:cNvSpPr>
          <p:nvPr>
            <p:ph sz="half" idx="1"/>
          </p:nvPr>
        </p:nvSpPr>
        <p:spPr>
          <a:xfrm>
            <a:off x="838200" y="1825625"/>
            <a:ext cx="51816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6CC3EED-70E6-4A18-92D2-F956DC16D313}"/>
              </a:ext>
            </a:extLst>
          </p:cNvPr>
          <p:cNvSpPr>
            <a:spLocks noGrp="1"/>
          </p:cNvSpPr>
          <p:nvPr>
            <p:ph sz="half" idx="2"/>
          </p:nvPr>
        </p:nvSpPr>
        <p:spPr>
          <a:xfrm>
            <a:off x="6172200" y="1825625"/>
            <a:ext cx="51816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9A532C6-F45A-4C5A-B3B9-50993D0D8F70}"/>
              </a:ext>
            </a:extLst>
          </p:cNvPr>
          <p:cNvSpPr>
            <a:spLocks noGrp="1"/>
          </p:cNvSpPr>
          <p:nvPr>
            <p:ph type="dt" sz="half" idx="10"/>
          </p:nvPr>
        </p:nvSpPr>
        <p:spPr>
          <a:xfrm>
            <a:off x="838200" y="6356350"/>
            <a:ext cx="2743200" cy="365125"/>
          </a:xfrm>
          <a:prstGeom prst="rect">
            <a:avLst/>
          </a:prstGeom>
        </p:spPr>
        <p:txBody>
          <a:bodyPr/>
          <a:lstStyle/>
          <a:p>
            <a:fld id="{58AAC1EA-FD11-4BF0-B5E2-E850C7B10C2B}" type="datetime1">
              <a:rPr lang="zh-TW" altLang="en-US" smtClean="0"/>
              <a:pPr/>
              <a:t>2019/9/11</a:t>
            </a:fld>
            <a:endParaRPr lang="zh-TW" altLang="en-US"/>
          </a:p>
        </p:txBody>
      </p:sp>
      <p:sp>
        <p:nvSpPr>
          <p:cNvPr id="6" name="頁尾版面配置區 5">
            <a:extLst>
              <a:ext uri="{FF2B5EF4-FFF2-40B4-BE49-F238E27FC236}">
                <a16:creationId xmlns:a16="http://schemas.microsoft.com/office/drawing/2014/main" id="{DC0254CA-A179-45DD-A2A4-9E41F6CCA9BD}"/>
              </a:ext>
            </a:extLst>
          </p:cNvPr>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a:extLst>
              <a:ext uri="{FF2B5EF4-FFF2-40B4-BE49-F238E27FC236}">
                <a16:creationId xmlns:a16="http://schemas.microsoft.com/office/drawing/2014/main" id="{F3F97037-79AD-40A2-B2C4-553E52D079A2}"/>
              </a:ext>
            </a:extLst>
          </p:cNvPr>
          <p:cNvSpPr>
            <a:spLocks noGrp="1"/>
          </p:cNvSpPr>
          <p:nvPr>
            <p:ph type="sldNum" sz="quarter" idx="12"/>
          </p:nvPr>
        </p:nvSpPr>
        <p:spPr>
          <a:xfrm>
            <a:off x="8610600" y="6356350"/>
            <a:ext cx="2743200" cy="365125"/>
          </a:xfrm>
          <a:prstGeom prst="rect">
            <a:avLst/>
          </a:prstGeom>
        </p:spPr>
        <p:txBody>
          <a:bodyPr/>
          <a:lstStyle/>
          <a:p>
            <a:fld id="{E96BBF7C-66CF-4ADA-9BD5-2E15F12AE1E1}" type="slidenum">
              <a:rPr lang="zh-TW" altLang="en-US" smtClean="0"/>
              <a:pPr/>
              <a:t>‹#›</a:t>
            </a:fld>
            <a:endParaRPr lang="zh-TW" altLang="en-US"/>
          </a:p>
        </p:txBody>
      </p:sp>
    </p:spTree>
    <p:extLst>
      <p:ext uri="{BB962C8B-B14F-4D97-AF65-F5344CB8AC3E}">
        <p14:creationId xmlns:p14="http://schemas.microsoft.com/office/powerpoint/2010/main" val="20552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28837D-50F8-483E-A9D7-0E5AB08C03CB}"/>
              </a:ext>
            </a:extLst>
          </p:cNvPr>
          <p:cNvSpPr>
            <a:spLocks noGrp="1"/>
          </p:cNvSpPr>
          <p:nvPr>
            <p:ph type="title"/>
          </p:nvPr>
        </p:nvSpPr>
        <p:spPr>
          <a:xfrm>
            <a:off x="839788" y="365125"/>
            <a:ext cx="10515600" cy="1325563"/>
          </a:xfrm>
          <a:prstGeom prst="rect">
            <a:avLst/>
          </a:prstGeo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7FC01C4-9991-4A8E-8E77-D872E6023B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DCF2336C-E9D6-456D-A4C8-F0FE8713BEEA}"/>
              </a:ext>
            </a:extLst>
          </p:cNvPr>
          <p:cNvSpPr>
            <a:spLocks noGrp="1"/>
          </p:cNvSpPr>
          <p:nvPr>
            <p:ph sz="half" idx="2"/>
          </p:nvPr>
        </p:nvSpPr>
        <p:spPr>
          <a:xfrm>
            <a:off x="839788" y="2505075"/>
            <a:ext cx="5157787"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E61133E0-33C6-4F74-AB2E-CDAB719126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6A7C6319-63F1-43EE-BF26-CFE49355AE21}"/>
              </a:ext>
            </a:extLst>
          </p:cNvPr>
          <p:cNvSpPr>
            <a:spLocks noGrp="1"/>
          </p:cNvSpPr>
          <p:nvPr>
            <p:ph sz="quarter" idx="4"/>
          </p:nvPr>
        </p:nvSpPr>
        <p:spPr>
          <a:xfrm>
            <a:off x="6172200" y="2505075"/>
            <a:ext cx="5183188"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3E6EB78-8470-4DE7-8DB1-F5BBD1B2A5A9}"/>
              </a:ext>
            </a:extLst>
          </p:cNvPr>
          <p:cNvSpPr>
            <a:spLocks noGrp="1"/>
          </p:cNvSpPr>
          <p:nvPr>
            <p:ph type="dt" sz="half" idx="10"/>
          </p:nvPr>
        </p:nvSpPr>
        <p:spPr>
          <a:xfrm>
            <a:off x="838200" y="6356350"/>
            <a:ext cx="2743200" cy="365125"/>
          </a:xfrm>
          <a:prstGeom prst="rect">
            <a:avLst/>
          </a:prstGeom>
        </p:spPr>
        <p:txBody>
          <a:bodyPr/>
          <a:lstStyle/>
          <a:p>
            <a:fld id="{2D514E6F-6111-4BBC-AA6C-131939958358}" type="datetime1">
              <a:rPr lang="zh-TW" altLang="en-US" smtClean="0"/>
              <a:pPr/>
              <a:t>2019/9/11</a:t>
            </a:fld>
            <a:endParaRPr lang="zh-TW" altLang="en-US"/>
          </a:p>
        </p:txBody>
      </p:sp>
      <p:sp>
        <p:nvSpPr>
          <p:cNvPr id="8" name="頁尾版面配置區 7">
            <a:extLst>
              <a:ext uri="{FF2B5EF4-FFF2-40B4-BE49-F238E27FC236}">
                <a16:creationId xmlns:a16="http://schemas.microsoft.com/office/drawing/2014/main" id="{1EDF2B9B-A52D-4D48-A188-27B3582432B3}"/>
              </a:ext>
            </a:extLst>
          </p:cNvPr>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9" name="投影片編號版面配置區 8">
            <a:extLst>
              <a:ext uri="{FF2B5EF4-FFF2-40B4-BE49-F238E27FC236}">
                <a16:creationId xmlns:a16="http://schemas.microsoft.com/office/drawing/2014/main" id="{636C2C81-1988-4BC1-A64D-08E6CC1C2499}"/>
              </a:ext>
            </a:extLst>
          </p:cNvPr>
          <p:cNvSpPr>
            <a:spLocks noGrp="1"/>
          </p:cNvSpPr>
          <p:nvPr>
            <p:ph type="sldNum" sz="quarter" idx="12"/>
          </p:nvPr>
        </p:nvSpPr>
        <p:spPr>
          <a:xfrm>
            <a:off x="8610600" y="6356350"/>
            <a:ext cx="2743200" cy="365125"/>
          </a:xfrm>
          <a:prstGeom prst="rect">
            <a:avLst/>
          </a:prstGeom>
        </p:spPr>
        <p:txBody>
          <a:bodyPr/>
          <a:lstStyle/>
          <a:p>
            <a:fld id="{E96BBF7C-66CF-4ADA-9BD5-2E15F12AE1E1}" type="slidenum">
              <a:rPr lang="zh-TW" altLang="en-US" smtClean="0"/>
              <a:pPr/>
              <a:t>‹#›</a:t>
            </a:fld>
            <a:endParaRPr lang="zh-TW" altLang="en-US"/>
          </a:p>
        </p:txBody>
      </p:sp>
    </p:spTree>
    <p:extLst>
      <p:ext uri="{BB962C8B-B14F-4D97-AF65-F5344CB8AC3E}">
        <p14:creationId xmlns:p14="http://schemas.microsoft.com/office/powerpoint/2010/main" val="247901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A213D8-6A98-4E18-8AE8-1E8DDE6361BB}"/>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C9B12F6-78A7-4FE5-9F12-FE196E8F19EF}"/>
              </a:ext>
            </a:extLst>
          </p:cNvPr>
          <p:cNvSpPr>
            <a:spLocks noGrp="1"/>
          </p:cNvSpPr>
          <p:nvPr>
            <p:ph type="dt" sz="half" idx="10"/>
          </p:nvPr>
        </p:nvSpPr>
        <p:spPr>
          <a:xfrm>
            <a:off x="838200" y="6356350"/>
            <a:ext cx="2743200" cy="365125"/>
          </a:xfrm>
          <a:prstGeom prst="rect">
            <a:avLst/>
          </a:prstGeom>
        </p:spPr>
        <p:txBody>
          <a:bodyPr/>
          <a:lstStyle/>
          <a:p>
            <a:fld id="{43E499C7-CAD2-465B-A99B-58BC70BC2871}" type="datetime1">
              <a:rPr lang="zh-TW" altLang="en-US" smtClean="0"/>
              <a:pPr/>
              <a:t>2019/9/11</a:t>
            </a:fld>
            <a:endParaRPr lang="zh-TW" altLang="en-US"/>
          </a:p>
        </p:txBody>
      </p:sp>
      <p:sp>
        <p:nvSpPr>
          <p:cNvPr id="4" name="頁尾版面配置區 3">
            <a:extLst>
              <a:ext uri="{FF2B5EF4-FFF2-40B4-BE49-F238E27FC236}">
                <a16:creationId xmlns:a16="http://schemas.microsoft.com/office/drawing/2014/main" id="{D5CBCF0D-987E-46E8-BA96-FCB5FC99A999}"/>
              </a:ext>
            </a:extLst>
          </p:cNvPr>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5" name="投影片編號版面配置區 4">
            <a:extLst>
              <a:ext uri="{FF2B5EF4-FFF2-40B4-BE49-F238E27FC236}">
                <a16:creationId xmlns:a16="http://schemas.microsoft.com/office/drawing/2014/main" id="{78F3039C-3A6F-47DD-A093-C4702F780FE3}"/>
              </a:ext>
            </a:extLst>
          </p:cNvPr>
          <p:cNvSpPr>
            <a:spLocks noGrp="1"/>
          </p:cNvSpPr>
          <p:nvPr>
            <p:ph type="sldNum" sz="quarter" idx="12"/>
          </p:nvPr>
        </p:nvSpPr>
        <p:spPr>
          <a:xfrm>
            <a:off x="8610600" y="6356350"/>
            <a:ext cx="2743200" cy="365125"/>
          </a:xfrm>
          <a:prstGeom prst="rect">
            <a:avLst/>
          </a:prstGeom>
        </p:spPr>
        <p:txBody>
          <a:bodyPr/>
          <a:lstStyle/>
          <a:p>
            <a:fld id="{E96BBF7C-66CF-4ADA-9BD5-2E15F12AE1E1}" type="slidenum">
              <a:rPr lang="zh-TW" altLang="en-US" smtClean="0"/>
              <a:pPr/>
              <a:t>‹#›</a:t>
            </a:fld>
            <a:endParaRPr lang="zh-TW" altLang="en-US"/>
          </a:p>
        </p:txBody>
      </p:sp>
    </p:spTree>
    <p:extLst>
      <p:ext uri="{BB962C8B-B14F-4D97-AF65-F5344CB8AC3E}">
        <p14:creationId xmlns:p14="http://schemas.microsoft.com/office/powerpoint/2010/main" val="418296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7BAD9AE-E2F1-4C18-A899-0AAD7153276F}"/>
              </a:ext>
            </a:extLst>
          </p:cNvPr>
          <p:cNvSpPr>
            <a:spLocks noGrp="1"/>
          </p:cNvSpPr>
          <p:nvPr>
            <p:ph type="dt" sz="half" idx="10"/>
          </p:nvPr>
        </p:nvSpPr>
        <p:spPr>
          <a:xfrm>
            <a:off x="838200" y="6356350"/>
            <a:ext cx="2743200" cy="365125"/>
          </a:xfrm>
          <a:prstGeom prst="rect">
            <a:avLst/>
          </a:prstGeom>
        </p:spPr>
        <p:txBody>
          <a:bodyPr/>
          <a:lstStyle/>
          <a:p>
            <a:fld id="{B2C2D8EC-E81C-450F-87F2-C7A827ADB21C}" type="datetime1">
              <a:rPr lang="zh-TW" altLang="en-US" smtClean="0"/>
              <a:pPr/>
              <a:t>2019/9/11</a:t>
            </a:fld>
            <a:endParaRPr lang="zh-TW" altLang="en-US"/>
          </a:p>
        </p:txBody>
      </p:sp>
      <p:sp>
        <p:nvSpPr>
          <p:cNvPr id="3" name="頁尾版面配置區 2">
            <a:extLst>
              <a:ext uri="{FF2B5EF4-FFF2-40B4-BE49-F238E27FC236}">
                <a16:creationId xmlns:a16="http://schemas.microsoft.com/office/drawing/2014/main" id="{B7D6D230-BEB9-4B8C-B365-15F2E842A04F}"/>
              </a:ext>
            </a:extLst>
          </p:cNvPr>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4" name="投影片編號版面配置區 3">
            <a:extLst>
              <a:ext uri="{FF2B5EF4-FFF2-40B4-BE49-F238E27FC236}">
                <a16:creationId xmlns:a16="http://schemas.microsoft.com/office/drawing/2014/main" id="{49F4DF5B-4BD4-4E3A-A117-B1F79BE0726C}"/>
              </a:ext>
            </a:extLst>
          </p:cNvPr>
          <p:cNvSpPr>
            <a:spLocks noGrp="1"/>
          </p:cNvSpPr>
          <p:nvPr>
            <p:ph type="sldNum" sz="quarter" idx="12"/>
          </p:nvPr>
        </p:nvSpPr>
        <p:spPr>
          <a:xfrm>
            <a:off x="8610600" y="6356350"/>
            <a:ext cx="2743200" cy="365125"/>
          </a:xfrm>
          <a:prstGeom prst="rect">
            <a:avLst/>
          </a:prstGeom>
        </p:spPr>
        <p:txBody>
          <a:bodyPr/>
          <a:lstStyle/>
          <a:p>
            <a:fld id="{E96BBF7C-66CF-4ADA-9BD5-2E15F12AE1E1}" type="slidenum">
              <a:rPr lang="zh-TW" altLang="en-US" smtClean="0"/>
              <a:pPr/>
              <a:t>‹#›</a:t>
            </a:fld>
            <a:endParaRPr lang="zh-TW" altLang="en-US"/>
          </a:p>
        </p:txBody>
      </p:sp>
    </p:spTree>
    <p:extLst>
      <p:ext uri="{BB962C8B-B14F-4D97-AF65-F5344CB8AC3E}">
        <p14:creationId xmlns:p14="http://schemas.microsoft.com/office/powerpoint/2010/main" val="330729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6D0D1F-12B0-4102-B420-F03EA62AE9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40B568F9-3825-40FA-B602-E3EF379555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ED6651B-CB93-4037-843B-05B8D072A1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ED7D49D-2087-4110-BE13-83611C30F36C}"/>
              </a:ext>
            </a:extLst>
          </p:cNvPr>
          <p:cNvSpPr>
            <a:spLocks noGrp="1"/>
          </p:cNvSpPr>
          <p:nvPr>
            <p:ph type="dt" sz="half" idx="10"/>
          </p:nvPr>
        </p:nvSpPr>
        <p:spPr>
          <a:xfrm>
            <a:off x="838200" y="6356350"/>
            <a:ext cx="2743200" cy="365125"/>
          </a:xfrm>
          <a:prstGeom prst="rect">
            <a:avLst/>
          </a:prstGeom>
        </p:spPr>
        <p:txBody>
          <a:bodyPr/>
          <a:lstStyle/>
          <a:p>
            <a:fld id="{1865A1C8-8743-40A5-B831-C863D103C76A}" type="datetime1">
              <a:rPr lang="zh-TW" altLang="en-US" smtClean="0"/>
              <a:pPr/>
              <a:t>2019/9/11</a:t>
            </a:fld>
            <a:endParaRPr lang="zh-TW" altLang="en-US"/>
          </a:p>
        </p:txBody>
      </p:sp>
      <p:sp>
        <p:nvSpPr>
          <p:cNvPr id="6" name="頁尾版面配置區 5">
            <a:extLst>
              <a:ext uri="{FF2B5EF4-FFF2-40B4-BE49-F238E27FC236}">
                <a16:creationId xmlns:a16="http://schemas.microsoft.com/office/drawing/2014/main" id="{E459DCE8-B423-4BF3-9261-E0C0A302B27C}"/>
              </a:ext>
            </a:extLst>
          </p:cNvPr>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7" name="投影片編號版面配置區 6">
            <a:extLst>
              <a:ext uri="{FF2B5EF4-FFF2-40B4-BE49-F238E27FC236}">
                <a16:creationId xmlns:a16="http://schemas.microsoft.com/office/drawing/2014/main" id="{FD9570E3-120B-4F22-B53A-1D6B677F908D}"/>
              </a:ext>
            </a:extLst>
          </p:cNvPr>
          <p:cNvSpPr>
            <a:spLocks noGrp="1"/>
          </p:cNvSpPr>
          <p:nvPr>
            <p:ph type="sldNum" sz="quarter" idx="12"/>
          </p:nvPr>
        </p:nvSpPr>
        <p:spPr>
          <a:xfrm>
            <a:off x="8610600" y="6356350"/>
            <a:ext cx="2743200" cy="365125"/>
          </a:xfrm>
          <a:prstGeom prst="rect">
            <a:avLst/>
          </a:prstGeom>
        </p:spPr>
        <p:txBody>
          <a:bodyPr/>
          <a:lstStyle/>
          <a:p>
            <a:fld id="{E96BBF7C-66CF-4ADA-9BD5-2E15F12AE1E1}" type="slidenum">
              <a:rPr lang="zh-TW" altLang="en-US" smtClean="0"/>
              <a:pPr/>
              <a:t>‹#›</a:t>
            </a:fld>
            <a:endParaRPr lang="zh-TW" altLang="en-US"/>
          </a:p>
        </p:txBody>
      </p:sp>
    </p:spTree>
    <p:extLst>
      <p:ext uri="{BB962C8B-B14F-4D97-AF65-F5344CB8AC3E}">
        <p14:creationId xmlns:p14="http://schemas.microsoft.com/office/powerpoint/2010/main" val="4909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26277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401675-954D-48B9-BDAB-8EC8B2060444}"/>
              </a:ext>
            </a:extLst>
          </p:cNvPr>
          <p:cNvSpPr>
            <a:spLocks noGrp="1"/>
          </p:cNvSpPr>
          <p:nvPr>
            <p:ph type="ctrTitle"/>
          </p:nvPr>
        </p:nvSpPr>
        <p:spPr/>
        <p:txBody>
          <a:bodyPr>
            <a:normAutofit/>
          </a:bodyPr>
          <a:lstStyle/>
          <a:p>
            <a:r>
              <a:rPr lang="zh-TW" altLang="en-US" dirty="0"/>
              <a:t>社會福利暨身心障礙機構</a:t>
            </a:r>
            <a:br>
              <a:rPr lang="en-US" altLang="zh-TW" dirty="0"/>
            </a:br>
            <a:r>
              <a:rPr lang="zh-TW" altLang="en-US" dirty="0"/>
              <a:t>長照服務勞動法令說明會</a:t>
            </a:r>
          </a:p>
        </p:txBody>
      </p:sp>
      <p:sp>
        <p:nvSpPr>
          <p:cNvPr id="3" name="副標題 2">
            <a:extLst>
              <a:ext uri="{FF2B5EF4-FFF2-40B4-BE49-F238E27FC236}">
                <a16:creationId xmlns:a16="http://schemas.microsoft.com/office/drawing/2014/main" id="{A46E1646-C593-4756-915E-2C83319FCEB8}"/>
              </a:ext>
            </a:extLst>
          </p:cNvPr>
          <p:cNvSpPr>
            <a:spLocks noGrp="1"/>
          </p:cNvSpPr>
          <p:nvPr>
            <p:ph type="subTitle" idx="1"/>
          </p:nvPr>
        </p:nvSpPr>
        <p:spPr>
          <a:xfrm>
            <a:off x="4515377" y="3996267"/>
            <a:ext cx="6987645" cy="1799622"/>
          </a:xfrm>
        </p:spPr>
        <p:txBody>
          <a:bodyPr>
            <a:normAutofit/>
          </a:bodyPr>
          <a:lstStyle/>
          <a:p>
            <a:r>
              <a:rPr lang="en-US" altLang="zh-TW" sz="2800">
                <a:latin typeface="微軟正黑體" panose="020B0604030504040204" pitchFamily="34" charset="-120"/>
                <a:ea typeface="微軟正黑體" panose="020B0604030504040204" pitchFamily="34" charset="-120"/>
              </a:rPr>
              <a:t>108.09.11</a:t>
            </a:r>
            <a:endParaRPr lang="en-US" altLang="zh-TW" sz="28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講者：高雄市政府勞工局</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李茂群 科員</a:t>
            </a:r>
          </a:p>
        </p:txBody>
      </p:sp>
      <p:sp>
        <p:nvSpPr>
          <p:cNvPr id="4" name="日期版面配置區 3">
            <a:extLst>
              <a:ext uri="{FF2B5EF4-FFF2-40B4-BE49-F238E27FC236}">
                <a16:creationId xmlns:a16="http://schemas.microsoft.com/office/drawing/2014/main" id="{C616E159-F6AA-426A-8467-593FF82817BE}"/>
              </a:ext>
            </a:extLst>
          </p:cNvPr>
          <p:cNvSpPr>
            <a:spLocks noGrp="1"/>
          </p:cNvSpPr>
          <p:nvPr>
            <p:ph type="dt" sz="half" idx="10"/>
          </p:nvPr>
        </p:nvSpPr>
        <p:spPr/>
        <p:txBody>
          <a:bodyPr/>
          <a:lstStyle/>
          <a:p>
            <a:fld id="{104AAA43-DD8E-4665-87AB-441B517C772F}" type="datetime1">
              <a:rPr lang="zh-TW" altLang="en-US" smtClean="0"/>
              <a:pPr/>
              <a:t>2019/9/11</a:t>
            </a:fld>
            <a:endParaRPr lang="zh-TW" altLang="en-US"/>
          </a:p>
        </p:txBody>
      </p:sp>
    </p:spTree>
    <p:extLst>
      <p:ext uri="{BB962C8B-B14F-4D97-AF65-F5344CB8AC3E}">
        <p14:creationId xmlns:p14="http://schemas.microsoft.com/office/powerpoint/2010/main" val="333944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47BADEC-FDEC-49E6-AD08-8AD2B7D6A726}"/>
              </a:ext>
            </a:extLst>
          </p:cNvPr>
          <p:cNvSpPr>
            <a:spLocks noGrp="1"/>
          </p:cNvSpPr>
          <p:nvPr>
            <p:ph sz="quarter" idx="10"/>
          </p:nvPr>
        </p:nvSpPr>
        <p:spPr/>
        <p:txBody>
          <a:bodyPr/>
          <a:lstStyle/>
          <a:p>
            <a:pPr>
              <a:buClr>
                <a:srgbClr val="C00000"/>
              </a:buClr>
            </a:pPr>
            <a:r>
              <a:rPr lang="zh-TW" altLang="en-US" dirty="0"/>
              <a:t>勞工退休金條例第</a:t>
            </a:r>
            <a:r>
              <a:rPr lang="en-US" altLang="zh-TW" dirty="0"/>
              <a:t>7</a:t>
            </a:r>
            <a:r>
              <a:rPr lang="zh-TW" altLang="en-US" dirty="0"/>
              <a:t>條第</a:t>
            </a:r>
            <a:r>
              <a:rPr lang="en-US" altLang="zh-TW" dirty="0"/>
              <a:t>1</a:t>
            </a:r>
            <a:r>
              <a:rPr lang="zh-TW" altLang="en-US" dirty="0"/>
              <a:t>項規定：「本條例之</a:t>
            </a:r>
            <a:r>
              <a:rPr lang="zh-TW" altLang="en-US" u="sng" dirty="0"/>
              <a:t>適用對象為適用勞動基準法之下列人員</a:t>
            </a:r>
            <a:r>
              <a:rPr lang="zh-TW" altLang="en-US" dirty="0"/>
              <a:t>，但依私立學校法之規定提撥退休準備金者，不適用之：一、</a:t>
            </a:r>
            <a:r>
              <a:rPr lang="zh-TW" altLang="en-US" dirty="0">
                <a:solidFill>
                  <a:srgbClr val="C00000"/>
                </a:solidFill>
              </a:rPr>
              <a:t>本國籍勞工</a:t>
            </a:r>
            <a:r>
              <a:rPr lang="zh-TW" altLang="en-US" dirty="0"/>
              <a:t>。</a:t>
            </a:r>
            <a:r>
              <a:rPr lang="en-US" altLang="zh-TW" dirty="0"/>
              <a:t>…</a:t>
            </a:r>
            <a:r>
              <a:rPr lang="zh-TW" altLang="en-US" dirty="0"/>
              <a:t>」</a:t>
            </a:r>
          </a:p>
          <a:p>
            <a:pPr>
              <a:buClr>
                <a:srgbClr val="C00000"/>
              </a:buClr>
            </a:pPr>
            <a:r>
              <a:rPr lang="zh-TW" altLang="en-US" dirty="0"/>
              <a:t>勞工退休金條例第</a:t>
            </a:r>
            <a:r>
              <a:rPr lang="en-US" altLang="zh-TW" dirty="0"/>
              <a:t>14</a:t>
            </a:r>
            <a:r>
              <a:rPr lang="zh-TW" altLang="en-US" dirty="0"/>
              <a:t>條規定：「雇主</a:t>
            </a:r>
            <a:r>
              <a:rPr lang="zh-TW" altLang="en-US" dirty="0">
                <a:solidFill>
                  <a:srgbClr val="C00000"/>
                </a:solidFill>
              </a:rPr>
              <a:t>應</a:t>
            </a:r>
            <a:r>
              <a:rPr lang="zh-TW" altLang="en-US" dirty="0"/>
              <a:t>為第七條第一項規定之勞工負擔提繳之退休金，</a:t>
            </a:r>
            <a:r>
              <a:rPr lang="zh-TW" altLang="en-US" b="1" dirty="0">
                <a:solidFill>
                  <a:srgbClr val="FF0000"/>
                </a:solidFill>
              </a:rPr>
              <a:t>不得</a:t>
            </a:r>
            <a:r>
              <a:rPr lang="zh-TW" altLang="en-US" dirty="0"/>
              <a:t>低於勞工每月工資百分之六。 </a:t>
            </a:r>
            <a:r>
              <a:rPr lang="en-US" altLang="zh-TW" dirty="0"/>
              <a:t>…</a:t>
            </a:r>
            <a:r>
              <a:rPr lang="zh-TW" altLang="en-US" dirty="0"/>
              <a:t>」</a:t>
            </a:r>
          </a:p>
          <a:p>
            <a:pPr marL="0" indent="0">
              <a:buNone/>
            </a:pPr>
            <a:endParaRPr lang="zh-TW" altLang="en-US" dirty="0"/>
          </a:p>
        </p:txBody>
      </p:sp>
      <p:sp>
        <p:nvSpPr>
          <p:cNvPr id="3" name="標題 2">
            <a:extLst>
              <a:ext uri="{FF2B5EF4-FFF2-40B4-BE49-F238E27FC236}">
                <a16:creationId xmlns:a16="http://schemas.microsoft.com/office/drawing/2014/main" id="{584F703C-F98A-4063-B03E-6EE0FE74FAE6}"/>
              </a:ext>
            </a:extLst>
          </p:cNvPr>
          <p:cNvSpPr>
            <a:spLocks noGrp="1"/>
          </p:cNvSpPr>
          <p:nvPr>
            <p:ph type="title"/>
          </p:nvPr>
        </p:nvSpPr>
        <p:spPr/>
        <p:txBody>
          <a:bodyPr/>
          <a:lstStyle/>
          <a:p>
            <a:r>
              <a:rPr lang="zh-TW" altLang="en-US" dirty="0"/>
              <a:t>新制退休金之提繳</a:t>
            </a:r>
          </a:p>
        </p:txBody>
      </p:sp>
      <p:sp>
        <p:nvSpPr>
          <p:cNvPr id="4" name="日期版面配置區 3">
            <a:extLst>
              <a:ext uri="{FF2B5EF4-FFF2-40B4-BE49-F238E27FC236}">
                <a16:creationId xmlns:a16="http://schemas.microsoft.com/office/drawing/2014/main" id="{9BB4CF2E-D711-414F-AA85-E53303CB0616}"/>
              </a:ext>
            </a:extLst>
          </p:cNvPr>
          <p:cNvSpPr>
            <a:spLocks noGrp="1"/>
          </p:cNvSpPr>
          <p:nvPr>
            <p:ph type="dt" sz="half" idx="2"/>
          </p:nvPr>
        </p:nvSpPr>
        <p:spPr/>
        <p:txBody>
          <a:bodyPr/>
          <a:lstStyle/>
          <a:p>
            <a:fld id="{2E56FE90-BF25-48A3-B7BD-F5B3E94F5AF1}" type="datetime1">
              <a:rPr lang="zh-TW" altLang="en-US" smtClean="0"/>
              <a:pPr/>
              <a:t>2019/9/11</a:t>
            </a:fld>
            <a:endParaRPr lang="zh-TW" altLang="en-US"/>
          </a:p>
        </p:txBody>
      </p:sp>
      <p:sp>
        <p:nvSpPr>
          <p:cNvPr id="5" name="投影片編號版面配置區 4">
            <a:extLst>
              <a:ext uri="{FF2B5EF4-FFF2-40B4-BE49-F238E27FC236}">
                <a16:creationId xmlns:a16="http://schemas.microsoft.com/office/drawing/2014/main" id="{749EF139-1489-4B63-9C9D-06959F0B7408}"/>
              </a:ext>
            </a:extLst>
          </p:cNvPr>
          <p:cNvSpPr>
            <a:spLocks noGrp="1"/>
          </p:cNvSpPr>
          <p:nvPr>
            <p:ph type="sldNum" sz="quarter" idx="12"/>
          </p:nvPr>
        </p:nvSpPr>
        <p:spPr/>
        <p:txBody>
          <a:bodyPr/>
          <a:lstStyle/>
          <a:p>
            <a:fld id="{E96BBF7C-66CF-4ADA-9BD5-2E15F12AE1E1}" type="slidenum">
              <a:rPr lang="zh-TW" altLang="en-US" smtClean="0"/>
              <a:pPr/>
              <a:t>10</a:t>
            </a:fld>
            <a:endParaRPr lang="zh-TW" altLang="en-US"/>
          </a:p>
        </p:txBody>
      </p:sp>
    </p:spTree>
    <p:extLst>
      <p:ext uri="{BB962C8B-B14F-4D97-AF65-F5344CB8AC3E}">
        <p14:creationId xmlns:p14="http://schemas.microsoft.com/office/powerpoint/2010/main" val="417418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47BADEC-FDEC-49E6-AD08-8AD2B7D6A726}"/>
              </a:ext>
            </a:extLst>
          </p:cNvPr>
          <p:cNvSpPr>
            <a:spLocks noGrp="1"/>
          </p:cNvSpPr>
          <p:nvPr>
            <p:ph sz="quarter" idx="10"/>
          </p:nvPr>
        </p:nvSpPr>
        <p:spPr/>
        <p:txBody>
          <a:bodyPr/>
          <a:lstStyle/>
          <a:p>
            <a:pPr>
              <a:buClr>
                <a:srgbClr val="C00000"/>
              </a:buClr>
            </a:pPr>
            <a:r>
              <a:rPr lang="zh-TW" altLang="en-US" dirty="0"/>
              <a:t>勞動部勞動保險司副司長白麗真表示，開始請領勞保「老年給付」的退休者代表其和勞保投保關係已經結束，所以重返職場時毋須再投保勞保；雇主可替其投保職業災害保險，保費由雇主百分百負擔，參加職業工會職業災害保險，則是勞工自己負擔</a:t>
            </a:r>
            <a:r>
              <a:rPr lang="en-US" altLang="zh-TW" dirty="0"/>
              <a:t>6</a:t>
            </a:r>
            <a:r>
              <a:rPr lang="zh-TW" altLang="en-US" dirty="0"/>
              <a:t>成保費、政府支持</a:t>
            </a:r>
            <a:r>
              <a:rPr lang="en-US" altLang="zh-TW" dirty="0"/>
              <a:t>4</a:t>
            </a:r>
            <a:r>
              <a:rPr lang="zh-TW" altLang="en-US" dirty="0"/>
              <a:t>成，現行職業災害平均保險費率為</a:t>
            </a:r>
            <a:r>
              <a:rPr lang="en-US" altLang="zh-TW" dirty="0"/>
              <a:t>0.21%</a:t>
            </a:r>
            <a:r>
              <a:rPr lang="zh-TW" altLang="en-US" dirty="0"/>
              <a:t>，職業災害保險是幫雇主分擔職災發生時所需承擔的風險。</a:t>
            </a:r>
          </a:p>
          <a:p>
            <a:pPr>
              <a:buClr>
                <a:srgbClr val="C00000"/>
              </a:buClr>
            </a:pPr>
            <a:r>
              <a:rPr lang="zh-TW" altLang="en-US" dirty="0"/>
              <a:t>退休者</a:t>
            </a:r>
            <a:r>
              <a:rPr lang="zh-TW" altLang="en-US" b="1" u="sng" dirty="0">
                <a:solidFill>
                  <a:srgbClr val="C00000"/>
                </a:solidFill>
              </a:rPr>
              <a:t>不管是否已經開始領取勞保老年給付或勞工退休金後再回到職場工作，只要適用勞基法，無論是全職人員或計時兼差人員，雇主就應為其提繳</a:t>
            </a:r>
            <a:r>
              <a:rPr lang="en-US" altLang="zh-TW" b="1" u="sng" dirty="0">
                <a:solidFill>
                  <a:srgbClr val="C00000"/>
                </a:solidFill>
              </a:rPr>
              <a:t>6%</a:t>
            </a:r>
            <a:r>
              <a:rPr lang="zh-TW" altLang="en-US" b="1" u="sng" dirty="0">
                <a:solidFill>
                  <a:srgbClr val="C00000"/>
                </a:solidFill>
              </a:rPr>
              <a:t>勞退金</a:t>
            </a:r>
            <a:r>
              <a:rPr lang="zh-TW" altLang="en-US" dirty="0"/>
              <a:t>。白麗真指出，重返職場的退休者，雇主須替其提撥</a:t>
            </a:r>
            <a:r>
              <a:rPr lang="en-US" altLang="zh-TW" dirty="0"/>
              <a:t>6%</a:t>
            </a:r>
            <a:r>
              <a:rPr lang="zh-TW" altLang="en-US" dirty="0"/>
              <a:t>勞退金。</a:t>
            </a:r>
          </a:p>
        </p:txBody>
      </p:sp>
      <p:sp>
        <p:nvSpPr>
          <p:cNvPr id="3" name="標題 2">
            <a:extLst>
              <a:ext uri="{FF2B5EF4-FFF2-40B4-BE49-F238E27FC236}">
                <a16:creationId xmlns:a16="http://schemas.microsoft.com/office/drawing/2014/main" id="{584F703C-F98A-4063-B03E-6EE0FE74FAE6}"/>
              </a:ext>
            </a:extLst>
          </p:cNvPr>
          <p:cNvSpPr>
            <a:spLocks noGrp="1"/>
          </p:cNvSpPr>
          <p:nvPr>
            <p:ph type="title"/>
          </p:nvPr>
        </p:nvSpPr>
        <p:spPr/>
        <p:txBody>
          <a:bodyPr/>
          <a:lstStyle/>
          <a:p>
            <a:r>
              <a:rPr lang="zh-TW" altLang="en-US" dirty="0"/>
              <a:t>高齡退休者重返職場</a:t>
            </a:r>
            <a:br>
              <a:rPr lang="zh-TW" altLang="en-US" dirty="0"/>
            </a:br>
            <a:r>
              <a:rPr lang="zh-TW" altLang="en-US" dirty="0"/>
              <a:t>雇主一樣須提勞退</a:t>
            </a:r>
            <a:r>
              <a:rPr lang="en-US" altLang="zh-TW" dirty="0"/>
              <a:t>6</a:t>
            </a:r>
            <a:r>
              <a:rPr lang="zh-TW" altLang="en-US" dirty="0"/>
              <a:t>％</a:t>
            </a:r>
            <a:r>
              <a:rPr lang="en-US" altLang="zh-TW" sz="2000" dirty="0"/>
              <a:t>(</a:t>
            </a:r>
            <a:r>
              <a:rPr lang="zh-TW" altLang="en-US" sz="2000" dirty="0"/>
              <a:t>自由時報</a:t>
            </a:r>
            <a:r>
              <a:rPr lang="en-US" altLang="zh-TW" sz="2000" dirty="0"/>
              <a:t>108.07.25)</a:t>
            </a:r>
            <a:br>
              <a:rPr lang="zh-TW" altLang="en-US" sz="2000" dirty="0"/>
            </a:br>
            <a:endParaRPr lang="zh-TW" altLang="en-US" dirty="0"/>
          </a:p>
        </p:txBody>
      </p:sp>
      <p:sp>
        <p:nvSpPr>
          <p:cNvPr id="4" name="日期版面配置區 3">
            <a:extLst>
              <a:ext uri="{FF2B5EF4-FFF2-40B4-BE49-F238E27FC236}">
                <a16:creationId xmlns:a16="http://schemas.microsoft.com/office/drawing/2014/main" id="{9BB4CF2E-D711-414F-AA85-E53303CB0616}"/>
              </a:ext>
            </a:extLst>
          </p:cNvPr>
          <p:cNvSpPr>
            <a:spLocks noGrp="1"/>
          </p:cNvSpPr>
          <p:nvPr>
            <p:ph type="dt" sz="half" idx="2"/>
          </p:nvPr>
        </p:nvSpPr>
        <p:spPr/>
        <p:txBody>
          <a:bodyPr/>
          <a:lstStyle/>
          <a:p>
            <a:fld id="{2E56FE90-BF25-48A3-B7BD-F5B3E94F5AF1}" type="datetime1">
              <a:rPr lang="zh-TW" altLang="en-US" smtClean="0"/>
              <a:pPr/>
              <a:t>2019/9/11</a:t>
            </a:fld>
            <a:endParaRPr lang="zh-TW" altLang="en-US"/>
          </a:p>
        </p:txBody>
      </p:sp>
      <p:sp>
        <p:nvSpPr>
          <p:cNvPr id="5" name="投影片編號版面配置區 4">
            <a:extLst>
              <a:ext uri="{FF2B5EF4-FFF2-40B4-BE49-F238E27FC236}">
                <a16:creationId xmlns:a16="http://schemas.microsoft.com/office/drawing/2014/main" id="{749EF139-1489-4B63-9C9D-06959F0B7408}"/>
              </a:ext>
            </a:extLst>
          </p:cNvPr>
          <p:cNvSpPr>
            <a:spLocks noGrp="1"/>
          </p:cNvSpPr>
          <p:nvPr>
            <p:ph type="sldNum" sz="quarter" idx="12"/>
          </p:nvPr>
        </p:nvSpPr>
        <p:spPr/>
        <p:txBody>
          <a:bodyPr/>
          <a:lstStyle/>
          <a:p>
            <a:fld id="{E96BBF7C-66CF-4ADA-9BD5-2E15F12AE1E1}" type="slidenum">
              <a:rPr lang="zh-TW" altLang="en-US" smtClean="0"/>
              <a:pPr/>
              <a:t>11</a:t>
            </a:fld>
            <a:endParaRPr lang="zh-TW" altLang="en-US"/>
          </a:p>
        </p:txBody>
      </p:sp>
    </p:spTree>
    <p:extLst>
      <p:ext uri="{BB962C8B-B14F-4D97-AF65-F5344CB8AC3E}">
        <p14:creationId xmlns:p14="http://schemas.microsoft.com/office/powerpoint/2010/main" val="348377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4B76EEB-80AE-4E9E-A7DA-2F9B8A2998B1}"/>
              </a:ext>
            </a:extLst>
          </p:cNvPr>
          <p:cNvSpPr>
            <a:spLocks noGrp="1"/>
          </p:cNvSpPr>
          <p:nvPr>
            <p:ph sz="quarter" idx="10"/>
          </p:nvPr>
        </p:nvSpPr>
        <p:spPr/>
        <p:txBody>
          <a:bodyPr/>
          <a:lstStyle/>
          <a:p>
            <a:pPr marL="0" indent="0" algn="ctr">
              <a:buNone/>
            </a:pPr>
            <a:r>
              <a:rPr lang="zh-TW" altLang="en-US" sz="3600" dirty="0"/>
              <a:t>法院實例觀測站</a:t>
            </a:r>
            <a:endParaRPr lang="zh-TW" altLang="en-US" dirty="0"/>
          </a:p>
          <a:p>
            <a:pPr marL="0" indent="0" algn="ctr">
              <a:buNone/>
            </a:pPr>
            <a:r>
              <a:rPr lang="zh-TW" altLang="en-US" dirty="0"/>
              <a:t>臺灣高雄地方法院</a:t>
            </a:r>
            <a:r>
              <a:rPr lang="en-US" altLang="zh-TW" dirty="0"/>
              <a:t>107</a:t>
            </a:r>
            <a:r>
              <a:rPr lang="zh-TW" altLang="en-US" dirty="0"/>
              <a:t>年度鳳勞簡字第</a:t>
            </a:r>
            <a:r>
              <a:rPr lang="en-US" altLang="zh-TW" dirty="0"/>
              <a:t>8</a:t>
            </a:r>
            <a:r>
              <a:rPr lang="zh-TW" altLang="en-US" dirty="0"/>
              <a:t>號判決：</a:t>
            </a:r>
          </a:p>
          <a:p>
            <a:pPr marL="0" indent="0">
              <a:buNone/>
            </a:pPr>
            <a:r>
              <a:rPr lang="zh-TW" altLang="en-US" dirty="0"/>
              <a:t>「被告</a:t>
            </a:r>
            <a:r>
              <a:rPr lang="en-US" altLang="zh-TW" dirty="0"/>
              <a:t>(</a:t>
            </a:r>
            <a:r>
              <a:rPr lang="zh-TW" altLang="en-US" dirty="0"/>
              <a:t>即公司</a:t>
            </a:r>
            <a:r>
              <a:rPr lang="en-US" altLang="zh-TW" dirty="0"/>
              <a:t>)</a:t>
            </a:r>
            <a:r>
              <a:rPr lang="zh-TW" altLang="en-US" dirty="0"/>
              <a:t>依勞工退休金條例第</a:t>
            </a:r>
            <a:r>
              <a:rPr lang="en-US" altLang="zh-TW" dirty="0"/>
              <a:t>14</a:t>
            </a:r>
            <a:r>
              <a:rPr lang="zh-TW" altLang="en-US" dirty="0"/>
              <a:t>條第</a:t>
            </a:r>
            <a:r>
              <a:rPr lang="en-US" altLang="zh-TW" dirty="0"/>
              <a:t>1 </a:t>
            </a:r>
            <a:r>
              <a:rPr lang="zh-TW" altLang="en-US" dirty="0"/>
              <a:t>項規定應負擔提撥原告</a:t>
            </a:r>
            <a:r>
              <a:rPr lang="en-US" altLang="zh-TW" dirty="0"/>
              <a:t>(</a:t>
            </a:r>
            <a:r>
              <a:rPr lang="zh-TW" altLang="en-US" dirty="0"/>
              <a:t>即勞工</a:t>
            </a:r>
            <a:r>
              <a:rPr lang="en-US" altLang="zh-TW" dirty="0"/>
              <a:t>)</a:t>
            </a:r>
            <a:r>
              <a:rPr lang="zh-TW" altLang="en-US" dirty="0"/>
              <a:t>之退休金，不得低於勞工每月工資百分之六，但被告卻遲自</a:t>
            </a:r>
            <a:r>
              <a:rPr lang="en-US" altLang="zh-TW" dirty="0"/>
              <a:t>106 </a:t>
            </a:r>
            <a:r>
              <a:rPr lang="zh-TW" altLang="en-US" dirty="0"/>
              <a:t>年</a:t>
            </a:r>
            <a:r>
              <a:rPr lang="en-US" altLang="zh-TW" dirty="0"/>
              <a:t>10</a:t>
            </a:r>
            <a:r>
              <a:rPr lang="zh-TW" altLang="en-US" dirty="0"/>
              <a:t>月起方有提撥退休金至原告勞退專戶、且提撥之金額有所不足，此有原告提出之已繳納勞工個人專戶明細資料</a:t>
            </a:r>
            <a:r>
              <a:rPr lang="en-US" altLang="zh-TW" dirty="0"/>
              <a:t>1 </a:t>
            </a:r>
            <a:r>
              <a:rPr lang="zh-TW" altLang="en-US" dirty="0"/>
              <a:t>紙（見本院卷第</a:t>
            </a:r>
            <a:r>
              <a:rPr lang="en-US" altLang="zh-TW" dirty="0"/>
              <a:t>15</a:t>
            </a:r>
            <a:r>
              <a:rPr lang="zh-TW" altLang="en-US" dirty="0"/>
              <a:t>頁）可證至</a:t>
            </a:r>
            <a:r>
              <a:rPr lang="zh-TW" altLang="en-US" u="sng" dirty="0">
                <a:solidFill>
                  <a:srgbClr val="C00000"/>
                </a:solidFill>
              </a:rPr>
              <a:t>被告雖辯稱其係因原告主動要求方如此辦理云云，然此提撥義務乃強制規定，並非兩造可合意之事項，故被告所辯並無理由</a:t>
            </a:r>
            <a:r>
              <a:rPr lang="en-US" altLang="zh-TW" dirty="0"/>
              <a:t>…</a:t>
            </a:r>
            <a:r>
              <a:rPr lang="zh-TW" altLang="en-US" dirty="0"/>
              <a:t>」</a:t>
            </a:r>
          </a:p>
          <a:p>
            <a:pPr marL="0" indent="0">
              <a:buNone/>
            </a:pPr>
            <a:endParaRPr lang="zh-TW" altLang="en-US" dirty="0"/>
          </a:p>
        </p:txBody>
      </p:sp>
      <p:sp>
        <p:nvSpPr>
          <p:cNvPr id="3" name="標題 2">
            <a:extLst>
              <a:ext uri="{FF2B5EF4-FFF2-40B4-BE49-F238E27FC236}">
                <a16:creationId xmlns:a16="http://schemas.microsoft.com/office/drawing/2014/main" id="{9F280197-5228-485E-AFBC-0790B3A209D4}"/>
              </a:ext>
            </a:extLst>
          </p:cNvPr>
          <p:cNvSpPr>
            <a:spLocks noGrp="1"/>
          </p:cNvSpPr>
          <p:nvPr>
            <p:ph type="title"/>
          </p:nvPr>
        </p:nvSpPr>
        <p:spPr/>
        <p:txBody>
          <a:bodyPr/>
          <a:lstStyle/>
          <a:p>
            <a:r>
              <a:rPr lang="zh-TW" altLang="en-US" dirty="0"/>
              <a:t>退休金提繳為雇主之法定義務，</a:t>
            </a:r>
            <a:br>
              <a:rPr lang="en-US" altLang="zh-TW" dirty="0"/>
            </a:br>
            <a:r>
              <a:rPr lang="zh-TW" altLang="en-US" dirty="0"/>
              <a:t>亦不得約定不提繳</a:t>
            </a:r>
          </a:p>
        </p:txBody>
      </p:sp>
      <p:sp>
        <p:nvSpPr>
          <p:cNvPr id="4" name="日期版面配置區 3">
            <a:extLst>
              <a:ext uri="{FF2B5EF4-FFF2-40B4-BE49-F238E27FC236}">
                <a16:creationId xmlns:a16="http://schemas.microsoft.com/office/drawing/2014/main" id="{E412B452-4785-4352-90F7-66F75A491A44}"/>
              </a:ext>
            </a:extLst>
          </p:cNvPr>
          <p:cNvSpPr>
            <a:spLocks noGrp="1"/>
          </p:cNvSpPr>
          <p:nvPr>
            <p:ph type="dt" sz="half" idx="2"/>
          </p:nvPr>
        </p:nvSpPr>
        <p:spPr/>
        <p:txBody>
          <a:bodyPr/>
          <a:lstStyle/>
          <a:p>
            <a:fld id="{D41DE617-7423-40BD-BFCD-C8752237E6AF}" type="datetime1">
              <a:rPr lang="zh-TW" altLang="en-US" smtClean="0"/>
              <a:pPr/>
              <a:t>2019/9/11</a:t>
            </a:fld>
            <a:endParaRPr lang="zh-TW" altLang="en-US"/>
          </a:p>
        </p:txBody>
      </p:sp>
      <p:sp>
        <p:nvSpPr>
          <p:cNvPr id="5" name="投影片編號版面配置區 4">
            <a:extLst>
              <a:ext uri="{FF2B5EF4-FFF2-40B4-BE49-F238E27FC236}">
                <a16:creationId xmlns:a16="http://schemas.microsoft.com/office/drawing/2014/main" id="{4BD669AC-B133-4353-9ED8-A33C907AB69D}"/>
              </a:ext>
            </a:extLst>
          </p:cNvPr>
          <p:cNvSpPr>
            <a:spLocks noGrp="1"/>
          </p:cNvSpPr>
          <p:nvPr>
            <p:ph type="sldNum" sz="quarter" idx="12"/>
          </p:nvPr>
        </p:nvSpPr>
        <p:spPr/>
        <p:txBody>
          <a:bodyPr/>
          <a:lstStyle/>
          <a:p>
            <a:fld id="{E96BBF7C-66CF-4ADA-9BD5-2E15F12AE1E1}" type="slidenum">
              <a:rPr lang="zh-TW" altLang="en-US" smtClean="0"/>
              <a:pPr/>
              <a:t>12</a:t>
            </a:fld>
            <a:endParaRPr lang="zh-TW" altLang="en-US"/>
          </a:p>
        </p:txBody>
      </p:sp>
    </p:spTree>
    <p:extLst>
      <p:ext uri="{BB962C8B-B14F-4D97-AF65-F5344CB8AC3E}">
        <p14:creationId xmlns:p14="http://schemas.microsoft.com/office/powerpoint/2010/main" val="338553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88B736-E67C-4AE6-B9E3-DBD9A0A9AFE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2FEDBF7B-4ED9-4113-8C43-67B2CB050401}"/>
              </a:ext>
            </a:extLst>
          </p:cNvPr>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4BDE4496-24B7-4260-9D82-724D13E0F169}" type="slidenum">
              <a:rPr lang="en-US" altLang="zh-TW" smtClean="0"/>
              <a:pPr>
                <a:defRPr/>
              </a:pPr>
              <a:t>13</a:t>
            </a:fld>
            <a:endParaRPr lang="en-US" altLang="zh-TW" dirty="0"/>
          </a:p>
        </p:txBody>
      </p:sp>
      <p:pic>
        <p:nvPicPr>
          <p:cNvPr id="5" name="Google Shape;10;p2"/>
          <p:cNvPicPr preferRelativeResize="0"/>
          <p:nvPr/>
        </p:nvPicPr>
        <p:blipFill>
          <a:blip r:embed="rId2" cstate="print">
            <a:alphaModFix/>
          </a:blip>
          <a:stretch>
            <a:fillRect/>
          </a:stretch>
        </p:blipFill>
        <p:spPr>
          <a:xfrm>
            <a:off x="5087888" y="1988840"/>
            <a:ext cx="5580112" cy="4536505"/>
          </a:xfrm>
          <a:prstGeom prst="rect">
            <a:avLst/>
          </a:prstGeom>
          <a:noFill/>
          <a:ln>
            <a:noFill/>
          </a:ln>
        </p:spPr>
      </p:pic>
      <p:sp>
        <p:nvSpPr>
          <p:cNvPr id="6" name="Google Shape;65;p14"/>
          <p:cNvSpPr txBox="1">
            <a:spLocks/>
          </p:cNvSpPr>
          <p:nvPr/>
        </p:nvSpPr>
        <p:spPr bwMode="auto">
          <a:xfrm>
            <a:off x="1254395" y="3429000"/>
            <a:ext cx="5391000" cy="8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342900" indent="-342900" algn="l" defTabSz="-13873163" rtl="0" fontAlgn="base">
              <a:spcBef>
                <a:spcPct val="0"/>
              </a:spcBef>
              <a:spcAft>
                <a:spcPct val="0"/>
              </a:spcAft>
              <a:defRPr sz="5000" kern="1200">
                <a:solidFill>
                  <a:schemeClr val="tx2"/>
                </a:solidFill>
                <a:latin typeface="+mj-lt"/>
                <a:ea typeface="+mj-ea"/>
                <a:cs typeface="+mj-cs"/>
              </a:defRPr>
            </a:lvl1pPr>
            <a:lvl2pPr marL="342900" indent="-342900" algn="l" defTabSz="-13873163" rtl="0" fontAlgn="base">
              <a:spcBef>
                <a:spcPct val="0"/>
              </a:spcBef>
              <a:spcAft>
                <a:spcPct val="0"/>
              </a:spcAft>
              <a:defRPr sz="5000">
                <a:solidFill>
                  <a:schemeClr val="tx2"/>
                </a:solidFill>
                <a:latin typeface="Calibri" pitchFamily="34" charset="0"/>
              </a:defRPr>
            </a:lvl2pPr>
            <a:lvl3pPr marL="342900" indent="-342900" algn="l" defTabSz="-13873163" rtl="0" fontAlgn="base">
              <a:spcBef>
                <a:spcPct val="0"/>
              </a:spcBef>
              <a:spcAft>
                <a:spcPct val="0"/>
              </a:spcAft>
              <a:defRPr sz="5000">
                <a:solidFill>
                  <a:schemeClr val="tx2"/>
                </a:solidFill>
                <a:latin typeface="Calibri" pitchFamily="34" charset="0"/>
              </a:defRPr>
            </a:lvl3pPr>
            <a:lvl4pPr marL="342900" indent="-342900" algn="l" defTabSz="-13873163" rtl="0" fontAlgn="base">
              <a:spcBef>
                <a:spcPct val="0"/>
              </a:spcBef>
              <a:spcAft>
                <a:spcPct val="0"/>
              </a:spcAft>
              <a:defRPr sz="5000">
                <a:solidFill>
                  <a:schemeClr val="tx2"/>
                </a:solidFill>
                <a:latin typeface="Calibri" pitchFamily="34" charset="0"/>
              </a:defRPr>
            </a:lvl4pPr>
            <a:lvl5pPr marL="342900" indent="-342900" algn="l" defTabSz="-13873163" rtl="0" fontAlgn="base">
              <a:spcBef>
                <a:spcPct val="0"/>
              </a:spcBef>
              <a:spcAft>
                <a:spcPct val="0"/>
              </a:spcAft>
              <a:defRPr sz="5000">
                <a:solidFill>
                  <a:schemeClr val="tx2"/>
                </a:solidFill>
                <a:latin typeface="Calibri" pitchFamily="34"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pPr>
              <a:lnSpc>
                <a:spcPct val="150000"/>
              </a:lnSpc>
              <a:buClr>
                <a:srgbClr val="C00000"/>
              </a:buClr>
            </a:pPr>
            <a:r>
              <a:rPr lang="zh-TW" altLang="en-US" sz="4000" dirty="0">
                <a:solidFill>
                  <a:schemeClr val="tx1"/>
                </a:solidFill>
              </a:rPr>
              <a:t>貳、工資性質之判斷</a:t>
            </a:r>
            <a:endParaRPr lang="en-US" altLang="zh-TW" sz="4000" dirty="0">
              <a:solidFill>
                <a:schemeClr val="tx1"/>
              </a:solidFill>
            </a:endParaRPr>
          </a:p>
          <a:p>
            <a:pPr>
              <a:lnSpc>
                <a:spcPct val="150000"/>
              </a:lnSpc>
              <a:buClr>
                <a:srgbClr val="C00000"/>
              </a:buClr>
            </a:pPr>
            <a:r>
              <a:rPr lang="zh-TW" altLang="en-US" sz="4000" dirty="0">
                <a:solidFill>
                  <a:schemeClr val="tx1"/>
                </a:solidFill>
              </a:rPr>
              <a:t>　　與基本工資</a:t>
            </a:r>
            <a:endParaRPr lang="en-US" altLang="zh-TW" sz="4000" dirty="0">
              <a:solidFill>
                <a:schemeClr val="tx1"/>
              </a:solidFill>
            </a:endParaRPr>
          </a:p>
          <a:p>
            <a:pPr marL="0" indent="0" algn="ctr">
              <a:spcBef>
                <a:spcPts val="0"/>
              </a:spcBef>
              <a:spcAft>
                <a:spcPts val="0"/>
              </a:spcAft>
            </a:pPr>
            <a:endParaRPr lang="zh-TW" altLang="en-US" sz="4000" dirty="0">
              <a:solidFill>
                <a:schemeClr val="tx1"/>
              </a:solidFill>
            </a:endParaRPr>
          </a:p>
        </p:txBody>
      </p:sp>
      <p:sp>
        <p:nvSpPr>
          <p:cNvPr id="7" name="日期版面配置區 6">
            <a:extLst>
              <a:ext uri="{FF2B5EF4-FFF2-40B4-BE49-F238E27FC236}">
                <a16:creationId xmlns:a16="http://schemas.microsoft.com/office/drawing/2014/main" id="{5A360316-6F84-4F34-A0F2-572429284CB0}"/>
              </a:ext>
            </a:extLst>
          </p:cNvPr>
          <p:cNvSpPr>
            <a:spLocks noGrp="1"/>
          </p:cNvSpPr>
          <p:nvPr>
            <p:ph type="dt" sz="half" idx="2"/>
          </p:nvPr>
        </p:nvSpPr>
        <p:spPr/>
        <p:txBody>
          <a:bodyPr/>
          <a:lstStyle/>
          <a:p>
            <a:fld id="{8A36A32C-B80F-45B3-ACBC-7B603F71F45A}" type="datetime1">
              <a:rPr lang="zh-TW" altLang="en-US" smtClean="0"/>
              <a:pPr/>
              <a:t>2019/9/11</a:t>
            </a:fld>
            <a:endParaRPr lang="zh-TW" altLang="en-US"/>
          </a:p>
        </p:txBody>
      </p:sp>
    </p:spTree>
    <p:extLst>
      <p:ext uri="{BB962C8B-B14F-4D97-AF65-F5344CB8AC3E}">
        <p14:creationId xmlns:p14="http://schemas.microsoft.com/office/powerpoint/2010/main" val="42465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a:buClr>
                <a:srgbClr val="C00000"/>
              </a:buClr>
            </a:pPr>
            <a:r>
              <a:rPr lang="zh-TW" altLang="en-US" dirty="0"/>
              <a:t>勞動基準法第</a:t>
            </a:r>
            <a:r>
              <a:rPr lang="en-US" altLang="zh-TW" dirty="0"/>
              <a:t>2</a:t>
            </a:r>
            <a:r>
              <a:rPr lang="zh-TW" altLang="en-US" dirty="0"/>
              <a:t>條第</a:t>
            </a:r>
            <a:r>
              <a:rPr lang="en-US" altLang="zh-TW" dirty="0"/>
              <a:t>3</a:t>
            </a:r>
            <a:r>
              <a:rPr lang="zh-TW" altLang="en-US" dirty="0"/>
              <a:t>款之規定，工資，指勞工</a:t>
            </a:r>
            <a:r>
              <a:rPr lang="zh-TW" altLang="en-US" u="sng" dirty="0"/>
              <a:t>因工作而獲得之報酬</a:t>
            </a:r>
            <a:r>
              <a:rPr lang="zh-TW" altLang="en-US" dirty="0"/>
              <a:t>；包括工資、薪金及按計時、計日、計月、計件以現金或實物等方式給付之獎金、津貼及其他任何名義之經常性給與均屬之。</a:t>
            </a:r>
            <a:endParaRPr lang="en-US" altLang="zh-TW" dirty="0"/>
          </a:p>
          <a:p>
            <a:pPr>
              <a:buClr>
                <a:srgbClr val="C00000"/>
              </a:buClr>
            </a:pPr>
            <a:r>
              <a:rPr lang="zh-TW" altLang="zh-TW" dirty="0"/>
              <a:t>勞動基準法施行細則第</a:t>
            </a:r>
            <a:r>
              <a:rPr lang="en-US" altLang="zh-TW" dirty="0"/>
              <a:t>10</a:t>
            </a:r>
            <a:r>
              <a:rPr lang="zh-TW" altLang="zh-TW" dirty="0"/>
              <a:t>條對於「其他任何名義之經常性給與」做了反面排除規定</a:t>
            </a:r>
            <a:r>
              <a:rPr lang="zh-TW" altLang="en-US" dirty="0"/>
              <a:t>。</a:t>
            </a:r>
            <a:endParaRPr lang="en-US" altLang="zh-TW" dirty="0"/>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zh-TW" altLang="en-US" dirty="0"/>
              <a:t>一、「工資」之定義與有關法令規定</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14</a:t>
            </a:fld>
            <a:endParaRPr lang="zh-TW" altLang="en-US"/>
          </a:p>
        </p:txBody>
      </p:sp>
      <p:sp>
        <p:nvSpPr>
          <p:cNvPr id="6" name="日期版面配置區 4">
            <a:extLst>
              <a:ext uri="{FF2B5EF4-FFF2-40B4-BE49-F238E27FC236}">
                <a16:creationId xmlns:a16="http://schemas.microsoft.com/office/drawing/2014/main" id="{62407D5F-374A-486B-989B-8DFD2186E1AD}"/>
              </a:ext>
            </a:extLst>
          </p:cNvPr>
          <p:cNvSpPr>
            <a:spLocks noGrp="1"/>
          </p:cNvSpPr>
          <p:nvPr>
            <p:ph type="dt" sz="half" idx="2"/>
          </p:nvPr>
        </p:nvSpPr>
        <p:spPr>
          <a:xfrm>
            <a:off x="17483" y="6493538"/>
            <a:ext cx="2734966" cy="309201"/>
          </a:xfrm>
        </p:spPr>
        <p:txBody>
          <a:bodyPr/>
          <a:lstStyle/>
          <a:p>
            <a:fld id="{66A435E3-CDB8-4CBA-9C81-FCB291DD9EE8}" type="datetime1">
              <a:rPr lang="zh-TW" altLang="en-US" smtClean="0"/>
              <a:pPr/>
              <a:t>2019/9/11</a:t>
            </a:fld>
            <a:endParaRPr lang="zh-TW" altLang="en-US" dirty="0"/>
          </a:p>
        </p:txBody>
      </p:sp>
    </p:spTree>
    <p:extLst>
      <p:ext uri="{BB962C8B-B14F-4D97-AF65-F5344CB8AC3E}">
        <p14:creationId xmlns:p14="http://schemas.microsoft.com/office/powerpoint/2010/main" val="609502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a:lnSpc>
                <a:spcPts val="2400"/>
              </a:lnSpc>
              <a:buClr>
                <a:srgbClr val="C00000"/>
              </a:buClr>
            </a:pPr>
            <a:r>
              <a:rPr lang="zh-TW" altLang="zh-TW" sz="2400" dirty="0"/>
              <a:t>勞動基準法施行細則第</a:t>
            </a:r>
            <a:r>
              <a:rPr lang="en-US" altLang="zh-TW" sz="2400" dirty="0"/>
              <a:t>10</a:t>
            </a:r>
            <a:r>
              <a:rPr lang="zh-TW" altLang="zh-TW" sz="2400" dirty="0"/>
              <a:t>條</a:t>
            </a:r>
            <a:r>
              <a:rPr lang="zh-TW" altLang="en-US" sz="2400" dirty="0"/>
              <a:t>：</a:t>
            </a:r>
            <a:endParaRPr lang="en-US" altLang="zh-TW" sz="2400" dirty="0"/>
          </a:p>
          <a:p>
            <a:pPr marL="0" indent="0">
              <a:lnSpc>
                <a:spcPts val="2400"/>
              </a:lnSpc>
              <a:buClr>
                <a:srgbClr val="C00000"/>
              </a:buClr>
              <a:buNone/>
            </a:pPr>
            <a:r>
              <a:rPr lang="zh-TW" altLang="en-US" sz="2400" dirty="0"/>
              <a:t>一、紅利。</a:t>
            </a:r>
            <a:endParaRPr lang="en-US" altLang="zh-TW" sz="2400" dirty="0"/>
          </a:p>
          <a:p>
            <a:pPr marL="0" indent="0">
              <a:lnSpc>
                <a:spcPts val="2400"/>
              </a:lnSpc>
              <a:buClr>
                <a:srgbClr val="C00000"/>
              </a:buClr>
              <a:buNone/>
            </a:pPr>
            <a:r>
              <a:rPr lang="zh-TW" altLang="en-US" sz="2400" dirty="0"/>
              <a:t>二、獎金：指年終獎金、競賽獎金、研究發明獎金、特殊功績獎金、久任獎金、節</a:t>
            </a:r>
            <a:endParaRPr lang="en-US" altLang="zh-TW" sz="2400" dirty="0"/>
          </a:p>
          <a:p>
            <a:pPr marL="0" indent="0">
              <a:lnSpc>
                <a:spcPts val="2400"/>
              </a:lnSpc>
              <a:buClr>
                <a:srgbClr val="C00000"/>
              </a:buClr>
              <a:buNone/>
            </a:pPr>
            <a:r>
              <a:rPr lang="zh-TW" altLang="en-US" sz="2400" dirty="0"/>
              <a:t>　　　　　約燃料物料獎金及其他非經常性獎金。</a:t>
            </a:r>
            <a:endParaRPr lang="en-US" altLang="zh-TW" sz="2400" dirty="0"/>
          </a:p>
          <a:p>
            <a:pPr marL="0" indent="0">
              <a:lnSpc>
                <a:spcPts val="2400"/>
              </a:lnSpc>
              <a:buClr>
                <a:srgbClr val="C00000"/>
              </a:buClr>
              <a:buNone/>
            </a:pPr>
            <a:r>
              <a:rPr lang="zh-TW" altLang="en-US" sz="2400" dirty="0"/>
              <a:t>三、春節、端午節、中秋節給與之節金。</a:t>
            </a:r>
            <a:endParaRPr lang="en-US" altLang="zh-TW" sz="2400" dirty="0"/>
          </a:p>
          <a:p>
            <a:pPr marL="0" indent="0">
              <a:lnSpc>
                <a:spcPts val="2400"/>
              </a:lnSpc>
              <a:buClr>
                <a:srgbClr val="C00000"/>
              </a:buClr>
              <a:buNone/>
            </a:pPr>
            <a:r>
              <a:rPr lang="zh-TW" altLang="en-US" sz="2400" dirty="0"/>
              <a:t>四、醫療補助費、勞工及其子女教育補助費。</a:t>
            </a:r>
            <a:endParaRPr lang="en-US" altLang="zh-TW" sz="2400" dirty="0"/>
          </a:p>
          <a:p>
            <a:pPr marL="0" indent="0">
              <a:lnSpc>
                <a:spcPts val="2400"/>
              </a:lnSpc>
              <a:buClr>
                <a:srgbClr val="C00000"/>
              </a:buClr>
              <a:buNone/>
            </a:pPr>
            <a:r>
              <a:rPr lang="zh-TW" altLang="en-US" sz="2400" dirty="0"/>
              <a:t>五、勞工直接受自顧客之服務費。</a:t>
            </a:r>
            <a:endParaRPr lang="en-US" altLang="zh-TW" sz="2400" dirty="0"/>
          </a:p>
          <a:p>
            <a:pPr marL="0" indent="0">
              <a:lnSpc>
                <a:spcPts val="2400"/>
              </a:lnSpc>
              <a:buClr>
                <a:srgbClr val="C00000"/>
              </a:buClr>
              <a:buNone/>
            </a:pPr>
            <a:r>
              <a:rPr lang="zh-TW" altLang="en-US" sz="2400" dirty="0"/>
              <a:t>六、婚喪喜慶由雇主致送之賀禮、慰問金或奠儀等。</a:t>
            </a:r>
            <a:endParaRPr lang="en-US" altLang="zh-TW" sz="2400" dirty="0"/>
          </a:p>
          <a:p>
            <a:pPr marL="0" indent="0">
              <a:lnSpc>
                <a:spcPts val="2400"/>
              </a:lnSpc>
              <a:buClr>
                <a:srgbClr val="C00000"/>
              </a:buClr>
              <a:buNone/>
            </a:pPr>
            <a:r>
              <a:rPr lang="zh-TW" altLang="en-US" sz="2400" dirty="0"/>
              <a:t>七、職業災害補償費。</a:t>
            </a:r>
            <a:endParaRPr lang="en-US" altLang="zh-TW" sz="2400" dirty="0"/>
          </a:p>
          <a:p>
            <a:pPr marL="0" indent="0">
              <a:lnSpc>
                <a:spcPts val="2400"/>
              </a:lnSpc>
              <a:buClr>
                <a:srgbClr val="C00000"/>
              </a:buClr>
              <a:buNone/>
            </a:pPr>
            <a:r>
              <a:rPr lang="zh-TW" altLang="en-US" sz="2400" dirty="0"/>
              <a:t>八、勞工保險及雇主以勞工為被保險人加入商業保險支付之保險費。</a:t>
            </a:r>
            <a:endParaRPr lang="en-US" altLang="zh-TW" sz="2400" dirty="0"/>
          </a:p>
          <a:p>
            <a:pPr marL="0" indent="0">
              <a:lnSpc>
                <a:spcPts val="2400"/>
              </a:lnSpc>
              <a:buClr>
                <a:srgbClr val="C00000"/>
              </a:buClr>
              <a:buNone/>
            </a:pPr>
            <a:r>
              <a:rPr lang="zh-TW" altLang="en-US" sz="2400" dirty="0"/>
              <a:t>九、差旅費、差旅津貼及交際費。</a:t>
            </a:r>
            <a:endParaRPr lang="en-US" altLang="zh-TW" sz="2400" dirty="0"/>
          </a:p>
          <a:p>
            <a:pPr marL="0" indent="0">
              <a:lnSpc>
                <a:spcPts val="2400"/>
              </a:lnSpc>
              <a:buClr>
                <a:srgbClr val="C00000"/>
              </a:buClr>
              <a:buNone/>
            </a:pPr>
            <a:r>
              <a:rPr lang="zh-TW" altLang="en-US" sz="2400" dirty="0"/>
              <a:t>十、工作服、作業用品及其代金。</a:t>
            </a:r>
            <a:endParaRPr lang="en-US" altLang="zh-TW" sz="2400" dirty="0"/>
          </a:p>
          <a:p>
            <a:pPr marL="0" indent="0">
              <a:lnSpc>
                <a:spcPts val="2400"/>
              </a:lnSpc>
              <a:buClr>
                <a:srgbClr val="C00000"/>
              </a:buClr>
              <a:buNone/>
            </a:pPr>
            <a:r>
              <a:rPr lang="zh-TW" altLang="en-US" sz="2400" dirty="0"/>
              <a:t>十一、其他經中央主管機關會同中央目的事業主管機關指定者。</a:t>
            </a:r>
            <a:endParaRPr lang="en-US" altLang="zh-TW" sz="2400" dirty="0"/>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zh-TW" altLang="en-US" dirty="0"/>
              <a:t>一、 「工資」之定義與有關法令規定</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15</a:t>
            </a:fld>
            <a:endParaRPr lang="zh-TW" altLang="en-US" dirty="0"/>
          </a:p>
        </p:txBody>
      </p:sp>
    </p:spTree>
    <p:extLst>
      <p:ext uri="{BB962C8B-B14F-4D97-AF65-F5344CB8AC3E}">
        <p14:creationId xmlns:p14="http://schemas.microsoft.com/office/powerpoint/2010/main" val="151200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a:buClr>
                <a:srgbClr val="C00000"/>
              </a:buClr>
            </a:pPr>
            <a:r>
              <a:rPr lang="zh-TW" altLang="en-US" dirty="0"/>
              <a:t>工資之認定採實質認定，其給付究屬工資抑係勞動基準法施行細則所定之給與，仍應具體認定，不因形式上所用名稱為何而受影響。屬勞務對價者均應認列為工資。</a:t>
            </a:r>
            <a:endParaRPr lang="en-US" altLang="zh-TW" dirty="0"/>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a:t>
            </a:r>
            <a:r>
              <a:rPr lang="zh-TW" altLang="en-US" dirty="0"/>
              <a:t>一</a:t>
            </a:r>
            <a:r>
              <a:rPr lang="en-US" altLang="zh-TW" dirty="0"/>
              <a:t>)</a:t>
            </a:r>
            <a:r>
              <a:rPr lang="zh-TW" altLang="en-US" dirty="0"/>
              <a:t>「工資」採實質認定</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16</a:t>
            </a:fld>
            <a:endParaRPr lang="zh-TW" altLang="en-US"/>
          </a:p>
        </p:txBody>
      </p:sp>
      <p:sp>
        <p:nvSpPr>
          <p:cNvPr id="6" name="日期版面配置區 4">
            <a:extLst>
              <a:ext uri="{FF2B5EF4-FFF2-40B4-BE49-F238E27FC236}">
                <a16:creationId xmlns:a16="http://schemas.microsoft.com/office/drawing/2014/main" id="{62407D5F-374A-486B-989B-8DFD2186E1AD}"/>
              </a:ext>
            </a:extLst>
          </p:cNvPr>
          <p:cNvSpPr>
            <a:spLocks noGrp="1"/>
          </p:cNvSpPr>
          <p:nvPr>
            <p:ph type="dt" sz="half" idx="2"/>
          </p:nvPr>
        </p:nvSpPr>
        <p:spPr>
          <a:xfrm>
            <a:off x="17483" y="6493538"/>
            <a:ext cx="2734966" cy="309201"/>
          </a:xfrm>
        </p:spPr>
        <p:txBody>
          <a:bodyPr/>
          <a:lstStyle/>
          <a:p>
            <a:fld id="{66A435E3-CDB8-4CBA-9C81-FCB291DD9EE8}" type="datetime1">
              <a:rPr lang="zh-TW" altLang="en-US" smtClean="0"/>
              <a:pPr/>
              <a:t>2019/9/11</a:t>
            </a:fld>
            <a:endParaRPr lang="zh-TW" altLang="en-US" dirty="0"/>
          </a:p>
        </p:txBody>
      </p:sp>
      <p:sp>
        <p:nvSpPr>
          <p:cNvPr id="7" name="文字方塊 6">
            <a:extLst>
              <a:ext uri="{FF2B5EF4-FFF2-40B4-BE49-F238E27FC236}">
                <a16:creationId xmlns:a16="http://schemas.microsoft.com/office/drawing/2014/main" id="{C9A8BCA2-81CD-4D63-84DF-528438838C1C}"/>
              </a:ext>
            </a:extLst>
          </p:cNvPr>
          <p:cNvSpPr txBox="1"/>
          <p:nvPr/>
        </p:nvSpPr>
        <p:spPr>
          <a:xfrm>
            <a:off x="7564990" y="3368539"/>
            <a:ext cx="3205545" cy="502702"/>
          </a:xfrm>
          <a:prstGeom prst="rect">
            <a:avLst/>
          </a:prstGeom>
          <a:noFill/>
        </p:spPr>
        <p:txBody>
          <a:bodyPr wrap="square" rtlCol="0">
            <a:spAutoFit/>
          </a:bodyPr>
          <a:lstStyle/>
          <a:p>
            <a:pPr lvl="1">
              <a:lnSpc>
                <a:spcPts val="3200"/>
              </a:lnSpc>
              <a:buClrTx/>
              <a:defRPr sz="1800" b="1" i="0" u="none" strike="noStrike" kern="1200" baseline="0">
                <a:solidFill>
                  <a:prstClr val="black"/>
                </a:solidFill>
                <a:latin typeface="+mn-lt"/>
                <a:ea typeface="+mn-ea"/>
                <a:cs typeface="+mn-cs"/>
              </a:defRPr>
            </a:pPr>
            <a:r>
              <a:rPr lang="zh-TW" altLang="en-US" sz="3200" b="1" dirty="0">
                <a:solidFill>
                  <a:prstClr val="black"/>
                </a:solidFill>
                <a:latin typeface="+mj-ea"/>
              </a:rPr>
              <a:t>主判斷標準</a:t>
            </a:r>
            <a:endParaRPr lang="en-US" altLang="zh-TW" sz="3200" b="1" dirty="0">
              <a:solidFill>
                <a:prstClr val="black"/>
              </a:solidFill>
              <a:latin typeface="+mj-ea"/>
            </a:endParaRPr>
          </a:p>
        </p:txBody>
      </p:sp>
      <p:sp>
        <p:nvSpPr>
          <p:cNvPr id="8" name="矩形: 圓角 7">
            <a:extLst>
              <a:ext uri="{FF2B5EF4-FFF2-40B4-BE49-F238E27FC236}">
                <a16:creationId xmlns:a16="http://schemas.microsoft.com/office/drawing/2014/main" id="{F293A86B-2C67-4111-84F4-18CA6601A721}"/>
              </a:ext>
            </a:extLst>
          </p:cNvPr>
          <p:cNvSpPr/>
          <p:nvPr/>
        </p:nvSpPr>
        <p:spPr>
          <a:xfrm>
            <a:off x="3451008" y="4127182"/>
            <a:ext cx="1913208" cy="1234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工資認定</a:t>
            </a:r>
          </a:p>
        </p:txBody>
      </p:sp>
      <p:sp>
        <p:nvSpPr>
          <p:cNvPr id="9" name="右中括弧 8">
            <a:extLst>
              <a:ext uri="{FF2B5EF4-FFF2-40B4-BE49-F238E27FC236}">
                <a16:creationId xmlns:a16="http://schemas.microsoft.com/office/drawing/2014/main" id="{789572FD-C42C-4D76-A2E4-9B6E72872886}"/>
              </a:ext>
            </a:extLst>
          </p:cNvPr>
          <p:cNvSpPr/>
          <p:nvPr/>
        </p:nvSpPr>
        <p:spPr>
          <a:xfrm rot="10800000">
            <a:off x="5530358" y="3619890"/>
            <a:ext cx="419203" cy="2222697"/>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1CFAD502-8287-4131-8E32-1DB85E027E43}"/>
              </a:ext>
            </a:extLst>
          </p:cNvPr>
          <p:cNvSpPr/>
          <p:nvPr/>
        </p:nvSpPr>
        <p:spPr>
          <a:xfrm>
            <a:off x="6007360" y="3104245"/>
            <a:ext cx="1913208"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勞務對價</a:t>
            </a:r>
          </a:p>
        </p:txBody>
      </p:sp>
      <p:sp>
        <p:nvSpPr>
          <p:cNvPr id="11" name="矩形: 圓角 10">
            <a:extLst>
              <a:ext uri="{FF2B5EF4-FFF2-40B4-BE49-F238E27FC236}">
                <a16:creationId xmlns:a16="http://schemas.microsoft.com/office/drawing/2014/main" id="{EC748CE9-3AC2-441A-AC04-857870D8DF79}"/>
              </a:ext>
            </a:extLst>
          </p:cNvPr>
          <p:cNvSpPr/>
          <p:nvPr/>
        </p:nvSpPr>
        <p:spPr>
          <a:xfrm>
            <a:off x="6007360" y="5302587"/>
            <a:ext cx="1913208"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經常性</a:t>
            </a:r>
            <a:endParaRPr lang="en-US" altLang="zh-TW" sz="2800" b="1" dirty="0">
              <a:solidFill>
                <a:schemeClr val="tx1"/>
              </a:solidFill>
            </a:endParaRPr>
          </a:p>
          <a:p>
            <a:pPr algn="ctr"/>
            <a:r>
              <a:rPr lang="zh-TW" altLang="en-US" sz="2800" b="1" dirty="0">
                <a:solidFill>
                  <a:schemeClr val="tx1"/>
                </a:solidFill>
              </a:rPr>
              <a:t>給予</a:t>
            </a:r>
          </a:p>
        </p:txBody>
      </p:sp>
      <p:sp>
        <p:nvSpPr>
          <p:cNvPr id="12" name="文字方塊 11">
            <a:extLst>
              <a:ext uri="{FF2B5EF4-FFF2-40B4-BE49-F238E27FC236}">
                <a16:creationId xmlns:a16="http://schemas.microsoft.com/office/drawing/2014/main" id="{E88453E2-14C3-41F1-AA89-F178F3138D9A}"/>
              </a:ext>
            </a:extLst>
          </p:cNvPr>
          <p:cNvSpPr txBox="1"/>
          <p:nvPr/>
        </p:nvSpPr>
        <p:spPr>
          <a:xfrm>
            <a:off x="7463211" y="5650621"/>
            <a:ext cx="3205544" cy="502702"/>
          </a:xfrm>
          <a:prstGeom prst="rect">
            <a:avLst/>
          </a:prstGeom>
          <a:noFill/>
        </p:spPr>
        <p:txBody>
          <a:bodyPr wrap="square" rtlCol="0">
            <a:spAutoFit/>
          </a:bodyPr>
          <a:lstStyle/>
          <a:p>
            <a:pPr lvl="1">
              <a:lnSpc>
                <a:spcPts val="3200"/>
              </a:lnSpc>
              <a:buClrTx/>
              <a:defRPr sz="1800" b="1" i="0" u="none" strike="noStrike" kern="1200" baseline="0">
                <a:solidFill>
                  <a:prstClr val="black"/>
                </a:solidFill>
                <a:latin typeface="+mn-lt"/>
                <a:ea typeface="+mn-ea"/>
                <a:cs typeface="+mn-cs"/>
              </a:defRPr>
            </a:pPr>
            <a:r>
              <a:rPr lang="zh-TW" altLang="en-US" sz="3200" b="1" dirty="0">
                <a:solidFill>
                  <a:prstClr val="black"/>
                </a:solidFill>
                <a:latin typeface="+mj-ea"/>
              </a:rPr>
              <a:t>輔助判斷標準</a:t>
            </a:r>
            <a:endParaRPr lang="en-US" altLang="zh-TW" sz="3200" b="1" dirty="0">
              <a:solidFill>
                <a:prstClr val="black"/>
              </a:solidFill>
              <a:latin typeface="+mj-ea"/>
            </a:endParaRPr>
          </a:p>
        </p:txBody>
      </p:sp>
    </p:spTree>
    <p:extLst>
      <p:ext uri="{BB962C8B-B14F-4D97-AF65-F5344CB8AC3E}">
        <p14:creationId xmlns:p14="http://schemas.microsoft.com/office/powerpoint/2010/main" val="225695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marL="0" indent="0">
              <a:buClr>
                <a:srgbClr val="C00000"/>
              </a:buClr>
              <a:buNone/>
            </a:pPr>
            <a:r>
              <a:rPr lang="zh-TW" altLang="en-US" dirty="0"/>
              <a:t>最高行政法院</a:t>
            </a:r>
            <a:r>
              <a:rPr lang="en-US" altLang="zh-TW" dirty="0"/>
              <a:t>93</a:t>
            </a:r>
            <a:r>
              <a:rPr lang="zh-TW" altLang="en-US" dirty="0"/>
              <a:t>年度判字第</a:t>
            </a:r>
            <a:r>
              <a:rPr lang="en-US" altLang="zh-TW" dirty="0"/>
              <a:t>923</a:t>
            </a:r>
            <a:r>
              <a:rPr lang="zh-TW" altLang="en-US" dirty="0"/>
              <a:t>號判決：</a:t>
            </a:r>
            <a:endParaRPr lang="en-US" altLang="zh-TW" dirty="0"/>
          </a:p>
          <a:p>
            <a:pPr marL="0" indent="0">
              <a:buClr>
                <a:srgbClr val="C00000"/>
              </a:buClr>
              <a:buNone/>
            </a:pPr>
            <a:r>
              <a:rPr lang="zh-TW" altLang="en-US" dirty="0"/>
              <a:t>「</a:t>
            </a:r>
            <a:r>
              <a:rPr lang="en-US" altLang="zh-TW" dirty="0"/>
              <a:t>…</a:t>
            </a:r>
            <a:r>
              <a:rPr lang="zh-TW" altLang="en-US" dirty="0"/>
              <a:t>勞基法上所稱之</a:t>
            </a:r>
            <a:r>
              <a:rPr lang="en-US" altLang="zh-TW" dirty="0"/>
              <a:t>『</a:t>
            </a:r>
            <a:r>
              <a:rPr lang="zh-TW" altLang="en-US" dirty="0"/>
              <a:t>工資</a:t>
            </a:r>
            <a:r>
              <a:rPr lang="en-US" altLang="zh-TW" dirty="0"/>
              <a:t>』</a:t>
            </a:r>
            <a:r>
              <a:rPr lang="zh-TW" altLang="en-US" dirty="0"/>
              <a:t>並須具有</a:t>
            </a:r>
            <a:r>
              <a:rPr lang="en-US" altLang="zh-TW" dirty="0"/>
              <a:t>『</a:t>
            </a:r>
            <a:r>
              <a:rPr lang="zh-TW" altLang="en-US" dirty="0"/>
              <a:t>勞動對價</a:t>
            </a:r>
            <a:r>
              <a:rPr lang="en-US" altLang="zh-TW" dirty="0"/>
              <a:t>』</a:t>
            </a:r>
            <a:r>
              <a:rPr lang="zh-TW" altLang="en-US" dirty="0"/>
              <a:t>及</a:t>
            </a:r>
            <a:r>
              <a:rPr lang="en-US" altLang="zh-TW" dirty="0"/>
              <a:t>『</a:t>
            </a:r>
            <a:r>
              <a:rPr lang="zh-TW" altLang="en-US" dirty="0"/>
              <a:t>經常性給與</a:t>
            </a:r>
            <a:r>
              <a:rPr lang="en-US" altLang="zh-TW" dirty="0"/>
              <a:t>』</a:t>
            </a:r>
            <a:r>
              <a:rPr lang="zh-TW" altLang="en-US" dirty="0"/>
              <a:t>之二個要件。惟判斷某一支給是否為</a:t>
            </a:r>
            <a:r>
              <a:rPr lang="en-US" altLang="zh-TW" dirty="0"/>
              <a:t>『</a:t>
            </a:r>
            <a:r>
              <a:rPr lang="zh-TW" altLang="en-US" dirty="0"/>
              <a:t>經常性給與</a:t>
            </a:r>
            <a:r>
              <a:rPr lang="en-US" altLang="zh-TW" dirty="0"/>
              <a:t>』</a:t>
            </a:r>
            <a:r>
              <a:rPr lang="zh-TW" altLang="en-US" dirty="0"/>
              <a:t>，應該以其實質內涵決定，而不是以其給付時所使用</a:t>
            </a:r>
            <a:r>
              <a:rPr lang="en-US" altLang="zh-TW" dirty="0"/>
              <a:t>『</a:t>
            </a:r>
            <a:r>
              <a:rPr lang="zh-TW" altLang="en-US" dirty="0"/>
              <a:t>名目</a:t>
            </a:r>
            <a:r>
              <a:rPr lang="en-US" altLang="zh-TW" dirty="0"/>
              <a:t>』</a:t>
            </a:r>
            <a:r>
              <a:rPr lang="zh-TW" altLang="en-US" dirty="0"/>
              <a:t>為準，因此即使給付之金額以</a:t>
            </a:r>
            <a:r>
              <a:rPr lang="en-US" altLang="zh-TW" dirty="0"/>
              <a:t>『</a:t>
            </a:r>
            <a:r>
              <a:rPr lang="zh-TW" altLang="en-US" dirty="0"/>
              <a:t>紅利</a:t>
            </a:r>
            <a:r>
              <a:rPr lang="en-US" altLang="zh-TW" dirty="0"/>
              <a:t>』</a:t>
            </a:r>
            <a:r>
              <a:rPr lang="zh-TW" altLang="en-US" dirty="0"/>
              <a:t>之名目為之，在實質上卻是按期定時定量給付者，因其本質並非紅利，亦難認其非為</a:t>
            </a:r>
            <a:r>
              <a:rPr lang="en-US" altLang="zh-TW" dirty="0"/>
              <a:t>『</a:t>
            </a:r>
            <a:r>
              <a:rPr lang="zh-TW" altLang="en-US" dirty="0"/>
              <a:t>經常性給與</a:t>
            </a:r>
            <a:r>
              <a:rPr lang="en-US" altLang="zh-TW" dirty="0"/>
              <a:t>』</a:t>
            </a:r>
            <a:r>
              <a:rPr lang="zh-TW" altLang="en-US" dirty="0"/>
              <a:t>，即</a:t>
            </a:r>
            <a:r>
              <a:rPr lang="zh-TW" altLang="en-US" u="sng" dirty="0"/>
              <a:t>縱給付名目為勞基法施行細則第十條各款所稱者，然實質上並非該種給付性質者，且屬定期給付者，仍屬工資之一部分</a:t>
            </a:r>
            <a:r>
              <a:rPr lang="zh-TW" altLang="en-US" dirty="0"/>
              <a:t>。如此認定始能與勞基法第二條第三款立法意旨相符。</a:t>
            </a:r>
            <a:r>
              <a:rPr lang="en-US" altLang="zh-TW" dirty="0"/>
              <a:t>…</a:t>
            </a:r>
            <a:r>
              <a:rPr lang="zh-TW" altLang="en-US" dirty="0"/>
              <a:t>」</a:t>
            </a:r>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1.</a:t>
            </a:r>
            <a:r>
              <a:rPr lang="zh-TW" altLang="en-US" dirty="0"/>
              <a:t>司法實務亦肯認「工資」採實質認定</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17</a:t>
            </a:fld>
            <a:endParaRPr lang="zh-TW" altLang="en-US"/>
          </a:p>
        </p:txBody>
      </p:sp>
    </p:spTree>
    <p:extLst>
      <p:ext uri="{BB962C8B-B14F-4D97-AF65-F5344CB8AC3E}">
        <p14:creationId xmlns:p14="http://schemas.microsoft.com/office/powerpoint/2010/main" val="393029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marL="0" indent="0">
              <a:lnSpc>
                <a:spcPts val="3600"/>
              </a:lnSpc>
              <a:buClr>
                <a:srgbClr val="C00000"/>
              </a:buClr>
              <a:buNone/>
            </a:pPr>
            <a:r>
              <a:rPr lang="zh-TW" altLang="en-US" sz="2600" dirty="0"/>
              <a:t>行政院勞工委員會</a:t>
            </a:r>
            <a:r>
              <a:rPr lang="en-US" altLang="zh-TW" sz="2600" dirty="0"/>
              <a:t>85 </a:t>
            </a:r>
            <a:r>
              <a:rPr lang="zh-TW" altLang="en-US" sz="2600" dirty="0"/>
              <a:t>年 </a:t>
            </a:r>
            <a:r>
              <a:rPr lang="en-US" altLang="zh-TW" sz="2600" dirty="0"/>
              <a:t>02 </a:t>
            </a:r>
            <a:r>
              <a:rPr lang="zh-TW" altLang="en-US" sz="2600" dirty="0"/>
              <a:t>月 </a:t>
            </a:r>
            <a:r>
              <a:rPr lang="en-US" altLang="zh-TW" sz="2600" dirty="0"/>
              <a:t>10 </a:t>
            </a:r>
            <a:r>
              <a:rPr lang="zh-TW" altLang="en-US" sz="2600" dirty="0"/>
              <a:t>日（</a:t>
            </a:r>
            <a:r>
              <a:rPr lang="en-US" altLang="zh-TW" sz="2600" dirty="0"/>
              <a:t>85</a:t>
            </a:r>
            <a:r>
              <a:rPr lang="zh-TW" altLang="en-US" sz="2600" dirty="0"/>
              <a:t>）台勞動二字第 </a:t>
            </a:r>
            <a:r>
              <a:rPr lang="en-US" altLang="zh-TW" sz="2600" dirty="0"/>
              <a:t>103252 </a:t>
            </a:r>
            <a:r>
              <a:rPr lang="zh-TW" altLang="en-US" sz="2600" dirty="0"/>
              <a:t>號函：</a:t>
            </a:r>
            <a:endParaRPr lang="en-US" altLang="zh-TW" sz="2600" dirty="0"/>
          </a:p>
          <a:p>
            <a:pPr marL="0" indent="0">
              <a:lnSpc>
                <a:spcPts val="3500"/>
              </a:lnSpc>
              <a:buClr>
                <a:srgbClr val="C00000"/>
              </a:buClr>
              <a:buNone/>
            </a:pPr>
            <a:r>
              <a:rPr lang="zh-TW" altLang="en-US" sz="2600" dirty="0"/>
              <a:t>查勞動基準法第二條第三款規定「工資：謂勞工因工作而獲得之報酬；包括工資、薪金及按計時、計日、計月、計件以現金或實物等方式給付之獎金、津貼及其他任何名義之經常性給與均屬之」，基此，</a:t>
            </a:r>
            <a:r>
              <a:rPr lang="zh-TW" altLang="en-US" sz="2600" b="1" dirty="0">
                <a:solidFill>
                  <a:srgbClr val="C00000"/>
                </a:solidFill>
              </a:rPr>
              <a:t>工資定義重點應在該款前段所敘「勞工因工作而獲得之報酬」</a:t>
            </a:r>
            <a:r>
              <a:rPr lang="zh-TW" altLang="en-US" sz="2600" dirty="0"/>
              <a:t>，至於該款後段「包括」以下文字係例舉屬於工資之各項給與，規定包括「工資、薪金」、「按計時</a:t>
            </a:r>
            <a:r>
              <a:rPr lang="en-US" altLang="zh-TW" sz="2600" dirty="0"/>
              <a:t>‥‥</a:t>
            </a:r>
            <a:r>
              <a:rPr lang="zh-TW" altLang="en-US" sz="2600" dirty="0"/>
              <a:t>獎金、津貼」或「其他任何名義之經常性給與」均屬之，但非謂「工資、薪金」、「按計時</a:t>
            </a:r>
            <a:r>
              <a:rPr lang="en-US" altLang="zh-TW" sz="2600" dirty="0"/>
              <a:t>‥‥</a:t>
            </a:r>
            <a:r>
              <a:rPr lang="zh-TW" altLang="en-US" sz="2600" dirty="0"/>
              <a:t>獎金、津貼」必須符合「經常性給與」要件始屬工資，而應視其是否為勞工因工作而獲得之報酬而定。又，該款末句「其他任何名義之經常性給與」一詞，法令雖無明文解釋，但應指非臨時起意且非與工作無關之給與而言，立法原旨在於防止雇主對勞工因工作而獲得之報酬不以工資之名而改用其他名義，故特於該法明定應屬工資，以資保護。</a:t>
            </a:r>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2.</a:t>
            </a:r>
            <a:r>
              <a:rPr lang="zh-TW" altLang="en-US" dirty="0"/>
              <a:t>行政機關對「工資」之性質採實質認定</a:t>
            </a:r>
            <a:br>
              <a:rPr lang="en-US" altLang="zh-TW" dirty="0"/>
            </a:br>
            <a:r>
              <a:rPr lang="zh-TW" altLang="en-US" dirty="0"/>
              <a:t>，勞工因工作獲得之報酬均屬工資</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18</a:t>
            </a:fld>
            <a:endParaRPr lang="zh-TW" altLang="en-US"/>
          </a:p>
        </p:txBody>
      </p:sp>
    </p:spTree>
    <p:extLst>
      <p:ext uri="{BB962C8B-B14F-4D97-AF65-F5344CB8AC3E}">
        <p14:creationId xmlns:p14="http://schemas.microsoft.com/office/powerpoint/2010/main" val="1674294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a:buClr>
                <a:srgbClr val="C00000"/>
              </a:buClr>
            </a:pPr>
            <a:r>
              <a:rPr lang="zh-TW" altLang="zh-TW" dirty="0"/>
              <a:t>某一給付項目是否為工資，對於勞資雙方均有很大的影響，一但定義為工資，除使資方立即產生一次成本之外，並將產生各種「二次成本」</a:t>
            </a:r>
            <a:r>
              <a:rPr lang="en-US" altLang="zh-TW" dirty="0"/>
              <a:t>(</a:t>
            </a:r>
            <a:r>
              <a:rPr lang="zh-TW" altLang="zh-TW" dirty="0"/>
              <a:t>例如加班費、資遣費、退休金、職災死亡補償等各種項目</a:t>
            </a:r>
            <a:r>
              <a:rPr lang="en-US" altLang="zh-TW" dirty="0"/>
              <a:t>)</a:t>
            </a:r>
            <a:r>
              <a:rPr lang="zh-TW" altLang="en-US" dirty="0"/>
              <a:t>。</a:t>
            </a:r>
            <a:endParaRPr lang="en-US" altLang="zh-TW" dirty="0"/>
          </a:p>
          <a:p>
            <a:pPr>
              <a:buClr>
                <a:srgbClr val="C00000"/>
              </a:buClr>
            </a:pPr>
            <a:r>
              <a:rPr lang="zh-TW" altLang="zh-TW" dirty="0"/>
              <a:t>這也是許多金融業產生極度複雜的薪資計算方式的原因</a:t>
            </a:r>
            <a:r>
              <a:rPr lang="en-US" altLang="zh-TW" dirty="0"/>
              <a:t>(</a:t>
            </a:r>
            <a:r>
              <a:rPr lang="zh-TW" altLang="zh-TW" dirty="0"/>
              <a:t>尤其是理專</a:t>
            </a:r>
            <a:r>
              <a:rPr lang="en-US" altLang="zh-TW" dirty="0"/>
              <a:t>)</a:t>
            </a:r>
            <a:r>
              <a:rPr lang="zh-TW" altLang="zh-TW" dirty="0"/>
              <a:t>，透過各種薪資設計，使得某項給付</a:t>
            </a:r>
            <a:r>
              <a:rPr lang="en-US" altLang="zh-TW" dirty="0"/>
              <a:t>(</a:t>
            </a:r>
            <a:r>
              <a:rPr lang="zh-TW" altLang="zh-TW" dirty="0"/>
              <a:t>或獎金</a:t>
            </a:r>
            <a:r>
              <a:rPr lang="en-US" altLang="zh-TW" dirty="0"/>
              <a:t>)</a:t>
            </a:r>
            <a:r>
              <a:rPr lang="zh-TW" altLang="zh-TW" dirty="0"/>
              <a:t>的勞務對價性與經常性弱化，朝事業單位之勉勵、恩惠性質給付靠攏。此外，於工資性質之判斷上，須先著眼於是否為「勞工因工作而獲得之報酬」</a:t>
            </a:r>
            <a:r>
              <a:rPr lang="en-US" altLang="zh-TW" dirty="0"/>
              <a:t>(</a:t>
            </a:r>
            <a:r>
              <a:rPr lang="zh-TW" altLang="zh-TW" dirty="0"/>
              <a:t>勞務對價</a:t>
            </a:r>
            <a:r>
              <a:rPr lang="en-US" altLang="zh-TW" dirty="0"/>
              <a:t>)</a:t>
            </a:r>
            <a:r>
              <a:rPr lang="zh-TW" altLang="zh-TW" dirty="0"/>
              <a:t>；僅當判斷有困難時才利用是否屬於「經常性給與」作進一步的認定，不可本末倒置。</a:t>
            </a:r>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a:t>
            </a:r>
            <a:r>
              <a:rPr lang="zh-TW" altLang="en-US" dirty="0"/>
              <a:t>二</a:t>
            </a:r>
            <a:r>
              <a:rPr lang="en-US" altLang="zh-TW" dirty="0"/>
              <a:t>)</a:t>
            </a:r>
            <a:r>
              <a:rPr lang="zh-TW" altLang="en-US" dirty="0"/>
              <a:t>工資判斷小結</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19</a:t>
            </a:fld>
            <a:endParaRPr lang="zh-TW" altLang="en-US"/>
          </a:p>
        </p:txBody>
      </p:sp>
    </p:spTree>
    <p:extLst>
      <p:ext uri="{BB962C8B-B14F-4D97-AF65-F5344CB8AC3E}">
        <p14:creationId xmlns:p14="http://schemas.microsoft.com/office/powerpoint/2010/main" val="83348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426D3BE1-7576-4D9B-89F7-5D87482451C4}"/>
              </a:ext>
            </a:extLst>
          </p:cNvPr>
          <p:cNvSpPr>
            <a:spLocks noGrp="1"/>
          </p:cNvSpPr>
          <p:nvPr>
            <p:ph sz="quarter" idx="10"/>
          </p:nvPr>
        </p:nvSpPr>
        <p:spPr>
          <a:xfrm>
            <a:off x="461466" y="1390649"/>
            <a:ext cx="6853734" cy="5232215"/>
          </a:xfrm>
        </p:spPr>
        <p:txBody>
          <a:bodyPr/>
          <a:lstStyle/>
          <a:p>
            <a:pPr>
              <a:lnSpc>
                <a:spcPct val="150000"/>
              </a:lnSpc>
              <a:buClr>
                <a:srgbClr val="C00000"/>
              </a:buClr>
            </a:pPr>
            <a:r>
              <a:rPr lang="zh-TW" altLang="en-US" sz="3200" dirty="0"/>
              <a:t>法令強行規定之認識</a:t>
            </a:r>
            <a:endParaRPr lang="en-US" altLang="zh-TW" sz="3200" dirty="0"/>
          </a:p>
          <a:p>
            <a:pPr>
              <a:lnSpc>
                <a:spcPct val="150000"/>
              </a:lnSpc>
              <a:buClr>
                <a:srgbClr val="C00000"/>
              </a:buClr>
            </a:pPr>
            <a:r>
              <a:rPr lang="zh-TW" altLang="en-US" sz="3200" dirty="0"/>
              <a:t>工資性質之判斷與基本工資</a:t>
            </a:r>
            <a:endParaRPr lang="en-US" altLang="zh-TW" sz="2800" dirty="0"/>
          </a:p>
          <a:p>
            <a:pPr>
              <a:lnSpc>
                <a:spcPct val="150000"/>
              </a:lnSpc>
              <a:buClr>
                <a:srgbClr val="C00000"/>
              </a:buClr>
            </a:pPr>
            <a:r>
              <a:rPr lang="zh-TW" altLang="en-US" sz="3200" dirty="0"/>
              <a:t>工資給付原則</a:t>
            </a:r>
            <a:endParaRPr lang="en-US" altLang="zh-TW" sz="3200" dirty="0"/>
          </a:p>
        </p:txBody>
      </p:sp>
      <p:sp>
        <p:nvSpPr>
          <p:cNvPr id="4" name="標題 3">
            <a:extLst>
              <a:ext uri="{FF2B5EF4-FFF2-40B4-BE49-F238E27FC236}">
                <a16:creationId xmlns:a16="http://schemas.microsoft.com/office/drawing/2014/main" id="{2263C2CF-A71D-4CFA-B77B-29CBFF8CE1D2}"/>
              </a:ext>
            </a:extLst>
          </p:cNvPr>
          <p:cNvSpPr>
            <a:spLocks noGrp="1"/>
          </p:cNvSpPr>
          <p:nvPr>
            <p:ph type="title"/>
          </p:nvPr>
        </p:nvSpPr>
        <p:spPr/>
        <p:txBody>
          <a:bodyPr/>
          <a:lstStyle/>
          <a:p>
            <a:r>
              <a:rPr lang="zh-TW" altLang="en-US" dirty="0"/>
              <a:t>簡報綱要</a:t>
            </a:r>
          </a:p>
        </p:txBody>
      </p:sp>
    </p:spTree>
    <p:extLst>
      <p:ext uri="{BB962C8B-B14F-4D97-AF65-F5344CB8AC3E}">
        <p14:creationId xmlns:p14="http://schemas.microsoft.com/office/powerpoint/2010/main" val="2365067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a:extLst>
              <a:ext uri="{FF2B5EF4-FFF2-40B4-BE49-F238E27FC236}">
                <a16:creationId xmlns:a16="http://schemas.microsoft.com/office/drawing/2014/main" id="{795D9BB7-2F75-4DBC-92A0-EB8A8F91B4E4}"/>
              </a:ext>
            </a:extLst>
          </p:cNvPr>
          <p:cNvSpPr>
            <a:spLocks noGrp="1"/>
          </p:cNvSpPr>
          <p:nvPr>
            <p:ph type="title"/>
          </p:nvPr>
        </p:nvSpPr>
        <p:spPr/>
        <p:txBody>
          <a:bodyPr/>
          <a:lstStyle/>
          <a:p>
            <a:endParaRPr lang="zh-TW" altLang="en-US" dirty="0"/>
          </a:p>
        </p:txBody>
      </p:sp>
      <p:pic>
        <p:nvPicPr>
          <p:cNvPr id="10" name="圖片 9">
            <a:extLst>
              <a:ext uri="{FF2B5EF4-FFF2-40B4-BE49-F238E27FC236}">
                <a16:creationId xmlns:a16="http://schemas.microsoft.com/office/drawing/2014/main" id="{2187C7E9-80B2-4843-8B59-BB3CB7D8DDB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284922"/>
            <a:ext cx="12192000" cy="6534378"/>
          </a:xfrm>
          <a:prstGeom prst="rect">
            <a:avLst/>
          </a:prstGeom>
        </p:spPr>
      </p:pic>
    </p:spTree>
    <p:extLst>
      <p:ext uri="{BB962C8B-B14F-4D97-AF65-F5344CB8AC3E}">
        <p14:creationId xmlns:p14="http://schemas.microsoft.com/office/powerpoint/2010/main" val="28877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eaLnBrk="0">
              <a:buClr>
                <a:srgbClr val="C00000"/>
              </a:buClr>
            </a:pPr>
            <a:r>
              <a:rPr lang="zh-TW" altLang="en-US" dirty="0"/>
              <a:t>勞工保險條例第</a:t>
            </a:r>
            <a:r>
              <a:rPr lang="en-US" altLang="zh-TW" dirty="0"/>
              <a:t>14</a:t>
            </a:r>
            <a:r>
              <a:rPr lang="zh-TW" altLang="en-US" dirty="0"/>
              <a:t>條：「前條所稱月投保薪資，係指由投保單位按被保險人之月薪資總額，依投保薪資分級表之規定，向保險人申報之薪資</a:t>
            </a:r>
            <a:r>
              <a:rPr lang="en-US" altLang="zh-TW" dirty="0"/>
              <a:t>…</a:t>
            </a:r>
            <a:r>
              <a:rPr lang="zh-TW" altLang="en-US" dirty="0"/>
              <a:t>」</a:t>
            </a:r>
            <a:endParaRPr lang="en-US" altLang="zh-TW" dirty="0"/>
          </a:p>
          <a:p>
            <a:pPr eaLnBrk="0">
              <a:buClr>
                <a:srgbClr val="C00000"/>
              </a:buClr>
            </a:pPr>
            <a:r>
              <a:rPr lang="zh-TW" altLang="en-US" dirty="0"/>
              <a:t>勞工保險條例施行細則第</a:t>
            </a:r>
            <a:r>
              <a:rPr lang="en-US" altLang="zh-TW" dirty="0"/>
              <a:t>27</a:t>
            </a:r>
            <a:r>
              <a:rPr lang="zh-TW" altLang="en-US" dirty="0"/>
              <a:t>條規定略以：「本條例第十四條第一項所稱</a:t>
            </a:r>
            <a:r>
              <a:rPr lang="zh-TW" altLang="en-US" b="1" dirty="0">
                <a:solidFill>
                  <a:srgbClr val="C00000"/>
                </a:solidFill>
              </a:rPr>
              <a:t>月薪資總額，以勞動基準法第二條第三款規定之工資為準</a:t>
            </a:r>
            <a:r>
              <a:rPr lang="en-US" altLang="zh-TW" dirty="0"/>
              <a:t>…</a:t>
            </a:r>
            <a:r>
              <a:rPr lang="zh-TW" altLang="en-US" dirty="0"/>
              <a:t>」</a:t>
            </a:r>
            <a:endParaRPr lang="en-US" altLang="zh-TW" dirty="0"/>
          </a:p>
          <a:p>
            <a:pPr eaLnBrk="0">
              <a:buClr>
                <a:srgbClr val="C00000"/>
              </a:buClr>
            </a:pPr>
            <a:r>
              <a:rPr lang="zh-TW" altLang="en-US" dirty="0"/>
              <a:t>勞工退休金條例第</a:t>
            </a:r>
            <a:r>
              <a:rPr lang="en-US" altLang="zh-TW" dirty="0"/>
              <a:t>14</a:t>
            </a:r>
            <a:r>
              <a:rPr lang="zh-TW" altLang="en-US" dirty="0"/>
              <a:t>條第</a:t>
            </a:r>
            <a:r>
              <a:rPr lang="en-US" altLang="zh-TW" dirty="0"/>
              <a:t>1</a:t>
            </a:r>
            <a:r>
              <a:rPr lang="zh-TW" altLang="en-US" dirty="0"/>
              <a:t>項：「雇主應為第七條第一項規定之勞工負擔提繳之退休金，不得低於勞工每月工資百分之六。 」</a:t>
            </a:r>
            <a:endParaRPr lang="en-US" altLang="zh-TW" dirty="0"/>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a:t>
            </a:r>
            <a:r>
              <a:rPr lang="zh-TW" altLang="en-US" dirty="0"/>
              <a:t>三</a:t>
            </a:r>
            <a:r>
              <a:rPr lang="en-US" altLang="zh-TW" dirty="0"/>
              <a:t>)</a:t>
            </a:r>
            <a:r>
              <a:rPr lang="zh-TW" altLang="en-US" dirty="0"/>
              <a:t>勞保、勞退各項級距均與勞基法工資連動</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21</a:t>
            </a:fld>
            <a:endParaRPr lang="zh-TW" altLang="en-US"/>
          </a:p>
        </p:txBody>
      </p:sp>
    </p:spTree>
    <p:extLst>
      <p:ext uri="{BB962C8B-B14F-4D97-AF65-F5344CB8AC3E}">
        <p14:creationId xmlns:p14="http://schemas.microsoft.com/office/powerpoint/2010/main" val="327600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eaLnBrk="0">
              <a:buClr>
                <a:srgbClr val="C00000"/>
              </a:buClr>
            </a:pPr>
            <a:r>
              <a:rPr lang="zh-TW" altLang="en-US" dirty="0"/>
              <a:t>勞動基準法第</a:t>
            </a:r>
            <a:r>
              <a:rPr lang="en-US" altLang="zh-TW" dirty="0"/>
              <a:t>21</a:t>
            </a:r>
            <a:r>
              <a:rPr lang="zh-TW" altLang="en-US" dirty="0"/>
              <a:t>條第</a:t>
            </a:r>
            <a:r>
              <a:rPr lang="en-US" altLang="zh-TW" dirty="0"/>
              <a:t>1</a:t>
            </a:r>
            <a:r>
              <a:rPr lang="zh-TW" altLang="en-US" dirty="0"/>
              <a:t>項：「工資由勞雇雙方議定之。但不得低於基本工資。 」</a:t>
            </a:r>
            <a:endParaRPr lang="en-US" altLang="zh-TW" dirty="0"/>
          </a:p>
          <a:p>
            <a:pPr eaLnBrk="0">
              <a:buClr>
                <a:srgbClr val="C00000"/>
              </a:buClr>
            </a:pPr>
            <a:r>
              <a:rPr lang="zh-TW" altLang="zh-TW" dirty="0"/>
              <a:t>基本工資不含加班費：</a:t>
            </a:r>
            <a:r>
              <a:rPr lang="zh-TW" altLang="en-US" dirty="0"/>
              <a:t>勞動基準法施行細則第</a:t>
            </a:r>
            <a:r>
              <a:rPr lang="en-US" altLang="zh-TW" dirty="0"/>
              <a:t>11</a:t>
            </a:r>
            <a:r>
              <a:rPr lang="zh-TW" altLang="en-US" dirty="0"/>
              <a:t>條：「本法第</a:t>
            </a:r>
            <a:r>
              <a:rPr lang="en-US" altLang="zh-TW" dirty="0"/>
              <a:t>21</a:t>
            </a:r>
            <a:r>
              <a:rPr lang="zh-TW" altLang="en-US" dirty="0"/>
              <a:t>條所稱</a:t>
            </a:r>
            <a:r>
              <a:rPr lang="zh-TW" altLang="en-US" b="1" dirty="0">
                <a:solidFill>
                  <a:srgbClr val="C00000"/>
                </a:solidFill>
              </a:rPr>
              <a:t>基本工資，指勞工在正常工作時間內所得之報酬</a:t>
            </a:r>
            <a:r>
              <a:rPr lang="zh-TW" altLang="en-US" dirty="0"/>
              <a:t>。不包括延長工作時間之工資與休息日、休假日及例假工作加給之工資。」</a:t>
            </a:r>
            <a:endParaRPr lang="en-US" altLang="zh-TW" dirty="0"/>
          </a:p>
          <a:p>
            <a:pPr eaLnBrk="0">
              <a:buClr>
                <a:srgbClr val="C00000"/>
              </a:buClr>
            </a:pPr>
            <a:r>
              <a:rPr lang="zh-TW" altLang="en-US" dirty="0"/>
              <a:t>勞動基準法施行細則第</a:t>
            </a:r>
            <a:r>
              <a:rPr lang="en-US" altLang="zh-TW" dirty="0"/>
              <a:t>12</a:t>
            </a:r>
            <a:r>
              <a:rPr lang="zh-TW" altLang="en-US" dirty="0"/>
              <a:t>條：「採計件工資之勞工所得基本工資，以每日工作</a:t>
            </a:r>
            <a:r>
              <a:rPr lang="en-US" altLang="zh-TW" dirty="0"/>
              <a:t>8</a:t>
            </a:r>
            <a:r>
              <a:rPr lang="zh-TW" altLang="en-US" dirty="0"/>
              <a:t>小時之生產額或工作量換算之。」</a:t>
            </a:r>
            <a:endParaRPr lang="en-US" altLang="zh-TW" dirty="0"/>
          </a:p>
          <a:p>
            <a:pPr eaLnBrk="0">
              <a:buClr>
                <a:srgbClr val="C00000"/>
              </a:buClr>
            </a:pPr>
            <a:r>
              <a:rPr lang="zh-TW" altLang="en-US" dirty="0"/>
              <a:t>勞動基準法施行細則第</a:t>
            </a:r>
            <a:r>
              <a:rPr lang="en-US" altLang="zh-TW" dirty="0"/>
              <a:t>13</a:t>
            </a:r>
            <a:r>
              <a:rPr lang="zh-TW" altLang="en-US" dirty="0"/>
              <a:t>條：「勞工工作時間每日少於</a:t>
            </a:r>
            <a:r>
              <a:rPr lang="en-US" altLang="zh-TW" dirty="0"/>
              <a:t>8</a:t>
            </a:r>
            <a:r>
              <a:rPr lang="zh-TW" altLang="en-US" dirty="0"/>
              <a:t>小時者，除工作規則、勞動契約另有約定或另有法令規定者外，其基本工資得按工作時間比例計算之。」</a:t>
            </a:r>
            <a:endParaRPr lang="en-US" altLang="zh-TW" dirty="0"/>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zh-TW" altLang="en-US" dirty="0"/>
              <a:t>三、基本工資之有關規定</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22</a:t>
            </a:fld>
            <a:endParaRPr lang="zh-TW" altLang="en-US"/>
          </a:p>
        </p:txBody>
      </p:sp>
    </p:spTree>
    <p:extLst>
      <p:ext uri="{BB962C8B-B14F-4D97-AF65-F5344CB8AC3E}">
        <p14:creationId xmlns:p14="http://schemas.microsoft.com/office/powerpoint/2010/main" val="40136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a:buClr>
                <a:srgbClr val="C00000"/>
              </a:buClr>
            </a:pPr>
            <a:r>
              <a:rPr lang="zh-TW" altLang="zh-TW" dirty="0"/>
              <a:t>現行俗稱的「責任制工作者」並不是指「事情做完才能走，但沒有加班費」這種違法行徑。</a:t>
            </a:r>
            <a:endParaRPr lang="en-US" altLang="zh-TW" dirty="0"/>
          </a:p>
          <a:p>
            <a:pPr>
              <a:buClr>
                <a:srgbClr val="C00000"/>
              </a:buClr>
            </a:pPr>
            <a:r>
              <a:rPr lang="zh-TW" altLang="zh-TW" dirty="0"/>
              <a:t>合法的「責任制」，是指勞基法第</a:t>
            </a:r>
            <a:r>
              <a:rPr lang="en-US" altLang="zh-TW" dirty="0"/>
              <a:t>84</a:t>
            </a:r>
            <a:r>
              <a:rPr lang="zh-TW" altLang="zh-TW" dirty="0"/>
              <a:t>條之</a:t>
            </a:r>
            <a:r>
              <a:rPr lang="en-US" altLang="zh-TW" dirty="0"/>
              <a:t>1</a:t>
            </a:r>
            <a:r>
              <a:rPr lang="zh-TW" altLang="zh-TW" dirty="0"/>
              <a:t>規定的監督、管理人員或責任制專業人員、監視性或間歇性之工作等，基於其工作性質屬於勞力提供密集度較低的間歇工作，或因部分行業之特殊需求</a:t>
            </a:r>
            <a:r>
              <a:rPr lang="en-US" altLang="zh-TW" dirty="0"/>
              <a:t>(</a:t>
            </a:r>
            <a:r>
              <a:rPr lang="zh-TW" altLang="zh-TW" dirty="0"/>
              <a:t>例如會計服務業之報稅季節</a:t>
            </a:r>
            <a:r>
              <a:rPr lang="en-US" altLang="zh-TW" dirty="0"/>
              <a:t>)</a:t>
            </a:r>
            <a:r>
              <a:rPr lang="zh-TW" altLang="zh-TW" dirty="0"/>
              <a:t>，允許該等工作者經過法定程序後，另行約定工時、休假等勞動條件。</a:t>
            </a:r>
            <a:endParaRPr lang="zh-TW" altLang="en-US" dirty="0"/>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zh-TW" altLang="en-US" dirty="0"/>
              <a:t>四、 </a:t>
            </a:r>
            <a:r>
              <a:rPr lang="en-US" altLang="zh-TW" dirty="0"/>
              <a:t>84</a:t>
            </a:r>
            <a:r>
              <a:rPr lang="zh-TW" altLang="en-US" dirty="0"/>
              <a:t>條之</a:t>
            </a:r>
            <a:r>
              <a:rPr lang="en-US" altLang="zh-TW" dirty="0"/>
              <a:t>1</a:t>
            </a:r>
            <a:r>
              <a:rPr lang="zh-TW" altLang="en-US" dirty="0"/>
              <a:t>工作者之基本工資計算</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23</a:t>
            </a:fld>
            <a:endParaRPr lang="zh-TW" altLang="en-US"/>
          </a:p>
        </p:txBody>
      </p:sp>
    </p:spTree>
    <p:extLst>
      <p:ext uri="{BB962C8B-B14F-4D97-AF65-F5344CB8AC3E}">
        <p14:creationId xmlns:p14="http://schemas.microsoft.com/office/powerpoint/2010/main" val="820469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marL="0" indent="0">
              <a:buClr>
                <a:srgbClr val="C00000"/>
              </a:buClr>
              <a:buNone/>
            </a:pPr>
            <a:r>
              <a:rPr lang="zh-TW" altLang="en-US" dirty="0"/>
              <a:t>勞動基準法第</a:t>
            </a:r>
            <a:r>
              <a:rPr lang="en-US" altLang="zh-TW" dirty="0"/>
              <a:t>84</a:t>
            </a:r>
            <a:r>
              <a:rPr lang="zh-TW" altLang="en-US" dirty="0"/>
              <a:t>條之</a:t>
            </a:r>
            <a:r>
              <a:rPr lang="en-US" altLang="zh-TW" dirty="0"/>
              <a:t>1</a:t>
            </a:r>
            <a:r>
              <a:rPr lang="zh-TW" altLang="en-US" dirty="0"/>
              <a:t>：</a:t>
            </a:r>
          </a:p>
          <a:p>
            <a:pPr marL="0" indent="0">
              <a:lnSpc>
                <a:spcPts val="3300"/>
              </a:lnSpc>
              <a:buClr>
                <a:srgbClr val="C00000"/>
              </a:buClr>
              <a:buNone/>
            </a:pPr>
            <a:r>
              <a:rPr lang="en-US" altLang="zh-TW" dirty="0"/>
              <a:t>Ⅰ</a:t>
            </a:r>
            <a:r>
              <a:rPr lang="zh-TW" altLang="en-US" b="1" dirty="0">
                <a:solidFill>
                  <a:srgbClr val="C00000"/>
                </a:solidFill>
              </a:rPr>
              <a:t>經中央主管機關核定公告</a:t>
            </a:r>
            <a:r>
              <a:rPr lang="zh-TW" altLang="en-US" dirty="0"/>
              <a:t>之下列工作者，</a:t>
            </a:r>
            <a:r>
              <a:rPr lang="zh-TW" altLang="en-US" b="1" dirty="0">
                <a:solidFill>
                  <a:srgbClr val="C00000"/>
                </a:solidFill>
              </a:rPr>
              <a:t>得由勞雇雙方另行約定，工</a:t>
            </a:r>
            <a:endParaRPr lang="en-US" altLang="zh-TW" b="1" dirty="0">
              <a:solidFill>
                <a:srgbClr val="C00000"/>
              </a:solidFill>
            </a:endParaRPr>
          </a:p>
          <a:p>
            <a:pPr marL="0" indent="0">
              <a:lnSpc>
                <a:spcPts val="3300"/>
              </a:lnSpc>
              <a:buClr>
                <a:srgbClr val="C00000"/>
              </a:buClr>
              <a:buNone/>
            </a:pPr>
            <a:r>
              <a:rPr lang="zh-TW" altLang="en-US" b="1" dirty="0">
                <a:solidFill>
                  <a:srgbClr val="C00000"/>
                </a:solidFill>
              </a:rPr>
              <a:t>　作時間、例假、休假、女性夜間工作，並報請當地主管機關核備</a:t>
            </a:r>
            <a:r>
              <a:rPr lang="zh-TW" altLang="en-US" dirty="0"/>
              <a:t>，不</a:t>
            </a:r>
            <a:endParaRPr lang="en-US" altLang="zh-TW" dirty="0"/>
          </a:p>
          <a:p>
            <a:pPr marL="0" indent="0">
              <a:lnSpc>
                <a:spcPts val="3300"/>
              </a:lnSpc>
              <a:buClr>
                <a:srgbClr val="C00000"/>
              </a:buClr>
              <a:buNone/>
            </a:pPr>
            <a:r>
              <a:rPr lang="zh-TW" altLang="en-US" dirty="0"/>
              <a:t>　受</a:t>
            </a:r>
            <a:r>
              <a:rPr lang="zh-TW" altLang="en-US" u="sng" dirty="0"/>
              <a:t>第</a:t>
            </a:r>
            <a:r>
              <a:rPr lang="en-US" altLang="zh-TW" u="sng" dirty="0"/>
              <a:t>30</a:t>
            </a:r>
            <a:r>
              <a:rPr lang="zh-TW" altLang="en-US" u="sng" dirty="0"/>
              <a:t>條、第</a:t>
            </a:r>
            <a:r>
              <a:rPr lang="en-US" altLang="zh-TW" u="sng" dirty="0"/>
              <a:t>32</a:t>
            </a:r>
            <a:r>
              <a:rPr lang="zh-TW" altLang="en-US" u="sng" dirty="0"/>
              <a:t>條、第</a:t>
            </a:r>
            <a:r>
              <a:rPr lang="en-US" altLang="zh-TW" u="sng" dirty="0"/>
              <a:t>36</a:t>
            </a:r>
            <a:r>
              <a:rPr lang="zh-TW" altLang="en-US" u="sng" dirty="0"/>
              <a:t>條、第</a:t>
            </a:r>
            <a:r>
              <a:rPr lang="en-US" altLang="zh-TW" u="sng" dirty="0"/>
              <a:t>37</a:t>
            </a:r>
            <a:r>
              <a:rPr lang="zh-TW" altLang="en-US" u="sng" dirty="0"/>
              <a:t>條、第</a:t>
            </a:r>
            <a:r>
              <a:rPr lang="en-US" altLang="zh-TW" u="sng" dirty="0"/>
              <a:t>49</a:t>
            </a:r>
            <a:r>
              <a:rPr lang="zh-TW" altLang="en-US" u="sng" dirty="0"/>
              <a:t>條</a:t>
            </a:r>
            <a:r>
              <a:rPr lang="zh-TW" altLang="en-US" dirty="0"/>
              <a:t>規定之限制。</a:t>
            </a:r>
          </a:p>
          <a:p>
            <a:pPr marL="0" indent="0">
              <a:lnSpc>
                <a:spcPts val="3300"/>
              </a:lnSpc>
              <a:buClr>
                <a:srgbClr val="C00000"/>
              </a:buClr>
              <a:buNone/>
            </a:pPr>
            <a:r>
              <a:rPr lang="zh-TW" altLang="en-US" dirty="0"/>
              <a:t>　一、監督、管理人員或責任制專業人員。</a:t>
            </a:r>
          </a:p>
          <a:p>
            <a:pPr marL="0" indent="0">
              <a:lnSpc>
                <a:spcPts val="3300"/>
              </a:lnSpc>
              <a:buClr>
                <a:srgbClr val="C00000"/>
              </a:buClr>
              <a:buNone/>
            </a:pPr>
            <a:r>
              <a:rPr lang="zh-TW" altLang="en-US" dirty="0"/>
              <a:t>　二、監視性或間歇性之工作。</a:t>
            </a:r>
          </a:p>
          <a:p>
            <a:pPr marL="0" indent="0">
              <a:lnSpc>
                <a:spcPts val="3300"/>
              </a:lnSpc>
              <a:buClr>
                <a:srgbClr val="C00000"/>
              </a:buClr>
              <a:buNone/>
            </a:pPr>
            <a:r>
              <a:rPr lang="zh-TW" altLang="en-US" dirty="0"/>
              <a:t>　三、其他性質特殊之工作。</a:t>
            </a:r>
          </a:p>
          <a:p>
            <a:pPr marL="0" indent="0">
              <a:lnSpc>
                <a:spcPts val="3300"/>
              </a:lnSpc>
              <a:buClr>
                <a:srgbClr val="C00000"/>
              </a:buClr>
              <a:buNone/>
            </a:pPr>
            <a:r>
              <a:rPr lang="en-US" altLang="zh-TW" dirty="0"/>
              <a:t>Ⅱ</a:t>
            </a:r>
            <a:r>
              <a:rPr lang="zh-TW" altLang="en-US" b="1" dirty="0">
                <a:solidFill>
                  <a:srgbClr val="C00000"/>
                </a:solidFill>
              </a:rPr>
              <a:t>前項約定應以書面為之</a:t>
            </a:r>
            <a:r>
              <a:rPr lang="zh-TW" altLang="en-US" dirty="0"/>
              <a:t>，並應參考本法所定之基準且不得損及勞工之</a:t>
            </a:r>
            <a:endParaRPr lang="en-US" altLang="zh-TW" dirty="0"/>
          </a:p>
          <a:p>
            <a:pPr marL="0" indent="0">
              <a:lnSpc>
                <a:spcPts val="3300"/>
              </a:lnSpc>
              <a:buClr>
                <a:srgbClr val="C00000"/>
              </a:buClr>
              <a:buNone/>
            </a:pPr>
            <a:r>
              <a:rPr lang="zh-TW" altLang="en-US" dirty="0"/>
              <a:t>　健康及福祉。</a:t>
            </a:r>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一</a:t>
            </a:r>
            <a:r>
              <a:rPr lang="en-US" altLang="zh-TW" dirty="0"/>
              <a:t>)</a:t>
            </a:r>
            <a:r>
              <a:rPr lang="zh-TW" altLang="en-US" dirty="0"/>
              <a:t>勞動基準法第</a:t>
            </a:r>
            <a:r>
              <a:rPr lang="en-US" altLang="zh-TW" dirty="0"/>
              <a:t>84</a:t>
            </a:r>
            <a:r>
              <a:rPr lang="zh-TW" altLang="en-US" dirty="0"/>
              <a:t>條之</a:t>
            </a:r>
            <a:r>
              <a:rPr lang="en-US" altLang="zh-TW" dirty="0"/>
              <a:t>1</a:t>
            </a:r>
            <a:r>
              <a:rPr lang="zh-TW" altLang="en-US" dirty="0"/>
              <a:t>之法令規範</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24</a:t>
            </a:fld>
            <a:endParaRPr lang="zh-TW" altLang="en-US"/>
          </a:p>
        </p:txBody>
      </p:sp>
    </p:spTree>
    <p:extLst>
      <p:ext uri="{BB962C8B-B14F-4D97-AF65-F5344CB8AC3E}">
        <p14:creationId xmlns:p14="http://schemas.microsoft.com/office/powerpoint/2010/main" val="1782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marL="0" indent="0">
              <a:buClr>
                <a:srgbClr val="C00000"/>
              </a:buClr>
              <a:buNone/>
            </a:pPr>
            <a:r>
              <a:rPr lang="zh-TW" altLang="en-US" dirty="0"/>
              <a:t>勞動基準法第</a:t>
            </a:r>
            <a:r>
              <a:rPr lang="en-US" altLang="zh-TW" dirty="0"/>
              <a:t>84</a:t>
            </a:r>
            <a:r>
              <a:rPr lang="zh-TW" altLang="en-US" dirty="0"/>
              <a:t>條之</a:t>
            </a:r>
            <a:r>
              <a:rPr lang="en-US" altLang="zh-TW" dirty="0"/>
              <a:t>1</a:t>
            </a:r>
            <a:r>
              <a:rPr lang="zh-TW" altLang="en-US" dirty="0"/>
              <a:t>之使用注意事項：</a:t>
            </a:r>
            <a:endParaRPr lang="en-US" altLang="zh-TW" dirty="0"/>
          </a:p>
          <a:p>
            <a:pPr>
              <a:buClr>
                <a:srgbClr val="C00000"/>
              </a:buClr>
            </a:pPr>
            <a:r>
              <a:rPr lang="zh-TW" altLang="en-US" dirty="0"/>
              <a:t>必須為「經中央主管機關核定公告之工作者」</a:t>
            </a:r>
            <a:endParaRPr lang="en-US" altLang="zh-TW" dirty="0"/>
          </a:p>
          <a:p>
            <a:pPr>
              <a:buClr>
                <a:srgbClr val="C00000"/>
              </a:buClr>
            </a:pPr>
            <a:r>
              <a:rPr lang="zh-TW" altLang="en-US" dirty="0"/>
              <a:t>必須報請當地主管機關核備</a:t>
            </a:r>
            <a:endParaRPr lang="en-US" altLang="zh-TW" dirty="0"/>
          </a:p>
          <a:p>
            <a:pPr>
              <a:buClr>
                <a:srgbClr val="C00000"/>
              </a:buClr>
            </a:pPr>
            <a:r>
              <a:rPr lang="zh-TW" altLang="en-US" dirty="0"/>
              <a:t>必須填寫書面約定書</a:t>
            </a:r>
            <a:endParaRPr lang="en-US" altLang="zh-TW" dirty="0"/>
          </a:p>
          <a:p>
            <a:pPr>
              <a:buClr>
                <a:srgbClr val="C00000"/>
              </a:buClr>
            </a:pPr>
            <a:endParaRPr lang="en-US" altLang="zh-TW" dirty="0"/>
          </a:p>
          <a:p>
            <a:pPr>
              <a:buClr>
                <a:srgbClr val="C00000"/>
              </a:buClr>
            </a:pPr>
            <a:r>
              <a:rPr lang="zh-TW" altLang="en-US" dirty="0"/>
              <a:t>行政院勞工委員會</a:t>
            </a:r>
            <a:r>
              <a:rPr lang="en-US" altLang="zh-TW" dirty="0"/>
              <a:t>87</a:t>
            </a:r>
            <a:r>
              <a:rPr lang="zh-TW" altLang="en-US" dirty="0"/>
              <a:t>年</a:t>
            </a:r>
            <a:r>
              <a:rPr lang="en-US" altLang="zh-TW" dirty="0"/>
              <a:t>10</a:t>
            </a:r>
            <a:r>
              <a:rPr lang="zh-TW" altLang="en-US" dirty="0"/>
              <a:t>月 </a:t>
            </a:r>
            <a:r>
              <a:rPr lang="en-US" altLang="zh-TW" dirty="0"/>
              <a:t>7</a:t>
            </a:r>
            <a:r>
              <a:rPr lang="zh-TW" altLang="en-US" dirty="0"/>
              <a:t>日（</a:t>
            </a:r>
            <a:r>
              <a:rPr lang="en-US" altLang="zh-TW" dirty="0"/>
              <a:t>87</a:t>
            </a:r>
            <a:r>
              <a:rPr lang="zh-TW" altLang="en-US" dirty="0"/>
              <a:t>）台勞動二字第 </a:t>
            </a:r>
            <a:r>
              <a:rPr lang="en-US" altLang="zh-TW" dirty="0"/>
              <a:t>044756 </a:t>
            </a:r>
            <a:r>
              <a:rPr lang="zh-TW" altLang="en-US" dirty="0"/>
              <a:t>號公告：核定社會福利服務機構之監護工為勞動基準法第</a:t>
            </a:r>
            <a:r>
              <a:rPr lang="en-US" altLang="zh-TW" dirty="0"/>
              <a:t>84</a:t>
            </a:r>
            <a:r>
              <a:rPr lang="zh-TW" altLang="en-US" dirty="0"/>
              <a:t>條之</a:t>
            </a:r>
            <a:r>
              <a:rPr lang="en-US" altLang="zh-TW" dirty="0"/>
              <a:t>1</a:t>
            </a:r>
            <a:r>
              <a:rPr lang="zh-TW" altLang="en-US" dirty="0"/>
              <a:t>之工作者。</a:t>
            </a:r>
            <a:endParaRPr lang="en-US" altLang="zh-TW" dirty="0"/>
          </a:p>
          <a:p>
            <a:pPr marL="0" indent="0">
              <a:buClr>
                <a:srgbClr val="C00000"/>
              </a:buClr>
              <a:buNone/>
            </a:pPr>
            <a:r>
              <a:rPr lang="en-US" altLang="zh-TW" dirty="0"/>
              <a:t>(</a:t>
            </a:r>
            <a:r>
              <a:rPr lang="zh-TW" altLang="en-US" dirty="0"/>
              <a:t>註：「護理之家」非此範圍→主管機關為衛生局</a:t>
            </a:r>
            <a:r>
              <a:rPr lang="en-US" altLang="zh-TW" dirty="0"/>
              <a:t>)</a:t>
            </a: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一</a:t>
            </a:r>
            <a:r>
              <a:rPr lang="en-US" altLang="zh-TW" dirty="0"/>
              <a:t>)</a:t>
            </a:r>
            <a:r>
              <a:rPr lang="zh-TW" altLang="en-US" dirty="0"/>
              <a:t>勞動基準法第</a:t>
            </a:r>
            <a:r>
              <a:rPr lang="en-US" altLang="zh-TW" dirty="0"/>
              <a:t>84</a:t>
            </a:r>
            <a:r>
              <a:rPr lang="zh-TW" altLang="en-US" dirty="0"/>
              <a:t>條之</a:t>
            </a:r>
            <a:r>
              <a:rPr lang="en-US" altLang="zh-TW" dirty="0"/>
              <a:t>1</a:t>
            </a:r>
            <a:r>
              <a:rPr lang="zh-TW" altLang="en-US" dirty="0"/>
              <a:t>之法令規範</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25</a:t>
            </a:fld>
            <a:endParaRPr lang="zh-TW" altLang="en-US"/>
          </a:p>
        </p:txBody>
      </p:sp>
    </p:spTree>
    <p:extLst>
      <p:ext uri="{BB962C8B-B14F-4D97-AF65-F5344CB8AC3E}">
        <p14:creationId xmlns:p14="http://schemas.microsoft.com/office/powerpoint/2010/main" val="290539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a:buClr>
                <a:srgbClr val="C00000"/>
              </a:buClr>
            </a:pPr>
            <a:r>
              <a:rPr lang="en-US" altLang="zh-TW" dirty="0"/>
              <a:t>84</a:t>
            </a:r>
            <a:r>
              <a:rPr lang="zh-TW" altLang="en-US" dirty="0"/>
              <a:t>條之</a:t>
            </a:r>
            <a:r>
              <a:rPr lang="en-US" altLang="zh-TW" dirty="0"/>
              <a:t>1</a:t>
            </a:r>
            <a:r>
              <a:rPr lang="zh-TW" altLang="en-US" dirty="0"/>
              <a:t>工作者僅是不受勞基法第</a:t>
            </a:r>
            <a:r>
              <a:rPr lang="en-US" altLang="zh-TW" dirty="0"/>
              <a:t>30</a:t>
            </a:r>
            <a:r>
              <a:rPr lang="zh-TW" altLang="en-US" dirty="0"/>
              <a:t>條、第</a:t>
            </a:r>
            <a:r>
              <a:rPr lang="en-US" altLang="zh-TW" dirty="0"/>
              <a:t>32</a:t>
            </a:r>
            <a:r>
              <a:rPr lang="zh-TW" altLang="en-US" dirty="0"/>
              <a:t>條、第</a:t>
            </a:r>
            <a:r>
              <a:rPr lang="en-US" altLang="zh-TW" dirty="0"/>
              <a:t>36</a:t>
            </a:r>
            <a:r>
              <a:rPr lang="zh-TW" altLang="en-US" dirty="0"/>
              <a:t>條、第</a:t>
            </a:r>
            <a:r>
              <a:rPr lang="en-US" altLang="zh-TW" dirty="0"/>
              <a:t>37</a:t>
            </a:r>
            <a:r>
              <a:rPr lang="zh-TW" altLang="en-US" dirty="0"/>
              <a:t>條、第</a:t>
            </a:r>
            <a:r>
              <a:rPr lang="en-US" altLang="zh-TW" dirty="0"/>
              <a:t>49</a:t>
            </a:r>
            <a:r>
              <a:rPr lang="zh-TW" altLang="en-US" dirty="0"/>
              <a:t>條規定之限制，</a:t>
            </a:r>
            <a:r>
              <a:rPr lang="zh-TW" altLang="en-US" u="sng" dirty="0"/>
              <a:t>本質上仍是適用勞動基準法的勞工</a:t>
            </a:r>
            <a:r>
              <a:rPr lang="zh-TW" altLang="en-US" dirty="0"/>
              <a:t>，並受該約定書有關條件約定之保障。</a:t>
            </a:r>
            <a:endParaRPr lang="en-US" altLang="zh-TW" dirty="0"/>
          </a:p>
          <a:p>
            <a:pPr>
              <a:buClr>
                <a:srgbClr val="C00000"/>
              </a:buClr>
            </a:pPr>
            <a:r>
              <a:rPr lang="zh-TW" altLang="zh-TW" dirty="0"/>
              <a:t>行政院勞工委員會</a:t>
            </a:r>
            <a:r>
              <a:rPr lang="en-US" altLang="zh-TW" dirty="0"/>
              <a:t>101</a:t>
            </a:r>
            <a:r>
              <a:rPr lang="zh-TW" altLang="zh-TW" dirty="0"/>
              <a:t>年</a:t>
            </a:r>
            <a:r>
              <a:rPr lang="en-US" altLang="zh-TW" dirty="0"/>
              <a:t>06</a:t>
            </a:r>
            <a:r>
              <a:rPr lang="zh-TW" altLang="zh-TW" dirty="0"/>
              <a:t>月</a:t>
            </a:r>
            <a:r>
              <a:rPr lang="en-US" altLang="zh-TW" dirty="0"/>
              <a:t>18</a:t>
            </a:r>
            <a:r>
              <a:rPr lang="zh-TW" altLang="zh-TW" dirty="0"/>
              <a:t>日勞動</a:t>
            </a:r>
            <a:r>
              <a:rPr lang="en-US" altLang="zh-TW" dirty="0"/>
              <a:t>2</a:t>
            </a:r>
            <a:r>
              <a:rPr lang="zh-TW" altLang="zh-TW" dirty="0"/>
              <a:t>字第</a:t>
            </a:r>
            <a:r>
              <a:rPr lang="en-US" altLang="zh-TW" dirty="0"/>
              <a:t>1010016422</a:t>
            </a:r>
            <a:r>
              <a:rPr lang="zh-TW" altLang="zh-TW" dirty="0"/>
              <a:t>號函：「二、查勞動基準法第</a:t>
            </a:r>
            <a:r>
              <a:rPr lang="en-US" altLang="zh-TW" dirty="0"/>
              <a:t>84</a:t>
            </a:r>
            <a:r>
              <a:rPr lang="zh-TW" altLang="zh-TW" dirty="0"/>
              <a:t>條之</a:t>
            </a:r>
            <a:r>
              <a:rPr lang="en-US" altLang="zh-TW" dirty="0"/>
              <a:t>1</a:t>
            </a:r>
            <a:r>
              <a:rPr lang="zh-TW" altLang="zh-TW" dirty="0"/>
              <a:t>係允事業單位之特殊工作者，經中央主管機關核定後，其工作時間、例假、休假等事項得由勞雇雙方另行約定。依該條第</a:t>
            </a:r>
            <a:r>
              <a:rPr lang="en-US" altLang="zh-TW" dirty="0"/>
              <a:t>2</a:t>
            </a:r>
            <a:r>
              <a:rPr lang="zh-TW" altLang="zh-TW" dirty="0"/>
              <a:t>項規定，</a:t>
            </a:r>
            <a:r>
              <a:rPr lang="zh-TW" altLang="zh-TW" b="1" u="sng" dirty="0">
                <a:solidFill>
                  <a:srgbClr val="C00000"/>
                </a:solidFill>
              </a:rPr>
              <a:t>該約定應參考該法所定之基準且不得損及勞工之健康與福祉，除應以書面為之外，尚應依該條第</a:t>
            </a:r>
            <a:r>
              <a:rPr lang="en-US" altLang="zh-TW" b="1" u="sng" dirty="0">
                <a:solidFill>
                  <a:srgbClr val="C00000"/>
                </a:solidFill>
              </a:rPr>
              <a:t>1</a:t>
            </a:r>
            <a:r>
              <a:rPr lang="zh-TW" altLang="zh-TW" b="1" u="sng" dirty="0">
                <a:solidFill>
                  <a:srgbClr val="C00000"/>
                </a:solidFill>
              </a:rPr>
              <a:t>項規定報請當地主管機關核備後，始生效力</a:t>
            </a:r>
            <a:r>
              <a:rPr lang="zh-TW" altLang="zh-TW" dirty="0"/>
              <a:t>。三、另查經地方勞工行政主管機關核備之書面勞動契約如附期限，所允別定個別勞雇間法定勞動基準之公法效果自應於期限屆滿時失其效力，有關事項仍應依勞動基準法相關規定辦理。」</a:t>
            </a: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二</a:t>
            </a:r>
            <a:r>
              <a:rPr lang="en-US" altLang="zh-TW" dirty="0"/>
              <a:t>)</a:t>
            </a:r>
            <a:r>
              <a:rPr lang="zh-TW" altLang="en-US" dirty="0"/>
              <a:t> 未報請核備者，所有事項均回歸</a:t>
            </a:r>
            <a:br>
              <a:rPr lang="en-US" altLang="zh-TW" dirty="0"/>
            </a:br>
            <a:r>
              <a:rPr lang="zh-TW" altLang="en-US" dirty="0"/>
              <a:t>勞動基準法一般規定辦理</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26</a:t>
            </a:fld>
            <a:endParaRPr lang="zh-TW" altLang="en-US"/>
          </a:p>
        </p:txBody>
      </p:sp>
    </p:spTree>
    <p:extLst>
      <p:ext uri="{BB962C8B-B14F-4D97-AF65-F5344CB8AC3E}">
        <p14:creationId xmlns:p14="http://schemas.microsoft.com/office/powerpoint/2010/main" val="3833705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hangingPunct="0">
              <a:buClr>
                <a:srgbClr val="C00000"/>
              </a:buClr>
            </a:pPr>
            <a:r>
              <a:rPr lang="zh-TW" altLang="zh-TW" dirty="0"/>
              <a:t>司法院大法官解釋第</a:t>
            </a:r>
            <a:r>
              <a:rPr lang="en-US" altLang="zh-TW" dirty="0"/>
              <a:t>726</a:t>
            </a:r>
            <a:r>
              <a:rPr lang="zh-TW" altLang="zh-TW" dirty="0"/>
              <a:t>號理由書【</a:t>
            </a:r>
            <a:r>
              <a:rPr lang="en-US" altLang="zh-TW" dirty="0"/>
              <a:t>103</a:t>
            </a:r>
            <a:r>
              <a:rPr lang="zh-TW" altLang="zh-TW" dirty="0"/>
              <a:t>年</a:t>
            </a:r>
            <a:r>
              <a:rPr lang="en-US" altLang="zh-TW" dirty="0"/>
              <a:t>11</a:t>
            </a:r>
            <a:r>
              <a:rPr lang="zh-TW" altLang="zh-TW" dirty="0"/>
              <a:t>月</a:t>
            </a:r>
            <a:r>
              <a:rPr lang="en-US" altLang="zh-TW" dirty="0"/>
              <a:t>21</a:t>
            </a:r>
            <a:r>
              <a:rPr lang="zh-TW" altLang="zh-TW" dirty="0"/>
              <a:t>日】：「</a:t>
            </a:r>
            <a:r>
              <a:rPr lang="en-US" altLang="zh-TW" dirty="0"/>
              <a:t>…</a:t>
            </a:r>
            <a:r>
              <a:rPr lang="zh-TW" altLang="zh-TW" b="1" dirty="0"/>
              <a:t>系爭規定要求就勞雇雙方之另行約定報請核備，其管制既係直接規制勞動關係內涵，且其管制之內容又非僅單純要求提供勞雇雙方約定之內容備查，自應認其規定有直接干預勞動關係之民事效力。否則，如認為其核備僅發生公法上不利於雇主之效果，系爭規定之前揭目的將無法落實</a:t>
            </a:r>
            <a:r>
              <a:rPr lang="zh-TW" altLang="zh-TW" dirty="0"/>
              <a:t>；</a:t>
            </a:r>
            <a:r>
              <a:rPr lang="en-US" altLang="zh-TW" dirty="0"/>
              <a:t>…</a:t>
            </a:r>
            <a:r>
              <a:rPr lang="zh-TW" altLang="zh-TW" dirty="0"/>
              <a:t>。系爭規定既稱：『……得由勞雇雙方另行約定……，並報請當地主管機關核備，不受……規定之限制』，亦即</a:t>
            </a:r>
            <a:r>
              <a:rPr lang="zh-TW" altLang="zh-TW" b="1" dirty="0">
                <a:solidFill>
                  <a:srgbClr val="C00000"/>
                </a:solidFill>
              </a:rPr>
              <a:t>如另行約定未經當地主管機關核備，尚不得排除本法第三十條等規定之限制</a:t>
            </a:r>
            <a:r>
              <a:rPr lang="zh-TW" altLang="zh-TW" dirty="0"/>
              <a:t>。故如發生民事爭議，法院自應於具體個案，就工作時間等事項另行約定而未經核備者，本於落實保護勞工權益之立法目的，依本法第三十條等規定予以調整，並依本法第二十四條、第三十九條規定計付工資。」</a:t>
            </a:r>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二</a:t>
            </a:r>
            <a:r>
              <a:rPr lang="en-US" altLang="zh-TW" dirty="0"/>
              <a:t>)</a:t>
            </a:r>
            <a:r>
              <a:rPr lang="zh-TW" altLang="en-US" dirty="0"/>
              <a:t> 未報請核備者，所有事項均回歸</a:t>
            </a:r>
            <a:br>
              <a:rPr lang="en-US" altLang="zh-TW" dirty="0"/>
            </a:br>
            <a:r>
              <a:rPr lang="zh-TW" altLang="en-US" dirty="0"/>
              <a:t>勞動基準法一般規定辦理</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27</a:t>
            </a:fld>
            <a:endParaRPr lang="zh-TW" altLang="en-US"/>
          </a:p>
        </p:txBody>
      </p:sp>
    </p:spTree>
    <p:extLst>
      <p:ext uri="{BB962C8B-B14F-4D97-AF65-F5344CB8AC3E}">
        <p14:creationId xmlns:p14="http://schemas.microsoft.com/office/powerpoint/2010/main" val="171994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a:buClr>
                <a:srgbClr val="C00000"/>
              </a:buClr>
            </a:pPr>
            <a:r>
              <a:rPr lang="zh-TW" altLang="zh-TW" dirty="0"/>
              <a:t>最高法院</a:t>
            </a:r>
            <a:r>
              <a:rPr lang="en-US" altLang="zh-TW" dirty="0"/>
              <a:t>105</a:t>
            </a:r>
            <a:r>
              <a:rPr lang="zh-TW" altLang="zh-TW" dirty="0"/>
              <a:t>年度台上字第</a:t>
            </a:r>
            <a:r>
              <a:rPr lang="en-US" altLang="zh-TW" dirty="0"/>
              <a:t>376</a:t>
            </a:r>
            <a:r>
              <a:rPr lang="zh-TW" altLang="zh-TW" dirty="0"/>
              <a:t>號判決：「</a:t>
            </a:r>
            <a:r>
              <a:rPr lang="en-US" altLang="zh-TW" dirty="0"/>
              <a:t>…</a:t>
            </a:r>
            <a:r>
              <a:rPr lang="zh-TW" altLang="zh-TW" dirty="0"/>
              <a:t>各該規定並屬強制規定。法院於具體個案中，就工作時間等事項另行約定而未核備者，應本於落實保護勞工權益之立法目的，依同法第三十條等規定予以調整，並依同法第二十四條、第三十九條規定，命雇主計付工資。倘該未經核備之另行約定不利於勞工，依民法第七十一條本文規定，即屬無效，法院不受該另行約定之拘束。」</a:t>
            </a:r>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二</a:t>
            </a:r>
            <a:r>
              <a:rPr lang="en-US" altLang="zh-TW" dirty="0"/>
              <a:t>)</a:t>
            </a:r>
            <a:r>
              <a:rPr lang="zh-TW" altLang="en-US" dirty="0"/>
              <a:t> 未報請核備者，所有事項均回歸</a:t>
            </a:r>
            <a:br>
              <a:rPr lang="en-US" altLang="zh-TW" dirty="0"/>
            </a:br>
            <a:r>
              <a:rPr lang="zh-TW" altLang="en-US" dirty="0"/>
              <a:t>勞動基準法一般規定辦理</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28</a:t>
            </a:fld>
            <a:endParaRPr lang="zh-TW" altLang="en-US"/>
          </a:p>
        </p:txBody>
      </p:sp>
    </p:spTree>
    <p:extLst>
      <p:ext uri="{BB962C8B-B14F-4D97-AF65-F5344CB8AC3E}">
        <p14:creationId xmlns:p14="http://schemas.microsoft.com/office/powerpoint/2010/main" val="2202540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marL="0" indent="0">
              <a:lnSpc>
                <a:spcPts val="3600"/>
              </a:lnSpc>
              <a:buClr>
                <a:srgbClr val="C00000"/>
              </a:buClr>
              <a:buNone/>
            </a:pPr>
            <a:r>
              <a:rPr lang="en-US" altLang="zh-TW" dirty="0"/>
              <a:t>1.</a:t>
            </a:r>
            <a:r>
              <a:rPr lang="zh-TW" altLang="en-US" dirty="0"/>
              <a:t>全月工作</a:t>
            </a:r>
            <a:endParaRPr lang="en-US" altLang="zh-TW" dirty="0"/>
          </a:p>
          <a:p>
            <a:pPr>
              <a:lnSpc>
                <a:spcPts val="3600"/>
              </a:lnSpc>
              <a:buClr>
                <a:srgbClr val="C00000"/>
              </a:buClr>
            </a:pPr>
            <a:r>
              <a:rPr lang="en-US" altLang="zh-TW" dirty="0"/>
              <a:t>Q1.</a:t>
            </a:r>
            <a:r>
              <a:rPr lang="zh-TW" altLang="en-US" dirty="0"/>
              <a:t>照服員已依法核備</a:t>
            </a:r>
            <a:r>
              <a:rPr lang="en-US" altLang="zh-TW" dirty="0"/>
              <a:t>84</a:t>
            </a:r>
            <a:r>
              <a:rPr lang="zh-TW" altLang="en-US" dirty="0"/>
              <a:t>條之</a:t>
            </a:r>
            <a:r>
              <a:rPr lang="en-US" altLang="zh-TW" dirty="0"/>
              <a:t>1</a:t>
            </a:r>
            <a:r>
              <a:rPr lang="zh-TW" altLang="en-US" dirty="0"/>
              <a:t>約定書，約定一個月排班</a:t>
            </a:r>
            <a:r>
              <a:rPr lang="en-US" altLang="zh-TW" dirty="0"/>
              <a:t>20</a:t>
            </a:r>
            <a:r>
              <a:rPr lang="zh-TW" altLang="en-US" dirty="0"/>
              <a:t>天，每天</a:t>
            </a:r>
            <a:r>
              <a:rPr lang="en-US" altLang="zh-TW" dirty="0"/>
              <a:t>10</a:t>
            </a:r>
            <a:r>
              <a:rPr lang="zh-TW" altLang="en-US" dirty="0"/>
              <a:t>小時班</a:t>
            </a:r>
            <a:r>
              <a:rPr lang="en-US" altLang="zh-TW" dirty="0"/>
              <a:t>(</a:t>
            </a:r>
            <a:r>
              <a:rPr lang="zh-TW" altLang="en-US" dirty="0"/>
              <a:t>正常工時</a:t>
            </a:r>
            <a:r>
              <a:rPr lang="en-US" altLang="zh-TW" dirty="0"/>
              <a:t>10</a:t>
            </a:r>
            <a:r>
              <a:rPr lang="zh-TW" altLang="en-US" dirty="0"/>
              <a:t>小時</a:t>
            </a:r>
            <a:r>
              <a:rPr lang="en-US" altLang="zh-TW" dirty="0"/>
              <a:t>)</a:t>
            </a:r>
            <a:r>
              <a:rPr lang="zh-TW" altLang="en-US" dirty="0"/>
              <a:t>，約定工時為</a:t>
            </a:r>
            <a:r>
              <a:rPr lang="en-US" altLang="zh-TW" dirty="0"/>
              <a:t>200</a:t>
            </a:r>
            <a:r>
              <a:rPr lang="zh-TW" altLang="en-US" dirty="0"/>
              <a:t>小時，薪水怎麼算？</a:t>
            </a:r>
            <a:endParaRPr lang="en-US" altLang="zh-TW" dirty="0"/>
          </a:p>
          <a:p>
            <a:pPr lvl="1">
              <a:lnSpc>
                <a:spcPts val="3600"/>
              </a:lnSpc>
              <a:buClr>
                <a:srgbClr val="C00000"/>
              </a:buClr>
            </a:pPr>
            <a:r>
              <a:rPr lang="zh-TW" altLang="en-US" dirty="0"/>
              <a:t>所謂月薪</a:t>
            </a:r>
            <a:r>
              <a:rPr lang="en-US" altLang="zh-TW" dirty="0"/>
              <a:t>23,100</a:t>
            </a:r>
            <a:r>
              <a:rPr lang="zh-TW" altLang="en-US" dirty="0"/>
              <a:t>元是指「一天</a:t>
            </a:r>
            <a:r>
              <a:rPr lang="en-US" altLang="zh-TW" dirty="0"/>
              <a:t>8</a:t>
            </a:r>
            <a:r>
              <a:rPr lang="zh-TW" altLang="en-US" dirty="0"/>
              <a:t>小時班，週休二日的人」，所以適用</a:t>
            </a:r>
            <a:r>
              <a:rPr lang="en-US" altLang="zh-TW" dirty="0"/>
              <a:t>84</a:t>
            </a:r>
            <a:r>
              <a:rPr lang="zh-TW" altLang="en-US" dirty="0"/>
              <a:t>條之</a:t>
            </a:r>
            <a:r>
              <a:rPr lang="en-US" altLang="zh-TW" dirty="0"/>
              <a:t>1</a:t>
            </a:r>
            <a:r>
              <a:rPr lang="zh-TW" altLang="en-US" dirty="0"/>
              <a:t>工作者既然「正常工時」比人家長，基本工資也要等比例增加。</a:t>
            </a:r>
            <a:endParaRPr lang="en-US" altLang="zh-TW" dirty="0"/>
          </a:p>
          <a:p>
            <a:pPr lvl="1">
              <a:lnSpc>
                <a:spcPts val="3600"/>
              </a:lnSpc>
              <a:buClr>
                <a:srgbClr val="C00000"/>
              </a:buClr>
            </a:pPr>
            <a:r>
              <a:rPr lang="zh-TW" altLang="en-US" dirty="0"/>
              <a:t>該月薪資計算式：</a:t>
            </a:r>
            <a:r>
              <a:rPr lang="en-US" altLang="zh-TW" dirty="0"/>
              <a:t>【</a:t>
            </a:r>
            <a:r>
              <a:rPr lang="zh-TW" altLang="en-US" dirty="0"/>
              <a:t>基本工資</a:t>
            </a:r>
            <a:r>
              <a:rPr lang="en-US" altLang="zh-TW" dirty="0"/>
              <a:t>23,100+</a:t>
            </a:r>
            <a:r>
              <a:rPr lang="zh-TW" altLang="en-US" dirty="0"/>
              <a:t>增給基本工資</a:t>
            </a:r>
            <a:r>
              <a:rPr lang="en-US" altLang="zh-TW" dirty="0"/>
              <a:t>(200</a:t>
            </a:r>
            <a:r>
              <a:rPr lang="zh-TW" altLang="en-US" dirty="0"/>
              <a:t>小時</a:t>
            </a:r>
            <a:r>
              <a:rPr lang="en-US" altLang="zh-TW" dirty="0"/>
              <a:t>-174</a:t>
            </a:r>
            <a:r>
              <a:rPr lang="zh-TW" altLang="en-US" dirty="0"/>
              <a:t>小時</a:t>
            </a:r>
            <a:r>
              <a:rPr lang="en-US" altLang="zh-TW" dirty="0"/>
              <a:t>)</a:t>
            </a:r>
            <a:r>
              <a:rPr lang="zh-TW" altLang="en-US" dirty="0"/>
              <a:t>*</a:t>
            </a:r>
            <a:r>
              <a:rPr lang="en-US" altLang="zh-TW" dirty="0"/>
              <a:t>96.25</a:t>
            </a:r>
            <a:r>
              <a:rPr lang="zh-TW" altLang="en-US" dirty="0"/>
              <a:t>元</a:t>
            </a:r>
            <a:r>
              <a:rPr lang="en-US" altLang="zh-TW" dirty="0"/>
              <a:t>=25,603</a:t>
            </a:r>
            <a:r>
              <a:rPr lang="zh-TW" altLang="en-US" dirty="0"/>
              <a:t>元</a:t>
            </a:r>
            <a:endParaRPr lang="en-US" altLang="zh-TW" dirty="0"/>
          </a:p>
          <a:p>
            <a:pPr>
              <a:lnSpc>
                <a:spcPts val="3600"/>
              </a:lnSpc>
              <a:buClr>
                <a:srgbClr val="C00000"/>
              </a:buClr>
            </a:pPr>
            <a:r>
              <a:rPr lang="zh-TW" altLang="en-US" dirty="0"/>
              <a:t>小叮嚀：基本工資月薪自</a:t>
            </a:r>
            <a:r>
              <a:rPr lang="en-US" altLang="zh-TW" dirty="0"/>
              <a:t>109</a:t>
            </a:r>
            <a:r>
              <a:rPr lang="zh-TW" altLang="en-US" dirty="0"/>
              <a:t>年</a:t>
            </a:r>
            <a:r>
              <a:rPr lang="en-US" altLang="zh-TW" dirty="0"/>
              <a:t>1</a:t>
            </a:r>
            <a:r>
              <a:rPr lang="zh-TW" altLang="en-US" dirty="0"/>
              <a:t>月</a:t>
            </a:r>
            <a:r>
              <a:rPr lang="en-US" altLang="zh-TW" dirty="0"/>
              <a:t>1</a:t>
            </a:r>
            <a:r>
              <a:rPr lang="zh-TW" altLang="en-US" dirty="0"/>
              <a:t>日起調整為</a:t>
            </a:r>
            <a:r>
              <a:rPr lang="en-US" altLang="zh-TW" dirty="0"/>
              <a:t>23,800</a:t>
            </a:r>
            <a:r>
              <a:rPr lang="zh-TW" altLang="en-US" dirty="0"/>
              <a:t>元，換算時薪約為</a:t>
            </a:r>
            <a:r>
              <a:rPr lang="en-US" altLang="zh-TW" dirty="0"/>
              <a:t>99.17</a:t>
            </a:r>
            <a:r>
              <a:rPr lang="zh-TW" altLang="en-US" dirty="0"/>
              <a:t>元。</a:t>
            </a:r>
            <a:endParaRPr lang="en-US" altLang="zh-TW" dirty="0"/>
          </a:p>
          <a:p>
            <a:pPr lvl="1">
              <a:lnSpc>
                <a:spcPts val="3600"/>
              </a:lnSpc>
              <a:buClr>
                <a:srgbClr val="C00000"/>
              </a:buClr>
            </a:pPr>
            <a:endParaRPr lang="zh-TW" altLang="en-US" dirty="0"/>
          </a:p>
          <a:p>
            <a:pPr>
              <a:buClr>
                <a:srgbClr val="C00000"/>
              </a:buClr>
            </a:pP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三</a:t>
            </a:r>
            <a:r>
              <a:rPr lang="en-US" altLang="zh-TW" dirty="0"/>
              <a:t>)</a:t>
            </a:r>
            <a:r>
              <a:rPr lang="zh-TW" altLang="en-US" dirty="0"/>
              <a:t> 以依法核備約定書之照服員為例</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29</a:t>
            </a:fld>
            <a:endParaRPr lang="zh-TW" altLang="en-US"/>
          </a:p>
        </p:txBody>
      </p:sp>
    </p:spTree>
    <p:extLst>
      <p:ext uri="{BB962C8B-B14F-4D97-AF65-F5344CB8AC3E}">
        <p14:creationId xmlns:p14="http://schemas.microsoft.com/office/powerpoint/2010/main" val="352622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F924F7-0355-45FE-B041-EA5708961F55}"/>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33A6E338-C1A8-46A0-8E5D-0D1B2C82A5F0}"/>
              </a:ext>
            </a:extLst>
          </p:cNvPr>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4BDE4496-24B7-4260-9D82-724D13E0F169}" type="slidenum">
              <a:rPr lang="en-US" altLang="zh-TW" smtClean="0"/>
              <a:pPr>
                <a:defRPr/>
              </a:pPr>
              <a:t>3</a:t>
            </a:fld>
            <a:endParaRPr lang="en-US" altLang="zh-TW" dirty="0"/>
          </a:p>
        </p:txBody>
      </p:sp>
      <p:pic>
        <p:nvPicPr>
          <p:cNvPr id="5" name="Google Shape;10;p2"/>
          <p:cNvPicPr preferRelativeResize="0"/>
          <p:nvPr/>
        </p:nvPicPr>
        <p:blipFill>
          <a:blip r:embed="rId2" cstate="print">
            <a:alphaModFix/>
          </a:blip>
          <a:stretch>
            <a:fillRect/>
          </a:stretch>
        </p:blipFill>
        <p:spPr>
          <a:xfrm>
            <a:off x="5087888" y="1988840"/>
            <a:ext cx="5580112" cy="4536505"/>
          </a:xfrm>
          <a:prstGeom prst="rect">
            <a:avLst/>
          </a:prstGeom>
          <a:noFill/>
          <a:ln>
            <a:noFill/>
          </a:ln>
        </p:spPr>
      </p:pic>
      <p:sp>
        <p:nvSpPr>
          <p:cNvPr id="6" name="Google Shape;65;p14"/>
          <p:cNvSpPr txBox="1">
            <a:spLocks/>
          </p:cNvSpPr>
          <p:nvPr/>
        </p:nvSpPr>
        <p:spPr bwMode="auto">
          <a:xfrm>
            <a:off x="1266952" y="3429000"/>
            <a:ext cx="5391000" cy="8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342900" indent="-342900" algn="l" defTabSz="-13873163" rtl="0" fontAlgn="base">
              <a:spcBef>
                <a:spcPct val="0"/>
              </a:spcBef>
              <a:spcAft>
                <a:spcPct val="0"/>
              </a:spcAft>
              <a:defRPr sz="5000" kern="1200">
                <a:solidFill>
                  <a:schemeClr val="tx2"/>
                </a:solidFill>
                <a:latin typeface="+mj-lt"/>
                <a:ea typeface="+mj-ea"/>
                <a:cs typeface="+mj-cs"/>
              </a:defRPr>
            </a:lvl1pPr>
            <a:lvl2pPr marL="342900" indent="-342900" algn="l" defTabSz="-13873163" rtl="0" fontAlgn="base">
              <a:spcBef>
                <a:spcPct val="0"/>
              </a:spcBef>
              <a:spcAft>
                <a:spcPct val="0"/>
              </a:spcAft>
              <a:defRPr sz="5000">
                <a:solidFill>
                  <a:schemeClr val="tx2"/>
                </a:solidFill>
                <a:latin typeface="Calibri" pitchFamily="34" charset="0"/>
              </a:defRPr>
            </a:lvl2pPr>
            <a:lvl3pPr marL="342900" indent="-342900" algn="l" defTabSz="-13873163" rtl="0" fontAlgn="base">
              <a:spcBef>
                <a:spcPct val="0"/>
              </a:spcBef>
              <a:spcAft>
                <a:spcPct val="0"/>
              </a:spcAft>
              <a:defRPr sz="5000">
                <a:solidFill>
                  <a:schemeClr val="tx2"/>
                </a:solidFill>
                <a:latin typeface="Calibri" pitchFamily="34" charset="0"/>
              </a:defRPr>
            </a:lvl3pPr>
            <a:lvl4pPr marL="342900" indent="-342900" algn="l" defTabSz="-13873163" rtl="0" fontAlgn="base">
              <a:spcBef>
                <a:spcPct val="0"/>
              </a:spcBef>
              <a:spcAft>
                <a:spcPct val="0"/>
              </a:spcAft>
              <a:defRPr sz="5000">
                <a:solidFill>
                  <a:schemeClr val="tx2"/>
                </a:solidFill>
                <a:latin typeface="Calibri" pitchFamily="34" charset="0"/>
              </a:defRPr>
            </a:lvl4pPr>
            <a:lvl5pPr marL="342900" indent="-342900" algn="l" defTabSz="-13873163" rtl="0" fontAlgn="base">
              <a:spcBef>
                <a:spcPct val="0"/>
              </a:spcBef>
              <a:spcAft>
                <a:spcPct val="0"/>
              </a:spcAft>
              <a:defRPr sz="5000">
                <a:solidFill>
                  <a:schemeClr val="tx2"/>
                </a:solidFill>
                <a:latin typeface="Calibri" pitchFamily="34"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pPr marL="0" indent="0" algn="ctr">
              <a:spcBef>
                <a:spcPts val="0"/>
              </a:spcBef>
              <a:spcAft>
                <a:spcPts val="0"/>
              </a:spcAft>
            </a:pPr>
            <a:r>
              <a:rPr lang="zh-TW" altLang="en-US" sz="4000" dirty="0">
                <a:solidFill>
                  <a:schemeClr val="tx1"/>
                </a:solidFill>
              </a:rPr>
              <a:t>壹、法令強行規定</a:t>
            </a:r>
            <a:endParaRPr lang="en-US" altLang="zh-TW" sz="4000" dirty="0">
              <a:solidFill>
                <a:schemeClr val="tx1"/>
              </a:solidFill>
            </a:endParaRPr>
          </a:p>
          <a:p>
            <a:pPr marL="0" indent="0" algn="ctr">
              <a:spcBef>
                <a:spcPts val="0"/>
              </a:spcBef>
              <a:spcAft>
                <a:spcPts val="0"/>
              </a:spcAft>
            </a:pPr>
            <a:r>
              <a:rPr lang="zh-TW" altLang="en-US" sz="4000" dirty="0">
                <a:solidFill>
                  <a:schemeClr val="tx1"/>
                </a:solidFill>
              </a:rPr>
              <a:t>之認識</a:t>
            </a:r>
          </a:p>
        </p:txBody>
      </p:sp>
      <p:sp>
        <p:nvSpPr>
          <p:cNvPr id="7" name="日期版面配置區 6">
            <a:extLst>
              <a:ext uri="{FF2B5EF4-FFF2-40B4-BE49-F238E27FC236}">
                <a16:creationId xmlns:a16="http://schemas.microsoft.com/office/drawing/2014/main" id="{824B8E24-93B3-45DA-8AD5-11DA2543B6C3}"/>
              </a:ext>
            </a:extLst>
          </p:cNvPr>
          <p:cNvSpPr>
            <a:spLocks noGrp="1"/>
          </p:cNvSpPr>
          <p:nvPr>
            <p:ph type="dt" sz="half" idx="2"/>
          </p:nvPr>
        </p:nvSpPr>
        <p:spPr/>
        <p:txBody>
          <a:bodyPr/>
          <a:lstStyle/>
          <a:p>
            <a:fld id="{4B3EBDC9-0432-4C08-ADA6-7B1293DC9A9A}" type="datetime1">
              <a:rPr lang="zh-TW" altLang="en-US" smtClean="0"/>
              <a:pPr/>
              <a:t>2019/9/11</a:t>
            </a:fld>
            <a:endParaRPr lang="zh-TW" altLang="en-US"/>
          </a:p>
        </p:txBody>
      </p:sp>
    </p:spTree>
    <p:extLst>
      <p:ext uri="{BB962C8B-B14F-4D97-AF65-F5344CB8AC3E}">
        <p14:creationId xmlns:p14="http://schemas.microsoft.com/office/powerpoint/2010/main" val="3249168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marL="0" indent="0">
              <a:lnSpc>
                <a:spcPts val="3600"/>
              </a:lnSpc>
              <a:buClr>
                <a:srgbClr val="C00000"/>
              </a:buClr>
              <a:buNone/>
            </a:pPr>
            <a:r>
              <a:rPr lang="en-US" altLang="zh-TW" dirty="0"/>
              <a:t>2-1.</a:t>
            </a:r>
            <a:r>
              <a:rPr lang="zh-TW" altLang="en-US" dirty="0"/>
              <a:t>當月有請假之情形</a:t>
            </a:r>
            <a:endParaRPr lang="en-US" altLang="zh-TW" dirty="0"/>
          </a:p>
          <a:p>
            <a:pPr>
              <a:lnSpc>
                <a:spcPts val="3600"/>
              </a:lnSpc>
              <a:buClr>
                <a:srgbClr val="C00000"/>
              </a:buClr>
            </a:pPr>
            <a:r>
              <a:rPr lang="en-US" altLang="zh-TW" dirty="0"/>
              <a:t>Q2.</a:t>
            </a:r>
            <a:r>
              <a:rPr lang="zh-TW" altLang="en-US" dirty="0"/>
              <a:t>照服員已依法核備</a:t>
            </a:r>
            <a:r>
              <a:rPr lang="en-US" altLang="zh-TW" dirty="0"/>
              <a:t>84</a:t>
            </a:r>
            <a:r>
              <a:rPr lang="zh-TW" altLang="en-US" dirty="0"/>
              <a:t>條之</a:t>
            </a:r>
            <a:r>
              <a:rPr lang="en-US" altLang="zh-TW" dirty="0"/>
              <a:t>1</a:t>
            </a:r>
            <a:r>
              <a:rPr lang="zh-TW" altLang="en-US" dirty="0"/>
              <a:t>約定書，約定一個月排班</a:t>
            </a:r>
            <a:r>
              <a:rPr lang="en-US" altLang="zh-TW" dirty="0"/>
              <a:t>20</a:t>
            </a:r>
            <a:r>
              <a:rPr lang="zh-TW" altLang="en-US" dirty="0"/>
              <a:t>天，每天</a:t>
            </a:r>
            <a:r>
              <a:rPr lang="en-US" altLang="zh-TW" dirty="0"/>
              <a:t>10</a:t>
            </a:r>
            <a:r>
              <a:rPr lang="zh-TW" altLang="en-US" dirty="0"/>
              <a:t>小時班</a:t>
            </a:r>
            <a:r>
              <a:rPr lang="en-US" altLang="zh-TW" dirty="0"/>
              <a:t>(</a:t>
            </a:r>
            <a:r>
              <a:rPr lang="zh-TW" altLang="en-US" dirty="0"/>
              <a:t>正常工時</a:t>
            </a:r>
            <a:r>
              <a:rPr lang="en-US" altLang="zh-TW" dirty="0"/>
              <a:t>10</a:t>
            </a:r>
            <a:r>
              <a:rPr lang="zh-TW" altLang="en-US" dirty="0"/>
              <a:t>小時</a:t>
            </a:r>
            <a:r>
              <a:rPr lang="en-US" altLang="zh-TW" dirty="0"/>
              <a:t>)</a:t>
            </a:r>
            <a:r>
              <a:rPr lang="zh-TW" altLang="en-US" dirty="0"/>
              <a:t>，約定工時為</a:t>
            </a:r>
            <a:r>
              <a:rPr lang="en-US" altLang="zh-TW" dirty="0"/>
              <a:t>200</a:t>
            </a:r>
            <a:r>
              <a:rPr lang="zh-TW" altLang="en-US" dirty="0"/>
              <a:t>小時，但有</a:t>
            </a:r>
            <a:r>
              <a:rPr lang="en-US" altLang="zh-TW" dirty="0"/>
              <a:t>2</a:t>
            </a:r>
            <a:r>
              <a:rPr lang="zh-TW" altLang="en-US" dirty="0"/>
              <a:t>天請病假，實際出勤</a:t>
            </a:r>
            <a:r>
              <a:rPr lang="en-US" altLang="zh-TW" dirty="0"/>
              <a:t>18</a:t>
            </a:r>
            <a:r>
              <a:rPr lang="zh-TW" altLang="en-US" dirty="0"/>
              <a:t>天，薪水怎麼算？</a:t>
            </a:r>
            <a:endParaRPr lang="en-US" altLang="zh-TW" dirty="0"/>
          </a:p>
          <a:p>
            <a:pPr lvl="1">
              <a:lnSpc>
                <a:spcPts val="3600"/>
              </a:lnSpc>
              <a:buClr>
                <a:srgbClr val="C00000"/>
              </a:buClr>
            </a:pPr>
            <a:endParaRPr lang="zh-TW" altLang="en-US" dirty="0"/>
          </a:p>
          <a:p>
            <a:pPr>
              <a:buClr>
                <a:srgbClr val="C00000"/>
              </a:buClr>
            </a:pP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三</a:t>
            </a:r>
            <a:r>
              <a:rPr lang="en-US" altLang="zh-TW" dirty="0"/>
              <a:t>)</a:t>
            </a:r>
            <a:r>
              <a:rPr lang="zh-TW" altLang="en-US" dirty="0"/>
              <a:t> 以依法核備約定書之照服員為例</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30</a:t>
            </a:fld>
            <a:endParaRPr lang="zh-TW" altLang="en-US"/>
          </a:p>
        </p:txBody>
      </p:sp>
    </p:spTree>
    <p:extLst>
      <p:ext uri="{BB962C8B-B14F-4D97-AF65-F5344CB8AC3E}">
        <p14:creationId xmlns:p14="http://schemas.microsoft.com/office/powerpoint/2010/main" val="2991973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marL="0" indent="0">
              <a:lnSpc>
                <a:spcPts val="3600"/>
              </a:lnSpc>
              <a:buClr>
                <a:srgbClr val="C00000"/>
              </a:buClr>
              <a:buNone/>
            </a:pPr>
            <a:r>
              <a:rPr lang="en-US" altLang="zh-TW" dirty="0"/>
              <a:t>2-2.</a:t>
            </a:r>
            <a:r>
              <a:rPr lang="zh-TW" altLang="en-US" dirty="0"/>
              <a:t>當月有請假之情形</a:t>
            </a:r>
            <a:endParaRPr lang="en-US" altLang="zh-TW" dirty="0"/>
          </a:p>
          <a:p>
            <a:pPr lvl="1">
              <a:lnSpc>
                <a:spcPts val="3600"/>
              </a:lnSpc>
              <a:buClr>
                <a:srgbClr val="C00000"/>
              </a:buClr>
            </a:pPr>
            <a:r>
              <a:rPr lang="zh-TW" altLang="zh-TW" dirty="0"/>
              <a:t>勞動部</a:t>
            </a:r>
            <a:r>
              <a:rPr lang="en-US" altLang="zh-TW" dirty="0"/>
              <a:t>103 </a:t>
            </a:r>
            <a:r>
              <a:rPr lang="zh-TW" altLang="zh-TW" dirty="0"/>
              <a:t>年</a:t>
            </a:r>
            <a:r>
              <a:rPr lang="en-US" altLang="zh-TW" dirty="0"/>
              <a:t> 10 </a:t>
            </a:r>
            <a:r>
              <a:rPr lang="zh-TW" altLang="zh-TW" dirty="0"/>
              <a:t>月</a:t>
            </a:r>
            <a:r>
              <a:rPr lang="en-US" altLang="zh-TW" dirty="0"/>
              <a:t> 15 </a:t>
            </a:r>
            <a:r>
              <a:rPr lang="zh-TW" altLang="zh-TW" dirty="0"/>
              <a:t>日勞動條</a:t>
            </a:r>
            <a:r>
              <a:rPr lang="en-US" altLang="zh-TW" dirty="0"/>
              <a:t> 3</a:t>
            </a:r>
            <a:r>
              <a:rPr lang="zh-TW" altLang="zh-TW" dirty="0"/>
              <a:t>字第</a:t>
            </a:r>
            <a:r>
              <a:rPr lang="en-US" altLang="zh-TW" dirty="0"/>
              <a:t> 1030132065 </a:t>
            </a:r>
            <a:r>
              <a:rPr lang="zh-TW" altLang="zh-TW" dirty="0"/>
              <a:t>號函：「查勞動基準法第</a:t>
            </a:r>
            <a:r>
              <a:rPr lang="en-US" altLang="zh-TW" dirty="0"/>
              <a:t>32</a:t>
            </a:r>
            <a:r>
              <a:rPr lang="zh-TW" altLang="zh-TW" dirty="0"/>
              <a:t>條所稱『延長工時』，指雇主使勞工於正常工作時間以外延長工作。勞工請事假之時間本為原約定正常工時之一部，原受雇主指揮監督，縱因請假而實際上未從事工作，於檢視工作時間是否符合該條第</a:t>
            </a:r>
            <a:r>
              <a:rPr lang="en-US" altLang="zh-TW" dirty="0"/>
              <a:t>2</a:t>
            </a:r>
            <a:r>
              <a:rPr lang="zh-TW" altLang="zh-TW" dirty="0"/>
              <a:t>項『每日延長工時連同正常工時不得超過</a:t>
            </a:r>
            <a:r>
              <a:rPr lang="en-US" altLang="zh-TW" dirty="0"/>
              <a:t>12</a:t>
            </a:r>
            <a:r>
              <a:rPr lang="zh-TW" altLang="zh-TW" dirty="0"/>
              <a:t>小時』規定時，請事假之時段仍應與是日工作時間合併計算。」</a:t>
            </a:r>
            <a:endParaRPr lang="en-US" altLang="zh-TW" dirty="0"/>
          </a:p>
          <a:p>
            <a:pPr lvl="1">
              <a:lnSpc>
                <a:spcPts val="3600"/>
              </a:lnSpc>
              <a:buClr>
                <a:srgbClr val="C00000"/>
              </a:buClr>
            </a:pPr>
            <a:r>
              <a:rPr lang="zh-TW" altLang="en-US" dirty="0"/>
              <a:t>請假部分，當天薪資是依勞工所請假別，依照勞工請假規則或相關法令規定辦理薪資計算。</a:t>
            </a:r>
            <a:endParaRPr lang="en-US" altLang="zh-TW" dirty="0"/>
          </a:p>
          <a:p>
            <a:pPr lvl="1">
              <a:lnSpc>
                <a:spcPts val="3600"/>
              </a:lnSpc>
              <a:buClr>
                <a:srgbClr val="C00000"/>
              </a:buClr>
            </a:pPr>
            <a:r>
              <a:rPr lang="zh-TW" altLang="en-US" dirty="0"/>
              <a:t>勞工請假規則第</a:t>
            </a:r>
            <a:r>
              <a:rPr lang="en-US" altLang="zh-TW" dirty="0"/>
              <a:t>4</a:t>
            </a:r>
            <a:r>
              <a:rPr lang="zh-TW" altLang="en-US" dirty="0"/>
              <a:t>條規定略以：「</a:t>
            </a:r>
            <a:r>
              <a:rPr lang="en-US" altLang="zh-TW" dirty="0"/>
              <a:t>...</a:t>
            </a:r>
            <a:r>
              <a:rPr lang="zh-TW" altLang="en-US" dirty="0"/>
              <a:t>普通傷病假一年內未超過三十日部分，工資折半發給</a:t>
            </a:r>
            <a:r>
              <a:rPr lang="en-US" altLang="zh-TW" dirty="0"/>
              <a:t>…</a:t>
            </a:r>
            <a:r>
              <a:rPr lang="zh-TW" altLang="en-US" dirty="0"/>
              <a:t>」</a:t>
            </a:r>
          </a:p>
          <a:p>
            <a:pPr>
              <a:buClr>
                <a:srgbClr val="C00000"/>
              </a:buClr>
            </a:pP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三</a:t>
            </a:r>
            <a:r>
              <a:rPr lang="en-US" altLang="zh-TW" dirty="0"/>
              <a:t>)</a:t>
            </a:r>
            <a:r>
              <a:rPr lang="zh-TW" altLang="en-US" dirty="0"/>
              <a:t> 以依法核備約定書之照服員為例</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31</a:t>
            </a:fld>
            <a:endParaRPr lang="zh-TW" altLang="en-US"/>
          </a:p>
        </p:txBody>
      </p:sp>
    </p:spTree>
    <p:extLst>
      <p:ext uri="{BB962C8B-B14F-4D97-AF65-F5344CB8AC3E}">
        <p14:creationId xmlns:p14="http://schemas.microsoft.com/office/powerpoint/2010/main" val="1203836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marL="0" indent="0">
              <a:lnSpc>
                <a:spcPts val="3600"/>
              </a:lnSpc>
              <a:buClr>
                <a:srgbClr val="C00000"/>
              </a:buClr>
              <a:buNone/>
            </a:pPr>
            <a:r>
              <a:rPr lang="en-US" altLang="zh-TW" dirty="0"/>
              <a:t>2-3.</a:t>
            </a:r>
            <a:r>
              <a:rPr lang="zh-TW" altLang="en-US" dirty="0"/>
              <a:t>當月有請假之情形</a:t>
            </a:r>
            <a:endParaRPr lang="en-US" altLang="zh-TW" dirty="0"/>
          </a:p>
          <a:p>
            <a:pPr lvl="1">
              <a:lnSpc>
                <a:spcPts val="3600"/>
              </a:lnSpc>
              <a:buClr>
                <a:srgbClr val="C00000"/>
              </a:buClr>
            </a:pPr>
            <a:r>
              <a:rPr lang="zh-TW" altLang="en-US" dirty="0"/>
              <a:t>原本如果約定正常出勤</a:t>
            </a:r>
            <a:r>
              <a:rPr lang="en-US" altLang="zh-TW" dirty="0"/>
              <a:t>200</a:t>
            </a:r>
            <a:r>
              <a:rPr lang="zh-TW" altLang="en-US" dirty="0"/>
              <a:t>小時，則該月薪資計算式為：</a:t>
            </a:r>
            <a:r>
              <a:rPr lang="en-US" altLang="zh-TW" dirty="0"/>
              <a:t>【</a:t>
            </a:r>
            <a:r>
              <a:rPr lang="zh-TW" altLang="en-US" dirty="0"/>
              <a:t>基本工資</a:t>
            </a:r>
            <a:r>
              <a:rPr lang="en-US" altLang="zh-TW" dirty="0"/>
              <a:t>23,100+</a:t>
            </a:r>
            <a:r>
              <a:rPr lang="zh-TW" altLang="en-US" dirty="0"/>
              <a:t>增給基本工資</a:t>
            </a:r>
            <a:r>
              <a:rPr lang="en-US" altLang="zh-TW" dirty="0"/>
              <a:t>(200</a:t>
            </a:r>
            <a:r>
              <a:rPr lang="zh-TW" altLang="en-US" dirty="0"/>
              <a:t>小時</a:t>
            </a:r>
            <a:r>
              <a:rPr lang="en-US" altLang="zh-TW" dirty="0"/>
              <a:t>-174</a:t>
            </a:r>
            <a:r>
              <a:rPr lang="zh-TW" altLang="en-US" dirty="0"/>
              <a:t>小時</a:t>
            </a:r>
            <a:r>
              <a:rPr lang="en-US" altLang="zh-TW" dirty="0"/>
              <a:t>)</a:t>
            </a:r>
            <a:r>
              <a:rPr lang="zh-TW" altLang="en-US" dirty="0"/>
              <a:t>*</a:t>
            </a:r>
            <a:r>
              <a:rPr lang="en-US" altLang="zh-TW" dirty="0"/>
              <a:t>96.25</a:t>
            </a:r>
            <a:r>
              <a:rPr lang="zh-TW" altLang="en-US" dirty="0"/>
              <a:t>元</a:t>
            </a:r>
            <a:r>
              <a:rPr lang="en-US" altLang="zh-TW" dirty="0"/>
              <a:t>=25,603</a:t>
            </a:r>
            <a:r>
              <a:rPr lang="zh-TW" altLang="en-US" dirty="0"/>
              <a:t>元</a:t>
            </a:r>
            <a:endParaRPr lang="en-US" altLang="zh-TW" dirty="0"/>
          </a:p>
          <a:p>
            <a:pPr lvl="1">
              <a:lnSpc>
                <a:spcPts val="3600"/>
              </a:lnSpc>
              <a:buClr>
                <a:srgbClr val="C00000"/>
              </a:buClr>
            </a:pPr>
            <a:r>
              <a:rPr lang="zh-TW" altLang="en-US" dirty="0"/>
              <a:t>勞工請</a:t>
            </a:r>
            <a:r>
              <a:rPr lang="en-US" altLang="zh-TW" dirty="0"/>
              <a:t>2</a:t>
            </a:r>
            <a:r>
              <a:rPr lang="zh-TW" altLang="en-US" dirty="0"/>
              <a:t>天病假，則會有</a:t>
            </a:r>
            <a:r>
              <a:rPr lang="en-US" altLang="zh-TW" dirty="0"/>
              <a:t>2</a:t>
            </a:r>
            <a:r>
              <a:rPr lang="zh-TW" altLang="en-US" dirty="0"/>
              <a:t>天的正常工時工資減半發給。</a:t>
            </a:r>
            <a:endParaRPr lang="en-US" altLang="zh-TW" dirty="0"/>
          </a:p>
          <a:p>
            <a:pPr lvl="1">
              <a:lnSpc>
                <a:spcPts val="3600"/>
              </a:lnSpc>
              <a:buClr>
                <a:srgbClr val="C00000"/>
              </a:buClr>
            </a:pPr>
            <a:r>
              <a:rPr lang="zh-TW" altLang="en-US" dirty="0"/>
              <a:t>則計算式修正為：</a:t>
            </a:r>
            <a:r>
              <a:rPr lang="en-US" altLang="zh-TW" dirty="0"/>
              <a:t>【</a:t>
            </a:r>
            <a:r>
              <a:rPr lang="zh-TW" altLang="en-US" dirty="0"/>
              <a:t>基本工資</a:t>
            </a:r>
            <a:r>
              <a:rPr lang="en-US" altLang="zh-TW" dirty="0"/>
              <a:t>23,100+</a:t>
            </a:r>
            <a:r>
              <a:rPr lang="zh-TW" altLang="en-US" dirty="0"/>
              <a:t>增給基本工資</a:t>
            </a:r>
            <a:r>
              <a:rPr lang="en-US" altLang="zh-TW" dirty="0"/>
              <a:t>(200</a:t>
            </a:r>
            <a:r>
              <a:rPr lang="zh-TW" altLang="en-US" dirty="0"/>
              <a:t>小時</a:t>
            </a:r>
            <a:r>
              <a:rPr lang="en-US" altLang="zh-TW" dirty="0"/>
              <a:t>-174</a:t>
            </a:r>
            <a:r>
              <a:rPr lang="zh-TW" altLang="en-US" dirty="0"/>
              <a:t>小時</a:t>
            </a:r>
            <a:r>
              <a:rPr lang="en-US" altLang="zh-TW" dirty="0"/>
              <a:t>)</a:t>
            </a:r>
            <a:r>
              <a:rPr lang="zh-TW" altLang="en-US" dirty="0"/>
              <a:t>*</a:t>
            </a:r>
            <a:r>
              <a:rPr lang="en-US" altLang="zh-TW" dirty="0"/>
              <a:t>96.25</a:t>
            </a:r>
            <a:r>
              <a:rPr lang="zh-TW" altLang="en-US" dirty="0"/>
              <a:t>元</a:t>
            </a:r>
            <a:r>
              <a:rPr lang="en-US" altLang="zh-TW" dirty="0"/>
              <a:t>-【</a:t>
            </a:r>
            <a:r>
              <a:rPr lang="zh-TW" altLang="en-US" b="1" dirty="0">
                <a:solidFill>
                  <a:srgbClr val="0070C0"/>
                </a:solidFill>
              </a:rPr>
              <a:t>病假薪資</a:t>
            </a:r>
            <a:r>
              <a:rPr lang="en-US" altLang="zh-TW" dirty="0"/>
              <a:t>96.25</a:t>
            </a:r>
            <a:r>
              <a:rPr lang="zh-TW" altLang="en-US" dirty="0"/>
              <a:t>*</a:t>
            </a:r>
            <a:r>
              <a:rPr lang="en-US" altLang="zh-TW" dirty="0"/>
              <a:t>10</a:t>
            </a:r>
            <a:r>
              <a:rPr lang="zh-TW" altLang="en-US" dirty="0"/>
              <a:t>小時*</a:t>
            </a:r>
            <a:r>
              <a:rPr lang="en-US" altLang="zh-TW" dirty="0"/>
              <a:t>2</a:t>
            </a:r>
            <a:r>
              <a:rPr lang="zh-TW" altLang="en-US" dirty="0"/>
              <a:t>天*</a:t>
            </a:r>
            <a:r>
              <a:rPr lang="en-US" altLang="zh-TW" dirty="0"/>
              <a:t>0.5】=25,603</a:t>
            </a:r>
            <a:r>
              <a:rPr lang="zh-TW" altLang="en-US" dirty="0"/>
              <a:t>元</a:t>
            </a:r>
            <a:r>
              <a:rPr lang="en-US" altLang="zh-TW" dirty="0"/>
              <a:t>-962</a:t>
            </a:r>
            <a:r>
              <a:rPr lang="zh-TW" altLang="en-US" dirty="0"/>
              <a:t>元</a:t>
            </a:r>
            <a:r>
              <a:rPr lang="en-US" altLang="zh-TW" dirty="0"/>
              <a:t>=24,641</a:t>
            </a:r>
            <a:r>
              <a:rPr lang="zh-TW" altLang="en-US" dirty="0"/>
              <a:t>元</a:t>
            </a:r>
            <a:endParaRPr lang="en-US" altLang="zh-TW"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三</a:t>
            </a:r>
            <a:r>
              <a:rPr lang="en-US" altLang="zh-TW" dirty="0"/>
              <a:t>)</a:t>
            </a:r>
            <a:r>
              <a:rPr lang="zh-TW" altLang="en-US" dirty="0"/>
              <a:t> 以依法核備約定書之照服員為例</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32</a:t>
            </a:fld>
            <a:endParaRPr lang="zh-TW" altLang="en-US"/>
          </a:p>
        </p:txBody>
      </p:sp>
    </p:spTree>
    <p:extLst>
      <p:ext uri="{BB962C8B-B14F-4D97-AF65-F5344CB8AC3E}">
        <p14:creationId xmlns:p14="http://schemas.microsoft.com/office/powerpoint/2010/main" val="3422612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marL="0" indent="0">
              <a:lnSpc>
                <a:spcPts val="3600"/>
              </a:lnSpc>
              <a:buClr>
                <a:srgbClr val="C00000"/>
              </a:buClr>
              <a:buNone/>
            </a:pPr>
            <a:r>
              <a:rPr lang="en-US" altLang="zh-TW" dirty="0"/>
              <a:t>3-1.</a:t>
            </a:r>
            <a:r>
              <a:rPr lang="zh-TW" altLang="en-US" dirty="0"/>
              <a:t>破月薪資</a:t>
            </a:r>
            <a:endParaRPr lang="en-US" altLang="zh-TW" dirty="0"/>
          </a:p>
          <a:p>
            <a:pPr>
              <a:lnSpc>
                <a:spcPts val="3600"/>
              </a:lnSpc>
              <a:buClr>
                <a:srgbClr val="C00000"/>
              </a:buClr>
            </a:pPr>
            <a:r>
              <a:rPr lang="en-US" altLang="zh-TW" dirty="0"/>
              <a:t>Q3.</a:t>
            </a:r>
            <a:r>
              <a:rPr lang="zh-TW" altLang="en-US" dirty="0"/>
              <a:t>約定一個月排班</a:t>
            </a:r>
            <a:r>
              <a:rPr lang="en-US" altLang="zh-TW" dirty="0"/>
              <a:t>20</a:t>
            </a:r>
            <a:r>
              <a:rPr lang="zh-TW" altLang="en-US" dirty="0"/>
              <a:t>天，每天</a:t>
            </a:r>
            <a:r>
              <a:rPr lang="en-US" altLang="zh-TW" dirty="0"/>
              <a:t>10</a:t>
            </a:r>
            <a:r>
              <a:rPr lang="zh-TW" altLang="en-US" dirty="0"/>
              <a:t>小時班</a:t>
            </a:r>
            <a:r>
              <a:rPr lang="en-US" altLang="zh-TW" dirty="0"/>
              <a:t>(</a:t>
            </a:r>
            <a:r>
              <a:rPr lang="zh-TW" altLang="en-US" dirty="0"/>
              <a:t>正常工時</a:t>
            </a:r>
            <a:r>
              <a:rPr lang="en-US" altLang="zh-TW" dirty="0"/>
              <a:t>10</a:t>
            </a:r>
            <a:r>
              <a:rPr lang="zh-TW" altLang="en-US" dirty="0"/>
              <a:t>小時</a:t>
            </a:r>
            <a:r>
              <a:rPr lang="en-US" altLang="zh-TW" dirty="0"/>
              <a:t>)</a:t>
            </a:r>
            <a:r>
              <a:rPr lang="zh-TW" altLang="en-US" dirty="0"/>
              <a:t>，約定工時為</a:t>
            </a:r>
            <a:r>
              <a:rPr lang="en-US" altLang="zh-TW" dirty="0"/>
              <a:t>200</a:t>
            </a:r>
            <a:r>
              <a:rPr lang="zh-TW" altLang="en-US" dirty="0"/>
              <a:t>小時，惟勞工到職日為</a:t>
            </a:r>
            <a:r>
              <a:rPr lang="en-US" altLang="zh-TW" dirty="0"/>
              <a:t>6</a:t>
            </a:r>
            <a:r>
              <a:rPr lang="zh-TW" altLang="en-US" dirty="0"/>
              <a:t>月</a:t>
            </a:r>
            <a:r>
              <a:rPr lang="en-US" altLang="zh-TW" dirty="0"/>
              <a:t>17</a:t>
            </a:r>
            <a:r>
              <a:rPr lang="zh-TW" altLang="en-US" dirty="0"/>
              <a:t>日，</a:t>
            </a:r>
            <a:r>
              <a:rPr lang="en-US" altLang="zh-TW" dirty="0"/>
              <a:t>6</a:t>
            </a:r>
            <a:r>
              <a:rPr lang="zh-TW" altLang="en-US" dirty="0"/>
              <a:t>月</a:t>
            </a:r>
            <a:r>
              <a:rPr lang="en-US" altLang="zh-TW" dirty="0"/>
              <a:t>17</a:t>
            </a:r>
            <a:r>
              <a:rPr lang="zh-TW" altLang="en-US" dirty="0"/>
              <a:t>日至</a:t>
            </a:r>
            <a:r>
              <a:rPr lang="en-US" altLang="zh-TW" dirty="0"/>
              <a:t>6</a:t>
            </a:r>
            <a:r>
              <a:rPr lang="zh-TW" altLang="en-US" dirty="0"/>
              <a:t>月</a:t>
            </a:r>
            <a:r>
              <a:rPr lang="en-US" altLang="zh-TW" dirty="0"/>
              <a:t>30</a:t>
            </a:r>
            <a:r>
              <a:rPr lang="zh-TW" altLang="en-US" dirty="0"/>
              <a:t>日間共排班</a:t>
            </a:r>
            <a:r>
              <a:rPr lang="en-US" altLang="zh-TW" dirty="0"/>
              <a:t>10</a:t>
            </a:r>
            <a:r>
              <a:rPr lang="zh-TW" altLang="en-US" dirty="0"/>
              <a:t>天，實際出勤時數為</a:t>
            </a:r>
            <a:r>
              <a:rPr lang="en-US" altLang="zh-TW" dirty="0"/>
              <a:t>100</a:t>
            </a:r>
            <a:r>
              <a:rPr lang="zh-TW" altLang="en-US" dirty="0"/>
              <a:t>小時，薪水怎麼算？</a:t>
            </a:r>
            <a:endParaRPr lang="en-US" altLang="zh-TW" dirty="0"/>
          </a:p>
          <a:p>
            <a:pPr lvl="1">
              <a:lnSpc>
                <a:spcPts val="3600"/>
              </a:lnSpc>
              <a:buClr>
                <a:srgbClr val="C00000"/>
              </a:buClr>
            </a:pPr>
            <a:endParaRPr lang="zh-TW" altLang="en-US" dirty="0"/>
          </a:p>
          <a:p>
            <a:pPr>
              <a:buClr>
                <a:srgbClr val="C00000"/>
              </a:buClr>
            </a:pP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三</a:t>
            </a:r>
            <a:r>
              <a:rPr lang="en-US" altLang="zh-TW" dirty="0"/>
              <a:t>)</a:t>
            </a:r>
            <a:r>
              <a:rPr lang="zh-TW" altLang="en-US" dirty="0"/>
              <a:t> 以依法核備約定書之照服員為例</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33</a:t>
            </a:fld>
            <a:endParaRPr lang="zh-TW" altLang="en-US"/>
          </a:p>
        </p:txBody>
      </p:sp>
    </p:spTree>
    <p:extLst>
      <p:ext uri="{BB962C8B-B14F-4D97-AF65-F5344CB8AC3E}">
        <p14:creationId xmlns:p14="http://schemas.microsoft.com/office/powerpoint/2010/main" val="1333187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marL="0" indent="0">
              <a:lnSpc>
                <a:spcPts val="3600"/>
              </a:lnSpc>
              <a:buClr>
                <a:srgbClr val="C00000"/>
              </a:buClr>
              <a:buNone/>
            </a:pPr>
            <a:r>
              <a:rPr lang="en-US" altLang="zh-TW" dirty="0"/>
              <a:t>3-2.</a:t>
            </a:r>
            <a:r>
              <a:rPr lang="zh-TW" altLang="en-US" dirty="0"/>
              <a:t>破月薪資</a:t>
            </a:r>
            <a:endParaRPr lang="en-US" altLang="zh-TW" dirty="0"/>
          </a:p>
          <a:p>
            <a:pPr marL="0" indent="0">
              <a:lnSpc>
                <a:spcPts val="3600"/>
              </a:lnSpc>
              <a:buClr>
                <a:srgbClr val="C00000"/>
              </a:buClr>
              <a:buNone/>
            </a:pPr>
            <a:endParaRPr lang="en-US" altLang="zh-TW" dirty="0"/>
          </a:p>
          <a:p>
            <a:pPr marL="0" indent="0">
              <a:lnSpc>
                <a:spcPts val="3600"/>
              </a:lnSpc>
              <a:buClr>
                <a:srgbClr val="C00000"/>
              </a:buClr>
              <a:buNone/>
            </a:pPr>
            <a:endParaRPr lang="en-US" altLang="zh-TW" dirty="0"/>
          </a:p>
          <a:p>
            <a:pPr>
              <a:lnSpc>
                <a:spcPts val="3600"/>
              </a:lnSpc>
              <a:buClr>
                <a:srgbClr val="C00000"/>
              </a:buClr>
            </a:pPr>
            <a:endParaRPr lang="en-US" altLang="zh-TW" dirty="0"/>
          </a:p>
          <a:p>
            <a:pPr>
              <a:lnSpc>
                <a:spcPts val="3600"/>
              </a:lnSpc>
              <a:buClr>
                <a:srgbClr val="C00000"/>
              </a:buClr>
            </a:pPr>
            <a:r>
              <a:rPr lang="zh-TW" altLang="en-US" dirty="0"/>
              <a:t>適用勞動基準法第</a:t>
            </a:r>
            <a:r>
              <a:rPr lang="en-US" altLang="zh-TW" dirty="0"/>
              <a:t>84</a:t>
            </a:r>
            <a:r>
              <a:rPr lang="zh-TW" altLang="en-US" dirty="0"/>
              <a:t>條之</a:t>
            </a:r>
            <a:r>
              <a:rPr lang="en-US" altLang="zh-TW" dirty="0"/>
              <a:t>1</a:t>
            </a:r>
            <a:r>
              <a:rPr lang="zh-TW" altLang="en-US" dirty="0"/>
              <a:t>之工作者，勞雇雙方如約定「按月計酬」且經依法核備。於檢視未足月之正常工時工資給付是否符合規定時，除應以</a:t>
            </a:r>
            <a:r>
              <a:rPr lang="en-US" altLang="zh-TW" dirty="0"/>
              <a:t>23,100</a:t>
            </a:r>
            <a:r>
              <a:rPr lang="zh-TW" altLang="en-US" dirty="0"/>
              <a:t>元推計當月未足月工資外，</a:t>
            </a:r>
            <a:r>
              <a:rPr lang="zh-TW" altLang="en-US" b="1" u="sng" dirty="0">
                <a:solidFill>
                  <a:srgbClr val="C00000"/>
                </a:solidFill>
              </a:rPr>
              <a:t>並應加計</a:t>
            </a:r>
            <a:r>
              <a:rPr lang="en-US" altLang="zh-TW" b="1" u="sng" dirty="0">
                <a:solidFill>
                  <a:srgbClr val="C00000"/>
                </a:solidFill>
              </a:rPr>
              <a:t>96.25</a:t>
            </a:r>
            <a:r>
              <a:rPr lang="zh-TW" altLang="en-US" b="1" u="sng" dirty="0">
                <a:solidFill>
                  <a:srgbClr val="C00000"/>
                </a:solidFill>
              </a:rPr>
              <a:t>元乘以逾法定正常工時之時數</a:t>
            </a:r>
            <a:r>
              <a:rPr lang="zh-TW" altLang="en-US" dirty="0"/>
              <a:t>。</a:t>
            </a:r>
          </a:p>
          <a:p>
            <a:pPr>
              <a:buClr>
                <a:srgbClr val="C00000"/>
              </a:buClr>
            </a:pP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三</a:t>
            </a:r>
            <a:r>
              <a:rPr lang="en-US" altLang="zh-TW" dirty="0"/>
              <a:t>)</a:t>
            </a:r>
            <a:r>
              <a:rPr lang="zh-TW" altLang="en-US" dirty="0"/>
              <a:t> 以依法核備約定書之照服員為例</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34</a:t>
            </a:fld>
            <a:endParaRPr lang="zh-TW" altLang="en-US"/>
          </a:p>
        </p:txBody>
      </p:sp>
      <p:graphicFrame>
        <p:nvGraphicFramePr>
          <p:cNvPr id="2" name="表格 1">
            <a:extLst>
              <a:ext uri="{FF2B5EF4-FFF2-40B4-BE49-F238E27FC236}">
                <a16:creationId xmlns:a16="http://schemas.microsoft.com/office/drawing/2014/main" id="{B82E36F8-83A6-44A8-A120-730542CF5426}"/>
              </a:ext>
            </a:extLst>
          </p:cNvPr>
          <p:cNvGraphicFramePr>
            <a:graphicFrameLocks noGrp="1"/>
          </p:cNvGraphicFramePr>
          <p:nvPr>
            <p:extLst>
              <p:ext uri="{D42A27DB-BD31-4B8C-83A1-F6EECF244321}">
                <p14:modId xmlns:p14="http://schemas.microsoft.com/office/powerpoint/2010/main" val="4237664690"/>
              </p:ext>
            </p:extLst>
          </p:nvPr>
        </p:nvGraphicFramePr>
        <p:xfrm>
          <a:off x="461467" y="1999826"/>
          <a:ext cx="11351690" cy="944880"/>
        </p:xfrm>
        <a:graphic>
          <a:graphicData uri="http://schemas.openxmlformats.org/drawingml/2006/table">
            <a:tbl>
              <a:tblPr firstRow="1" bandRow="1">
                <a:tableStyleId>{5C22544A-7EE6-4342-B048-85BDC9FD1C3A}</a:tableStyleId>
              </a:tblPr>
              <a:tblGrid>
                <a:gridCol w="810835">
                  <a:extLst>
                    <a:ext uri="{9D8B030D-6E8A-4147-A177-3AD203B41FA5}">
                      <a16:colId xmlns:a16="http://schemas.microsoft.com/office/drawing/2014/main" val="1202035268"/>
                    </a:ext>
                  </a:extLst>
                </a:gridCol>
                <a:gridCol w="810835">
                  <a:extLst>
                    <a:ext uri="{9D8B030D-6E8A-4147-A177-3AD203B41FA5}">
                      <a16:colId xmlns:a16="http://schemas.microsoft.com/office/drawing/2014/main" val="2126582850"/>
                    </a:ext>
                  </a:extLst>
                </a:gridCol>
                <a:gridCol w="810835">
                  <a:extLst>
                    <a:ext uri="{9D8B030D-6E8A-4147-A177-3AD203B41FA5}">
                      <a16:colId xmlns:a16="http://schemas.microsoft.com/office/drawing/2014/main" val="2348350615"/>
                    </a:ext>
                  </a:extLst>
                </a:gridCol>
                <a:gridCol w="810835">
                  <a:extLst>
                    <a:ext uri="{9D8B030D-6E8A-4147-A177-3AD203B41FA5}">
                      <a16:colId xmlns:a16="http://schemas.microsoft.com/office/drawing/2014/main" val="1999313032"/>
                    </a:ext>
                  </a:extLst>
                </a:gridCol>
                <a:gridCol w="810835">
                  <a:extLst>
                    <a:ext uri="{9D8B030D-6E8A-4147-A177-3AD203B41FA5}">
                      <a16:colId xmlns:a16="http://schemas.microsoft.com/office/drawing/2014/main" val="36452535"/>
                    </a:ext>
                  </a:extLst>
                </a:gridCol>
                <a:gridCol w="810835">
                  <a:extLst>
                    <a:ext uri="{9D8B030D-6E8A-4147-A177-3AD203B41FA5}">
                      <a16:colId xmlns:a16="http://schemas.microsoft.com/office/drawing/2014/main" val="3105903273"/>
                    </a:ext>
                  </a:extLst>
                </a:gridCol>
                <a:gridCol w="810835">
                  <a:extLst>
                    <a:ext uri="{9D8B030D-6E8A-4147-A177-3AD203B41FA5}">
                      <a16:colId xmlns:a16="http://schemas.microsoft.com/office/drawing/2014/main" val="2955267691"/>
                    </a:ext>
                  </a:extLst>
                </a:gridCol>
                <a:gridCol w="810835">
                  <a:extLst>
                    <a:ext uri="{9D8B030D-6E8A-4147-A177-3AD203B41FA5}">
                      <a16:colId xmlns:a16="http://schemas.microsoft.com/office/drawing/2014/main" val="3488533519"/>
                    </a:ext>
                  </a:extLst>
                </a:gridCol>
                <a:gridCol w="810835">
                  <a:extLst>
                    <a:ext uri="{9D8B030D-6E8A-4147-A177-3AD203B41FA5}">
                      <a16:colId xmlns:a16="http://schemas.microsoft.com/office/drawing/2014/main" val="1713009948"/>
                    </a:ext>
                  </a:extLst>
                </a:gridCol>
                <a:gridCol w="810835">
                  <a:extLst>
                    <a:ext uri="{9D8B030D-6E8A-4147-A177-3AD203B41FA5}">
                      <a16:colId xmlns:a16="http://schemas.microsoft.com/office/drawing/2014/main" val="2978262516"/>
                    </a:ext>
                  </a:extLst>
                </a:gridCol>
                <a:gridCol w="810835">
                  <a:extLst>
                    <a:ext uri="{9D8B030D-6E8A-4147-A177-3AD203B41FA5}">
                      <a16:colId xmlns:a16="http://schemas.microsoft.com/office/drawing/2014/main" val="38206377"/>
                    </a:ext>
                  </a:extLst>
                </a:gridCol>
                <a:gridCol w="810835">
                  <a:extLst>
                    <a:ext uri="{9D8B030D-6E8A-4147-A177-3AD203B41FA5}">
                      <a16:colId xmlns:a16="http://schemas.microsoft.com/office/drawing/2014/main" val="224848780"/>
                    </a:ext>
                  </a:extLst>
                </a:gridCol>
                <a:gridCol w="810835">
                  <a:extLst>
                    <a:ext uri="{9D8B030D-6E8A-4147-A177-3AD203B41FA5}">
                      <a16:colId xmlns:a16="http://schemas.microsoft.com/office/drawing/2014/main" val="1378024990"/>
                    </a:ext>
                  </a:extLst>
                </a:gridCol>
                <a:gridCol w="810835">
                  <a:extLst>
                    <a:ext uri="{9D8B030D-6E8A-4147-A177-3AD203B41FA5}">
                      <a16:colId xmlns:a16="http://schemas.microsoft.com/office/drawing/2014/main" val="839689619"/>
                    </a:ext>
                  </a:extLst>
                </a:gridCol>
              </a:tblGrid>
              <a:tr h="374401">
                <a:tc>
                  <a:txBody>
                    <a:bodyPr/>
                    <a:lstStyle/>
                    <a:p>
                      <a:pPr algn="ctr"/>
                      <a:r>
                        <a:rPr lang="en-US" altLang="zh-TW" sz="2500" dirty="0"/>
                        <a:t>6/17</a:t>
                      </a:r>
                      <a:endParaRPr lang="zh-TW" altLang="en-US" sz="2500" dirty="0"/>
                    </a:p>
                  </a:txBody>
                  <a:tcPr/>
                </a:tc>
                <a:tc>
                  <a:txBody>
                    <a:bodyPr/>
                    <a:lstStyle/>
                    <a:p>
                      <a:pPr algn="ctr"/>
                      <a:r>
                        <a:rPr lang="en-US" altLang="zh-TW" sz="2500" dirty="0"/>
                        <a:t>6/18</a:t>
                      </a:r>
                      <a:endParaRPr lang="zh-TW" altLang="en-US" sz="2500" dirty="0"/>
                    </a:p>
                  </a:txBody>
                  <a:tcPr/>
                </a:tc>
                <a:tc>
                  <a:txBody>
                    <a:bodyPr/>
                    <a:lstStyle/>
                    <a:p>
                      <a:pPr algn="ctr"/>
                      <a:r>
                        <a:rPr lang="en-US" altLang="zh-TW" sz="2500" dirty="0"/>
                        <a:t>6/19</a:t>
                      </a:r>
                      <a:endParaRPr lang="zh-TW" altLang="en-US" sz="2500" dirty="0"/>
                    </a:p>
                  </a:txBody>
                  <a:tcPr/>
                </a:tc>
                <a:tc>
                  <a:txBody>
                    <a:bodyPr/>
                    <a:lstStyle/>
                    <a:p>
                      <a:pPr algn="ctr"/>
                      <a:r>
                        <a:rPr lang="en-US" altLang="zh-TW" sz="2500" dirty="0"/>
                        <a:t>6/20</a:t>
                      </a:r>
                      <a:endParaRPr lang="zh-TW" altLang="en-US" sz="2500" dirty="0"/>
                    </a:p>
                  </a:txBody>
                  <a:tcPr/>
                </a:tc>
                <a:tc>
                  <a:txBody>
                    <a:bodyPr/>
                    <a:lstStyle/>
                    <a:p>
                      <a:pPr algn="ctr"/>
                      <a:r>
                        <a:rPr lang="en-US" altLang="zh-TW" sz="2500" dirty="0"/>
                        <a:t>6/21</a:t>
                      </a:r>
                      <a:endParaRPr lang="zh-TW" altLang="en-US" sz="2500" dirty="0"/>
                    </a:p>
                  </a:txBody>
                  <a:tcPr/>
                </a:tc>
                <a:tc>
                  <a:txBody>
                    <a:bodyPr/>
                    <a:lstStyle/>
                    <a:p>
                      <a:pPr algn="ctr"/>
                      <a:r>
                        <a:rPr lang="en-US" altLang="zh-TW" sz="2500" dirty="0"/>
                        <a:t>6/22</a:t>
                      </a:r>
                      <a:endParaRPr lang="zh-TW" altLang="en-US" sz="2500" dirty="0"/>
                    </a:p>
                  </a:txBody>
                  <a:tcPr/>
                </a:tc>
                <a:tc>
                  <a:txBody>
                    <a:bodyPr/>
                    <a:lstStyle/>
                    <a:p>
                      <a:pPr algn="ctr"/>
                      <a:r>
                        <a:rPr lang="en-US" altLang="zh-TW" sz="2500" dirty="0"/>
                        <a:t>6/23</a:t>
                      </a:r>
                      <a:endParaRPr lang="zh-TW" altLang="en-US" sz="2500" dirty="0"/>
                    </a:p>
                  </a:txBody>
                  <a:tcPr/>
                </a:tc>
                <a:tc>
                  <a:txBody>
                    <a:bodyPr/>
                    <a:lstStyle/>
                    <a:p>
                      <a:pPr algn="ctr"/>
                      <a:r>
                        <a:rPr lang="en-US" altLang="zh-TW" sz="2500" dirty="0"/>
                        <a:t>6/24</a:t>
                      </a:r>
                      <a:endParaRPr lang="zh-TW" altLang="en-US" sz="2500" dirty="0"/>
                    </a:p>
                  </a:txBody>
                  <a:tcPr/>
                </a:tc>
                <a:tc>
                  <a:txBody>
                    <a:bodyPr/>
                    <a:lstStyle/>
                    <a:p>
                      <a:pPr algn="ctr"/>
                      <a:r>
                        <a:rPr lang="en-US" altLang="zh-TW" sz="2500" dirty="0"/>
                        <a:t>6/25</a:t>
                      </a:r>
                      <a:endParaRPr lang="zh-TW" altLang="en-US" sz="2500" dirty="0"/>
                    </a:p>
                  </a:txBody>
                  <a:tcPr/>
                </a:tc>
                <a:tc>
                  <a:txBody>
                    <a:bodyPr/>
                    <a:lstStyle/>
                    <a:p>
                      <a:pPr algn="ctr"/>
                      <a:r>
                        <a:rPr lang="en-US" altLang="zh-TW" sz="2500" dirty="0"/>
                        <a:t>6/26</a:t>
                      </a:r>
                      <a:endParaRPr lang="zh-TW" altLang="en-US" sz="2500" dirty="0"/>
                    </a:p>
                  </a:txBody>
                  <a:tcPr/>
                </a:tc>
                <a:tc>
                  <a:txBody>
                    <a:bodyPr/>
                    <a:lstStyle/>
                    <a:p>
                      <a:pPr algn="ctr"/>
                      <a:r>
                        <a:rPr lang="en-US" altLang="zh-TW" sz="2500" dirty="0"/>
                        <a:t>6/27</a:t>
                      </a:r>
                      <a:endParaRPr lang="zh-TW" altLang="en-US" sz="2500" dirty="0"/>
                    </a:p>
                  </a:txBody>
                  <a:tcPr/>
                </a:tc>
                <a:tc>
                  <a:txBody>
                    <a:bodyPr/>
                    <a:lstStyle/>
                    <a:p>
                      <a:pPr algn="ctr"/>
                      <a:r>
                        <a:rPr lang="en-US" altLang="zh-TW" sz="2500" dirty="0"/>
                        <a:t>6/28</a:t>
                      </a:r>
                      <a:endParaRPr lang="zh-TW" altLang="en-US" sz="2500" dirty="0"/>
                    </a:p>
                  </a:txBody>
                  <a:tcPr/>
                </a:tc>
                <a:tc>
                  <a:txBody>
                    <a:bodyPr/>
                    <a:lstStyle/>
                    <a:p>
                      <a:pPr algn="ctr"/>
                      <a:r>
                        <a:rPr lang="en-US" altLang="zh-TW" sz="2500" dirty="0"/>
                        <a:t>6/29</a:t>
                      </a:r>
                      <a:endParaRPr lang="zh-TW" altLang="en-US" sz="2500" dirty="0"/>
                    </a:p>
                  </a:txBody>
                  <a:tcPr/>
                </a:tc>
                <a:tc>
                  <a:txBody>
                    <a:bodyPr/>
                    <a:lstStyle/>
                    <a:p>
                      <a:pPr algn="ctr"/>
                      <a:r>
                        <a:rPr lang="en-US" altLang="zh-TW" sz="2500" dirty="0"/>
                        <a:t>6/30</a:t>
                      </a:r>
                      <a:endParaRPr lang="zh-TW" altLang="en-US" sz="2500" dirty="0"/>
                    </a:p>
                  </a:txBody>
                  <a:tcPr/>
                </a:tc>
                <a:extLst>
                  <a:ext uri="{0D108BD9-81ED-4DB2-BD59-A6C34878D82A}">
                    <a16:rowId xmlns:a16="http://schemas.microsoft.com/office/drawing/2014/main" val="2555102823"/>
                  </a:ext>
                </a:extLst>
              </a:tr>
              <a:tr h="374401">
                <a:tc>
                  <a:txBody>
                    <a:bodyPr/>
                    <a:lstStyle/>
                    <a:p>
                      <a:pPr algn="ctr"/>
                      <a:r>
                        <a:rPr lang="en-US" altLang="zh-TW" sz="2500" dirty="0"/>
                        <a:t>10</a:t>
                      </a:r>
                      <a:endParaRPr lang="zh-TW" altLang="en-US" sz="2500" dirty="0"/>
                    </a:p>
                  </a:txBody>
                  <a:tcPr/>
                </a:tc>
                <a:tc>
                  <a:txBody>
                    <a:bodyPr/>
                    <a:lstStyle/>
                    <a:p>
                      <a:pPr algn="ctr"/>
                      <a:r>
                        <a:rPr lang="en-US" altLang="zh-TW" sz="2500" dirty="0"/>
                        <a:t>10</a:t>
                      </a:r>
                      <a:endParaRPr lang="zh-TW" altLang="en-US" sz="2500" dirty="0"/>
                    </a:p>
                  </a:txBody>
                  <a:tcPr/>
                </a:tc>
                <a:tc>
                  <a:txBody>
                    <a:bodyPr/>
                    <a:lstStyle/>
                    <a:p>
                      <a:pPr algn="ctr"/>
                      <a:r>
                        <a:rPr lang="en-US" altLang="zh-TW" sz="2500" dirty="0"/>
                        <a:t>10</a:t>
                      </a:r>
                      <a:endParaRPr lang="zh-TW" altLang="en-US" sz="2500" dirty="0"/>
                    </a:p>
                  </a:txBody>
                  <a:tcPr/>
                </a:tc>
                <a:tc>
                  <a:txBody>
                    <a:bodyPr/>
                    <a:lstStyle/>
                    <a:p>
                      <a:pPr algn="ctr"/>
                      <a:r>
                        <a:rPr lang="en-US" altLang="zh-TW" sz="2500" dirty="0"/>
                        <a:t>10</a:t>
                      </a:r>
                      <a:endParaRPr lang="zh-TW" altLang="en-US" sz="2500" dirty="0"/>
                    </a:p>
                  </a:txBody>
                  <a:tcPr/>
                </a:tc>
                <a:tc>
                  <a:txBody>
                    <a:bodyPr/>
                    <a:lstStyle/>
                    <a:p>
                      <a:pPr algn="ctr"/>
                      <a:r>
                        <a:rPr lang="zh-TW" altLang="en-US" sz="2500" dirty="0"/>
                        <a:t>休</a:t>
                      </a:r>
                    </a:p>
                  </a:txBody>
                  <a:tcPr/>
                </a:tc>
                <a:tc>
                  <a:txBody>
                    <a:bodyPr/>
                    <a:lstStyle/>
                    <a:p>
                      <a:pPr algn="ctr"/>
                      <a:r>
                        <a:rPr lang="zh-TW" altLang="en-US" sz="2500" dirty="0"/>
                        <a:t>休</a:t>
                      </a:r>
                    </a:p>
                  </a:txBody>
                  <a:tcPr/>
                </a:tc>
                <a:tc>
                  <a:txBody>
                    <a:bodyPr/>
                    <a:lstStyle/>
                    <a:p>
                      <a:pPr algn="ctr"/>
                      <a:r>
                        <a:rPr lang="en-US" altLang="zh-TW" sz="2500" dirty="0"/>
                        <a:t>10</a:t>
                      </a:r>
                      <a:endParaRPr lang="zh-TW" altLang="en-US" sz="2500" dirty="0"/>
                    </a:p>
                  </a:txBody>
                  <a:tcPr/>
                </a:tc>
                <a:tc>
                  <a:txBody>
                    <a:bodyPr/>
                    <a:lstStyle/>
                    <a:p>
                      <a:pPr algn="ctr"/>
                      <a:r>
                        <a:rPr lang="en-US" altLang="zh-TW" sz="2500" dirty="0"/>
                        <a:t>10</a:t>
                      </a:r>
                      <a:endParaRPr lang="zh-TW" altLang="en-US" sz="2500" dirty="0"/>
                    </a:p>
                  </a:txBody>
                  <a:tcPr/>
                </a:tc>
                <a:tc>
                  <a:txBody>
                    <a:bodyPr/>
                    <a:lstStyle/>
                    <a:p>
                      <a:pPr algn="ctr"/>
                      <a:r>
                        <a:rPr lang="en-US" altLang="zh-TW" sz="2500" dirty="0"/>
                        <a:t>10</a:t>
                      </a:r>
                      <a:endParaRPr lang="zh-TW" altLang="en-US" sz="2500" dirty="0"/>
                    </a:p>
                  </a:txBody>
                  <a:tcPr/>
                </a:tc>
                <a:tc>
                  <a:txBody>
                    <a:bodyPr/>
                    <a:lstStyle/>
                    <a:p>
                      <a:pPr algn="ctr"/>
                      <a:r>
                        <a:rPr lang="en-US" altLang="zh-TW" sz="2500" dirty="0"/>
                        <a:t>10</a:t>
                      </a:r>
                      <a:endParaRPr lang="zh-TW" altLang="en-US" sz="2500" dirty="0"/>
                    </a:p>
                  </a:txBody>
                  <a:tcPr/>
                </a:tc>
                <a:tc>
                  <a:txBody>
                    <a:bodyPr/>
                    <a:lstStyle/>
                    <a:p>
                      <a:pPr algn="ctr"/>
                      <a:r>
                        <a:rPr lang="zh-TW" altLang="en-US" sz="2500" dirty="0"/>
                        <a:t>休</a:t>
                      </a:r>
                    </a:p>
                  </a:txBody>
                  <a:tcPr/>
                </a:tc>
                <a:tc>
                  <a:txBody>
                    <a:bodyPr/>
                    <a:lstStyle/>
                    <a:p>
                      <a:pPr algn="ctr"/>
                      <a:r>
                        <a:rPr lang="zh-TW" altLang="en-US" sz="2500" dirty="0"/>
                        <a:t>休</a:t>
                      </a:r>
                    </a:p>
                  </a:txBody>
                  <a:tcPr/>
                </a:tc>
                <a:tc>
                  <a:txBody>
                    <a:bodyPr/>
                    <a:lstStyle/>
                    <a:p>
                      <a:pPr algn="ctr"/>
                      <a:r>
                        <a:rPr lang="en-US" altLang="zh-TW" sz="2500" dirty="0"/>
                        <a:t>10</a:t>
                      </a:r>
                      <a:endParaRPr lang="zh-TW" altLang="en-US" sz="2500" dirty="0"/>
                    </a:p>
                  </a:txBody>
                  <a:tcPr/>
                </a:tc>
                <a:tc>
                  <a:txBody>
                    <a:bodyPr/>
                    <a:lstStyle/>
                    <a:p>
                      <a:pPr algn="ctr"/>
                      <a:r>
                        <a:rPr lang="en-US" altLang="zh-TW" sz="2500" dirty="0"/>
                        <a:t>10</a:t>
                      </a:r>
                      <a:endParaRPr lang="zh-TW" altLang="en-US" sz="2500" dirty="0"/>
                    </a:p>
                  </a:txBody>
                  <a:tcPr/>
                </a:tc>
                <a:extLst>
                  <a:ext uri="{0D108BD9-81ED-4DB2-BD59-A6C34878D82A}">
                    <a16:rowId xmlns:a16="http://schemas.microsoft.com/office/drawing/2014/main" val="953008731"/>
                  </a:ext>
                </a:extLst>
              </a:tr>
            </a:tbl>
          </a:graphicData>
        </a:graphic>
      </p:graphicFrame>
    </p:spTree>
    <p:extLst>
      <p:ext uri="{BB962C8B-B14F-4D97-AF65-F5344CB8AC3E}">
        <p14:creationId xmlns:p14="http://schemas.microsoft.com/office/powerpoint/2010/main" val="1280829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marL="0" indent="0">
              <a:lnSpc>
                <a:spcPts val="3600"/>
              </a:lnSpc>
              <a:buClr>
                <a:srgbClr val="C00000"/>
              </a:buClr>
              <a:buNone/>
            </a:pPr>
            <a:r>
              <a:rPr lang="en-US" altLang="zh-TW" dirty="0"/>
              <a:t>3-3.</a:t>
            </a:r>
            <a:r>
              <a:rPr lang="zh-TW" altLang="en-US" dirty="0"/>
              <a:t>破月薪資</a:t>
            </a:r>
            <a:endParaRPr lang="en-US" altLang="zh-TW" dirty="0"/>
          </a:p>
          <a:p>
            <a:pPr>
              <a:lnSpc>
                <a:spcPts val="3600"/>
              </a:lnSpc>
              <a:buClr>
                <a:srgbClr val="C00000"/>
              </a:buClr>
            </a:pPr>
            <a:r>
              <a:rPr lang="zh-TW" altLang="en-US" dirty="0"/>
              <a:t>勞工到職日為</a:t>
            </a:r>
            <a:r>
              <a:rPr lang="en-US" altLang="zh-TW" dirty="0"/>
              <a:t>6</a:t>
            </a:r>
            <a:r>
              <a:rPr lang="zh-TW" altLang="en-US" dirty="0"/>
              <a:t>月</a:t>
            </a:r>
            <a:r>
              <a:rPr lang="en-US" altLang="zh-TW" dirty="0"/>
              <a:t>17</a:t>
            </a:r>
            <a:r>
              <a:rPr lang="zh-TW" altLang="en-US" dirty="0"/>
              <a:t>日，並於</a:t>
            </a:r>
            <a:r>
              <a:rPr lang="en-US" altLang="zh-TW" dirty="0"/>
              <a:t>6</a:t>
            </a:r>
            <a:r>
              <a:rPr lang="zh-TW" altLang="en-US" dirty="0"/>
              <a:t>月</a:t>
            </a:r>
            <a:r>
              <a:rPr lang="en-US" altLang="zh-TW" dirty="0"/>
              <a:t>17</a:t>
            </a:r>
            <a:r>
              <a:rPr lang="zh-TW" altLang="en-US" dirty="0"/>
              <a:t>日至</a:t>
            </a:r>
            <a:r>
              <a:rPr lang="en-US" altLang="zh-TW" dirty="0"/>
              <a:t>6</a:t>
            </a:r>
            <a:r>
              <a:rPr lang="zh-TW" altLang="en-US" dirty="0"/>
              <a:t>月</a:t>
            </a:r>
            <a:r>
              <a:rPr lang="en-US" altLang="zh-TW" dirty="0"/>
              <a:t>30</a:t>
            </a:r>
            <a:r>
              <a:rPr lang="zh-TW" altLang="en-US" dirty="0"/>
              <a:t>日間共排班</a:t>
            </a:r>
            <a:r>
              <a:rPr lang="en-US" altLang="zh-TW" dirty="0"/>
              <a:t>10</a:t>
            </a:r>
            <a:r>
              <a:rPr lang="zh-TW" altLang="en-US" dirty="0"/>
              <a:t>天，實際出勤時數為</a:t>
            </a:r>
            <a:r>
              <a:rPr lang="en-US" altLang="zh-TW" dirty="0"/>
              <a:t>100</a:t>
            </a:r>
            <a:r>
              <a:rPr lang="zh-TW" altLang="en-US" dirty="0"/>
              <a:t>小時</a:t>
            </a:r>
            <a:r>
              <a:rPr lang="en-US" altLang="zh-TW" dirty="0"/>
              <a:t>(</a:t>
            </a:r>
            <a:r>
              <a:rPr lang="zh-TW" altLang="en-US" dirty="0"/>
              <a:t>均為正常工時</a:t>
            </a:r>
            <a:r>
              <a:rPr lang="en-US" altLang="zh-TW" dirty="0"/>
              <a:t>)</a:t>
            </a:r>
          </a:p>
          <a:p>
            <a:pPr>
              <a:lnSpc>
                <a:spcPts val="3600"/>
              </a:lnSpc>
              <a:buClr>
                <a:srgbClr val="C00000"/>
              </a:buClr>
            </a:pPr>
            <a:r>
              <a:rPr lang="zh-TW" altLang="en-US" dirty="0"/>
              <a:t>計算式修正為：</a:t>
            </a:r>
            <a:r>
              <a:rPr lang="en-US" altLang="zh-TW" dirty="0"/>
              <a:t>【(</a:t>
            </a:r>
            <a:r>
              <a:rPr lang="zh-TW" altLang="en-US" dirty="0"/>
              <a:t>基本工資</a:t>
            </a:r>
            <a:r>
              <a:rPr lang="en-US" altLang="zh-TW" dirty="0"/>
              <a:t>23,100</a:t>
            </a:r>
            <a:r>
              <a:rPr lang="zh-TW" altLang="en-US" dirty="0"/>
              <a:t>*</a:t>
            </a:r>
            <a:r>
              <a:rPr lang="en-US" altLang="zh-TW" dirty="0"/>
              <a:t>14/30)+(</a:t>
            </a:r>
            <a:r>
              <a:rPr lang="zh-TW" altLang="en-US" dirty="0"/>
              <a:t>增給基本工資</a:t>
            </a:r>
            <a:r>
              <a:rPr lang="en-US" altLang="zh-TW" dirty="0"/>
              <a:t>10</a:t>
            </a:r>
            <a:r>
              <a:rPr lang="zh-TW" altLang="en-US" dirty="0"/>
              <a:t>天*</a:t>
            </a:r>
            <a:r>
              <a:rPr lang="en-US" altLang="zh-TW" dirty="0"/>
              <a:t>2</a:t>
            </a:r>
            <a:r>
              <a:rPr lang="zh-TW" altLang="en-US" dirty="0"/>
              <a:t>小時</a:t>
            </a:r>
            <a:r>
              <a:rPr lang="en-US" altLang="zh-TW" dirty="0"/>
              <a:t>)</a:t>
            </a:r>
            <a:r>
              <a:rPr lang="zh-TW" altLang="en-US" dirty="0"/>
              <a:t>*</a:t>
            </a:r>
            <a:r>
              <a:rPr lang="en-US" altLang="zh-TW" dirty="0"/>
              <a:t>96.25</a:t>
            </a:r>
            <a:r>
              <a:rPr lang="zh-TW" altLang="en-US" dirty="0"/>
              <a:t>元</a:t>
            </a:r>
            <a:r>
              <a:rPr lang="en-US" altLang="zh-TW" dirty="0"/>
              <a:t>=12,705</a:t>
            </a:r>
            <a:r>
              <a:rPr lang="zh-TW" altLang="en-US" dirty="0"/>
              <a:t>元</a:t>
            </a:r>
            <a:endParaRPr lang="en-US" altLang="zh-TW" dirty="0"/>
          </a:p>
          <a:p>
            <a:pPr marL="0" indent="0">
              <a:lnSpc>
                <a:spcPts val="3600"/>
              </a:lnSpc>
              <a:buClr>
                <a:srgbClr val="C00000"/>
              </a:buClr>
              <a:buNone/>
            </a:pPr>
            <a:endParaRPr lang="en-US" altLang="zh-TW" dirty="0"/>
          </a:p>
          <a:p>
            <a:pPr lvl="1">
              <a:lnSpc>
                <a:spcPts val="3600"/>
              </a:lnSpc>
              <a:buClr>
                <a:srgbClr val="C00000"/>
              </a:buClr>
            </a:pPr>
            <a:endParaRPr lang="zh-TW" altLang="en-US" dirty="0"/>
          </a:p>
          <a:p>
            <a:pPr>
              <a:buClr>
                <a:srgbClr val="C00000"/>
              </a:buClr>
            </a:pP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三</a:t>
            </a:r>
            <a:r>
              <a:rPr lang="en-US" altLang="zh-TW" dirty="0"/>
              <a:t>)</a:t>
            </a:r>
            <a:r>
              <a:rPr lang="zh-TW" altLang="en-US" dirty="0"/>
              <a:t> 以依法核備約定書之照服員為例</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35</a:t>
            </a:fld>
            <a:endParaRPr lang="zh-TW" altLang="en-US"/>
          </a:p>
        </p:txBody>
      </p:sp>
    </p:spTree>
    <p:extLst>
      <p:ext uri="{BB962C8B-B14F-4D97-AF65-F5344CB8AC3E}">
        <p14:creationId xmlns:p14="http://schemas.microsoft.com/office/powerpoint/2010/main" val="4091675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三</a:t>
            </a:r>
            <a:r>
              <a:rPr lang="en-US" altLang="zh-TW" dirty="0"/>
              <a:t>)</a:t>
            </a:r>
            <a:r>
              <a:rPr lang="zh-TW" altLang="en-US" dirty="0"/>
              <a:t> 以依法核備約定書之照服員為例</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36</a:t>
            </a:fld>
            <a:endParaRPr lang="zh-TW" altLang="en-US" dirty="0"/>
          </a:p>
        </p:txBody>
      </p:sp>
      <p:graphicFrame>
        <p:nvGraphicFramePr>
          <p:cNvPr id="8" name="表格 7">
            <a:extLst>
              <a:ext uri="{FF2B5EF4-FFF2-40B4-BE49-F238E27FC236}">
                <a16:creationId xmlns:a16="http://schemas.microsoft.com/office/drawing/2014/main" id="{49322FF3-1297-43A5-9125-32476F2F12B9}"/>
              </a:ext>
            </a:extLst>
          </p:cNvPr>
          <p:cNvGraphicFramePr>
            <a:graphicFrameLocks noGrp="1"/>
          </p:cNvGraphicFramePr>
          <p:nvPr>
            <p:extLst>
              <p:ext uri="{D42A27DB-BD31-4B8C-83A1-F6EECF244321}">
                <p14:modId xmlns:p14="http://schemas.microsoft.com/office/powerpoint/2010/main" val="3458573266"/>
              </p:ext>
            </p:extLst>
          </p:nvPr>
        </p:nvGraphicFramePr>
        <p:xfrm>
          <a:off x="247966" y="1383892"/>
          <a:ext cx="10119360" cy="4358640"/>
        </p:xfrm>
        <a:graphic>
          <a:graphicData uri="http://schemas.openxmlformats.org/drawingml/2006/table">
            <a:tbl>
              <a:tblPr firstRow="1" bandRow="1">
                <a:tableStyleId>{5C22544A-7EE6-4342-B048-85BDC9FD1C3A}</a:tableStyleId>
              </a:tblPr>
              <a:tblGrid>
                <a:gridCol w="674624">
                  <a:extLst>
                    <a:ext uri="{9D8B030D-6E8A-4147-A177-3AD203B41FA5}">
                      <a16:colId xmlns:a16="http://schemas.microsoft.com/office/drawing/2014/main" val="2346306777"/>
                    </a:ext>
                  </a:extLst>
                </a:gridCol>
                <a:gridCol w="674624">
                  <a:extLst>
                    <a:ext uri="{9D8B030D-6E8A-4147-A177-3AD203B41FA5}">
                      <a16:colId xmlns:a16="http://schemas.microsoft.com/office/drawing/2014/main" val="1202035268"/>
                    </a:ext>
                  </a:extLst>
                </a:gridCol>
                <a:gridCol w="674624">
                  <a:extLst>
                    <a:ext uri="{9D8B030D-6E8A-4147-A177-3AD203B41FA5}">
                      <a16:colId xmlns:a16="http://schemas.microsoft.com/office/drawing/2014/main" val="2126582850"/>
                    </a:ext>
                  </a:extLst>
                </a:gridCol>
                <a:gridCol w="674624">
                  <a:extLst>
                    <a:ext uri="{9D8B030D-6E8A-4147-A177-3AD203B41FA5}">
                      <a16:colId xmlns:a16="http://schemas.microsoft.com/office/drawing/2014/main" val="2348350615"/>
                    </a:ext>
                  </a:extLst>
                </a:gridCol>
                <a:gridCol w="674624">
                  <a:extLst>
                    <a:ext uri="{9D8B030D-6E8A-4147-A177-3AD203B41FA5}">
                      <a16:colId xmlns:a16="http://schemas.microsoft.com/office/drawing/2014/main" val="1999313032"/>
                    </a:ext>
                  </a:extLst>
                </a:gridCol>
                <a:gridCol w="674624">
                  <a:extLst>
                    <a:ext uri="{9D8B030D-6E8A-4147-A177-3AD203B41FA5}">
                      <a16:colId xmlns:a16="http://schemas.microsoft.com/office/drawing/2014/main" val="36452535"/>
                    </a:ext>
                  </a:extLst>
                </a:gridCol>
                <a:gridCol w="674624">
                  <a:extLst>
                    <a:ext uri="{9D8B030D-6E8A-4147-A177-3AD203B41FA5}">
                      <a16:colId xmlns:a16="http://schemas.microsoft.com/office/drawing/2014/main" val="3105903273"/>
                    </a:ext>
                  </a:extLst>
                </a:gridCol>
                <a:gridCol w="674624">
                  <a:extLst>
                    <a:ext uri="{9D8B030D-6E8A-4147-A177-3AD203B41FA5}">
                      <a16:colId xmlns:a16="http://schemas.microsoft.com/office/drawing/2014/main" val="2955267691"/>
                    </a:ext>
                  </a:extLst>
                </a:gridCol>
                <a:gridCol w="674624">
                  <a:extLst>
                    <a:ext uri="{9D8B030D-6E8A-4147-A177-3AD203B41FA5}">
                      <a16:colId xmlns:a16="http://schemas.microsoft.com/office/drawing/2014/main" val="3488533519"/>
                    </a:ext>
                  </a:extLst>
                </a:gridCol>
                <a:gridCol w="674624">
                  <a:extLst>
                    <a:ext uri="{9D8B030D-6E8A-4147-A177-3AD203B41FA5}">
                      <a16:colId xmlns:a16="http://schemas.microsoft.com/office/drawing/2014/main" val="1713009948"/>
                    </a:ext>
                  </a:extLst>
                </a:gridCol>
                <a:gridCol w="674624">
                  <a:extLst>
                    <a:ext uri="{9D8B030D-6E8A-4147-A177-3AD203B41FA5}">
                      <a16:colId xmlns:a16="http://schemas.microsoft.com/office/drawing/2014/main" val="2978262516"/>
                    </a:ext>
                  </a:extLst>
                </a:gridCol>
                <a:gridCol w="674624">
                  <a:extLst>
                    <a:ext uri="{9D8B030D-6E8A-4147-A177-3AD203B41FA5}">
                      <a16:colId xmlns:a16="http://schemas.microsoft.com/office/drawing/2014/main" val="38206377"/>
                    </a:ext>
                  </a:extLst>
                </a:gridCol>
                <a:gridCol w="674624">
                  <a:extLst>
                    <a:ext uri="{9D8B030D-6E8A-4147-A177-3AD203B41FA5}">
                      <a16:colId xmlns:a16="http://schemas.microsoft.com/office/drawing/2014/main" val="224848780"/>
                    </a:ext>
                  </a:extLst>
                </a:gridCol>
                <a:gridCol w="674624">
                  <a:extLst>
                    <a:ext uri="{9D8B030D-6E8A-4147-A177-3AD203B41FA5}">
                      <a16:colId xmlns:a16="http://schemas.microsoft.com/office/drawing/2014/main" val="1378024990"/>
                    </a:ext>
                  </a:extLst>
                </a:gridCol>
                <a:gridCol w="674624">
                  <a:extLst>
                    <a:ext uri="{9D8B030D-6E8A-4147-A177-3AD203B41FA5}">
                      <a16:colId xmlns:a16="http://schemas.microsoft.com/office/drawing/2014/main" val="839689619"/>
                    </a:ext>
                  </a:extLst>
                </a:gridCol>
              </a:tblGrid>
              <a:tr h="374401">
                <a:tc>
                  <a:txBody>
                    <a:bodyPr/>
                    <a:lstStyle/>
                    <a:p>
                      <a:pPr algn="ctr"/>
                      <a:r>
                        <a:rPr lang="zh-TW" altLang="en-US" sz="2400" dirty="0"/>
                        <a:t>日期</a:t>
                      </a:r>
                    </a:p>
                  </a:txBody>
                  <a:tcPr/>
                </a:tc>
                <a:tc>
                  <a:txBody>
                    <a:bodyPr/>
                    <a:lstStyle/>
                    <a:p>
                      <a:pPr algn="ctr"/>
                      <a:r>
                        <a:rPr lang="en-US" altLang="zh-TW" sz="2400" dirty="0"/>
                        <a:t>6/</a:t>
                      </a:r>
                    </a:p>
                    <a:p>
                      <a:pPr algn="ctr"/>
                      <a:r>
                        <a:rPr lang="en-US" altLang="zh-TW" sz="2400" dirty="0"/>
                        <a:t>17</a:t>
                      </a:r>
                      <a:endParaRPr lang="zh-TW" altLang="en-US" sz="2400" dirty="0"/>
                    </a:p>
                  </a:txBody>
                  <a:tcPr/>
                </a:tc>
                <a:tc>
                  <a:txBody>
                    <a:bodyPr/>
                    <a:lstStyle/>
                    <a:p>
                      <a:pPr algn="ctr"/>
                      <a:r>
                        <a:rPr lang="en-US" altLang="zh-TW" sz="2400" dirty="0"/>
                        <a:t>6/</a:t>
                      </a:r>
                    </a:p>
                    <a:p>
                      <a:pPr algn="ctr"/>
                      <a:r>
                        <a:rPr lang="en-US" altLang="zh-TW" sz="2400" dirty="0"/>
                        <a:t>18</a:t>
                      </a:r>
                      <a:endParaRPr lang="zh-TW" altLang="en-US" sz="2400" dirty="0"/>
                    </a:p>
                  </a:txBody>
                  <a:tcPr/>
                </a:tc>
                <a:tc>
                  <a:txBody>
                    <a:bodyPr/>
                    <a:lstStyle/>
                    <a:p>
                      <a:pPr algn="ctr"/>
                      <a:r>
                        <a:rPr lang="en-US" altLang="zh-TW" sz="2400" dirty="0"/>
                        <a:t>6/</a:t>
                      </a:r>
                    </a:p>
                    <a:p>
                      <a:pPr algn="ctr"/>
                      <a:r>
                        <a:rPr lang="en-US" altLang="zh-TW" sz="2400" dirty="0"/>
                        <a:t>19</a:t>
                      </a:r>
                      <a:endParaRPr lang="zh-TW" altLang="en-US" sz="2400" dirty="0"/>
                    </a:p>
                  </a:txBody>
                  <a:tcPr/>
                </a:tc>
                <a:tc>
                  <a:txBody>
                    <a:bodyPr/>
                    <a:lstStyle/>
                    <a:p>
                      <a:pPr algn="ctr"/>
                      <a:r>
                        <a:rPr lang="en-US" altLang="zh-TW" sz="2400" dirty="0"/>
                        <a:t>6/</a:t>
                      </a:r>
                    </a:p>
                    <a:p>
                      <a:pPr algn="ctr"/>
                      <a:r>
                        <a:rPr lang="en-US" altLang="zh-TW" sz="2400" dirty="0"/>
                        <a:t>20</a:t>
                      </a:r>
                      <a:endParaRPr lang="zh-TW" altLang="en-US" sz="2400" dirty="0"/>
                    </a:p>
                  </a:txBody>
                  <a:tcPr/>
                </a:tc>
                <a:tc>
                  <a:txBody>
                    <a:bodyPr/>
                    <a:lstStyle/>
                    <a:p>
                      <a:pPr algn="ctr"/>
                      <a:r>
                        <a:rPr lang="en-US" altLang="zh-TW" sz="2400" dirty="0"/>
                        <a:t>6/</a:t>
                      </a:r>
                    </a:p>
                    <a:p>
                      <a:pPr algn="ctr"/>
                      <a:r>
                        <a:rPr lang="en-US" altLang="zh-TW" sz="2400" dirty="0"/>
                        <a:t>21</a:t>
                      </a:r>
                      <a:endParaRPr lang="zh-TW" altLang="en-US" sz="2400" dirty="0"/>
                    </a:p>
                  </a:txBody>
                  <a:tcPr/>
                </a:tc>
                <a:tc>
                  <a:txBody>
                    <a:bodyPr/>
                    <a:lstStyle/>
                    <a:p>
                      <a:pPr algn="ctr"/>
                      <a:r>
                        <a:rPr lang="en-US" altLang="zh-TW" sz="2400" dirty="0"/>
                        <a:t>6/</a:t>
                      </a:r>
                    </a:p>
                    <a:p>
                      <a:pPr algn="ctr"/>
                      <a:r>
                        <a:rPr lang="en-US" altLang="zh-TW" sz="2400" dirty="0"/>
                        <a:t>22</a:t>
                      </a:r>
                      <a:endParaRPr lang="zh-TW" altLang="en-US" sz="2400" dirty="0"/>
                    </a:p>
                  </a:txBody>
                  <a:tcPr/>
                </a:tc>
                <a:tc>
                  <a:txBody>
                    <a:bodyPr/>
                    <a:lstStyle/>
                    <a:p>
                      <a:pPr algn="ctr"/>
                      <a:r>
                        <a:rPr lang="en-US" altLang="zh-TW" sz="2400" dirty="0"/>
                        <a:t>6/</a:t>
                      </a:r>
                    </a:p>
                    <a:p>
                      <a:pPr algn="ctr"/>
                      <a:r>
                        <a:rPr lang="en-US" altLang="zh-TW" sz="2400" dirty="0"/>
                        <a:t>23</a:t>
                      </a:r>
                      <a:endParaRPr lang="zh-TW" altLang="en-US" sz="2400" dirty="0"/>
                    </a:p>
                  </a:txBody>
                  <a:tcPr/>
                </a:tc>
                <a:tc>
                  <a:txBody>
                    <a:bodyPr/>
                    <a:lstStyle/>
                    <a:p>
                      <a:pPr algn="ctr"/>
                      <a:r>
                        <a:rPr lang="en-US" altLang="zh-TW" sz="2400" dirty="0"/>
                        <a:t>6/</a:t>
                      </a:r>
                    </a:p>
                    <a:p>
                      <a:pPr algn="ctr"/>
                      <a:r>
                        <a:rPr lang="en-US" altLang="zh-TW" sz="2400" dirty="0"/>
                        <a:t>24</a:t>
                      </a:r>
                      <a:endParaRPr lang="zh-TW" altLang="en-US" sz="2400" dirty="0"/>
                    </a:p>
                  </a:txBody>
                  <a:tcPr/>
                </a:tc>
                <a:tc>
                  <a:txBody>
                    <a:bodyPr/>
                    <a:lstStyle/>
                    <a:p>
                      <a:pPr algn="ctr"/>
                      <a:r>
                        <a:rPr lang="en-US" altLang="zh-TW" sz="2400" dirty="0"/>
                        <a:t>6/</a:t>
                      </a:r>
                    </a:p>
                    <a:p>
                      <a:pPr algn="ctr"/>
                      <a:r>
                        <a:rPr lang="en-US" altLang="zh-TW" sz="2400" dirty="0"/>
                        <a:t>25</a:t>
                      </a:r>
                      <a:endParaRPr lang="zh-TW" altLang="en-US" sz="2400" dirty="0"/>
                    </a:p>
                  </a:txBody>
                  <a:tcPr/>
                </a:tc>
                <a:tc>
                  <a:txBody>
                    <a:bodyPr/>
                    <a:lstStyle/>
                    <a:p>
                      <a:pPr algn="ctr"/>
                      <a:r>
                        <a:rPr lang="en-US" altLang="zh-TW" sz="2400" dirty="0"/>
                        <a:t>6/</a:t>
                      </a:r>
                    </a:p>
                    <a:p>
                      <a:pPr algn="ctr"/>
                      <a:r>
                        <a:rPr lang="en-US" altLang="zh-TW" sz="2400" dirty="0"/>
                        <a:t>26</a:t>
                      </a:r>
                      <a:endParaRPr lang="zh-TW" altLang="en-US" sz="2400" dirty="0"/>
                    </a:p>
                  </a:txBody>
                  <a:tcPr/>
                </a:tc>
                <a:tc>
                  <a:txBody>
                    <a:bodyPr/>
                    <a:lstStyle/>
                    <a:p>
                      <a:pPr algn="ctr"/>
                      <a:r>
                        <a:rPr lang="en-US" altLang="zh-TW" sz="2400" dirty="0"/>
                        <a:t>6/</a:t>
                      </a:r>
                    </a:p>
                    <a:p>
                      <a:pPr algn="ctr"/>
                      <a:r>
                        <a:rPr lang="en-US" altLang="zh-TW" sz="2400" dirty="0"/>
                        <a:t>27</a:t>
                      </a:r>
                      <a:endParaRPr lang="zh-TW" altLang="en-US" sz="2400" dirty="0"/>
                    </a:p>
                  </a:txBody>
                  <a:tcPr/>
                </a:tc>
                <a:tc>
                  <a:txBody>
                    <a:bodyPr/>
                    <a:lstStyle/>
                    <a:p>
                      <a:pPr algn="ctr"/>
                      <a:r>
                        <a:rPr lang="en-US" altLang="zh-TW" sz="2400" dirty="0"/>
                        <a:t>6/</a:t>
                      </a:r>
                    </a:p>
                    <a:p>
                      <a:pPr algn="ctr"/>
                      <a:r>
                        <a:rPr lang="en-US" altLang="zh-TW" sz="2400" dirty="0"/>
                        <a:t>28</a:t>
                      </a:r>
                      <a:endParaRPr lang="zh-TW" altLang="en-US" sz="2400" dirty="0"/>
                    </a:p>
                  </a:txBody>
                  <a:tcPr/>
                </a:tc>
                <a:tc>
                  <a:txBody>
                    <a:bodyPr/>
                    <a:lstStyle/>
                    <a:p>
                      <a:pPr algn="ctr"/>
                      <a:r>
                        <a:rPr lang="en-US" altLang="zh-TW" sz="2400" dirty="0"/>
                        <a:t>6/</a:t>
                      </a:r>
                    </a:p>
                    <a:p>
                      <a:pPr algn="ctr"/>
                      <a:r>
                        <a:rPr lang="en-US" altLang="zh-TW" sz="2400" dirty="0"/>
                        <a:t>29</a:t>
                      </a:r>
                      <a:endParaRPr lang="zh-TW" altLang="en-US" sz="2400" dirty="0"/>
                    </a:p>
                  </a:txBody>
                  <a:tcPr/>
                </a:tc>
                <a:tc>
                  <a:txBody>
                    <a:bodyPr/>
                    <a:lstStyle/>
                    <a:p>
                      <a:pPr algn="ctr"/>
                      <a:r>
                        <a:rPr lang="en-US" altLang="zh-TW" sz="2400" dirty="0"/>
                        <a:t>6/</a:t>
                      </a:r>
                    </a:p>
                    <a:p>
                      <a:pPr algn="ctr"/>
                      <a:r>
                        <a:rPr lang="en-US" altLang="zh-TW" sz="2400" dirty="0"/>
                        <a:t>30</a:t>
                      </a:r>
                      <a:endParaRPr lang="zh-TW" altLang="en-US" sz="2400" dirty="0"/>
                    </a:p>
                  </a:txBody>
                  <a:tcPr/>
                </a:tc>
                <a:extLst>
                  <a:ext uri="{0D108BD9-81ED-4DB2-BD59-A6C34878D82A}">
                    <a16:rowId xmlns:a16="http://schemas.microsoft.com/office/drawing/2014/main" val="2555102823"/>
                  </a:ext>
                </a:extLst>
              </a:tr>
              <a:tr h="374401">
                <a:tc>
                  <a:txBody>
                    <a:bodyPr/>
                    <a:lstStyle/>
                    <a:p>
                      <a:pPr algn="ctr"/>
                      <a:r>
                        <a:rPr lang="zh-TW" altLang="en-US" sz="2000" dirty="0"/>
                        <a:t>正常工時</a:t>
                      </a:r>
                    </a:p>
                  </a:txBody>
                  <a:tcPr/>
                </a:tc>
                <a:tc>
                  <a:txBody>
                    <a:bodyPr/>
                    <a:lstStyle/>
                    <a:p>
                      <a:pPr algn="ctr"/>
                      <a:r>
                        <a:rPr lang="en-US" altLang="zh-TW" sz="2800" dirty="0"/>
                        <a:t>8</a:t>
                      </a:r>
                      <a:endParaRPr lang="zh-TW" altLang="en-US" sz="2800" dirty="0"/>
                    </a:p>
                  </a:txBody>
                  <a:tcPr anchor="ctr"/>
                </a:tc>
                <a:tc>
                  <a:txBody>
                    <a:bodyPr/>
                    <a:lstStyle/>
                    <a:p>
                      <a:pPr algn="ctr"/>
                      <a:r>
                        <a:rPr lang="en-US" altLang="zh-TW" sz="2800" dirty="0"/>
                        <a:t>8</a:t>
                      </a:r>
                      <a:endParaRPr lang="zh-TW" altLang="en-US" sz="2800" dirty="0"/>
                    </a:p>
                  </a:txBody>
                  <a:tcPr anchor="ctr"/>
                </a:tc>
                <a:tc>
                  <a:txBody>
                    <a:bodyPr/>
                    <a:lstStyle/>
                    <a:p>
                      <a:pPr algn="ctr"/>
                      <a:r>
                        <a:rPr lang="en-US" altLang="zh-TW" sz="2800" dirty="0"/>
                        <a:t>8</a:t>
                      </a:r>
                      <a:endParaRPr lang="zh-TW" altLang="en-US" sz="2800" dirty="0"/>
                    </a:p>
                  </a:txBody>
                  <a:tcPr anchor="ctr"/>
                </a:tc>
                <a:tc>
                  <a:txBody>
                    <a:bodyPr/>
                    <a:lstStyle/>
                    <a:p>
                      <a:pPr algn="ctr"/>
                      <a:r>
                        <a:rPr lang="en-US" altLang="zh-TW" sz="2800" dirty="0"/>
                        <a:t>8</a:t>
                      </a:r>
                      <a:endParaRPr lang="zh-TW" altLang="en-US" sz="2800" dirty="0"/>
                    </a:p>
                  </a:txBody>
                  <a:tcPr anchor="ctr"/>
                </a:tc>
                <a:tc>
                  <a:txBody>
                    <a:bodyPr/>
                    <a:lstStyle/>
                    <a:p>
                      <a:pPr algn="ctr"/>
                      <a:r>
                        <a:rPr lang="zh-TW" altLang="en-US" sz="2800" dirty="0"/>
                        <a:t>休</a:t>
                      </a:r>
                    </a:p>
                  </a:txBody>
                  <a:tcPr anchor="ctr"/>
                </a:tc>
                <a:tc>
                  <a:txBody>
                    <a:bodyPr/>
                    <a:lstStyle/>
                    <a:p>
                      <a:pPr algn="ctr"/>
                      <a:r>
                        <a:rPr lang="zh-TW" altLang="en-US" sz="2800" dirty="0"/>
                        <a:t>休</a:t>
                      </a:r>
                    </a:p>
                  </a:txBody>
                  <a:tcPr anchor="ctr"/>
                </a:tc>
                <a:tc>
                  <a:txBody>
                    <a:bodyPr/>
                    <a:lstStyle/>
                    <a:p>
                      <a:pPr algn="ctr"/>
                      <a:r>
                        <a:rPr lang="en-US" altLang="zh-TW" sz="2800" dirty="0"/>
                        <a:t>8</a:t>
                      </a:r>
                      <a:endParaRPr lang="zh-TW" altLang="en-US" sz="2800" dirty="0"/>
                    </a:p>
                  </a:txBody>
                  <a:tcPr anchor="ctr"/>
                </a:tc>
                <a:tc>
                  <a:txBody>
                    <a:bodyPr/>
                    <a:lstStyle/>
                    <a:p>
                      <a:pPr algn="ctr"/>
                      <a:r>
                        <a:rPr lang="en-US" altLang="zh-TW" sz="2800" dirty="0"/>
                        <a:t>8</a:t>
                      </a:r>
                      <a:endParaRPr lang="zh-TW" altLang="en-US" sz="2800" dirty="0"/>
                    </a:p>
                  </a:txBody>
                  <a:tcPr anchor="ctr"/>
                </a:tc>
                <a:tc>
                  <a:txBody>
                    <a:bodyPr/>
                    <a:lstStyle/>
                    <a:p>
                      <a:pPr algn="ctr"/>
                      <a:r>
                        <a:rPr lang="en-US" altLang="zh-TW" sz="2800" dirty="0"/>
                        <a:t>8</a:t>
                      </a:r>
                      <a:endParaRPr lang="zh-TW" altLang="en-US" sz="2800" dirty="0"/>
                    </a:p>
                  </a:txBody>
                  <a:tcPr anchor="ctr"/>
                </a:tc>
                <a:tc>
                  <a:txBody>
                    <a:bodyPr/>
                    <a:lstStyle/>
                    <a:p>
                      <a:pPr algn="ctr"/>
                      <a:r>
                        <a:rPr lang="en-US" altLang="zh-TW" sz="2800" dirty="0"/>
                        <a:t>8</a:t>
                      </a:r>
                      <a:endParaRPr lang="zh-TW" altLang="en-US" sz="2800" dirty="0"/>
                    </a:p>
                  </a:txBody>
                  <a:tcPr anchor="ctr"/>
                </a:tc>
                <a:tc>
                  <a:txBody>
                    <a:bodyPr/>
                    <a:lstStyle/>
                    <a:p>
                      <a:pPr algn="ctr"/>
                      <a:r>
                        <a:rPr lang="zh-TW" altLang="en-US" sz="2800" dirty="0"/>
                        <a:t>休</a:t>
                      </a:r>
                    </a:p>
                  </a:txBody>
                  <a:tcPr anchor="ctr"/>
                </a:tc>
                <a:tc>
                  <a:txBody>
                    <a:bodyPr/>
                    <a:lstStyle/>
                    <a:p>
                      <a:pPr algn="ctr"/>
                      <a:r>
                        <a:rPr lang="zh-TW" altLang="en-US" sz="2800" dirty="0"/>
                        <a:t>休</a:t>
                      </a:r>
                    </a:p>
                  </a:txBody>
                  <a:tcPr anchor="ctr"/>
                </a:tc>
                <a:tc>
                  <a:txBody>
                    <a:bodyPr/>
                    <a:lstStyle/>
                    <a:p>
                      <a:pPr algn="ctr"/>
                      <a:r>
                        <a:rPr lang="en-US" altLang="zh-TW" sz="2800" dirty="0"/>
                        <a:t>8</a:t>
                      </a:r>
                      <a:endParaRPr lang="zh-TW" altLang="en-US" sz="2800" dirty="0"/>
                    </a:p>
                  </a:txBody>
                  <a:tcPr anchor="ctr"/>
                </a:tc>
                <a:tc>
                  <a:txBody>
                    <a:bodyPr/>
                    <a:lstStyle/>
                    <a:p>
                      <a:pPr algn="ctr"/>
                      <a:r>
                        <a:rPr lang="en-US" altLang="zh-TW" sz="2800" dirty="0"/>
                        <a:t>8</a:t>
                      </a:r>
                      <a:endParaRPr lang="zh-TW" altLang="en-US" sz="2800" dirty="0"/>
                    </a:p>
                  </a:txBody>
                  <a:tcPr anchor="ctr"/>
                </a:tc>
                <a:extLst>
                  <a:ext uri="{0D108BD9-81ED-4DB2-BD59-A6C34878D82A}">
                    <a16:rowId xmlns:a16="http://schemas.microsoft.com/office/drawing/2014/main" val="953008731"/>
                  </a:ext>
                </a:extLst>
              </a:tr>
              <a:tr h="374401">
                <a:tc>
                  <a:txBody>
                    <a:bodyPr/>
                    <a:lstStyle/>
                    <a:p>
                      <a:pPr algn="ctr"/>
                      <a:r>
                        <a:rPr lang="zh-TW" altLang="en-US" sz="2000" dirty="0"/>
                        <a:t>逾法定正常工時</a:t>
                      </a:r>
                    </a:p>
                  </a:txBody>
                  <a:tcPr/>
                </a:tc>
                <a:tc>
                  <a:txBody>
                    <a:bodyPr/>
                    <a:lstStyle/>
                    <a:p>
                      <a:pPr algn="ctr"/>
                      <a:r>
                        <a:rPr lang="en-US" altLang="zh-TW" sz="2800" dirty="0"/>
                        <a:t>2</a:t>
                      </a:r>
                      <a:endParaRPr lang="zh-TW" altLang="en-US" sz="2800" dirty="0"/>
                    </a:p>
                  </a:txBody>
                  <a:tcPr anchor="ctr"/>
                </a:tc>
                <a:tc>
                  <a:txBody>
                    <a:bodyPr/>
                    <a:lstStyle/>
                    <a:p>
                      <a:pPr algn="ctr"/>
                      <a:r>
                        <a:rPr lang="en-US" altLang="zh-TW" sz="2800" dirty="0"/>
                        <a:t>2</a:t>
                      </a:r>
                      <a:endParaRPr lang="zh-TW" altLang="en-US" sz="2800" dirty="0"/>
                    </a:p>
                  </a:txBody>
                  <a:tcPr anchor="ctr"/>
                </a:tc>
                <a:tc>
                  <a:txBody>
                    <a:bodyPr/>
                    <a:lstStyle/>
                    <a:p>
                      <a:pPr algn="ctr"/>
                      <a:r>
                        <a:rPr lang="en-US" altLang="zh-TW" sz="2800" dirty="0"/>
                        <a:t>2</a:t>
                      </a:r>
                      <a:endParaRPr lang="zh-TW" altLang="en-US" sz="2800" dirty="0"/>
                    </a:p>
                  </a:txBody>
                  <a:tcPr anchor="ctr"/>
                </a:tc>
                <a:tc>
                  <a:txBody>
                    <a:bodyPr/>
                    <a:lstStyle/>
                    <a:p>
                      <a:pPr algn="ctr"/>
                      <a:r>
                        <a:rPr lang="en-US" altLang="zh-TW" sz="2800" dirty="0"/>
                        <a:t>2</a:t>
                      </a:r>
                      <a:endParaRPr lang="zh-TW" altLang="en-US" sz="2800" dirty="0"/>
                    </a:p>
                  </a:txBody>
                  <a:tcPr anchor="ctr"/>
                </a:tc>
                <a:tc>
                  <a:txBody>
                    <a:bodyPr/>
                    <a:lstStyle/>
                    <a:p>
                      <a:pPr algn="ctr"/>
                      <a:endParaRPr lang="zh-TW" altLang="en-US" sz="2800" dirty="0"/>
                    </a:p>
                  </a:txBody>
                  <a:tcPr anchor="ctr"/>
                </a:tc>
                <a:tc>
                  <a:txBody>
                    <a:bodyPr/>
                    <a:lstStyle/>
                    <a:p>
                      <a:pPr algn="ctr"/>
                      <a:endParaRPr lang="zh-TW" altLang="en-US" sz="2800" dirty="0"/>
                    </a:p>
                  </a:txBody>
                  <a:tcPr anchor="ctr"/>
                </a:tc>
                <a:tc>
                  <a:txBody>
                    <a:bodyPr/>
                    <a:lstStyle/>
                    <a:p>
                      <a:pPr algn="ctr"/>
                      <a:r>
                        <a:rPr lang="en-US" altLang="zh-TW" sz="2800" dirty="0"/>
                        <a:t>2</a:t>
                      </a:r>
                      <a:endParaRPr lang="zh-TW" altLang="en-US" sz="2800" dirty="0"/>
                    </a:p>
                  </a:txBody>
                  <a:tcPr anchor="ctr"/>
                </a:tc>
                <a:tc>
                  <a:txBody>
                    <a:bodyPr/>
                    <a:lstStyle/>
                    <a:p>
                      <a:pPr algn="ctr"/>
                      <a:r>
                        <a:rPr lang="en-US" altLang="zh-TW" sz="2800" dirty="0"/>
                        <a:t>2</a:t>
                      </a:r>
                      <a:endParaRPr lang="zh-TW" altLang="en-US" sz="2800" dirty="0"/>
                    </a:p>
                  </a:txBody>
                  <a:tcPr anchor="ctr"/>
                </a:tc>
                <a:tc>
                  <a:txBody>
                    <a:bodyPr/>
                    <a:lstStyle/>
                    <a:p>
                      <a:pPr algn="ctr"/>
                      <a:r>
                        <a:rPr lang="en-US" altLang="zh-TW" sz="2800" dirty="0"/>
                        <a:t>2</a:t>
                      </a:r>
                      <a:endParaRPr lang="zh-TW" altLang="en-US" sz="2800" dirty="0"/>
                    </a:p>
                  </a:txBody>
                  <a:tcPr anchor="ctr"/>
                </a:tc>
                <a:tc>
                  <a:txBody>
                    <a:bodyPr/>
                    <a:lstStyle/>
                    <a:p>
                      <a:pPr algn="ctr"/>
                      <a:r>
                        <a:rPr lang="en-US" altLang="zh-TW" sz="2800" dirty="0"/>
                        <a:t>2</a:t>
                      </a:r>
                      <a:endParaRPr lang="zh-TW" altLang="en-US" sz="2800" dirty="0"/>
                    </a:p>
                  </a:txBody>
                  <a:tcPr anchor="ctr"/>
                </a:tc>
                <a:tc>
                  <a:txBody>
                    <a:bodyPr/>
                    <a:lstStyle/>
                    <a:p>
                      <a:pPr algn="ctr"/>
                      <a:endParaRPr lang="zh-TW" altLang="en-US" sz="2800" dirty="0"/>
                    </a:p>
                  </a:txBody>
                  <a:tcPr anchor="ctr"/>
                </a:tc>
                <a:tc>
                  <a:txBody>
                    <a:bodyPr/>
                    <a:lstStyle/>
                    <a:p>
                      <a:pPr algn="ctr"/>
                      <a:endParaRPr lang="zh-TW" altLang="en-US" sz="2800" dirty="0"/>
                    </a:p>
                  </a:txBody>
                  <a:tcPr anchor="ctr"/>
                </a:tc>
                <a:tc>
                  <a:txBody>
                    <a:bodyPr/>
                    <a:lstStyle/>
                    <a:p>
                      <a:pPr algn="ctr"/>
                      <a:r>
                        <a:rPr lang="en-US" altLang="zh-TW" sz="2800" dirty="0"/>
                        <a:t>2</a:t>
                      </a:r>
                      <a:endParaRPr lang="zh-TW" altLang="en-US" sz="2800" dirty="0"/>
                    </a:p>
                  </a:txBody>
                  <a:tcPr anchor="ctr"/>
                </a:tc>
                <a:tc>
                  <a:txBody>
                    <a:bodyPr/>
                    <a:lstStyle/>
                    <a:p>
                      <a:pPr algn="ctr"/>
                      <a:r>
                        <a:rPr lang="en-US" altLang="zh-TW" sz="2800" dirty="0"/>
                        <a:t>2</a:t>
                      </a:r>
                      <a:endParaRPr lang="zh-TW" altLang="en-US" sz="2800" dirty="0"/>
                    </a:p>
                  </a:txBody>
                  <a:tcPr anchor="ctr"/>
                </a:tc>
                <a:extLst>
                  <a:ext uri="{0D108BD9-81ED-4DB2-BD59-A6C34878D82A}">
                    <a16:rowId xmlns:a16="http://schemas.microsoft.com/office/drawing/2014/main" val="2465154532"/>
                  </a:ext>
                </a:extLst>
              </a:tr>
            </a:tbl>
          </a:graphicData>
        </a:graphic>
      </p:graphicFrame>
      <p:sp>
        <p:nvSpPr>
          <p:cNvPr id="2" name="矩形: 圓角 1">
            <a:extLst>
              <a:ext uri="{FF2B5EF4-FFF2-40B4-BE49-F238E27FC236}">
                <a16:creationId xmlns:a16="http://schemas.microsoft.com/office/drawing/2014/main" id="{CDC52CCD-3BD6-4710-9E23-7955401B0D70}"/>
              </a:ext>
            </a:extLst>
          </p:cNvPr>
          <p:cNvSpPr/>
          <p:nvPr/>
        </p:nvSpPr>
        <p:spPr>
          <a:xfrm>
            <a:off x="247966" y="2159134"/>
            <a:ext cx="10119360" cy="1252024"/>
          </a:xfrm>
          <a:prstGeom prst="roundRect">
            <a:avLst/>
          </a:prstGeom>
          <a:noFill/>
          <a:ln w="2857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C067AA48-DFE5-4F2E-A9EC-4529894DAD80}"/>
              </a:ext>
            </a:extLst>
          </p:cNvPr>
          <p:cNvSpPr/>
          <p:nvPr/>
        </p:nvSpPr>
        <p:spPr>
          <a:xfrm>
            <a:off x="247966" y="3559968"/>
            <a:ext cx="10119360" cy="2034500"/>
          </a:xfrm>
          <a:prstGeom prst="roundRect">
            <a:avLst/>
          </a:prstGeom>
          <a:noFill/>
          <a:ln w="2857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D75FA6D6-8BE3-4DDB-A7F2-CA9286D3BA13}"/>
              </a:ext>
            </a:extLst>
          </p:cNvPr>
          <p:cNvSpPr txBox="1"/>
          <p:nvPr/>
        </p:nvSpPr>
        <p:spPr>
          <a:xfrm>
            <a:off x="10337155" y="2880703"/>
            <a:ext cx="1901483" cy="707886"/>
          </a:xfrm>
          <a:prstGeom prst="rect">
            <a:avLst/>
          </a:prstGeom>
          <a:noFill/>
        </p:spPr>
        <p:txBody>
          <a:bodyPr wrap="none" rtlCol="0">
            <a:spAutoFit/>
          </a:bodyPr>
          <a:lstStyle/>
          <a:p>
            <a:r>
              <a:rPr lang="en-US" altLang="zh-TW" sz="2000" dirty="0"/>
              <a:t>23,100</a:t>
            </a:r>
            <a:r>
              <a:rPr lang="zh-TW" altLang="en-US" sz="2000" dirty="0"/>
              <a:t>*</a:t>
            </a:r>
            <a:r>
              <a:rPr lang="en-US" altLang="zh-TW" sz="2000" dirty="0"/>
              <a:t>14</a:t>
            </a:r>
            <a:r>
              <a:rPr lang="zh-TW" altLang="en-US" sz="2000" dirty="0"/>
              <a:t>天</a:t>
            </a:r>
            <a:r>
              <a:rPr lang="en-US" altLang="zh-TW" sz="2000" dirty="0"/>
              <a:t>/30</a:t>
            </a:r>
          </a:p>
          <a:p>
            <a:r>
              <a:rPr lang="en-US" altLang="zh-TW" sz="2000" dirty="0"/>
              <a:t>=10,780</a:t>
            </a:r>
            <a:endParaRPr lang="zh-TW" altLang="en-US" sz="2000" dirty="0"/>
          </a:p>
        </p:txBody>
      </p:sp>
      <p:sp>
        <p:nvSpPr>
          <p:cNvPr id="16" name="文字方塊 15">
            <a:extLst>
              <a:ext uri="{FF2B5EF4-FFF2-40B4-BE49-F238E27FC236}">
                <a16:creationId xmlns:a16="http://schemas.microsoft.com/office/drawing/2014/main" id="{7E360CF0-5FD6-433B-A0BF-43D697BEE61F}"/>
              </a:ext>
            </a:extLst>
          </p:cNvPr>
          <p:cNvSpPr txBox="1"/>
          <p:nvPr/>
        </p:nvSpPr>
        <p:spPr>
          <a:xfrm>
            <a:off x="10413298" y="4736107"/>
            <a:ext cx="1669047" cy="707886"/>
          </a:xfrm>
          <a:prstGeom prst="rect">
            <a:avLst/>
          </a:prstGeom>
          <a:noFill/>
        </p:spPr>
        <p:txBody>
          <a:bodyPr wrap="none" rtlCol="0">
            <a:spAutoFit/>
          </a:bodyPr>
          <a:lstStyle/>
          <a:p>
            <a:r>
              <a:rPr lang="en-US" altLang="zh-TW" sz="2000" dirty="0"/>
              <a:t>96.25</a:t>
            </a:r>
            <a:r>
              <a:rPr lang="zh-TW" altLang="en-US" sz="2000" dirty="0"/>
              <a:t>*</a:t>
            </a:r>
            <a:r>
              <a:rPr lang="en-US" altLang="zh-TW" sz="2000" dirty="0"/>
              <a:t>20</a:t>
            </a:r>
            <a:r>
              <a:rPr lang="zh-TW" altLang="en-US" sz="2000" dirty="0"/>
              <a:t>小時</a:t>
            </a:r>
            <a:endParaRPr lang="en-US" altLang="zh-TW" sz="2000" dirty="0"/>
          </a:p>
          <a:p>
            <a:r>
              <a:rPr lang="en-US" altLang="zh-TW" sz="2000" dirty="0"/>
              <a:t>=1,925</a:t>
            </a:r>
            <a:endParaRPr lang="zh-TW" altLang="en-US" sz="2000" dirty="0"/>
          </a:p>
        </p:txBody>
      </p:sp>
      <p:sp>
        <p:nvSpPr>
          <p:cNvPr id="18" name="文字方塊 17">
            <a:extLst>
              <a:ext uri="{FF2B5EF4-FFF2-40B4-BE49-F238E27FC236}">
                <a16:creationId xmlns:a16="http://schemas.microsoft.com/office/drawing/2014/main" id="{3995F65B-1F4C-4C1A-9126-F1DA3F1A19C8}"/>
              </a:ext>
            </a:extLst>
          </p:cNvPr>
          <p:cNvSpPr txBox="1"/>
          <p:nvPr/>
        </p:nvSpPr>
        <p:spPr>
          <a:xfrm>
            <a:off x="10163003" y="5892774"/>
            <a:ext cx="1923925" cy="400110"/>
          </a:xfrm>
          <a:prstGeom prst="rect">
            <a:avLst/>
          </a:prstGeom>
          <a:noFill/>
        </p:spPr>
        <p:txBody>
          <a:bodyPr wrap="none" rtlCol="0">
            <a:spAutoFit/>
          </a:bodyPr>
          <a:lstStyle/>
          <a:p>
            <a:r>
              <a:rPr lang="zh-TW" altLang="en-US" sz="2000" dirty="0"/>
              <a:t>合計：</a:t>
            </a:r>
            <a:r>
              <a:rPr lang="en-US" altLang="zh-TW" sz="2000" dirty="0"/>
              <a:t>12,705</a:t>
            </a:r>
            <a:r>
              <a:rPr lang="zh-TW" altLang="en-US" sz="2000" dirty="0"/>
              <a:t>元</a:t>
            </a:r>
          </a:p>
        </p:txBody>
      </p:sp>
      <p:sp>
        <p:nvSpPr>
          <p:cNvPr id="19" name="加號 18">
            <a:extLst>
              <a:ext uri="{FF2B5EF4-FFF2-40B4-BE49-F238E27FC236}">
                <a16:creationId xmlns:a16="http://schemas.microsoft.com/office/drawing/2014/main" id="{C929DB02-F5BE-4908-800F-9E9E0BC2A2D1}"/>
              </a:ext>
            </a:extLst>
          </p:cNvPr>
          <p:cNvSpPr/>
          <p:nvPr/>
        </p:nvSpPr>
        <p:spPr>
          <a:xfrm>
            <a:off x="10954149" y="3868358"/>
            <a:ext cx="574195" cy="635005"/>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接點 21">
            <a:extLst>
              <a:ext uri="{FF2B5EF4-FFF2-40B4-BE49-F238E27FC236}">
                <a16:creationId xmlns:a16="http://schemas.microsoft.com/office/drawing/2014/main" id="{3972C2A3-96EF-4962-BE2A-EFB1F0A4CD4B}"/>
              </a:ext>
            </a:extLst>
          </p:cNvPr>
          <p:cNvCxnSpPr/>
          <p:nvPr/>
        </p:nvCxnSpPr>
        <p:spPr>
          <a:xfrm>
            <a:off x="9059594" y="5840772"/>
            <a:ext cx="311492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325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a:lnSpc>
                <a:spcPts val="3600"/>
              </a:lnSpc>
              <a:buClr>
                <a:srgbClr val="C00000"/>
              </a:buClr>
            </a:pPr>
            <a:r>
              <a:rPr lang="zh-TW" altLang="en-US" dirty="0"/>
              <a:t>經中央主管機關核定公告之下列工作者，得由勞雇雙方另行約定，工作時間、例假、休假、女性夜間工作，並報請當地主管機關核備，不受第</a:t>
            </a:r>
            <a:r>
              <a:rPr lang="en-US" altLang="zh-TW" dirty="0"/>
              <a:t>30</a:t>
            </a:r>
            <a:r>
              <a:rPr lang="zh-TW" altLang="en-US" dirty="0"/>
              <a:t>條、第</a:t>
            </a:r>
            <a:r>
              <a:rPr lang="en-US" altLang="zh-TW" dirty="0"/>
              <a:t>32</a:t>
            </a:r>
            <a:r>
              <a:rPr lang="zh-TW" altLang="en-US" dirty="0"/>
              <a:t>條、第</a:t>
            </a:r>
            <a:r>
              <a:rPr lang="en-US" altLang="zh-TW" dirty="0"/>
              <a:t>36</a:t>
            </a:r>
            <a:r>
              <a:rPr lang="zh-TW" altLang="en-US" dirty="0"/>
              <a:t>條、</a:t>
            </a:r>
            <a:r>
              <a:rPr lang="zh-TW" altLang="en-US" u="sng" dirty="0"/>
              <a:t>第</a:t>
            </a:r>
            <a:r>
              <a:rPr lang="en-US" altLang="zh-TW" u="sng" dirty="0"/>
              <a:t>37</a:t>
            </a:r>
            <a:r>
              <a:rPr lang="zh-TW" altLang="en-US" u="sng" dirty="0"/>
              <a:t>條</a:t>
            </a:r>
            <a:r>
              <a:rPr lang="zh-TW" altLang="en-US" dirty="0"/>
              <a:t>、第</a:t>
            </a:r>
            <a:r>
              <a:rPr lang="en-US" altLang="zh-TW" dirty="0"/>
              <a:t>49</a:t>
            </a:r>
            <a:r>
              <a:rPr lang="zh-TW" altLang="en-US" dirty="0"/>
              <a:t>條規定之限制。</a:t>
            </a:r>
            <a:endParaRPr lang="en-US" altLang="zh-TW" dirty="0"/>
          </a:p>
          <a:p>
            <a:pPr>
              <a:lnSpc>
                <a:spcPts val="3600"/>
              </a:lnSpc>
              <a:buClr>
                <a:srgbClr val="C00000"/>
              </a:buClr>
            </a:pPr>
            <a:r>
              <a:rPr lang="zh-TW" altLang="en-US" dirty="0"/>
              <a:t>該條所稱之不受第</a:t>
            </a:r>
            <a:r>
              <a:rPr lang="en-US" altLang="zh-TW" dirty="0"/>
              <a:t>37</a:t>
            </a:r>
            <a:r>
              <a:rPr lang="zh-TW" altLang="en-US" dirty="0"/>
              <a:t>條規定之限制，係指「不受國定假日於當日實施休假之限制」</a:t>
            </a:r>
            <a:r>
              <a:rPr lang="en-US" altLang="zh-TW" dirty="0"/>
              <a:t>(</a:t>
            </a:r>
            <a:r>
              <a:rPr lang="zh-TW" altLang="en-US" dirty="0"/>
              <a:t>參約定書範本</a:t>
            </a:r>
            <a:r>
              <a:rPr lang="en-US" altLang="zh-TW" dirty="0"/>
              <a:t>)</a:t>
            </a:r>
            <a:r>
              <a:rPr lang="zh-TW" altLang="en-US" dirty="0"/>
              <a:t>。</a:t>
            </a:r>
            <a:endParaRPr lang="en-US" altLang="zh-TW" dirty="0"/>
          </a:p>
          <a:p>
            <a:pPr>
              <a:lnSpc>
                <a:spcPts val="3600"/>
              </a:lnSpc>
              <a:buClr>
                <a:srgbClr val="C00000"/>
              </a:buClr>
            </a:pPr>
            <a:r>
              <a:rPr lang="zh-TW" altLang="en-US" dirty="0"/>
              <a:t>惟該「國定假日」仍應確明放假日期，始符法制。</a:t>
            </a:r>
            <a:endParaRPr lang="en-US" altLang="zh-TW" dirty="0"/>
          </a:p>
          <a:p>
            <a:pPr lvl="1">
              <a:lnSpc>
                <a:spcPts val="3600"/>
              </a:lnSpc>
              <a:buClr>
                <a:srgbClr val="C00000"/>
              </a:buClr>
            </a:pPr>
            <a:endParaRPr lang="zh-TW" altLang="en-US" dirty="0"/>
          </a:p>
          <a:p>
            <a:pPr>
              <a:buClr>
                <a:srgbClr val="C00000"/>
              </a:buClr>
            </a:pP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en-US" altLang="zh-TW" dirty="0"/>
              <a:t>(</a:t>
            </a:r>
            <a:r>
              <a:rPr lang="zh-TW" altLang="en-US" dirty="0"/>
              <a:t>四</a:t>
            </a:r>
            <a:r>
              <a:rPr lang="en-US" altLang="zh-TW" dirty="0"/>
              <a:t>)</a:t>
            </a:r>
            <a:r>
              <a:rPr lang="zh-TW" altLang="en-US" dirty="0"/>
              <a:t> 延伸閱讀─依法核備約定書之照服員</a:t>
            </a:r>
            <a:br>
              <a:rPr lang="en-US" altLang="zh-TW" dirty="0"/>
            </a:br>
            <a:r>
              <a:rPr lang="zh-TW" altLang="en-US" dirty="0"/>
              <a:t>有無國定假日規定之適用？</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37</a:t>
            </a:fld>
            <a:endParaRPr lang="zh-TW" altLang="en-US"/>
          </a:p>
        </p:txBody>
      </p:sp>
    </p:spTree>
    <p:extLst>
      <p:ext uri="{BB962C8B-B14F-4D97-AF65-F5344CB8AC3E}">
        <p14:creationId xmlns:p14="http://schemas.microsoft.com/office/powerpoint/2010/main" val="3283314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marL="0" indent="0">
              <a:lnSpc>
                <a:spcPts val="3600"/>
              </a:lnSpc>
              <a:buClr>
                <a:srgbClr val="C00000"/>
              </a:buClr>
              <a:buNone/>
            </a:pPr>
            <a:r>
              <a:rPr lang="zh-TW" altLang="en-US" dirty="0"/>
              <a:t>勞動部</a:t>
            </a:r>
            <a:r>
              <a:rPr lang="en-US" altLang="zh-TW" dirty="0"/>
              <a:t>104</a:t>
            </a:r>
            <a:r>
              <a:rPr lang="zh-TW" altLang="en-US" dirty="0"/>
              <a:t>年</a:t>
            </a:r>
            <a:r>
              <a:rPr lang="en-US" altLang="zh-TW" dirty="0"/>
              <a:t>04</a:t>
            </a:r>
            <a:r>
              <a:rPr lang="zh-TW" altLang="en-US" dirty="0"/>
              <a:t>月</a:t>
            </a:r>
            <a:r>
              <a:rPr lang="en-US" altLang="zh-TW" dirty="0"/>
              <a:t>23</a:t>
            </a:r>
            <a:r>
              <a:rPr lang="zh-TW" altLang="en-US" dirty="0"/>
              <a:t>日勞動條</a:t>
            </a:r>
            <a:r>
              <a:rPr lang="en-US" altLang="zh-TW" dirty="0"/>
              <a:t>1</a:t>
            </a:r>
            <a:r>
              <a:rPr lang="zh-TW" altLang="en-US" dirty="0"/>
              <a:t>字第</a:t>
            </a:r>
            <a:r>
              <a:rPr lang="en-US" altLang="zh-TW" dirty="0"/>
              <a:t>1040130697</a:t>
            </a:r>
            <a:r>
              <a:rPr lang="zh-TW" altLang="en-US" dirty="0"/>
              <a:t>號函：「二、查公立幼兒園之技工、工友、駕駛人及非依公務人員法制進用之臨時人員、私立幼兒園之受僱勞工，已均有勞動基準法之適用。又依勞動基準法第</a:t>
            </a:r>
            <a:r>
              <a:rPr lang="en-US" altLang="zh-TW" dirty="0"/>
              <a:t>37</a:t>
            </a:r>
            <a:r>
              <a:rPr lang="zh-TW" altLang="en-US" dirty="0"/>
              <a:t>條及其施行細則第</a:t>
            </a:r>
            <a:r>
              <a:rPr lang="en-US" altLang="zh-TW" dirty="0"/>
              <a:t>23</a:t>
            </a:r>
            <a:r>
              <a:rPr lang="zh-TW" altLang="en-US" dirty="0"/>
              <a:t>條規定之應放假日（俗稱之國定假日，含</a:t>
            </a:r>
            <a:r>
              <a:rPr lang="en-US" altLang="zh-TW" dirty="0"/>
              <a:t>5</a:t>
            </a:r>
            <a:r>
              <a:rPr lang="zh-TW" altLang="en-US" dirty="0"/>
              <a:t>月</a:t>
            </a:r>
            <a:r>
              <a:rPr lang="en-US" altLang="zh-TW" dirty="0"/>
              <a:t>1</a:t>
            </a:r>
            <a:r>
              <a:rPr lang="zh-TW" altLang="en-US" dirty="0"/>
              <a:t>日勞動節），均應予勞工休假。雇主如徵得勞工同意於是日出勤，工資應依同法第</a:t>
            </a:r>
            <a:r>
              <a:rPr lang="en-US" altLang="zh-TW" dirty="0"/>
              <a:t>39</a:t>
            </a:r>
            <a:r>
              <a:rPr lang="zh-TW" altLang="en-US" dirty="0"/>
              <a:t>條規定加倍發給。勞資雙方亦得就</a:t>
            </a:r>
            <a:r>
              <a:rPr lang="en-US" altLang="zh-TW" dirty="0"/>
              <a:t>『</a:t>
            </a:r>
            <a:r>
              <a:rPr lang="zh-TW" altLang="en-US" dirty="0"/>
              <a:t>國定假日與工作日對調實施</a:t>
            </a:r>
            <a:r>
              <a:rPr lang="en-US" altLang="zh-TW" dirty="0"/>
              <a:t>』</a:t>
            </a:r>
            <a:r>
              <a:rPr lang="zh-TW" altLang="en-US" dirty="0"/>
              <a:t>進行協商，惟該協商因涉個別勞工勞動條件之變更，仍應徵得勞工</a:t>
            </a:r>
            <a:r>
              <a:rPr lang="en-US" altLang="zh-TW" dirty="0"/>
              <a:t>『</a:t>
            </a:r>
            <a:r>
              <a:rPr lang="zh-TW" altLang="en-US" dirty="0"/>
              <a:t>個人</a:t>
            </a:r>
            <a:r>
              <a:rPr lang="en-US" altLang="zh-TW" dirty="0"/>
              <a:t>』</a:t>
            </a:r>
            <a:r>
              <a:rPr lang="zh-TW" altLang="en-US" dirty="0"/>
              <a:t>之同意。三、至於</a:t>
            </a:r>
            <a:r>
              <a:rPr lang="zh-TW" altLang="en-US" b="1" dirty="0">
                <a:solidFill>
                  <a:srgbClr val="C00000"/>
                </a:solidFill>
              </a:rPr>
              <a:t>勞資雙方雖得協商約定將國定假日</a:t>
            </a:r>
            <a:r>
              <a:rPr lang="zh-TW" altLang="en-US" b="1" u="sng" dirty="0">
                <a:solidFill>
                  <a:srgbClr val="C00000"/>
                </a:solidFill>
              </a:rPr>
              <a:t>調移至其他</a:t>
            </a:r>
            <a:r>
              <a:rPr lang="en-US" altLang="zh-TW" b="1" u="sng" dirty="0">
                <a:solidFill>
                  <a:srgbClr val="C00000"/>
                </a:solidFill>
              </a:rPr>
              <a:t>『</a:t>
            </a:r>
            <a:r>
              <a:rPr lang="zh-TW" altLang="en-US" b="1" u="sng" dirty="0">
                <a:solidFill>
                  <a:srgbClr val="C00000"/>
                </a:solidFill>
              </a:rPr>
              <a:t>工作日</a:t>
            </a:r>
            <a:r>
              <a:rPr lang="en-US" altLang="zh-TW" b="1" u="sng" dirty="0">
                <a:solidFill>
                  <a:srgbClr val="C00000"/>
                </a:solidFill>
              </a:rPr>
              <a:t>』</a:t>
            </a:r>
            <a:r>
              <a:rPr lang="zh-TW" altLang="en-US" b="1" u="sng" dirty="0">
                <a:solidFill>
                  <a:srgbClr val="C00000"/>
                </a:solidFill>
              </a:rPr>
              <a:t>實施，仍應確明前開所調移國定假日之休假日期</a:t>
            </a:r>
            <a:r>
              <a:rPr lang="zh-TW" altLang="en-US" dirty="0"/>
              <a:t>，即國定假日與工作日對調後，因調移後之國定假日當日，成為正常工作日，該等被調移實施休假之原工作日即應使勞工得以休假，且雇主不得減損勞工應有之國定休假日數，始屬適法。</a:t>
            </a:r>
            <a:r>
              <a:rPr lang="en-US" altLang="zh-TW" dirty="0"/>
              <a:t>…</a:t>
            </a:r>
            <a:r>
              <a:rPr lang="zh-TW" altLang="en-US" dirty="0"/>
              <a:t>」</a:t>
            </a:r>
            <a:endParaRPr lang="en-US" altLang="zh-TW" dirty="0"/>
          </a:p>
          <a:p>
            <a:pPr lvl="1">
              <a:lnSpc>
                <a:spcPts val="3600"/>
              </a:lnSpc>
              <a:buClr>
                <a:srgbClr val="C00000"/>
              </a:buClr>
            </a:pPr>
            <a:endParaRPr lang="zh-TW" altLang="en-US" dirty="0"/>
          </a:p>
          <a:p>
            <a:pPr>
              <a:buClr>
                <a:srgbClr val="C00000"/>
              </a:buClr>
            </a:pP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zh-TW" altLang="en-US" dirty="0"/>
              <a:t>「國定假日」仍應確明放假日期，始符法制</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38</a:t>
            </a:fld>
            <a:endParaRPr lang="zh-TW" altLang="en-US"/>
          </a:p>
        </p:txBody>
      </p:sp>
    </p:spTree>
    <p:extLst>
      <p:ext uri="{BB962C8B-B14F-4D97-AF65-F5344CB8AC3E}">
        <p14:creationId xmlns:p14="http://schemas.microsoft.com/office/powerpoint/2010/main" val="763785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899ECA3D-4644-43AF-9036-C5C44988EB8F}"/>
              </a:ext>
            </a:extLst>
          </p:cNvPr>
          <p:cNvSpPr>
            <a:spLocks noGrp="1"/>
          </p:cNvSpPr>
          <p:nvPr>
            <p:ph sz="quarter" idx="10"/>
          </p:nvPr>
        </p:nvSpPr>
        <p:spPr/>
        <p:txBody>
          <a:bodyPr/>
          <a:lstStyle/>
          <a:p>
            <a:pPr>
              <a:lnSpc>
                <a:spcPts val="3600"/>
              </a:lnSpc>
              <a:buClr>
                <a:srgbClr val="C00000"/>
              </a:buClr>
            </a:pPr>
            <a:r>
              <a:rPr lang="en-US" altLang="zh-TW" dirty="0"/>
              <a:t>Q.</a:t>
            </a:r>
            <a:r>
              <a:rPr lang="zh-TW" altLang="en-US" dirty="0"/>
              <a:t>照服員已依法核備</a:t>
            </a:r>
            <a:r>
              <a:rPr lang="en-US" altLang="zh-TW" dirty="0"/>
              <a:t>84</a:t>
            </a:r>
            <a:r>
              <a:rPr lang="zh-TW" altLang="en-US" dirty="0"/>
              <a:t>條之</a:t>
            </a:r>
            <a:r>
              <a:rPr lang="en-US" altLang="zh-TW" dirty="0"/>
              <a:t>1</a:t>
            </a:r>
            <a:r>
              <a:rPr lang="zh-TW" altLang="en-US" dirty="0"/>
              <a:t>約定書，每天</a:t>
            </a:r>
            <a:r>
              <a:rPr lang="en-US" altLang="zh-TW" dirty="0"/>
              <a:t>10</a:t>
            </a:r>
            <a:r>
              <a:rPr lang="zh-TW" altLang="en-US" dirty="0"/>
              <a:t>小時班</a:t>
            </a:r>
            <a:r>
              <a:rPr lang="en-US" altLang="zh-TW" dirty="0"/>
              <a:t>(</a:t>
            </a:r>
            <a:r>
              <a:rPr lang="zh-TW" altLang="en-US" dirty="0"/>
              <a:t>正常工時</a:t>
            </a:r>
            <a:r>
              <a:rPr lang="en-US" altLang="zh-TW" dirty="0"/>
              <a:t>10</a:t>
            </a:r>
            <a:r>
              <a:rPr lang="zh-TW" altLang="en-US" dirty="0"/>
              <a:t>小時</a:t>
            </a:r>
            <a:r>
              <a:rPr lang="en-US" altLang="zh-TW" dirty="0"/>
              <a:t>)</a:t>
            </a:r>
            <a:r>
              <a:rPr lang="zh-TW" altLang="en-US" dirty="0"/>
              <a:t>，本月實際出勤</a:t>
            </a:r>
            <a:r>
              <a:rPr lang="en-US" altLang="zh-TW" dirty="0"/>
              <a:t>20</a:t>
            </a:r>
            <a:r>
              <a:rPr lang="zh-TW" altLang="en-US" dirty="0"/>
              <a:t>日，其餘</a:t>
            </a:r>
            <a:r>
              <a:rPr lang="en-US" altLang="zh-TW" dirty="0"/>
              <a:t>10</a:t>
            </a:r>
            <a:r>
              <a:rPr lang="zh-TW" altLang="en-US" dirty="0"/>
              <a:t>日未出勤的日子中有</a:t>
            </a:r>
            <a:r>
              <a:rPr lang="en-US" altLang="zh-TW" dirty="0"/>
              <a:t>1</a:t>
            </a:r>
            <a:r>
              <a:rPr lang="zh-TW" altLang="en-US" dirty="0"/>
              <a:t>天國定假日，則本月薪資應如何計算？</a:t>
            </a:r>
            <a:endParaRPr lang="en-US" altLang="zh-TW" dirty="0"/>
          </a:p>
          <a:p>
            <a:pPr lvl="1">
              <a:lnSpc>
                <a:spcPts val="3600"/>
              </a:lnSpc>
              <a:buClr>
                <a:srgbClr val="C00000"/>
              </a:buClr>
            </a:pPr>
            <a:r>
              <a:rPr lang="zh-TW" altLang="en-US" dirty="0"/>
              <a:t>原本如果約定正常出勤</a:t>
            </a:r>
            <a:r>
              <a:rPr lang="en-US" altLang="zh-TW" dirty="0"/>
              <a:t>200</a:t>
            </a:r>
            <a:r>
              <a:rPr lang="zh-TW" altLang="en-US" dirty="0"/>
              <a:t>小時，則該月薪資計算式為：</a:t>
            </a:r>
            <a:r>
              <a:rPr lang="en-US" altLang="zh-TW" dirty="0"/>
              <a:t>【</a:t>
            </a:r>
            <a:r>
              <a:rPr lang="zh-TW" altLang="en-US" dirty="0"/>
              <a:t>基本工資</a:t>
            </a:r>
            <a:r>
              <a:rPr lang="en-US" altLang="zh-TW" dirty="0"/>
              <a:t>23,100+</a:t>
            </a:r>
            <a:r>
              <a:rPr lang="zh-TW" altLang="en-US" dirty="0"/>
              <a:t>增給基本工資</a:t>
            </a:r>
            <a:r>
              <a:rPr lang="en-US" altLang="zh-TW" dirty="0"/>
              <a:t>(200</a:t>
            </a:r>
            <a:r>
              <a:rPr lang="zh-TW" altLang="en-US" dirty="0"/>
              <a:t>小時</a:t>
            </a:r>
            <a:r>
              <a:rPr lang="en-US" altLang="zh-TW" dirty="0"/>
              <a:t>-174</a:t>
            </a:r>
            <a:r>
              <a:rPr lang="zh-TW" altLang="en-US" dirty="0"/>
              <a:t>小時</a:t>
            </a:r>
            <a:r>
              <a:rPr lang="en-US" altLang="zh-TW" dirty="0"/>
              <a:t>)</a:t>
            </a:r>
            <a:r>
              <a:rPr lang="zh-TW" altLang="en-US" dirty="0"/>
              <a:t>*</a:t>
            </a:r>
            <a:r>
              <a:rPr lang="en-US" altLang="zh-TW" dirty="0"/>
              <a:t>96.25</a:t>
            </a:r>
            <a:r>
              <a:rPr lang="zh-TW" altLang="en-US" dirty="0"/>
              <a:t>元</a:t>
            </a:r>
            <a:r>
              <a:rPr lang="en-US" altLang="zh-TW" dirty="0"/>
              <a:t>=25,603</a:t>
            </a:r>
            <a:r>
              <a:rPr lang="zh-TW" altLang="en-US" dirty="0"/>
              <a:t>元</a:t>
            </a:r>
            <a:endParaRPr lang="en-US" altLang="zh-TW" dirty="0"/>
          </a:p>
          <a:p>
            <a:pPr lvl="1">
              <a:lnSpc>
                <a:spcPts val="3600"/>
              </a:lnSpc>
              <a:buClr>
                <a:srgbClr val="C00000"/>
              </a:buClr>
            </a:pPr>
            <a:r>
              <a:rPr lang="zh-TW" altLang="en-US" dirty="0"/>
              <a:t>解答關鍵：國定假日只能調移至「其他工作日」。因此</a:t>
            </a:r>
            <a:r>
              <a:rPr lang="en-US" altLang="zh-TW" dirty="0"/>
              <a:t>1</a:t>
            </a:r>
            <a:r>
              <a:rPr lang="zh-TW" altLang="en-US" dirty="0"/>
              <a:t>日國定假日仍應列計工時。</a:t>
            </a:r>
            <a:endParaRPr lang="en-US" altLang="zh-TW" dirty="0"/>
          </a:p>
          <a:p>
            <a:pPr lvl="1">
              <a:lnSpc>
                <a:spcPts val="3600"/>
              </a:lnSpc>
              <a:buClr>
                <a:srgbClr val="C00000"/>
              </a:buClr>
            </a:pPr>
            <a:r>
              <a:rPr lang="zh-TW" altLang="en-US" dirty="0"/>
              <a:t>則計算式修正為：</a:t>
            </a:r>
            <a:r>
              <a:rPr lang="en-US" altLang="zh-TW" dirty="0"/>
              <a:t>【</a:t>
            </a:r>
            <a:r>
              <a:rPr lang="zh-TW" altLang="en-US" dirty="0"/>
              <a:t>基本工資</a:t>
            </a:r>
            <a:r>
              <a:rPr lang="en-US" altLang="zh-TW" dirty="0"/>
              <a:t>23,100+</a:t>
            </a:r>
            <a:r>
              <a:rPr lang="zh-TW" altLang="en-US" dirty="0"/>
              <a:t>增給基本工資</a:t>
            </a:r>
            <a:r>
              <a:rPr lang="en-US" altLang="zh-TW" dirty="0"/>
              <a:t>(</a:t>
            </a:r>
            <a:r>
              <a:rPr lang="en-US" altLang="zh-TW" b="1" dirty="0">
                <a:solidFill>
                  <a:srgbClr val="C00000"/>
                </a:solidFill>
              </a:rPr>
              <a:t>210</a:t>
            </a:r>
            <a:r>
              <a:rPr lang="zh-TW" altLang="en-US" dirty="0"/>
              <a:t>小時</a:t>
            </a:r>
            <a:r>
              <a:rPr lang="en-US" altLang="zh-TW" dirty="0"/>
              <a:t>-174</a:t>
            </a:r>
            <a:r>
              <a:rPr lang="zh-TW" altLang="en-US" dirty="0"/>
              <a:t>小時</a:t>
            </a:r>
            <a:r>
              <a:rPr lang="en-US" altLang="zh-TW" dirty="0"/>
              <a:t>)</a:t>
            </a:r>
            <a:r>
              <a:rPr lang="zh-TW" altLang="en-US" dirty="0"/>
              <a:t>*</a:t>
            </a:r>
            <a:r>
              <a:rPr lang="en-US" altLang="zh-TW" dirty="0"/>
              <a:t>96.25</a:t>
            </a:r>
            <a:r>
              <a:rPr lang="zh-TW" altLang="en-US" dirty="0"/>
              <a:t>元</a:t>
            </a:r>
            <a:r>
              <a:rPr lang="en-US" altLang="zh-TW" dirty="0"/>
              <a:t>=26,565</a:t>
            </a:r>
            <a:r>
              <a:rPr lang="zh-TW" altLang="en-US" dirty="0"/>
              <a:t>元</a:t>
            </a:r>
            <a:endParaRPr lang="en-US" altLang="zh-TW" dirty="0"/>
          </a:p>
          <a:p>
            <a:pPr>
              <a:lnSpc>
                <a:spcPts val="3600"/>
              </a:lnSpc>
              <a:buClr>
                <a:srgbClr val="C00000"/>
              </a:buClr>
            </a:pPr>
            <a:endParaRPr lang="en-US" altLang="zh-TW" dirty="0"/>
          </a:p>
          <a:p>
            <a:pPr>
              <a:buClr>
                <a:srgbClr val="C00000"/>
              </a:buClr>
            </a:pPr>
            <a:endParaRPr lang="zh-TW" altLang="en-US" dirty="0"/>
          </a:p>
        </p:txBody>
      </p:sp>
      <p:sp>
        <p:nvSpPr>
          <p:cNvPr id="6" name="標題 5">
            <a:extLst>
              <a:ext uri="{FF2B5EF4-FFF2-40B4-BE49-F238E27FC236}">
                <a16:creationId xmlns:a16="http://schemas.microsoft.com/office/drawing/2014/main" id="{EF153D40-E241-4F4E-B00C-BEACED1E5667}"/>
              </a:ext>
            </a:extLst>
          </p:cNvPr>
          <p:cNvSpPr>
            <a:spLocks noGrp="1"/>
          </p:cNvSpPr>
          <p:nvPr>
            <p:ph type="title"/>
          </p:nvPr>
        </p:nvSpPr>
        <p:spPr/>
        <p:txBody>
          <a:bodyPr/>
          <a:lstStyle/>
          <a:p>
            <a:r>
              <a:rPr lang="zh-TW" altLang="en-US" dirty="0"/>
              <a:t>核備</a:t>
            </a:r>
            <a:r>
              <a:rPr lang="en-US" altLang="zh-TW" dirty="0"/>
              <a:t>84</a:t>
            </a:r>
            <a:r>
              <a:rPr lang="zh-TW" altLang="en-US" dirty="0"/>
              <a:t>條之</a:t>
            </a:r>
            <a:r>
              <a:rPr lang="en-US" altLang="zh-TW" dirty="0"/>
              <a:t>1</a:t>
            </a:r>
            <a:r>
              <a:rPr lang="zh-TW" altLang="en-US" dirty="0"/>
              <a:t>之照服員國定假日仍應列計工時</a:t>
            </a:r>
          </a:p>
        </p:txBody>
      </p:sp>
      <p:sp>
        <p:nvSpPr>
          <p:cNvPr id="5" name="投影片編號版面配置區 4">
            <a:extLst>
              <a:ext uri="{FF2B5EF4-FFF2-40B4-BE49-F238E27FC236}">
                <a16:creationId xmlns:a16="http://schemas.microsoft.com/office/drawing/2014/main" id="{A79D060C-FB1F-4B8B-A8FA-AEB695DA1320}"/>
              </a:ext>
            </a:extLst>
          </p:cNvPr>
          <p:cNvSpPr>
            <a:spLocks noGrp="1"/>
          </p:cNvSpPr>
          <p:nvPr>
            <p:ph type="sldNum" sz="quarter" idx="12"/>
          </p:nvPr>
        </p:nvSpPr>
        <p:spPr/>
        <p:txBody>
          <a:bodyPr/>
          <a:lstStyle/>
          <a:p>
            <a:fld id="{E96BBF7C-66CF-4ADA-9BD5-2E15F12AE1E1}" type="slidenum">
              <a:rPr lang="zh-TW" altLang="en-US" smtClean="0"/>
              <a:t>39</a:t>
            </a:fld>
            <a:endParaRPr lang="zh-TW" altLang="en-US"/>
          </a:p>
        </p:txBody>
      </p:sp>
    </p:spTree>
    <p:extLst>
      <p:ext uri="{BB962C8B-B14F-4D97-AF65-F5344CB8AC3E}">
        <p14:creationId xmlns:p14="http://schemas.microsoft.com/office/powerpoint/2010/main" val="94660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a:extLst>
              <a:ext uri="{FF2B5EF4-FFF2-40B4-BE49-F238E27FC236}">
                <a16:creationId xmlns:a16="http://schemas.microsoft.com/office/drawing/2014/main" id="{8E1D7D26-910D-431E-B64F-D96E54066C79}"/>
              </a:ext>
            </a:extLst>
          </p:cNvPr>
          <p:cNvSpPr>
            <a:spLocks noGrp="1"/>
          </p:cNvSpPr>
          <p:nvPr>
            <p:ph type="dt" sz="half" idx="2"/>
          </p:nvPr>
        </p:nvSpPr>
        <p:spPr/>
        <p:txBody>
          <a:bodyPr/>
          <a:lstStyle/>
          <a:p>
            <a:fld id="{052173B1-1D21-4CC0-96DA-E258381D7622}" type="datetime1">
              <a:rPr lang="zh-TW" altLang="en-US" smtClean="0"/>
              <a:pPr/>
              <a:t>2019/9/11</a:t>
            </a:fld>
            <a:endParaRPr lang="zh-TW" altLang="en-US"/>
          </a:p>
        </p:txBody>
      </p:sp>
      <p:sp>
        <p:nvSpPr>
          <p:cNvPr id="7" name="內容版面配置區 6">
            <a:extLst>
              <a:ext uri="{FF2B5EF4-FFF2-40B4-BE49-F238E27FC236}">
                <a16:creationId xmlns:a16="http://schemas.microsoft.com/office/drawing/2014/main" id="{69B151E3-62F0-40BE-B73D-8F93134CAC4E}"/>
              </a:ext>
            </a:extLst>
          </p:cNvPr>
          <p:cNvSpPr>
            <a:spLocks noGrp="1"/>
          </p:cNvSpPr>
          <p:nvPr>
            <p:ph sz="quarter" idx="10"/>
          </p:nvPr>
        </p:nvSpPr>
        <p:spPr/>
        <p:txBody>
          <a:bodyPr/>
          <a:lstStyle/>
          <a:p>
            <a:pPr>
              <a:buClr>
                <a:srgbClr val="C00000"/>
              </a:buClr>
            </a:pPr>
            <a:r>
              <a:rPr lang="zh-TW" altLang="en-US" dirty="0"/>
              <a:t>條文上的「應」，代表的是一種「作為義務」。也就是「必須要做」的強行規定。舉例來說：</a:t>
            </a:r>
          </a:p>
          <a:p>
            <a:pPr lvl="1">
              <a:buClr>
                <a:srgbClr val="C00000"/>
              </a:buClr>
            </a:pPr>
            <a:r>
              <a:rPr lang="zh-TW" altLang="en-US" dirty="0"/>
              <a:t>勞動基準法第</a:t>
            </a:r>
            <a:r>
              <a:rPr lang="en-US" altLang="zh-TW" dirty="0"/>
              <a:t>16</a:t>
            </a:r>
            <a:r>
              <a:rPr lang="zh-TW" altLang="en-US" dirty="0"/>
              <a:t>條規定：「</a:t>
            </a:r>
            <a:r>
              <a:rPr lang="en-US" altLang="zh-TW" dirty="0"/>
              <a:t>…</a:t>
            </a:r>
            <a:r>
              <a:rPr lang="zh-TW" altLang="en-US" dirty="0"/>
              <a:t>雇主未依第一項規定期間預告而終止契約者，</a:t>
            </a:r>
            <a:r>
              <a:rPr lang="zh-TW" altLang="en-US" b="1" dirty="0"/>
              <a:t>應</a:t>
            </a:r>
            <a:r>
              <a:rPr lang="zh-TW" altLang="en-US" dirty="0"/>
              <a:t>給付預告期間之工資。 」</a:t>
            </a:r>
            <a:endParaRPr lang="en-US" altLang="zh-TW" dirty="0"/>
          </a:p>
          <a:p>
            <a:pPr lvl="1">
              <a:buClr>
                <a:srgbClr val="C00000"/>
              </a:buClr>
            </a:pPr>
            <a:r>
              <a:rPr lang="zh-TW" altLang="en-US" dirty="0"/>
              <a:t>勞動基準法第</a:t>
            </a:r>
            <a:r>
              <a:rPr lang="en-US" altLang="zh-TW" dirty="0"/>
              <a:t>50</a:t>
            </a:r>
            <a:r>
              <a:rPr lang="zh-TW" altLang="en-US" dirty="0"/>
              <a:t>條規定：「女工分娩前後，</a:t>
            </a:r>
            <a:r>
              <a:rPr lang="zh-TW" altLang="en-US" b="1" dirty="0"/>
              <a:t>應</a:t>
            </a:r>
            <a:r>
              <a:rPr lang="zh-TW" altLang="en-US" dirty="0"/>
              <a:t>停止工作， </a:t>
            </a:r>
            <a:r>
              <a:rPr lang="en-US" altLang="zh-TW" dirty="0"/>
              <a:t>…</a:t>
            </a:r>
            <a:r>
              <a:rPr lang="zh-TW" altLang="en-US" dirty="0"/>
              <a:t>」</a:t>
            </a:r>
          </a:p>
          <a:p>
            <a:pPr lvl="1">
              <a:buClr>
                <a:srgbClr val="C00000"/>
              </a:buClr>
            </a:pPr>
            <a:r>
              <a:rPr lang="zh-TW" altLang="en-US" dirty="0"/>
              <a:t>勞工保險條例第</a:t>
            </a:r>
            <a:r>
              <a:rPr lang="en-US" altLang="zh-TW" dirty="0"/>
              <a:t>11</a:t>
            </a:r>
            <a:r>
              <a:rPr lang="zh-TW" altLang="en-US" dirty="0"/>
              <a:t>條規定：「符合第六條規定之勞工，各投保單位</a:t>
            </a:r>
            <a:r>
              <a:rPr lang="zh-TW" altLang="en-US" b="1" dirty="0"/>
              <a:t>應</a:t>
            </a:r>
            <a:r>
              <a:rPr lang="zh-TW" altLang="en-US" dirty="0"/>
              <a:t>於其所屬勞工到職、入會、到訓、離職、退會、結訓之當日，列表通知保險人</a:t>
            </a:r>
            <a:r>
              <a:rPr lang="en-US" altLang="zh-TW" dirty="0"/>
              <a:t>…</a:t>
            </a:r>
            <a:r>
              <a:rPr lang="zh-TW" altLang="en-US" dirty="0"/>
              <a:t>」</a:t>
            </a:r>
            <a:endParaRPr lang="en-US" altLang="zh-TW" dirty="0"/>
          </a:p>
          <a:p>
            <a:pPr lvl="1">
              <a:buClr>
                <a:srgbClr val="C00000"/>
              </a:buClr>
            </a:pPr>
            <a:r>
              <a:rPr lang="zh-TW" altLang="en-US" dirty="0"/>
              <a:t>勞工退休金條例第</a:t>
            </a:r>
            <a:r>
              <a:rPr lang="en-US" altLang="zh-TW" dirty="0"/>
              <a:t>14</a:t>
            </a:r>
            <a:r>
              <a:rPr lang="zh-TW" altLang="en-US" dirty="0"/>
              <a:t>條規定：「雇主</a:t>
            </a:r>
            <a:r>
              <a:rPr lang="zh-TW" altLang="en-US" b="1" dirty="0"/>
              <a:t>應</a:t>
            </a:r>
            <a:r>
              <a:rPr lang="zh-TW" altLang="en-US" dirty="0"/>
              <a:t>為第七條第一項規定之勞工負擔提繳之退休金，不得低於勞工每月工資百分之六。」</a:t>
            </a:r>
          </a:p>
          <a:p>
            <a:endParaRPr lang="zh-TW" altLang="en-US" dirty="0"/>
          </a:p>
          <a:p>
            <a:endParaRPr lang="zh-TW" altLang="en-US" dirty="0"/>
          </a:p>
        </p:txBody>
      </p:sp>
      <p:sp>
        <p:nvSpPr>
          <p:cNvPr id="2" name="標題 1">
            <a:extLst>
              <a:ext uri="{FF2B5EF4-FFF2-40B4-BE49-F238E27FC236}">
                <a16:creationId xmlns:a16="http://schemas.microsoft.com/office/drawing/2014/main" id="{C23B6144-4B4F-4DEF-A163-69F916A13137}"/>
              </a:ext>
            </a:extLst>
          </p:cNvPr>
          <p:cNvSpPr>
            <a:spLocks noGrp="1"/>
          </p:cNvSpPr>
          <p:nvPr>
            <p:ph type="title"/>
          </p:nvPr>
        </p:nvSpPr>
        <p:spPr/>
        <p:txBody>
          <a:bodyPr/>
          <a:lstStyle/>
          <a:p>
            <a:r>
              <a:rPr lang="en-US" altLang="zh-TW" dirty="0"/>
              <a:t>(</a:t>
            </a:r>
            <a:r>
              <a:rPr lang="zh-TW" altLang="en-US" dirty="0"/>
              <a:t>一</a:t>
            </a:r>
            <a:r>
              <a:rPr lang="en-US" altLang="zh-TW" dirty="0"/>
              <a:t>)</a:t>
            </a:r>
            <a:r>
              <a:rPr lang="zh-TW" altLang="en-US" dirty="0"/>
              <a:t>認識強行規定─法律上的「應」與「得」</a:t>
            </a:r>
          </a:p>
        </p:txBody>
      </p:sp>
      <p:sp>
        <p:nvSpPr>
          <p:cNvPr id="6" name="投影片編號版面配置區 5">
            <a:extLst>
              <a:ext uri="{FF2B5EF4-FFF2-40B4-BE49-F238E27FC236}">
                <a16:creationId xmlns:a16="http://schemas.microsoft.com/office/drawing/2014/main" id="{4038F3CF-5B51-4F0A-A354-619E338739D6}"/>
              </a:ext>
            </a:extLst>
          </p:cNvPr>
          <p:cNvSpPr>
            <a:spLocks noGrp="1"/>
          </p:cNvSpPr>
          <p:nvPr>
            <p:ph type="sldNum" sz="quarter" idx="12"/>
          </p:nvPr>
        </p:nvSpPr>
        <p:spPr/>
        <p:txBody>
          <a:bodyPr/>
          <a:lstStyle/>
          <a:p>
            <a:fld id="{E96BBF7C-66CF-4ADA-9BD5-2E15F12AE1E1}" type="slidenum">
              <a:rPr lang="zh-TW" altLang="en-US" smtClean="0"/>
              <a:pPr/>
              <a:t>4</a:t>
            </a:fld>
            <a:endParaRPr lang="zh-TW" altLang="en-US"/>
          </a:p>
        </p:txBody>
      </p:sp>
      <p:sp>
        <p:nvSpPr>
          <p:cNvPr id="4" name="內容版面配置區 2">
            <a:extLst>
              <a:ext uri="{FF2B5EF4-FFF2-40B4-BE49-F238E27FC236}">
                <a16:creationId xmlns:a16="http://schemas.microsoft.com/office/drawing/2014/main" id="{73D82A70-9B93-4CF4-B778-7734D4070E64}"/>
              </a:ext>
            </a:extLst>
          </p:cNvPr>
          <p:cNvSpPr txBox="1">
            <a:spLocks/>
          </p:cNvSpPr>
          <p:nvPr/>
        </p:nvSpPr>
        <p:spPr>
          <a:xfrm>
            <a:off x="703263" y="1536700"/>
            <a:ext cx="8166100" cy="437197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nSpc>
                <a:spcPts val="3200"/>
              </a:lnSpc>
              <a:buClrTx/>
              <a:buFont typeface="Wingdings" pitchFamily="2" charset="2"/>
              <a:buChar char="n"/>
              <a:defRPr sz="1800" b="1" i="0" u="none" strike="noStrike" kern="1200" baseline="0">
                <a:solidFill>
                  <a:prstClr val="black"/>
                </a:solidFill>
                <a:latin typeface="+mn-lt"/>
                <a:ea typeface="+mn-ea"/>
                <a:cs typeface="+mn-cs"/>
              </a:defRPr>
            </a:pPr>
            <a:endParaRPr lang="en-US" altLang="zh-TW" sz="3200" b="1" dirty="0">
              <a:solidFill>
                <a:prstClr val="black"/>
              </a:solidFill>
              <a:latin typeface="+mj-ea"/>
              <a:ea typeface="+mj-ea"/>
            </a:endParaRPr>
          </a:p>
        </p:txBody>
      </p:sp>
    </p:spTree>
    <p:extLst>
      <p:ext uri="{BB962C8B-B14F-4D97-AF65-F5344CB8AC3E}">
        <p14:creationId xmlns:p14="http://schemas.microsoft.com/office/powerpoint/2010/main" val="1805633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eaLnBrk="0">
              <a:buClr>
                <a:srgbClr val="C00000"/>
              </a:buClr>
            </a:pPr>
            <a:r>
              <a:rPr lang="zh-TW" altLang="en-US" dirty="0"/>
              <a:t>要記得「工資」同時反映的就是勞工的「權益」與「雇主」的成本。工資認定討論的是性質，不是發放名稱。</a:t>
            </a:r>
            <a:endParaRPr lang="en-US" altLang="zh-TW" dirty="0"/>
          </a:p>
          <a:p>
            <a:pPr eaLnBrk="0">
              <a:buClr>
                <a:srgbClr val="C00000"/>
              </a:buClr>
            </a:pPr>
            <a:r>
              <a:rPr lang="zh-TW" altLang="en-US" dirty="0"/>
              <a:t>常見爭議為，勞雇雙方議定月薪</a:t>
            </a:r>
            <a:r>
              <a:rPr lang="en-US" altLang="zh-TW" dirty="0"/>
              <a:t>OO</a:t>
            </a:r>
            <a:r>
              <a:rPr lang="zh-TW" altLang="en-US" dirty="0"/>
              <a:t>萬元，後續勞工發現公司將其拆分出全勤獎金等不同名目，而質疑公司違法。甚或提出「底薪」低於基本工資的申訴。惟基本工資之認定回歸「工資」定義處理，勞工每月工資總額高於基本工資者，即不能說公司有違法情況，或者應該隨基本工資調整而增加「底薪」，這些說法都是對法令有所誤解的。</a:t>
            </a:r>
            <a:endParaRPr lang="en-US" altLang="zh-TW" dirty="0"/>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zh-TW" altLang="en-US" dirty="0"/>
              <a:t>小結</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40</a:t>
            </a:fld>
            <a:endParaRPr lang="zh-TW" altLang="en-US"/>
          </a:p>
        </p:txBody>
      </p:sp>
    </p:spTree>
    <p:extLst>
      <p:ext uri="{BB962C8B-B14F-4D97-AF65-F5344CB8AC3E}">
        <p14:creationId xmlns:p14="http://schemas.microsoft.com/office/powerpoint/2010/main" val="2918762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F924F7-0355-45FE-B041-EA5708961F55}"/>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33A6E338-C1A8-46A0-8E5D-0D1B2C82A5F0}"/>
              </a:ext>
            </a:extLst>
          </p:cNvPr>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4BDE4496-24B7-4260-9D82-724D13E0F169}" type="slidenum">
              <a:rPr lang="en-US" altLang="zh-TW" smtClean="0"/>
              <a:pPr>
                <a:defRPr/>
              </a:pPr>
              <a:t>41</a:t>
            </a:fld>
            <a:endParaRPr lang="en-US" altLang="zh-TW" dirty="0"/>
          </a:p>
        </p:txBody>
      </p:sp>
      <p:pic>
        <p:nvPicPr>
          <p:cNvPr id="5" name="Google Shape;10;p2"/>
          <p:cNvPicPr preferRelativeResize="0"/>
          <p:nvPr/>
        </p:nvPicPr>
        <p:blipFill>
          <a:blip r:embed="rId2" cstate="print">
            <a:alphaModFix/>
          </a:blip>
          <a:stretch>
            <a:fillRect/>
          </a:stretch>
        </p:blipFill>
        <p:spPr>
          <a:xfrm>
            <a:off x="5087888" y="1988840"/>
            <a:ext cx="5580112" cy="4536505"/>
          </a:xfrm>
          <a:prstGeom prst="rect">
            <a:avLst/>
          </a:prstGeom>
          <a:noFill/>
          <a:ln>
            <a:noFill/>
          </a:ln>
        </p:spPr>
      </p:pic>
      <p:sp>
        <p:nvSpPr>
          <p:cNvPr id="6" name="Google Shape;65;p14"/>
          <p:cNvSpPr txBox="1">
            <a:spLocks/>
          </p:cNvSpPr>
          <p:nvPr/>
        </p:nvSpPr>
        <p:spPr bwMode="auto">
          <a:xfrm>
            <a:off x="1266952" y="3429000"/>
            <a:ext cx="5391000" cy="8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342900" indent="-342900" algn="l" defTabSz="-13873163" rtl="0" fontAlgn="base">
              <a:spcBef>
                <a:spcPct val="0"/>
              </a:spcBef>
              <a:spcAft>
                <a:spcPct val="0"/>
              </a:spcAft>
              <a:defRPr sz="5000" kern="1200">
                <a:solidFill>
                  <a:schemeClr val="tx2"/>
                </a:solidFill>
                <a:latin typeface="+mj-lt"/>
                <a:ea typeface="+mj-ea"/>
                <a:cs typeface="+mj-cs"/>
              </a:defRPr>
            </a:lvl1pPr>
            <a:lvl2pPr marL="342900" indent="-342900" algn="l" defTabSz="-13873163" rtl="0" fontAlgn="base">
              <a:spcBef>
                <a:spcPct val="0"/>
              </a:spcBef>
              <a:spcAft>
                <a:spcPct val="0"/>
              </a:spcAft>
              <a:defRPr sz="5000">
                <a:solidFill>
                  <a:schemeClr val="tx2"/>
                </a:solidFill>
                <a:latin typeface="Calibri" pitchFamily="34" charset="0"/>
              </a:defRPr>
            </a:lvl2pPr>
            <a:lvl3pPr marL="342900" indent="-342900" algn="l" defTabSz="-13873163" rtl="0" fontAlgn="base">
              <a:spcBef>
                <a:spcPct val="0"/>
              </a:spcBef>
              <a:spcAft>
                <a:spcPct val="0"/>
              </a:spcAft>
              <a:defRPr sz="5000">
                <a:solidFill>
                  <a:schemeClr val="tx2"/>
                </a:solidFill>
                <a:latin typeface="Calibri" pitchFamily="34" charset="0"/>
              </a:defRPr>
            </a:lvl3pPr>
            <a:lvl4pPr marL="342900" indent="-342900" algn="l" defTabSz="-13873163" rtl="0" fontAlgn="base">
              <a:spcBef>
                <a:spcPct val="0"/>
              </a:spcBef>
              <a:spcAft>
                <a:spcPct val="0"/>
              </a:spcAft>
              <a:defRPr sz="5000">
                <a:solidFill>
                  <a:schemeClr val="tx2"/>
                </a:solidFill>
                <a:latin typeface="Calibri" pitchFamily="34" charset="0"/>
              </a:defRPr>
            </a:lvl4pPr>
            <a:lvl5pPr marL="342900" indent="-342900" algn="l" defTabSz="-13873163" rtl="0" fontAlgn="base">
              <a:spcBef>
                <a:spcPct val="0"/>
              </a:spcBef>
              <a:spcAft>
                <a:spcPct val="0"/>
              </a:spcAft>
              <a:defRPr sz="5000">
                <a:solidFill>
                  <a:schemeClr val="tx2"/>
                </a:solidFill>
                <a:latin typeface="Calibri" pitchFamily="34"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pPr marL="0" indent="0" algn="ctr">
              <a:spcBef>
                <a:spcPts val="0"/>
              </a:spcBef>
              <a:spcAft>
                <a:spcPts val="0"/>
              </a:spcAft>
            </a:pPr>
            <a:r>
              <a:rPr lang="zh-TW" altLang="en-US" sz="4000" dirty="0">
                <a:solidFill>
                  <a:schemeClr val="tx1"/>
                </a:solidFill>
              </a:rPr>
              <a:t>參、工資給付原則</a:t>
            </a:r>
          </a:p>
        </p:txBody>
      </p:sp>
      <p:sp>
        <p:nvSpPr>
          <p:cNvPr id="7" name="日期版面配置區 6">
            <a:extLst>
              <a:ext uri="{FF2B5EF4-FFF2-40B4-BE49-F238E27FC236}">
                <a16:creationId xmlns:a16="http://schemas.microsoft.com/office/drawing/2014/main" id="{824B8E24-93B3-45DA-8AD5-11DA2543B6C3}"/>
              </a:ext>
            </a:extLst>
          </p:cNvPr>
          <p:cNvSpPr>
            <a:spLocks noGrp="1"/>
          </p:cNvSpPr>
          <p:nvPr>
            <p:ph type="dt" sz="half" idx="2"/>
          </p:nvPr>
        </p:nvSpPr>
        <p:spPr/>
        <p:txBody>
          <a:bodyPr/>
          <a:lstStyle/>
          <a:p>
            <a:fld id="{4B3EBDC9-0432-4C08-ADA6-7B1293DC9A9A}" type="datetime1">
              <a:rPr lang="zh-TW" altLang="en-US" smtClean="0"/>
              <a:pPr/>
              <a:t>2019/9/11</a:t>
            </a:fld>
            <a:endParaRPr lang="zh-TW" altLang="en-US"/>
          </a:p>
        </p:txBody>
      </p:sp>
    </p:spTree>
    <p:extLst>
      <p:ext uri="{BB962C8B-B14F-4D97-AF65-F5344CB8AC3E}">
        <p14:creationId xmlns:p14="http://schemas.microsoft.com/office/powerpoint/2010/main" val="1877098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eaLnBrk="0">
              <a:buClr>
                <a:srgbClr val="C00000"/>
              </a:buClr>
            </a:pPr>
            <a:r>
              <a:rPr lang="zh-TW" altLang="en-US" dirty="0"/>
              <a:t>勞動基準法第</a:t>
            </a:r>
            <a:r>
              <a:rPr lang="en-US" altLang="zh-TW" dirty="0"/>
              <a:t>22</a:t>
            </a:r>
            <a:r>
              <a:rPr lang="zh-TW" altLang="en-US" dirty="0"/>
              <a:t>條規定：「</a:t>
            </a:r>
            <a:r>
              <a:rPr lang="en-US" altLang="zh-TW" dirty="0"/>
              <a:t>Ⅰ.</a:t>
            </a:r>
            <a:r>
              <a:rPr lang="zh-TW" altLang="en-US" dirty="0"/>
              <a:t>工資之給付，應以法定通用貨幣為之。但基於習慣或業務性質，得於勞動契約內訂明一部以實物給付之。工資之一部以實物給付時，其實物之作價應公平合理，並適合勞工及其家屬之需要。</a:t>
            </a:r>
            <a:r>
              <a:rPr lang="en-US" altLang="zh-TW" dirty="0"/>
              <a:t>Ⅱ.</a:t>
            </a:r>
            <a:r>
              <a:rPr lang="zh-TW" altLang="en-US" b="1" dirty="0">
                <a:solidFill>
                  <a:srgbClr val="C00000"/>
                </a:solidFill>
              </a:rPr>
              <a:t>工資應全額直接給付勞工。但法令另有規定或勞雇雙方另有約定者，不在此限</a:t>
            </a:r>
            <a:r>
              <a:rPr lang="zh-TW" altLang="en-US" dirty="0"/>
              <a:t>。」</a:t>
            </a:r>
            <a:endParaRPr lang="en-US" altLang="zh-TW" dirty="0"/>
          </a:p>
          <a:p>
            <a:pPr eaLnBrk="0">
              <a:buClr>
                <a:srgbClr val="C00000"/>
              </a:buClr>
            </a:pPr>
            <a:r>
              <a:rPr lang="zh-TW" altLang="en-US" dirty="0"/>
              <a:t> 參酌該條之立法說明，為避免工資被任意扣減、扣押或不直接發給勞工，規定工資應全額直接給付，惟如法令另有規定或勞資雙方自行商定者，可從其規定。該條之規定旨在保障勞工能獲得法定通用貨幣或實物等工資全額給付。</a:t>
            </a:r>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zh-TW" altLang="en-US" dirty="0"/>
              <a:t>一、全額直接給付</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42</a:t>
            </a:fld>
            <a:endParaRPr lang="zh-TW" altLang="en-US"/>
          </a:p>
        </p:txBody>
      </p:sp>
    </p:spTree>
    <p:extLst>
      <p:ext uri="{BB962C8B-B14F-4D97-AF65-F5344CB8AC3E}">
        <p14:creationId xmlns:p14="http://schemas.microsoft.com/office/powerpoint/2010/main" val="2484697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eaLnBrk="0">
              <a:buClr>
                <a:srgbClr val="C00000"/>
              </a:buClr>
            </a:pPr>
            <a:r>
              <a:rPr lang="zh-TW" altLang="en-US" sz="3200" dirty="0"/>
              <a:t>勞保費</a:t>
            </a:r>
            <a:endParaRPr lang="en-US" altLang="zh-TW" sz="3200" dirty="0"/>
          </a:p>
          <a:p>
            <a:pPr eaLnBrk="0">
              <a:buClr>
                <a:srgbClr val="C00000"/>
              </a:buClr>
            </a:pPr>
            <a:r>
              <a:rPr lang="zh-TW" altLang="en-US" sz="3200" dirty="0"/>
              <a:t>健保費</a:t>
            </a:r>
            <a:r>
              <a:rPr lang="en-US" altLang="zh-TW" sz="3200" dirty="0"/>
              <a:t>(</a:t>
            </a:r>
            <a:r>
              <a:rPr lang="zh-TW" altLang="en-US" sz="3200" dirty="0"/>
              <a:t>含二代健保</a:t>
            </a:r>
            <a:r>
              <a:rPr lang="en-US" altLang="zh-TW" sz="3200" dirty="0"/>
              <a:t>)</a:t>
            </a:r>
            <a:r>
              <a:rPr lang="zh-TW" altLang="en-US" sz="3200" dirty="0"/>
              <a:t>。</a:t>
            </a:r>
          </a:p>
          <a:p>
            <a:pPr eaLnBrk="0">
              <a:buClr>
                <a:srgbClr val="C00000"/>
              </a:buClr>
            </a:pPr>
            <a:r>
              <a:rPr lang="zh-TW" altLang="en-US" sz="3200" dirty="0"/>
              <a:t>強制執行</a:t>
            </a:r>
          </a:p>
          <a:p>
            <a:pPr eaLnBrk="0">
              <a:buClr>
                <a:srgbClr val="C00000"/>
              </a:buClr>
            </a:pPr>
            <a:r>
              <a:rPr lang="zh-TW" altLang="en-US" sz="3200" dirty="0"/>
              <a:t>代扣所得稅</a:t>
            </a:r>
            <a:endParaRPr lang="en-US" altLang="zh-TW" sz="3200" dirty="0"/>
          </a:p>
          <a:p>
            <a:pPr eaLnBrk="0">
              <a:buClr>
                <a:srgbClr val="C00000"/>
              </a:buClr>
            </a:pPr>
            <a:r>
              <a:rPr lang="zh-TW" altLang="en-US" sz="3200" dirty="0"/>
              <a:t>職工福利金</a:t>
            </a:r>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a:t>
            </a:r>
            <a:r>
              <a:rPr lang="zh-TW" altLang="en-US" dirty="0"/>
              <a:t>一</a:t>
            </a:r>
            <a:r>
              <a:rPr lang="en-US" altLang="zh-TW" dirty="0"/>
              <a:t>)</a:t>
            </a:r>
            <a:r>
              <a:rPr lang="zh-TW" altLang="en-US" dirty="0"/>
              <a:t>法令另有規定</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43</a:t>
            </a:fld>
            <a:endParaRPr lang="zh-TW" altLang="en-US"/>
          </a:p>
        </p:txBody>
      </p:sp>
    </p:spTree>
    <p:extLst>
      <p:ext uri="{BB962C8B-B14F-4D97-AF65-F5344CB8AC3E}">
        <p14:creationId xmlns:p14="http://schemas.microsoft.com/office/powerpoint/2010/main" val="725927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1DEFB26D-870E-4D25-945A-72AADE6177C7}"/>
              </a:ext>
            </a:extLst>
          </p:cNvPr>
          <p:cNvSpPr>
            <a:spLocks noGrp="1"/>
          </p:cNvSpPr>
          <p:nvPr>
            <p:ph sz="quarter" idx="10"/>
          </p:nvPr>
        </p:nvSpPr>
        <p:spPr/>
        <p:txBody>
          <a:bodyPr/>
          <a:lstStyle/>
          <a:p>
            <a:pPr>
              <a:buClr>
                <a:srgbClr val="C00000"/>
              </a:buClr>
            </a:pPr>
            <a:r>
              <a:rPr lang="zh-TW" altLang="en-US" dirty="0"/>
              <a:t>勞工工作即是為了獲取工資，亦言之，工資為勞工賴以維生之根本。爰有應全額直接給付之規範。僅限於法令有特別規定或雙方已有約定者，才能扣減。</a:t>
            </a:r>
            <a:endParaRPr lang="en-US" altLang="zh-TW" dirty="0"/>
          </a:p>
          <a:p>
            <a:pPr>
              <a:buClr>
                <a:srgbClr val="C00000"/>
              </a:buClr>
            </a:pPr>
            <a:r>
              <a:rPr lang="zh-TW" altLang="en-US" dirty="0"/>
              <a:t>法令之規定，已如前述。至於「勞雇雙方另有約定」歷來行政機關均採嚴格見解。例如，縱使勞雇雙方「事前」對於損害賠償已有約定，事後仍須勞雇雙方對於賠償範圍、數額、扣減月份等均無爭議，雇主始得扣減。而實務上本項見解基於勞動基準法之特別保障目的，司法實務多半亦肯認本項見解。</a:t>
            </a:r>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a:t>
            </a:r>
            <a:r>
              <a:rPr lang="zh-TW" altLang="en-US" dirty="0"/>
              <a:t>二</a:t>
            </a:r>
            <a:r>
              <a:rPr lang="en-US" altLang="zh-TW" dirty="0"/>
              <a:t>)</a:t>
            </a:r>
            <a:r>
              <a:rPr lang="zh-TW" altLang="en-US" dirty="0"/>
              <a:t>勞雇雙方另有約定</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44</a:t>
            </a:fld>
            <a:endParaRPr lang="zh-TW" altLang="en-US"/>
          </a:p>
        </p:txBody>
      </p:sp>
    </p:spTree>
    <p:extLst>
      <p:ext uri="{BB962C8B-B14F-4D97-AF65-F5344CB8AC3E}">
        <p14:creationId xmlns:p14="http://schemas.microsoft.com/office/powerpoint/2010/main" val="3229691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marL="0" indent="0" eaLnBrk="0">
              <a:lnSpc>
                <a:spcPts val="3600"/>
              </a:lnSpc>
              <a:buClr>
                <a:srgbClr val="C00000"/>
              </a:buClr>
              <a:buNone/>
            </a:pPr>
            <a:r>
              <a:rPr lang="zh-TW" altLang="zh-TW" sz="2700" dirty="0"/>
              <a:t>勞動部</a:t>
            </a:r>
            <a:r>
              <a:rPr lang="en-US" altLang="zh-TW" sz="2700" dirty="0"/>
              <a:t>104 </a:t>
            </a:r>
            <a:r>
              <a:rPr lang="zh-TW" altLang="zh-TW" sz="2700" dirty="0"/>
              <a:t>年</a:t>
            </a:r>
            <a:r>
              <a:rPr lang="en-US" altLang="zh-TW" sz="2700" dirty="0"/>
              <a:t> 11 </a:t>
            </a:r>
            <a:r>
              <a:rPr lang="zh-TW" altLang="zh-TW" sz="2700" dirty="0"/>
              <a:t>月</a:t>
            </a:r>
            <a:r>
              <a:rPr lang="en-US" altLang="zh-TW" sz="2700" dirty="0"/>
              <a:t> 11 </a:t>
            </a:r>
            <a:r>
              <a:rPr lang="zh-TW" altLang="zh-TW" sz="2700" dirty="0"/>
              <a:t>日勞動條</a:t>
            </a:r>
            <a:r>
              <a:rPr lang="en-US" altLang="zh-TW" sz="2700" dirty="0"/>
              <a:t> 2</a:t>
            </a:r>
            <a:r>
              <a:rPr lang="zh-TW" altLang="zh-TW" sz="2700" dirty="0"/>
              <a:t>字第</a:t>
            </a:r>
            <a:r>
              <a:rPr lang="en-US" altLang="zh-TW" sz="2700" dirty="0"/>
              <a:t> 1040027481 </a:t>
            </a:r>
            <a:r>
              <a:rPr lang="zh-TW" altLang="zh-TW" sz="2700" dirty="0"/>
              <a:t>號書函：「二、工資為勞動者給付勞務之對價，為其賴以維持生活所必需，雇主本不得恣意扣發工資。爰勞動基準法第</a:t>
            </a:r>
            <a:r>
              <a:rPr lang="en-US" altLang="zh-TW" sz="2700" dirty="0"/>
              <a:t> 22 </a:t>
            </a:r>
            <a:r>
              <a:rPr lang="zh-TW" altLang="zh-TW" sz="2700" dirty="0"/>
              <a:t>條第</a:t>
            </a:r>
            <a:r>
              <a:rPr lang="en-US" altLang="zh-TW" sz="2700" dirty="0"/>
              <a:t> 2 </a:t>
            </a:r>
            <a:r>
              <a:rPr lang="zh-TW" altLang="zh-TW" sz="2700" dirty="0"/>
              <a:t>項規定，工資應全額直接給付勞工。但法令另有規定或勞雇雙方另有約定者，不在此限；同法第</a:t>
            </a:r>
            <a:r>
              <a:rPr lang="en-US" altLang="zh-TW" sz="2700" dirty="0"/>
              <a:t> 26 </a:t>
            </a:r>
            <a:r>
              <a:rPr lang="zh-TW" altLang="zh-TW" sz="2700" dirty="0"/>
              <a:t>條亦規定，雇主不得預扣勞工工資作為違約金或賠償費用，以為保障。三、前開規定</a:t>
            </a:r>
            <a:r>
              <a:rPr lang="zh-TW" altLang="zh-TW" sz="2700" dirty="0">
                <a:solidFill>
                  <a:srgbClr val="C00000"/>
                </a:solidFill>
              </a:rPr>
              <a:t>所稱</a:t>
            </a:r>
            <a:r>
              <a:rPr lang="zh-TW" altLang="zh-TW" sz="2700" b="1" dirty="0">
                <a:solidFill>
                  <a:srgbClr val="C00000"/>
                </a:solidFill>
              </a:rPr>
              <a:t>『另有約定』，限於勞雇雙方均無爭議，且勞工同意由其工資中扣取一定金額而言</a:t>
            </a:r>
            <a:r>
              <a:rPr lang="zh-TW" altLang="zh-TW" sz="2700" dirty="0"/>
              <a:t>；</a:t>
            </a:r>
            <a:r>
              <a:rPr lang="zh-TW" altLang="zh-TW" sz="2700" u="sng" dirty="0"/>
              <a:t>如勞雇雙方對於約定之內容仍有爭執，雇主不得逕自扣發工資</a:t>
            </a:r>
            <a:r>
              <a:rPr lang="zh-TW" altLang="zh-TW" sz="2700" dirty="0"/>
              <a:t>。另所稱</a:t>
            </a:r>
            <a:r>
              <a:rPr lang="zh-TW" altLang="zh-TW" sz="2700" b="1" dirty="0"/>
              <a:t>『</a:t>
            </a:r>
            <a:r>
              <a:rPr lang="zh-TW" altLang="zh-TW" sz="2700" dirty="0"/>
              <a:t>預扣勞工工資</a:t>
            </a:r>
            <a:r>
              <a:rPr lang="zh-TW" altLang="zh-TW" sz="2700" b="1" dirty="0"/>
              <a:t>』</a:t>
            </a:r>
            <a:r>
              <a:rPr lang="zh-TW" altLang="zh-TW" sz="2700" dirty="0"/>
              <a:t>，係指在違約、賠償等事實未發生或其事實已發生，但責任歸屬、範圍大小、金額多寡等未確定前，雇主預先扣發勞工工資作為違約金或賠償費用（相關釋函附參）四、爰</a:t>
            </a:r>
            <a:r>
              <a:rPr lang="zh-TW" altLang="zh-TW" sz="2700" b="1" dirty="0"/>
              <a:t>勞工積欠雇主借款，勞雇雙方若約定合意按月自薪資中扣除一部份以為清償，尚無違反前開規定</a:t>
            </a:r>
            <a:r>
              <a:rPr lang="zh-TW" altLang="zh-TW" sz="2700" dirty="0"/>
              <a:t>；至其他款項部分，亦應依前開原則判認其適法性。」</a:t>
            </a:r>
            <a:endParaRPr lang="zh-TW" altLang="en-US" sz="2700" dirty="0"/>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1.</a:t>
            </a:r>
            <a:r>
              <a:rPr lang="zh-TW" altLang="en-US" dirty="0"/>
              <a:t>對於「勞雇雙方另有約定」之行政解釋</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45</a:t>
            </a:fld>
            <a:endParaRPr lang="zh-TW" altLang="en-US"/>
          </a:p>
        </p:txBody>
      </p:sp>
    </p:spTree>
    <p:extLst>
      <p:ext uri="{BB962C8B-B14F-4D97-AF65-F5344CB8AC3E}">
        <p14:creationId xmlns:p14="http://schemas.microsoft.com/office/powerpoint/2010/main" val="2416395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E140BB-804D-4421-993F-6D19E48A8B1D}"/>
              </a:ext>
            </a:extLst>
          </p:cNvPr>
          <p:cNvSpPr>
            <a:spLocks noGrp="1"/>
          </p:cNvSpPr>
          <p:nvPr>
            <p:ph sz="quarter" idx="10"/>
          </p:nvPr>
        </p:nvSpPr>
        <p:spPr>
          <a:xfrm>
            <a:off x="461464" y="1325700"/>
            <a:ext cx="11351705" cy="4931705"/>
          </a:xfrm>
        </p:spPr>
        <p:txBody>
          <a:bodyPr/>
          <a:lstStyle/>
          <a:p>
            <a:pPr marL="0" indent="0" eaLnBrk="0">
              <a:buClr>
                <a:srgbClr val="C00000"/>
              </a:buClr>
              <a:buNone/>
            </a:pPr>
            <a:r>
              <a:rPr lang="zh-TW" altLang="en-US" dirty="0"/>
              <a:t>最高行政法院 </a:t>
            </a:r>
            <a:r>
              <a:rPr lang="en-US" altLang="zh-TW" dirty="0"/>
              <a:t>106 </a:t>
            </a:r>
            <a:r>
              <a:rPr lang="zh-TW" altLang="en-US" dirty="0"/>
              <a:t>年度判字第 </a:t>
            </a:r>
            <a:r>
              <a:rPr lang="en-US" altLang="zh-TW" dirty="0"/>
              <a:t>93 </a:t>
            </a:r>
            <a:r>
              <a:rPr lang="zh-TW" altLang="en-US" dirty="0"/>
              <a:t>號判決：</a:t>
            </a:r>
            <a:endParaRPr lang="en-US" altLang="zh-TW" dirty="0"/>
          </a:p>
          <a:p>
            <a:pPr marL="0" indent="0" eaLnBrk="0">
              <a:buClr>
                <a:srgbClr val="C00000"/>
              </a:buClr>
              <a:buNone/>
            </a:pPr>
            <a:r>
              <a:rPr lang="zh-TW" altLang="en-US" dirty="0"/>
              <a:t>「</a:t>
            </a:r>
            <a:r>
              <a:rPr lang="en-US" altLang="zh-TW" dirty="0"/>
              <a:t>…</a:t>
            </a:r>
            <a:r>
              <a:rPr lang="zh-TW" altLang="en-US" b="1" dirty="0">
                <a:solidFill>
                  <a:srgbClr val="C00000"/>
                </a:solidFill>
              </a:rPr>
              <a:t>雇主依勞資雙方商定結果，得直接由勞工工資中扣取一定金額，固非法所不許，惟其事由、金額及責任歸屬等相關事項，均須明確而無爭議，如勞雇雙方對其中任一仍有爭執，即非雇主單方面所能認定，應請求當地主管機關協調處理或另循司法途徑解決，不得逕自工資中扣取，否則難謂與勞動基準法第</a:t>
            </a:r>
            <a:r>
              <a:rPr lang="en-US" altLang="zh-TW" b="1" dirty="0">
                <a:solidFill>
                  <a:srgbClr val="C00000"/>
                </a:solidFill>
              </a:rPr>
              <a:t>22</a:t>
            </a:r>
            <a:r>
              <a:rPr lang="zh-TW" altLang="en-US" b="1" dirty="0">
                <a:solidFill>
                  <a:srgbClr val="C00000"/>
                </a:solidFill>
              </a:rPr>
              <a:t>條第</a:t>
            </a:r>
            <a:r>
              <a:rPr lang="en-US" altLang="zh-TW" b="1" dirty="0">
                <a:solidFill>
                  <a:srgbClr val="C00000"/>
                </a:solidFill>
              </a:rPr>
              <a:t>2</a:t>
            </a:r>
            <a:r>
              <a:rPr lang="zh-TW" altLang="en-US" b="1" dirty="0">
                <a:solidFill>
                  <a:srgbClr val="C00000"/>
                </a:solidFill>
              </a:rPr>
              <a:t>項揭櫫之工資全額給付原則無違</a:t>
            </a:r>
            <a:r>
              <a:rPr lang="zh-TW" altLang="en-US" dirty="0"/>
              <a:t>。又勞委會</a:t>
            </a:r>
            <a:r>
              <a:rPr lang="en-US" altLang="zh-TW" dirty="0"/>
              <a:t>82</a:t>
            </a:r>
            <a:r>
              <a:rPr lang="zh-TW" altLang="en-US" dirty="0"/>
              <a:t>年函釋、</a:t>
            </a:r>
            <a:r>
              <a:rPr lang="en-US" altLang="zh-TW" dirty="0"/>
              <a:t>89</a:t>
            </a:r>
            <a:r>
              <a:rPr lang="zh-TW" altLang="en-US" dirty="0"/>
              <a:t>年</a:t>
            </a:r>
            <a:r>
              <a:rPr lang="en-US" altLang="zh-TW" dirty="0"/>
              <a:t>7</a:t>
            </a:r>
            <a:r>
              <a:rPr lang="zh-TW" altLang="en-US" dirty="0"/>
              <a:t>月</a:t>
            </a:r>
            <a:r>
              <a:rPr lang="en-US" altLang="zh-TW" dirty="0"/>
              <a:t>28</a:t>
            </a:r>
            <a:r>
              <a:rPr lang="zh-TW" altLang="en-US" dirty="0"/>
              <a:t>日函釋：</a:t>
            </a:r>
            <a:r>
              <a:rPr lang="en-US" altLang="zh-TW" dirty="0"/>
              <a:t>『……』</a:t>
            </a:r>
            <a:r>
              <a:rPr lang="zh-TW" altLang="en-US" dirty="0"/>
              <a:t>係中央主管機關本於職權，闡明勞動基準法之原意，核與相關法律規定及立法意旨並無違背。」</a:t>
            </a:r>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2.</a:t>
            </a:r>
            <a:r>
              <a:rPr lang="zh-TW" altLang="en-US" dirty="0"/>
              <a:t>對於「勞雇雙方另有約定」之司法判決</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46</a:t>
            </a:fld>
            <a:endParaRPr lang="zh-TW" altLang="en-US"/>
          </a:p>
        </p:txBody>
      </p:sp>
    </p:spTree>
    <p:extLst>
      <p:ext uri="{BB962C8B-B14F-4D97-AF65-F5344CB8AC3E}">
        <p14:creationId xmlns:p14="http://schemas.microsoft.com/office/powerpoint/2010/main" val="1288444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1DEFB26D-870E-4D25-945A-72AADE6177C7}"/>
              </a:ext>
            </a:extLst>
          </p:cNvPr>
          <p:cNvSpPr>
            <a:spLocks noGrp="1"/>
          </p:cNvSpPr>
          <p:nvPr>
            <p:ph sz="quarter" idx="10"/>
          </p:nvPr>
        </p:nvSpPr>
        <p:spPr/>
        <p:txBody>
          <a:bodyPr/>
          <a:lstStyle/>
          <a:p>
            <a:pPr marL="0" indent="0">
              <a:buClr>
                <a:srgbClr val="C00000"/>
              </a:buClr>
              <a:buNone/>
            </a:pPr>
            <a:r>
              <a:rPr lang="zh-TW" altLang="en-US" dirty="0"/>
              <a:t>約定不得牴觸法定：</a:t>
            </a:r>
            <a:endParaRPr lang="en-US" altLang="zh-TW" dirty="0"/>
          </a:p>
          <a:p>
            <a:pPr>
              <a:buClr>
                <a:srgbClr val="C00000"/>
              </a:buClr>
            </a:pPr>
            <a:r>
              <a:rPr lang="zh-TW" altLang="zh-TW" dirty="0"/>
              <a:t>勞動基準法及有關勞動法令，既作為勞動條件之最低標準，兼帶著課予雇主有關義務，則不容許透過雙方議定的部分排除法令強行或禁止規定，否則依民法第</a:t>
            </a:r>
            <a:r>
              <a:rPr lang="en-US" altLang="zh-TW" dirty="0"/>
              <a:t>71</a:t>
            </a:r>
            <a:r>
              <a:rPr lang="zh-TW" altLang="zh-TW" dirty="0"/>
              <a:t>條、</a:t>
            </a:r>
            <a:r>
              <a:rPr lang="en-US" altLang="zh-TW" dirty="0"/>
              <a:t>72</a:t>
            </a:r>
            <a:r>
              <a:rPr lang="zh-TW" altLang="zh-TW" dirty="0"/>
              <a:t>條及</a:t>
            </a:r>
            <a:r>
              <a:rPr lang="en-US" altLang="zh-TW" dirty="0"/>
              <a:t>247</a:t>
            </a:r>
            <a:r>
              <a:rPr lang="zh-TW" altLang="zh-TW" dirty="0"/>
              <a:t>條之</a:t>
            </a:r>
            <a:r>
              <a:rPr lang="en-US" altLang="zh-TW" dirty="0"/>
              <a:t>1</a:t>
            </a:r>
            <a:r>
              <a:rPr lang="zh-TW" altLang="zh-TW" dirty="0"/>
              <a:t>等規定，應屬無效約定。</a:t>
            </a:r>
            <a:endParaRPr lang="en-US" altLang="zh-TW" dirty="0"/>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3.</a:t>
            </a:r>
            <a:r>
              <a:rPr lang="zh-TW" altLang="en-US" dirty="0"/>
              <a:t>「另有約定」之探討</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47</a:t>
            </a:fld>
            <a:endParaRPr lang="zh-TW" altLang="en-US"/>
          </a:p>
        </p:txBody>
      </p:sp>
    </p:spTree>
    <p:extLst>
      <p:ext uri="{BB962C8B-B14F-4D97-AF65-F5344CB8AC3E}">
        <p14:creationId xmlns:p14="http://schemas.microsoft.com/office/powerpoint/2010/main" val="1989966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1DEFB26D-870E-4D25-945A-72AADE6177C7}"/>
              </a:ext>
            </a:extLst>
          </p:cNvPr>
          <p:cNvSpPr>
            <a:spLocks noGrp="1"/>
          </p:cNvSpPr>
          <p:nvPr>
            <p:ph sz="quarter" idx="10"/>
          </p:nvPr>
        </p:nvSpPr>
        <p:spPr/>
        <p:txBody>
          <a:bodyPr/>
          <a:lstStyle/>
          <a:p>
            <a:pPr>
              <a:buClr>
                <a:srgbClr val="C00000"/>
              </a:buClr>
            </a:pPr>
            <a:r>
              <a:rPr lang="zh-TW" altLang="en-US" dirty="0"/>
              <a:t>勞退新制雇主應負擔之退休金，不得約定於工資中內含：</a:t>
            </a:r>
            <a:endParaRPr lang="en-US" altLang="zh-TW" dirty="0"/>
          </a:p>
          <a:p>
            <a:pPr>
              <a:buClr>
                <a:srgbClr val="C00000"/>
              </a:buClr>
            </a:pPr>
            <a:r>
              <a:rPr lang="zh-TW" altLang="en-US" dirty="0"/>
              <a:t>行政院勞工委員會</a:t>
            </a:r>
            <a:r>
              <a:rPr lang="en-US" altLang="zh-TW" dirty="0"/>
              <a:t>94 </a:t>
            </a:r>
            <a:r>
              <a:rPr lang="zh-TW" altLang="en-US" dirty="0"/>
              <a:t>年 </a:t>
            </a:r>
            <a:r>
              <a:rPr lang="en-US" altLang="zh-TW" dirty="0"/>
              <a:t>06 </a:t>
            </a:r>
            <a:r>
              <a:rPr lang="zh-TW" altLang="en-US" dirty="0"/>
              <a:t>月 </a:t>
            </a:r>
            <a:r>
              <a:rPr lang="en-US" altLang="zh-TW" dirty="0"/>
              <a:t>23 </a:t>
            </a:r>
            <a:r>
              <a:rPr lang="zh-TW" altLang="en-US" dirty="0"/>
              <a:t>日勞動 </a:t>
            </a:r>
            <a:r>
              <a:rPr lang="en-US" altLang="zh-TW" dirty="0"/>
              <a:t>4</a:t>
            </a:r>
            <a:r>
              <a:rPr lang="zh-TW" altLang="en-US" dirty="0"/>
              <a:t>字第 </a:t>
            </a:r>
            <a:r>
              <a:rPr lang="en-US" altLang="zh-TW" dirty="0"/>
              <a:t>0940034012 </a:t>
            </a:r>
            <a:r>
              <a:rPr lang="zh-TW" altLang="en-US" dirty="0"/>
              <a:t>號函：「一、查勞工退休金條例第 </a:t>
            </a:r>
            <a:r>
              <a:rPr lang="en-US" altLang="zh-TW" dirty="0"/>
              <a:t>14 </a:t>
            </a:r>
            <a:r>
              <a:rPr lang="zh-TW" altLang="en-US" dirty="0"/>
              <a:t>條第 </a:t>
            </a:r>
            <a:r>
              <a:rPr lang="en-US" altLang="zh-TW" dirty="0"/>
              <a:t>1 </a:t>
            </a:r>
            <a:r>
              <a:rPr lang="zh-TW" altLang="en-US" dirty="0"/>
              <a:t>項及 </a:t>
            </a:r>
            <a:r>
              <a:rPr lang="en-US" altLang="zh-TW" dirty="0"/>
              <a:t>36 </a:t>
            </a:r>
            <a:r>
              <a:rPr lang="zh-TW" altLang="en-US" dirty="0"/>
              <a:t>條第 </a:t>
            </a:r>
            <a:r>
              <a:rPr lang="en-US" altLang="zh-TW" dirty="0"/>
              <a:t>1 </a:t>
            </a:r>
            <a:r>
              <a:rPr lang="zh-TW" altLang="en-US" dirty="0"/>
              <a:t>項規定，雇主每月負擔之勞工退休金提繳率，不得低於勞工每月工資百分之六。此一規定係要求雇主須於勞雇雙方原議定發給之工資以外，另行為勞工提繳不低於每月工資百分之六的個人專戶退休金或年金保險費，而非將前述提繳之數額</a:t>
            </a:r>
            <a:r>
              <a:rPr lang="en-US" altLang="zh-TW" dirty="0"/>
              <a:t>『</a:t>
            </a:r>
            <a:r>
              <a:rPr lang="zh-TW" altLang="en-US" dirty="0"/>
              <a:t>內含於勞雇雙方原本已議定之工資</a:t>
            </a:r>
            <a:r>
              <a:rPr lang="en-US" altLang="zh-TW" dirty="0"/>
              <a:t>』</a:t>
            </a:r>
            <a:r>
              <a:rPr lang="zh-TW" altLang="en-US" dirty="0"/>
              <a:t>，造成工資不完全給付勞工之情事。二、雇主如將提繳之退休金內含於原議定之工資中，已屬違反勞動基準法第 </a:t>
            </a:r>
            <a:r>
              <a:rPr lang="en-US" altLang="zh-TW" dirty="0"/>
              <a:t>22 </a:t>
            </a:r>
            <a:r>
              <a:rPr lang="zh-TW" altLang="en-US" dirty="0"/>
              <a:t>條第 </a:t>
            </a:r>
            <a:r>
              <a:rPr lang="en-US" altLang="zh-TW" dirty="0"/>
              <a:t>2 </a:t>
            </a:r>
            <a:r>
              <a:rPr lang="zh-TW" altLang="en-US" dirty="0"/>
              <a:t>項</a:t>
            </a:r>
            <a:r>
              <a:rPr lang="en-US" altLang="zh-TW" dirty="0"/>
              <a:t>『</a:t>
            </a:r>
            <a:r>
              <a:rPr lang="zh-TW" altLang="en-US" dirty="0"/>
              <a:t>工資應全額直接給付給勞工</a:t>
            </a:r>
            <a:r>
              <a:rPr lang="en-US" altLang="zh-TW" dirty="0"/>
              <a:t>』</a:t>
            </a:r>
            <a:r>
              <a:rPr lang="zh-TW" altLang="en-US" dirty="0"/>
              <a:t>之規定，得依該法第 </a:t>
            </a:r>
            <a:r>
              <a:rPr lang="en-US" altLang="zh-TW" dirty="0"/>
              <a:t>79 </a:t>
            </a:r>
            <a:r>
              <a:rPr lang="zh-TW" altLang="en-US" dirty="0"/>
              <a:t>條，處</a:t>
            </a:r>
            <a:r>
              <a:rPr lang="en-US" altLang="zh-TW" dirty="0"/>
              <a:t>…</a:t>
            </a:r>
            <a:r>
              <a:rPr lang="zh-TW" altLang="en-US" dirty="0"/>
              <a:t>罰鍰。</a:t>
            </a:r>
            <a:r>
              <a:rPr lang="en-US" altLang="zh-TW" dirty="0"/>
              <a:t>…</a:t>
            </a:r>
            <a:r>
              <a:rPr lang="zh-TW" altLang="en-US" dirty="0"/>
              <a:t>」</a:t>
            </a:r>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3.</a:t>
            </a:r>
            <a:r>
              <a:rPr lang="zh-TW" altLang="en-US" dirty="0"/>
              <a:t>「另有約定」之探討</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48</a:t>
            </a:fld>
            <a:endParaRPr lang="zh-TW" altLang="en-US"/>
          </a:p>
        </p:txBody>
      </p:sp>
    </p:spTree>
    <p:extLst>
      <p:ext uri="{BB962C8B-B14F-4D97-AF65-F5344CB8AC3E}">
        <p14:creationId xmlns:p14="http://schemas.microsoft.com/office/powerpoint/2010/main" val="1384618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1DEFB26D-870E-4D25-945A-72AADE6177C7}"/>
              </a:ext>
            </a:extLst>
          </p:cNvPr>
          <p:cNvSpPr>
            <a:spLocks noGrp="1"/>
          </p:cNvSpPr>
          <p:nvPr>
            <p:ph sz="quarter" idx="10"/>
          </p:nvPr>
        </p:nvSpPr>
        <p:spPr/>
        <p:txBody>
          <a:bodyPr/>
          <a:lstStyle/>
          <a:p>
            <a:pPr marL="0" indent="0">
              <a:buClr>
                <a:srgbClr val="C00000"/>
              </a:buClr>
              <a:buNone/>
            </a:pPr>
            <a:r>
              <a:rPr lang="zh-TW" altLang="en-US" dirty="0"/>
              <a:t>約定罰款僅屬</a:t>
            </a:r>
            <a:r>
              <a:rPr lang="zh-TW" altLang="en-US" u="sng" dirty="0"/>
              <a:t>請求權基礎</a:t>
            </a:r>
            <a:r>
              <a:rPr lang="zh-TW" altLang="en-US" dirty="0"/>
              <a:t>，不得逕予扣減：</a:t>
            </a:r>
            <a:endParaRPr lang="en-US" altLang="zh-TW" dirty="0"/>
          </a:p>
          <a:p>
            <a:pPr>
              <a:buClr>
                <a:srgbClr val="C00000"/>
              </a:buClr>
            </a:pPr>
            <a:r>
              <a:rPr lang="zh-TW" altLang="en-US" dirty="0"/>
              <a:t>行政院勞工委員會</a:t>
            </a:r>
            <a:r>
              <a:rPr lang="en-US" altLang="zh-TW" dirty="0"/>
              <a:t>101</a:t>
            </a:r>
            <a:r>
              <a:rPr lang="zh-TW" altLang="en-US" dirty="0"/>
              <a:t>年</a:t>
            </a:r>
            <a:r>
              <a:rPr lang="en-US" altLang="zh-TW" dirty="0"/>
              <a:t>12</a:t>
            </a:r>
            <a:r>
              <a:rPr lang="zh-TW" altLang="en-US" dirty="0"/>
              <a:t>月</a:t>
            </a:r>
            <a:r>
              <a:rPr lang="en-US" altLang="zh-TW" dirty="0"/>
              <a:t>13</a:t>
            </a:r>
            <a:r>
              <a:rPr lang="zh-TW" altLang="en-US" dirty="0"/>
              <a:t>日勞資</a:t>
            </a:r>
            <a:r>
              <a:rPr lang="en-US" altLang="zh-TW" dirty="0"/>
              <a:t>2</a:t>
            </a:r>
            <a:r>
              <a:rPr lang="zh-TW" altLang="en-US" dirty="0"/>
              <a:t>字第</a:t>
            </a:r>
            <a:r>
              <a:rPr lang="en-US" altLang="zh-TW" dirty="0"/>
              <a:t>1010127799</a:t>
            </a:r>
            <a:r>
              <a:rPr lang="zh-TW" altLang="en-US" dirty="0"/>
              <a:t>號函：「</a:t>
            </a:r>
            <a:r>
              <a:rPr lang="en-US" altLang="zh-TW" dirty="0"/>
              <a:t>…</a:t>
            </a:r>
            <a:r>
              <a:rPr lang="zh-TW" altLang="en-US" dirty="0"/>
              <a:t>又，工資應依勞動契約約定之數額、給付之日期定期給付勞工。勞工如於工作中故意或過失造成雇主損害，如有觸犯刑章者，雇主可訴請司法機關辦理；</a:t>
            </a:r>
            <a:r>
              <a:rPr lang="zh-TW" altLang="en-US" u="sng" dirty="0"/>
              <a:t>至於民事賠償部分可由勞雇雙方協商賠償金額及清償方式，雇主不得逕自扣發工資</a:t>
            </a:r>
            <a:r>
              <a:rPr lang="zh-TW" altLang="en-US" dirty="0"/>
              <a:t>。」</a:t>
            </a:r>
            <a:endParaRPr lang="zh-TW" altLang="en-US" sz="2000" dirty="0"/>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3.</a:t>
            </a:r>
            <a:r>
              <a:rPr lang="zh-TW" altLang="en-US" dirty="0"/>
              <a:t>「另有約定」之探討</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49</a:t>
            </a:fld>
            <a:endParaRPr lang="zh-TW" altLang="en-US"/>
          </a:p>
        </p:txBody>
      </p:sp>
    </p:spTree>
    <p:extLst>
      <p:ext uri="{BB962C8B-B14F-4D97-AF65-F5344CB8AC3E}">
        <p14:creationId xmlns:p14="http://schemas.microsoft.com/office/powerpoint/2010/main" val="421862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a:extLst>
              <a:ext uri="{FF2B5EF4-FFF2-40B4-BE49-F238E27FC236}">
                <a16:creationId xmlns:a16="http://schemas.microsoft.com/office/drawing/2014/main" id="{40F287B8-FB2C-407C-85C6-894EB7F15EFF}"/>
              </a:ext>
            </a:extLst>
          </p:cNvPr>
          <p:cNvSpPr>
            <a:spLocks noGrp="1"/>
          </p:cNvSpPr>
          <p:nvPr>
            <p:ph type="dt" sz="half" idx="2"/>
          </p:nvPr>
        </p:nvSpPr>
        <p:spPr/>
        <p:txBody>
          <a:bodyPr/>
          <a:lstStyle/>
          <a:p>
            <a:fld id="{33204361-5141-44EE-8242-63AB4D82098A}" type="datetime1">
              <a:rPr lang="zh-TW" altLang="en-US" smtClean="0"/>
              <a:pPr/>
              <a:t>2019/9/11</a:t>
            </a:fld>
            <a:endParaRPr lang="zh-TW" altLang="en-US"/>
          </a:p>
        </p:txBody>
      </p:sp>
      <p:sp>
        <p:nvSpPr>
          <p:cNvPr id="7" name="內容版面配置區 6">
            <a:extLst>
              <a:ext uri="{FF2B5EF4-FFF2-40B4-BE49-F238E27FC236}">
                <a16:creationId xmlns:a16="http://schemas.microsoft.com/office/drawing/2014/main" id="{E0752D3C-A2B8-49C3-B47F-EF0313B51E1C}"/>
              </a:ext>
            </a:extLst>
          </p:cNvPr>
          <p:cNvSpPr>
            <a:spLocks noGrp="1"/>
          </p:cNvSpPr>
          <p:nvPr>
            <p:ph sz="quarter" idx="10"/>
          </p:nvPr>
        </p:nvSpPr>
        <p:spPr/>
        <p:txBody>
          <a:bodyPr/>
          <a:lstStyle/>
          <a:p>
            <a:r>
              <a:rPr lang="zh-TW" altLang="en-US" dirty="0"/>
              <a:t>條文上的「得」，代表的是一種「選擇」，是該項權利擁有者可以決定要不要去做的「任意性規定」，舉例來說：</a:t>
            </a:r>
          </a:p>
          <a:p>
            <a:pPr lvl="1"/>
            <a:r>
              <a:rPr lang="zh-TW" altLang="en-US" dirty="0"/>
              <a:t>勞動基準法第</a:t>
            </a:r>
            <a:r>
              <a:rPr lang="en-US" altLang="zh-TW" dirty="0"/>
              <a:t>53</a:t>
            </a:r>
            <a:r>
              <a:rPr lang="zh-TW" altLang="en-US" dirty="0"/>
              <a:t>條規定：「勞工有下列情形之一，</a:t>
            </a:r>
            <a:r>
              <a:rPr lang="zh-TW" altLang="en-US" b="1" dirty="0"/>
              <a:t>得</a:t>
            </a:r>
            <a:r>
              <a:rPr lang="zh-TW" altLang="en-US" dirty="0"/>
              <a:t>自請退休</a:t>
            </a:r>
            <a:r>
              <a:rPr lang="en-US" altLang="zh-TW" dirty="0"/>
              <a:t>…</a:t>
            </a:r>
            <a:r>
              <a:rPr lang="zh-TW" altLang="en-US" dirty="0"/>
              <a:t>」</a:t>
            </a:r>
          </a:p>
          <a:p>
            <a:pPr lvl="1"/>
            <a:r>
              <a:rPr lang="zh-TW" altLang="en-US" dirty="0"/>
              <a:t>性別工作平等法第</a:t>
            </a:r>
            <a:r>
              <a:rPr lang="en-US" altLang="zh-TW" dirty="0"/>
              <a:t>16</a:t>
            </a:r>
            <a:r>
              <a:rPr lang="zh-TW" altLang="en-US" dirty="0"/>
              <a:t>條規定：「受僱者任職滿六個月後，於每一子女滿三歲前，</a:t>
            </a:r>
            <a:r>
              <a:rPr lang="zh-TW" altLang="en-US" b="1" dirty="0"/>
              <a:t>得</a:t>
            </a:r>
            <a:r>
              <a:rPr lang="zh-TW" altLang="en-US" dirty="0"/>
              <a:t>申請育嬰留職停薪</a:t>
            </a:r>
            <a:r>
              <a:rPr lang="en-US" altLang="zh-TW" dirty="0"/>
              <a:t>…</a:t>
            </a:r>
            <a:r>
              <a:rPr lang="zh-TW" altLang="en-US" dirty="0"/>
              <a:t>」</a:t>
            </a:r>
          </a:p>
          <a:p>
            <a:pPr lvl="1"/>
            <a:r>
              <a:rPr lang="zh-TW" altLang="en-US" dirty="0"/>
              <a:t>勞工保險條例第</a:t>
            </a:r>
            <a:r>
              <a:rPr lang="en-US" altLang="zh-TW" dirty="0"/>
              <a:t>9</a:t>
            </a:r>
            <a:r>
              <a:rPr lang="zh-TW" altLang="en-US" dirty="0"/>
              <a:t>條規定：「被保險人有左列情形之一者，</a:t>
            </a:r>
            <a:r>
              <a:rPr lang="zh-TW" altLang="en-US" b="1" dirty="0"/>
              <a:t>得</a:t>
            </a:r>
            <a:r>
              <a:rPr lang="zh-TW" altLang="en-US" dirty="0"/>
              <a:t>繼續參加勞工保險：一、應徵召服兵役者。二、派遣出國考察、研習或提供服務者。三、因傷病請假致留職停薪，普通傷病未超過一年，職業災害未超過二年者。四、在職勞工，年逾六十五歲繼續工作者。五、因案停職或被羈押，未經法院判決確定者。」</a:t>
            </a:r>
          </a:p>
        </p:txBody>
      </p:sp>
      <p:sp>
        <p:nvSpPr>
          <p:cNvPr id="2" name="標題 1">
            <a:extLst>
              <a:ext uri="{FF2B5EF4-FFF2-40B4-BE49-F238E27FC236}">
                <a16:creationId xmlns:a16="http://schemas.microsoft.com/office/drawing/2014/main" id="{C23B6144-4B4F-4DEF-A163-69F916A13137}"/>
              </a:ext>
            </a:extLst>
          </p:cNvPr>
          <p:cNvSpPr>
            <a:spLocks noGrp="1"/>
          </p:cNvSpPr>
          <p:nvPr>
            <p:ph type="title"/>
          </p:nvPr>
        </p:nvSpPr>
        <p:spPr/>
        <p:txBody>
          <a:bodyPr/>
          <a:lstStyle/>
          <a:p>
            <a:r>
              <a:rPr lang="en-US" altLang="zh-TW" dirty="0"/>
              <a:t>(</a:t>
            </a:r>
            <a:r>
              <a:rPr lang="zh-TW" altLang="en-US" dirty="0"/>
              <a:t>一</a:t>
            </a:r>
            <a:r>
              <a:rPr lang="en-US" altLang="zh-TW" dirty="0"/>
              <a:t>)</a:t>
            </a:r>
            <a:r>
              <a:rPr lang="zh-TW" altLang="en-US" dirty="0"/>
              <a:t>認識強行規定─法律上的「應」與「得」</a:t>
            </a:r>
          </a:p>
        </p:txBody>
      </p:sp>
      <p:sp>
        <p:nvSpPr>
          <p:cNvPr id="6" name="投影片編號版面配置區 5">
            <a:extLst>
              <a:ext uri="{FF2B5EF4-FFF2-40B4-BE49-F238E27FC236}">
                <a16:creationId xmlns:a16="http://schemas.microsoft.com/office/drawing/2014/main" id="{9FE9286B-6CF8-4D6E-9592-D4D444BD8ACC}"/>
              </a:ext>
            </a:extLst>
          </p:cNvPr>
          <p:cNvSpPr>
            <a:spLocks noGrp="1"/>
          </p:cNvSpPr>
          <p:nvPr>
            <p:ph type="sldNum" sz="quarter" idx="12"/>
          </p:nvPr>
        </p:nvSpPr>
        <p:spPr/>
        <p:txBody>
          <a:bodyPr/>
          <a:lstStyle/>
          <a:p>
            <a:fld id="{E96BBF7C-66CF-4ADA-9BD5-2E15F12AE1E1}" type="slidenum">
              <a:rPr lang="zh-TW" altLang="en-US" smtClean="0"/>
              <a:pPr/>
              <a:t>5</a:t>
            </a:fld>
            <a:endParaRPr lang="zh-TW" altLang="en-US"/>
          </a:p>
        </p:txBody>
      </p:sp>
      <p:sp>
        <p:nvSpPr>
          <p:cNvPr id="4" name="內容版面配置區 2">
            <a:extLst>
              <a:ext uri="{FF2B5EF4-FFF2-40B4-BE49-F238E27FC236}">
                <a16:creationId xmlns:a16="http://schemas.microsoft.com/office/drawing/2014/main" id="{73D82A70-9B93-4CF4-B778-7734D4070E64}"/>
              </a:ext>
            </a:extLst>
          </p:cNvPr>
          <p:cNvSpPr txBox="1">
            <a:spLocks/>
          </p:cNvSpPr>
          <p:nvPr/>
        </p:nvSpPr>
        <p:spPr>
          <a:xfrm>
            <a:off x="703263" y="1536700"/>
            <a:ext cx="8166100" cy="437197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nSpc>
                <a:spcPts val="3200"/>
              </a:lnSpc>
              <a:buClrTx/>
              <a:buFont typeface="Wingdings" pitchFamily="2" charset="2"/>
              <a:buChar char="n"/>
              <a:defRPr sz="1800" b="1" i="0" u="none" strike="noStrike" kern="1200" baseline="0">
                <a:solidFill>
                  <a:prstClr val="black"/>
                </a:solidFill>
                <a:latin typeface="+mn-lt"/>
                <a:ea typeface="+mn-ea"/>
                <a:cs typeface="+mn-cs"/>
              </a:defRPr>
            </a:pPr>
            <a:endParaRPr lang="en-US" altLang="zh-TW" sz="3200" b="1" dirty="0">
              <a:solidFill>
                <a:prstClr val="black"/>
              </a:solidFill>
              <a:latin typeface="+mj-ea"/>
              <a:ea typeface="+mj-ea"/>
            </a:endParaRPr>
          </a:p>
        </p:txBody>
      </p:sp>
    </p:spTree>
    <p:extLst>
      <p:ext uri="{BB962C8B-B14F-4D97-AF65-F5344CB8AC3E}">
        <p14:creationId xmlns:p14="http://schemas.microsoft.com/office/powerpoint/2010/main" val="2216522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1DEFB26D-870E-4D25-945A-72AADE6177C7}"/>
              </a:ext>
            </a:extLst>
          </p:cNvPr>
          <p:cNvSpPr>
            <a:spLocks noGrp="1"/>
          </p:cNvSpPr>
          <p:nvPr>
            <p:ph sz="quarter" idx="10"/>
          </p:nvPr>
        </p:nvSpPr>
        <p:spPr/>
        <p:txBody>
          <a:bodyPr/>
          <a:lstStyle/>
          <a:p>
            <a:pPr marL="0" indent="0" eaLnBrk="0">
              <a:buNone/>
            </a:pPr>
            <a:r>
              <a:rPr lang="zh-TW" altLang="en-US" dirty="0"/>
              <a:t>行政院</a:t>
            </a:r>
            <a:r>
              <a:rPr lang="zh-TW" altLang="zh-TW" dirty="0"/>
              <a:t>勞工委員會</a:t>
            </a:r>
            <a:r>
              <a:rPr lang="en-US" altLang="zh-TW" dirty="0"/>
              <a:t>101</a:t>
            </a:r>
            <a:r>
              <a:rPr lang="zh-TW" altLang="zh-TW" dirty="0"/>
              <a:t>年</a:t>
            </a:r>
            <a:r>
              <a:rPr lang="en-US" altLang="zh-TW" dirty="0"/>
              <a:t>12</a:t>
            </a:r>
            <a:r>
              <a:rPr lang="zh-TW" altLang="zh-TW" dirty="0"/>
              <a:t>月</a:t>
            </a:r>
            <a:r>
              <a:rPr lang="en-US" altLang="zh-TW" dirty="0"/>
              <a:t>13</a:t>
            </a:r>
            <a:r>
              <a:rPr lang="zh-TW" altLang="zh-TW" dirty="0"/>
              <a:t>日勞資</a:t>
            </a:r>
            <a:r>
              <a:rPr lang="en-US" altLang="zh-TW" dirty="0"/>
              <a:t>2</a:t>
            </a:r>
            <a:r>
              <a:rPr lang="zh-TW" altLang="zh-TW" dirty="0"/>
              <a:t>字第</a:t>
            </a:r>
            <a:r>
              <a:rPr lang="en-US" altLang="zh-TW" dirty="0"/>
              <a:t>1010127799</a:t>
            </a:r>
            <a:r>
              <a:rPr lang="zh-TW" altLang="zh-TW" dirty="0"/>
              <a:t>號函：「</a:t>
            </a:r>
            <a:r>
              <a:rPr lang="en-US" altLang="zh-TW" dirty="0"/>
              <a:t>…</a:t>
            </a:r>
            <a:r>
              <a:rPr lang="zh-TW" altLang="zh-TW" dirty="0"/>
              <a:t>又，工資應依勞動契約約定之數額、給付之日期定期給付勞工。勞工如於工作中故意或過失造成雇主損害，如有觸犯刑章者，雇主可訴請司法機關辦理；至於民事賠償部分可由勞雇雙方協商賠償金額及清償方式，雇主不得逕自扣發工資。」</a:t>
            </a:r>
          </a:p>
        </p:txBody>
      </p:sp>
      <p:sp>
        <p:nvSpPr>
          <p:cNvPr id="3" name="標題 2">
            <a:extLst>
              <a:ext uri="{FF2B5EF4-FFF2-40B4-BE49-F238E27FC236}">
                <a16:creationId xmlns:a16="http://schemas.microsoft.com/office/drawing/2014/main" id="{4A9648F5-F4DA-47DE-95AF-9811C3B3BC84}"/>
              </a:ext>
            </a:extLst>
          </p:cNvPr>
          <p:cNvSpPr>
            <a:spLocks noGrp="1"/>
          </p:cNvSpPr>
          <p:nvPr>
            <p:ph type="title"/>
          </p:nvPr>
        </p:nvSpPr>
        <p:spPr/>
        <p:txBody>
          <a:bodyPr/>
          <a:lstStyle/>
          <a:p>
            <a:r>
              <a:rPr lang="en-US" altLang="zh-TW" dirty="0"/>
              <a:t>(</a:t>
            </a:r>
            <a:r>
              <a:rPr lang="zh-TW" altLang="en-US" dirty="0"/>
              <a:t>五</a:t>
            </a:r>
            <a:r>
              <a:rPr lang="en-US" altLang="zh-TW" dirty="0"/>
              <a:t>)</a:t>
            </a:r>
            <a:r>
              <a:rPr lang="zh-TW" altLang="en-US" dirty="0"/>
              <a:t> 「罰款」事項縱先有約定</a:t>
            </a:r>
            <a:br>
              <a:rPr lang="en-US" altLang="zh-TW" dirty="0"/>
            </a:br>
            <a:r>
              <a:rPr lang="zh-TW" altLang="en-US" dirty="0"/>
              <a:t>亦僅屬請求權基礎，不得逕予扣抵</a:t>
            </a:r>
          </a:p>
        </p:txBody>
      </p:sp>
      <p:sp>
        <p:nvSpPr>
          <p:cNvPr id="5" name="投影片編號版面配置區 4">
            <a:extLst>
              <a:ext uri="{FF2B5EF4-FFF2-40B4-BE49-F238E27FC236}">
                <a16:creationId xmlns:a16="http://schemas.microsoft.com/office/drawing/2014/main" id="{E31BE2E5-79CF-4898-912B-01B4EB8048EA}"/>
              </a:ext>
            </a:extLst>
          </p:cNvPr>
          <p:cNvSpPr>
            <a:spLocks noGrp="1"/>
          </p:cNvSpPr>
          <p:nvPr>
            <p:ph type="sldNum" sz="quarter" idx="12"/>
          </p:nvPr>
        </p:nvSpPr>
        <p:spPr/>
        <p:txBody>
          <a:bodyPr/>
          <a:lstStyle/>
          <a:p>
            <a:fld id="{E96BBF7C-66CF-4ADA-9BD5-2E15F12AE1E1}" type="slidenum">
              <a:rPr lang="zh-TW" altLang="en-US" smtClean="0"/>
              <a:pPr/>
              <a:t>50</a:t>
            </a:fld>
            <a:endParaRPr lang="zh-TW" altLang="en-US"/>
          </a:p>
        </p:txBody>
      </p:sp>
    </p:spTree>
    <p:extLst>
      <p:ext uri="{BB962C8B-B14F-4D97-AF65-F5344CB8AC3E}">
        <p14:creationId xmlns:p14="http://schemas.microsoft.com/office/powerpoint/2010/main" val="91384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96F352D-E6CC-4060-851C-42B0B9627726}"/>
              </a:ext>
            </a:extLst>
          </p:cNvPr>
          <p:cNvSpPr>
            <a:spLocks noGrp="1"/>
          </p:cNvSpPr>
          <p:nvPr>
            <p:ph sz="quarter" idx="10"/>
          </p:nvPr>
        </p:nvSpPr>
        <p:spPr/>
        <p:txBody>
          <a:bodyPr/>
          <a:lstStyle/>
          <a:p>
            <a:pPr algn="l">
              <a:lnSpc>
                <a:spcPts val="2800"/>
              </a:lnSpc>
              <a:spcBef>
                <a:spcPts val="0"/>
              </a:spcBef>
            </a:pPr>
            <a:r>
              <a:rPr lang="zh-TW" altLang="en-US" dirty="0"/>
              <a:t>勞基法第</a:t>
            </a:r>
            <a:r>
              <a:rPr lang="en-US" altLang="zh-TW" dirty="0"/>
              <a:t>23</a:t>
            </a:r>
            <a:r>
              <a:rPr lang="zh-TW" altLang="en-US" dirty="0"/>
              <a:t>條規定：</a:t>
            </a:r>
          </a:p>
          <a:p>
            <a:pPr lvl="1" algn="l">
              <a:lnSpc>
                <a:spcPts val="2800"/>
              </a:lnSpc>
              <a:spcBef>
                <a:spcPts val="0"/>
              </a:spcBef>
            </a:pPr>
            <a:r>
              <a:rPr lang="zh-TW" altLang="en-US" dirty="0"/>
              <a:t>工資之給付，除當事人有特別約定或按月預付者外，每月至少定期發給</a:t>
            </a:r>
            <a:r>
              <a:rPr lang="en-US" altLang="zh-TW" dirty="0"/>
              <a:t>2</a:t>
            </a:r>
            <a:r>
              <a:rPr lang="zh-TW" altLang="en-US" dirty="0"/>
              <a:t>次，並應提供工資各項目計算方式明細；按件計酬者亦同。</a:t>
            </a:r>
            <a:endParaRPr lang="en-US" altLang="zh-TW" dirty="0"/>
          </a:p>
          <a:p>
            <a:pPr lvl="1" algn="l">
              <a:lnSpc>
                <a:spcPts val="2800"/>
              </a:lnSpc>
              <a:spcBef>
                <a:spcPts val="0"/>
              </a:spcBef>
            </a:pPr>
            <a:r>
              <a:rPr lang="zh-TW" altLang="en-US" dirty="0"/>
              <a:t>雇主</a:t>
            </a:r>
            <a:r>
              <a:rPr lang="zh-TW" altLang="en-US" b="1" dirty="0">
                <a:solidFill>
                  <a:srgbClr val="C00000"/>
                </a:solidFill>
              </a:rPr>
              <a:t>應置備</a:t>
            </a:r>
            <a:r>
              <a:rPr lang="zh-TW" altLang="en-US" dirty="0"/>
              <a:t>勞工工資清冊，將發放工資、工資各項目計算方式明細、工資總額等事項記入。</a:t>
            </a:r>
            <a:r>
              <a:rPr lang="zh-TW" altLang="en-US" b="1" dirty="0"/>
              <a:t>工資清冊</a:t>
            </a:r>
            <a:r>
              <a:rPr lang="zh-TW" altLang="en-US" b="1" u="sng" dirty="0"/>
              <a:t>應保存</a:t>
            </a:r>
            <a:r>
              <a:rPr lang="en-US" altLang="zh-TW" b="1" u="sng" dirty="0"/>
              <a:t>5</a:t>
            </a:r>
            <a:r>
              <a:rPr lang="zh-TW" altLang="en-US" b="1" u="sng" dirty="0"/>
              <a:t>年</a:t>
            </a:r>
            <a:r>
              <a:rPr lang="zh-TW" altLang="en-US" dirty="0"/>
              <a:t>。</a:t>
            </a:r>
          </a:p>
          <a:p>
            <a:pPr algn="l">
              <a:lnSpc>
                <a:spcPts val="2800"/>
              </a:lnSpc>
              <a:spcBef>
                <a:spcPts val="0"/>
              </a:spcBef>
            </a:pPr>
            <a:r>
              <a:rPr lang="zh-TW" altLang="en-US" dirty="0"/>
              <a:t>勞基法施行細則第</a:t>
            </a:r>
            <a:r>
              <a:rPr lang="en-US" altLang="zh-TW" dirty="0"/>
              <a:t>14-1</a:t>
            </a:r>
            <a:r>
              <a:rPr lang="zh-TW" altLang="en-US" dirty="0"/>
              <a:t>條規定：</a:t>
            </a:r>
          </a:p>
          <a:p>
            <a:pPr marL="0" indent="0" algn="l">
              <a:lnSpc>
                <a:spcPts val="2800"/>
              </a:lnSpc>
              <a:spcBef>
                <a:spcPts val="0"/>
              </a:spcBef>
              <a:buNone/>
            </a:pPr>
            <a:r>
              <a:rPr lang="zh-TW" altLang="en-US" dirty="0"/>
              <a:t>　工資各項目計算方式明細</a:t>
            </a:r>
            <a:r>
              <a:rPr lang="zh-TW" altLang="en-US" b="1" dirty="0"/>
              <a:t>應</a:t>
            </a:r>
            <a:r>
              <a:rPr lang="zh-TW" altLang="en-US" dirty="0"/>
              <a:t>包括下列事項： </a:t>
            </a:r>
          </a:p>
          <a:p>
            <a:pPr lvl="1" algn="l">
              <a:lnSpc>
                <a:spcPts val="2800"/>
              </a:lnSpc>
              <a:spcBef>
                <a:spcPts val="0"/>
              </a:spcBef>
            </a:pPr>
            <a:r>
              <a:rPr lang="en-US" altLang="zh-TW" dirty="0"/>
              <a:t>1.</a:t>
            </a:r>
            <a:r>
              <a:rPr lang="zh-TW" altLang="en-US" dirty="0"/>
              <a:t>勞雇雙方議定之工資總額。 </a:t>
            </a:r>
            <a:endParaRPr lang="en-US" altLang="zh-TW" dirty="0"/>
          </a:p>
          <a:p>
            <a:pPr lvl="1" algn="l">
              <a:lnSpc>
                <a:spcPts val="2800"/>
              </a:lnSpc>
              <a:spcBef>
                <a:spcPts val="0"/>
              </a:spcBef>
            </a:pPr>
            <a:r>
              <a:rPr lang="en-US" altLang="zh-TW" dirty="0"/>
              <a:t>2.</a:t>
            </a:r>
            <a:r>
              <a:rPr lang="zh-TW" altLang="en-US" dirty="0"/>
              <a:t>工資各項目之給付金額。 </a:t>
            </a:r>
            <a:endParaRPr lang="en-US" altLang="zh-TW" dirty="0"/>
          </a:p>
          <a:p>
            <a:pPr lvl="1" algn="l">
              <a:lnSpc>
                <a:spcPts val="2800"/>
              </a:lnSpc>
              <a:spcBef>
                <a:spcPts val="0"/>
              </a:spcBef>
            </a:pPr>
            <a:r>
              <a:rPr lang="en-US" altLang="zh-TW" dirty="0"/>
              <a:t>3.</a:t>
            </a:r>
            <a:r>
              <a:rPr lang="zh-TW" altLang="en-US" dirty="0"/>
              <a:t>依法令規定或勞雇雙方約定，得扣除項目之金額。 </a:t>
            </a:r>
            <a:endParaRPr lang="en-US" altLang="zh-TW" dirty="0"/>
          </a:p>
          <a:p>
            <a:pPr lvl="1" algn="l">
              <a:lnSpc>
                <a:spcPts val="2800"/>
              </a:lnSpc>
              <a:spcBef>
                <a:spcPts val="0"/>
              </a:spcBef>
            </a:pPr>
            <a:r>
              <a:rPr lang="en-US" altLang="zh-TW" dirty="0"/>
              <a:t>4.</a:t>
            </a:r>
            <a:r>
              <a:rPr lang="zh-TW" altLang="en-US" dirty="0"/>
              <a:t>實際發給之金額。 </a:t>
            </a:r>
          </a:p>
          <a:p>
            <a:pPr algn="l">
              <a:lnSpc>
                <a:spcPts val="2800"/>
              </a:lnSpc>
              <a:spcBef>
                <a:spcPts val="0"/>
              </a:spcBef>
            </a:pPr>
            <a:r>
              <a:rPr lang="zh-TW" altLang="en-US" dirty="0"/>
              <a:t>提供方式</a:t>
            </a:r>
            <a:r>
              <a:rPr lang="en-US" altLang="zh-TW" dirty="0"/>
              <a:t>/</a:t>
            </a:r>
            <a:r>
              <a:rPr lang="zh-TW" altLang="en-US" dirty="0"/>
              <a:t>形式：</a:t>
            </a:r>
            <a:br>
              <a:rPr lang="zh-TW" altLang="en-US" dirty="0"/>
            </a:br>
            <a:r>
              <a:rPr lang="zh-TW" altLang="en-US" dirty="0"/>
              <a:t>雇主提供之前項明細，得以紙本、電子資料傳輸方式或其他勞工可隨時取得及得列印之資料為之。 </a:t>
            </a:r>
          </a:p>
        </p:txBody>
      </p:sp>
      <p:sp>
        <p:nvSpPr>
          <p:cNvPr id="7" name="標題 1"/>
          <p:cNvSpPr>
            <a:spLocks noGrp="1"/>
          </p:cNvSpPr>
          <p:nvPr>
            <p:ph type="title"/>
          </p:nvPr>
        </p:nvSpPr>
        <p:spPr/>
        <p:txBody>
          <a:bodyPr/>
          <a:lstStyle/>
          <a:p>
            <a:pPr>
              <a:defRPr/>
            </a:pPr>
            <a:r>
              <a:rPr lang="zh-TW" altLang="en-US" dirty="0"/>
              <a:t>二、工資明細</a:t>
            </a:r>
          </a:p>
        </p:txBody>
      </p:sp>
      <p:sp>
        <p:nvSpPr>
          <p:cNvPr id="1229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58D1F9-E422-450C-9C3A-1869E0072AB7}" type="slidenum">
              <a:rPr lang="en-US" altLang="zh-TW" smtClean="0">
                <a:solidFill>
                  <a:srgbClr val="045C75"/>
                </a:solidFill>
                <a:latin typeface="Constantia" panose="02030602050306030303" pitchFamily="18" charset="0"/>
              </a:rPr>
              <a:pPr/>
              <a:t>51</a:t>
            </a:fld>
            <a:endParaRPr lang="en-US" altLang="zh-TW">
              <a:solidFill>
                <a:srgbClr val="045C75"/>
              </a:solidFill>
              <a:latin typeface="Constantia" panose="02030602050306030303" pitchFamily="18" charset="0"/>
            </a:endParaRPr>
          </a:p>
        </p:txBody>
      </p:sp>
    </p:spTree>
    <p:extLst>
      <p:ext uri="{BB962C8B-B14F-4D97-AF65-F5344CB8AC3E}">
        <p14:creationId xmlns:p14="http://schemas.microsoft.com/office/powerpoint/2010/main" val="3140854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8A0D3176-A115-47C2-9808-0E7A7F260F76}"/>
              </a:ext>
            </a:extLst>
          </p:cNvPr>
          <p:cNvSpPr>
            <a:spLocks noGrp="1"/>
          </p:cNvSpPr>
          <p:nvPr>
            <p:ph sz="quarter" idx="10"/>
          </p:nvPr>
        </p:nvSpPr>
        <p:spPr/>
        <p:txBody>
          <a:bodyPr/>
          <a:lstStyle/>
          <a:p>
            <a:endParaRPr lang="zh-TW" altLang="en-US" dirty="0"/>
          </a:p>
        </p:txBody>
      </p:sp>
      <p:sp>
        <p:nvSpPr>
          <p:cNvPr id="24" name="標題 1"/>
          <p:cNvSpPr>
            <a:spLocks noGrp="1"/>
          </p:cNvSpPr>
          <p:nvPr>
            <p:ph type="title"/>
          </p:nvPr>
        </p:nvSpPr>
        <p:spPr/>
        <p:txBody>
          <a:bodyPr/>
          <a:lstStyle/>
          <a:p>
            <a:pPr>
              <a:defRPr/>
            </a:pPr>
            <a:r>
              <a:rPr kumimoji="1" lang="zh-TW" altLang="en-US" dirty="0">
                <a:latin typeface="微軟正黑體" pitchFamily="34" charset="-120"/>
              </a:rPr>
              <a:t>二、工資明細</a:t>
            </a:r>
            <a:r>
              <a:rPr kumimoji="1" lang="zh-TW" altLang="en-US" sz="3200" dirty="0">
                <a:latin typeface="微軟正黑體" pitchFamily="34" charset="-120"/>
              </a:rPr>
              <a:t>－參考例</a:t>
            </a:r>
            <a:endParaRPr lang="zh-TW" altLang="en-US" dirty="0">
              <a:latin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9B22733A-3CDE-4319-9B43-D631A9E5AB82}" type="slidenum">
              <a:rPr lang="en-US" altLang="zh-TW" smtClean="0"/>
              <a:pPr>
                <a:defRPr/>
              </a:pPr>
              <a:t>52</a:t>
            </a:fld>
            <a:endParaRPr lang="en-US" altLang="zh-TW"/>
          </a:p>
        </p:txBody>
      </p:sp>
      <p:pic>
        <p:nvPicPr>
          <p:cNvPr id="5" name="圖片 4">
            <a:extLst>
              <a:ext uri="{FF2B5EF4-FFF2-40B4-BE49-F238E27FC236}">
                <a16:creationId xmlns:a16="http://schemas.microsoft.com/office/drawing/2014/main" id="{F474FDED-35E8-49F2-9257-DD82E574A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909" y="1055039"/>
            <a:ext cx="5921578" cy="5917611"/>
          </a:xfrm>
          <a:prstGeom prst="rect">
            <a:avLst/>
          </a:prstGeom>
        </p:spPr>
      </p:pic>
      <p:grpSp>
        <p:nvGrpSpPr>
          <p:cNvPr id="3" name="群組 2"/>
          <p:cNvGrpSpPr/>
          <p:nvPr/>
        </p:nvGrpSpPr>
        <p:grpSpPr>
          <a:xfrm>
            <a:off x="8589542" y="1376337"/>
            <a:ext cx="3108914" cy="5871238"/>
            <a:chOff x="6934843" y="753680"/>
            <a:chExt cx="3108914" cy="5871238"/>
          </a:xfrm>
        </p:grpSpPr>
        <p:sp>
          <p:nvSpPr>
            <p:cNvPr id="8" name="矩形 7">
              <a:extLst>
                <a:ext uri="{FF2B5EF4-FFF2-40B4-BE49-F238E27FC236}">
                  <a16:creationId xmlns:a16="http://schemas.microsoft.com/office/drawing/2014/main" id="{D75563A0-51E0-48C0-85E8-D724A20D7A94}"/>
                </a:ext>
              </a:extLst>
            </p:cNvPr>
            <p:cNvSpPr/>
            <p:nvPr/>
          </p:nvSpPr>
          <p:spPr>
            <a:xfrm>
              <a:off x="7071557" y="3208598"/>
              <a:ext cx="2972200" cy="3416320"/>
            </a:xfrm>
            <a:prstGeom prst="rect">
              <a:avLst/>
            </a:prstGeom>
          </p:spPr>
          <p:txBody>
            <a:bodyPr wrap="square">
              <a:spAutoFit/>
            </a:bodyPr>
            <a:lstStyle/>
            <a:p>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請依法發給勞工薪資單！</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  （沒發</a:t>
              </a:r>
              <a:r>
                <a:rPr lang="zh-TW" altLang="en-US" b="1" dirty="0">
                  <a:solidFill>
                    <a:srgbClr val="FF0000"/>
                  </a:solidFill>
                  <a:latin typeface="微軟正黑體" pitchFamily="34" charset="-120"/>
                  <a:ea typeface="微軟正黑體" pitchFamily="34" charset="-120"/>
                </a:rPr>
                <a:t>會有罰則</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建議將</a:t>
              </a:r>
              <a:r>
                <a:rPr lang="zh-TW" altLang="en-US" b="1" dirty="0">
                  <a:solidFill>
                    <a:srgbClr val="FF0000"/>
                  </a:solidFill>
                  <a:latin typeface="微軟正黑體" pitchFamily="34" charset="-120"/>
                  <a:ea typeface="微軟正黑體" pitchFamily="34" charset="-120"/>
                </a:rPr>
                <a:t>特別休假</a:t>
              </a:r>
              <a:r>
                <a:rPr lang="zh-TW" altLang="en-US" dirty="0">
                  <a:latin typeface="微軟正黑體" pitchFamily="34" charset="-120"/>
                  <a:ea typeface="微軟正黑體" pitchFamily="34" charset="-120"/>
                </a:rPr>
                <a:t>遞延及   </a:t>
              </a:r>
              <a:br>
                <a:rPr lang="en-US" altLang="zh-TW" dirty="0">
                  <a:latin typeface="微軟正黑體" pitchFamily="34" charset="-120"/>
                  <a:ea typeface="微軟正黑體" pitchFamily="34" charset="-120"/>
                </a:rPr>
              </a:b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請休情形、</a:t>
              </a:r>
              <a:r>
                <a:rPr lang="zh-TW" altLang="en-US" b="1" dirty="0">
                  <a:solidFill>
                    <a:srgbClr val="FF0000"/>
                  </a:solidFill>
                  <a:latin typeface="微軟正黑體" pitchFamily="34" charset="-120"/>
                  <a:ea typeface="微軟正黑體" pitchFamily="34" charset="-120"/>
                </a:rPr>
                <a:t>加班補休</a:t>
              </a:r>
              <a:r>
                <a:rPr lang="zh-TW" altLang="en-US" dirty="0">
                  <a:latin typeface="微軟正黑體" pitchFamily="34" charset="-120"/>
                  <a:ea typeface="微軟正黑體" pitchFamily="34" charset="-120"/>
                </a:rPr>
                <a:t>時</a:t>
              </a:r>
              <a:br>
                <a:rPr lang="en-US" altLang="zh-TW" dirty="0">
                  <a:latin typeface="微軟正黑體" pitchFamily="34" charset="-120"/>
                  <a:ea typeface="微軟正黑體" pitchFamily="34" charset="-120"/>
                </a:rPr>
              </a:b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數及使用情形，一併通</a:t>
              </a:r>
              <a:br>
                <a:rPr lang="en-US" altLang="zh-TW" dirty="0">
                  <a:latin typeface="微軟正黑體" pitchFamily="34" charset="-120"/>
                  <a:ea typeface="微軟正黑體" pitchFamily="34" charset="-120"/>
                </a:rPr>
              </a:b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知勞工，以杜爭議。</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3.</a:t>
              </a:r>
              <a:r>
                <a:rPr lang="zh-TW" altLang="en-US" dirty="0">
                  <a:latin typeface="微軟正黑體" pitchFamily="34" charset="-120"/>
                  <a:ea typeface="微軟正黑體" pitchFamily="34" charset="-120"/>
                </a:rPr>
                <a:t>參考例共有</a:t>
              </a:r>
              <a:r>
                <a:rPr lang="en-US" altLang="zh-TW" dirty="0">
                  <a:latin typeface="微軟正黑體" pitchFamily="34" charset="-120"/>
                  <a:ea typeface="微軟正黑體" pitchFamily="34" charset="-120"/>
                </a:rPr>
                <a:t>3</a:t>
              </a:r>
              <a:r>
                <a:rPr lang="zh-TW" altLang="en-US" dirty="0">
                  <a:latin typeface="微軟正黑體" pitchFamily="34" charset="-120"/>
                  <a:ea typeface="微軟正黑體" pitchFamily="34" charset="-120"/>
                </a:rPr>
                <a:t>例，可至</a:t>
              </a:r>
              <a:br>
                <a:rPr lang="en-US" altLang="zh-TW" dirty="0">
                  <a:latin typeface="微軟正黑體" pitchFamily="34" charset="-120"/>
                  <a:ea typeface="微軟正黑體" pitchFamily="34" charset="-120"/>
                </a:rPr>
              </a:b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勞動部或本局官網下載</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4.</a:t>
              </a:r>
              <a:r>
                <a:rPr lang="zh-TW" altLang="en-US" dirty="0">
                  <a:latin typeface="微軟正黑體" pitchFamily="34" charset="-120"/>
                  <a:ea typeface="微軟正黑體" pitchFamily="34" charset="-120"/>
                </a:rPr>
                <a:t>依勞工退休金條例規定，</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　雇主提繳之金額，應每月</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　以書面通知勞工。</a:t>
              </a:r>
            </a:p>
            <a:p>
              <a:endParaRPr lang="zh-TW" altLang="en-US" dirty="0"/>
            </a:p>
          </p:txBody>
        </p:sp>
        <p:sp>
          <p:nvSpPr>
            <p:cNvPr id="10" name="書卷 (水平) 16">
              <a:extLst>
                <a:ext uri="{FF2B5EF4-FFF2-40B4-BE49-F238E27FC236}">
                  <a16:creationId xmlns:a16="http://schemas.microsoft.com/office/drawing/2014/main" id="{7C49B57C-4804-446C-88AF-1484470E1B84}"/>
                </a:ext>
              </a:extLst>
            </p:cNvPr>
            <p:cNvSpPr/>
            <p:nvPr/>
          </p:nvSpPr>
          <p:spPr>
            <a:xfrm>
              <a:off x="8285743" y="2626065"/>
              <a:ext cx="1002345" cy="48525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FF0000"/>
                  </a:solidFill>
                  <a:latin typeface="微軟正黑體" pitchFamily="34" charset="-120"/>
                  <a:ea typeface="微軟正黑體" pitchFamily="34" charset="-120"/>
                </a:rPr>
                <a:t>小提醒</a:t>
              </a:r>
            </a:p>
          </p:txBody>
        </p:sp>
        <p:sp>
          <p:nvSpPr>
            <p:cNvPr id="12" name="標題 2">
              <a:extLst>
                <a:ext uri="{FF2B5EF4-FFF2-40B4-BE49-F238E27FC236}">
                  <a16:creationId xmlns:a16="http://schemas.microsoft.com/office/drawing/2014/main" id="{19BDE06D-2A34-4058-BA1D-0D6EC68B9C4C}"/>
                </a:ext>
              </a:extLst>
            </p:cNvPr>
            <p:cNvSpPr txBox="1">
              <a:spLocks/>
            </p:cNvSpPr>
            <p:nvPr/>
          </p:nvSpPr>
          <p:spPr>
            <a:xfrm>
              <a:off x="6934843" y="1829331"/>
              <a:ext cx="1084505" cy="4002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微軟正黑體" pitchFamily="34" charset="-120"/>
                  <a:ea typeface="微軟正黑體" pitchFamily="34" charset="-120"/>
                  <a:cs typeface="+mj-cs"/>
                </a:defRPr>
              </a:lvl1pPr>
            </a:lstStyle>
            <a:p>
              <a:pPr algn="ctr"/>
              <a:br>
                <a:rPr lang="zh-TW" altLang="en-US" sz="2400" dirty="0"/>
              </a:br>
              <a:r>
                <a:rPr lang="zh-TW" altLang="en-US" sz="2400" dirty="0"/>
                <a:t> </a:t>
              </a:r>
              <a:r>
                <a:rPr lang="zh-TW" altLang="en-US" sz="1200" dirty="0"/>
                <a:t>加班費</a:t>
              </a:r>
              <a:endParaRPr lang="en-US" altLang="zh-TW" sz="1200" dirty="0"/>
            </a:p>
            <a:p>
              <a:pPr algn="ctr"/>
              <a:r>
                <a:rPr lang="zh-TW" altLang="en-US" sz="1200" dirty="0"/>
                <a:t>試算系統</a:t>
              </a:r>
              <a:endParaRPr lang="zh-TW" altLang="en-US" sz="1200" b="1" dirty="0"/>
            </a:p>
          </p:txBody>
        </p:sp>
        <p:sp>
          <p:nvSpPr>
            <p:cNvPr id="13" name="標題 2">
              <a:extLst>
                <a:ext uri="{FF2B5EF4-FFF2-40B4-BE49-F238E27FC236}">
                  <a16:creationId xmlns:a16="http://schemas.microsoft.com/office/drawing/2014/main" id="{C33C98AF-01F1-484E-9BA1-D695340F7619}"/>
                </a:ext>
              </a:extLst>
            </p:cNvPr>
            <p:cNvSpPr txBox="1">
              <a:spLocks/>
            </p:cNvSpPr>
            <p:nvPr/>
          </p:nvSpPr>
          <p:spPr>
            <a:xfrm>
              <a:off x="8712878" y="1813309"/>
              <a:ext cx="1084505" cy="4002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微軟正黑體" pitchFamily="34" charset="-120"/>
                  <a:ea typeface="微軟正黑體" pitchFamily="34" charset="-120"/>
                  <a:cs typeface="+mj-cs"/>
                </a:defRPr>
              </a:lvl1pPr>
            </a:lstStyle>
            <a:p>
              <a:pPr algn="ctr"/>
              <a:br>
                <a:rPr lang="zh-TW" altLang="en-US" sz="2400" dirty="0"/>
              </a:br>
              <a:r>
                <a:rPr lang="zh-TW" altLang="en-US" sz="2400" dirty="0"/>
                <a:t> </a:t>
              </a:r>
              <a:r>
                <a:rPr lang="zh-TW" altLang="en-US" sz="1200" dirty="0"/>
                <a:t>特別休假</a:t>
              </a:r>
              <a:endParaRPr lang="en-US" altLang="zh-TW" sz="1200" dirty="0"/>
            </a:p>
            <a:p>
              <a:pPr algn="ctr"/>
              <a:r>
                <a:rPr lang="zh-TW" altLang="en-US" sz="1200" dirty="0"/>
                <a:t> 試算系統</a:t>
              </a:r>
              <a:endParaRPr lang="zh-TW" altLang="en-US" sz="1200" b="1" dirty="0"/>
            </a:p>
          </p:txBody>
        </p:sp>
        <p:pic>
          <p:nvPicPr>
            <p:cNvPr id="15" name="圖片 14">
              <a:extLst>
                <a:ext uri="{FF2B5EF4-FFF2-40B4-BE49-F238E27FC236}">
                  <a16:creationId xmlns:a16="http://schemas.microsoft.com/office/drawing/2014/main" id="{AE4FCC65-4795-4091-8CB6-A751233BD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4029" y="756512"/>
              <a:ext cx="1034969" cy="989476"/>
            </a:xfrm>
            <a:prstGeom prst="rect">
              <a:avLst/>
            </a:prstGeom>
          </p:spPr>
        </p:pic>
        <p:pic>
          <p:nvPicPr>
            <p:cNvPr id="17" name="圖片 16">
              <a:extLst>
                <a:ext uri="{FF2B5EF4-FFF2-40B4-BE49-F238E27FC236}">
                  <a16:creationId xmlns:a16="http://schemas.microsoft.com/office/drawing/2014/main" id="{5D7F1633-EEBC-4262-A61B-39FFC3B944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1641" y="753680"/>
              <a:ext cx="976067" cy="967429"/>
            </a:xfrm>
            <a:prstGeom prst="rect">
              <a:avLst/>
            </a:prstGeom>
          </p:spPr>
        </p:pic>
      </p:grpSp>
      <p:sp>
        <p:nvSpPr>
          <p:cNvPr id="18" name="矩形 17">
            <a:extLst>
              <a:ext uri="{FF2B5EF4-FFF2-40B4-BE49-F238E27FC236}">
                <a16:creationId xmlns:a16="http://schemas.microsoft.com/office/drawing/2014/main" id="{4087F701-63B6-4419-8AD0-F2BB23677290}"/>
              </a:ext>
            </a:extLst>
          </p:cNvPr>
          <p:cNvSpPr/>
          <p:nvPr/>
        </p:nvSpPr>
        <p:spPr bwMode="auto">
          <a:xfrm>
            <a:off x="3863752" y="2132857"/>
            <a:ext cx="936104" cy="68349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2400">
              <a:solidFill>
                <a:srgbClr val="FFFFFF"/>
              </a:solidFill>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4087F701-63B6-4419-8AD0-F2BB23677290}"/>
              </a:ext>
            </a:extLst>
          </p:cNvPr>
          <p:cNvSpPr/>
          <p:nvPr/>
        </p:nvSpPr>
        <p:spPr bwMode="auto">
          <a:xfrm>
            <a:off x="2189446" y="3856212"/>
            <a:ext cx="1350824" cy="31526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2400">
              <a:solidFill>
                <a:srgbClr val="FFFFFF"/>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4087F701-63B6-4419-8AD0-F2BB23677290}"/>
              </a:ext>
            </a:extLst>
          </p:cNvPr>
          <p:cNvSpPr/>
          <p:nvPr/>
        </p:nvSpPr>
        <p:spPr bwMode="auto">
          <a:xfrm>
            <a:off x="5498196" y="1889822"/>
            <a:ext cx="1846189" cy="162652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2400">
              <a:solidFill>
                <a:srgbClr val="FFFFFF"/>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4087F701-63B6-4419-8AD0-F2BB23677290}"/>
              </a:ext>
            </a:extLst>
          </p:cNvPr>
          <p:cNvSpPr/>
          <p:nvPr/>
        </p:nvSpPr>
        <p:spPr bwMode="auto">
          <a:xfrm>
            <a:off x="4871864" y="4221088"/>
            <a:ext cx="695490" cy="36004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2400">
              <a:solidFill>
                <a:srgbClr val="FFFFFF"/>
              </a:solidFill>
              <a:latin typeface="微軟正黑體" panose="020B0604030504040204" pitchFamily="34" charset="-120"/>
              <a:ea typeface="微軟正黑體" panose="020B0604030504040204" pitchFamily="34" charset="-120"/>
            </a:endParaRPr>
          </a:p>
        </p:txBody>
      </p:sp>
      <p:sp>
        <p:nvSpPr>
          <p:cNvPr id="23" name="圓角矩形 22"/>
          <p:cNvSpPr/>
          <p:nvPr/>
        </p:nvSpPr>
        <p:spPr bwMode="auto">
          <a:xfrm>
            <a:off x="2208677" y="1921234"/>
            <a:ext cx="3226956" cy="1867806"/>
          </a:xfrm>
          <a:prstGeom prst="roundRect">
            <a:avLst>
              <a:gd name="adj" fmla="val 8821"/>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橢圓 18">
            <a:extLst>
              <a:ext uri="{FF2B5EF4-FFF2-40B4-BE49-F238E27FC236}">
                <a16:creationId xmlns:a16="http://schemas.microsoft.com/office/drawing/2014/main" id="{8067A48F-A702-441E-8606-7881894FD872}"/>
              </a:ext>
            </a:extLst>
          </p:cNvPr>
          <p:cNvSpPr/>
          <p:nvPr/>
        </p:nvSpPr>
        <p:spPr>
          <a:xfrm>
            <a:off x="1771355" y="4171478"/>
            <a:ext cx="437322" cy="459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mj-ea"/>
                <a:ea typeface="+mj-ea"/>
              </a:rPr>
              <a:t>1</a:t>
            </a:r>
            <a:endParaRPr lang="zh-TW" altLang="en-US" sz="2400" b="1" dirty="0">
              <a:latin typeface="+mj-ea"/>
              <a:ea typeface="+mj-ea"/>
            </a:endParaRPr>
          </a:p>
        </p:txBody>
      </p:sp>
      <p:sp>
        <p:nvSpPr>
          <p:cNvPr id="25" name="橢圓 24">
            <a:extLst>
              <a:ext uri="{FF2B5EF4-FFF2-40B4-BE49-F238E27FC236}">
                <a16:creationId xmlns:a16="http://schemas.microsoft.com/office/drawing/2014/main" id="{EBF8A101-DD28-49E9-B8CD-7FDC21B833F0}"/>
              </a:ext>
            </a:extLst>
          </p:cNvPr>
          <p:cNvSpPr/>
          <p:nvPr/>
        </p:nvSpPr>
        <p:spPr>
          <a:xfrm>
            <a:off x="1656567" y="1400792"/>
            <a:ext cx="437322" cy="459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mj-ea"/>
                <a:ea typeface="+mj-ea"/>
              </a:rPr>
              <a:t>2</a:t>
            </a:r>
            <a:endParaRPr lang="zh-TW" altLang="en-US" sz="2400" b="1" dirty="0">
              <a:latin typeface="+mj-ea"/>
              <a:ea typeface="+mj-ea"/>
            </a:endParaRPr>
          </a:p>
        </p:txBody>
      </p:sp>
      <p:sp>
        <p:nvSpPr>
          <p:cNvPr id="26" name="橢圓 25">
            <a:extLst>
              <a:ext uri="{FF2B5EF4-FFF2-40B4-BE49-F238E27FC236}">
                <a16:creationId xmlns:a16="http://schemas.microsoft.com/office/drawing/2014/main" id="{E4804591-E6F9-41EA-B639-40D25BA1A07A}"/>
              </a:ext>
            </a:extLst>
          </p:cNvPr>
          <p:cNvSpPr/>
          <p:nvPr/>
        </p:nvSpPr>
        <p:spPr>
          <a:xfrm>
            <a:off x="6983233" y="3348753"/>
            <a:ext cx="437322" cy="459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mj-ea"/>
                <a:ea typeface="+mj-ea"/>
              </a:rPr>
              <a:t>3</a:t>
            </a:r>
            <a:endParaRPr lang="zh-TW" altLang="en-US" sz="2400" b="1" dirty="0">
              <a:latin typeface="+mj-ea"/>
              <a:ea typeface="+mj-ea"/>
            </a:endParaRPr>
          </a:p>
        </p:txBody>
      </p:sp>
      <p:sp>
        <p:nvSpPr>
          <p:cNvPr id="27" name="橢圓 26">
            <a:extLst>
              <a:ext uri="{FF2B5EF4-FFF2-40B4-BE49-F238E27FC236}">
                <a16:creationId xmlns:a16="http://schemas.microsoft.com/office/drawing/2014/main" id="{58C63BC7-0415-4E44-A1A3-A28293E0304B}"/>
              </a:ext>
            </a:extLst>
          </p:cNvPr>
          <p:cNvSpPr/>
          <p:nvPr/>
        </p:nvSpPr>
        <p:spPr>
          <a:xfrm>
            <a:off x="4384037" y="4063848"/>
            <a:ext cx="437322" cy="459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mj-ea"/>
                <a:ea typeface="+mj-ea"/>
              </a:rPr>
              <a:t>4</a:t>
            </a:r>
            <a:endParaRPr lang="zh-TW" altLang="en-US" sz="2400" b="1" dirty="0">
              <a:latin typeface="+mj-ea"/>
              <a:ea typeface="+mj-ea"/>
            </a:endParaRPr>
          </a:p>
        </p:txBody>
      </p:sp>
      <p:sp>
        <p:nvSpPr>
          <p:cNvPr id="28" name="矩形 27">
            <a:extLst>
              <a:ext uri="{FF2B5EF4-FFF2-40B4-BE49-F238E27FC236}">
                <a16:creationId xmlns:a16="http://schemas.microsoft.com/office/drawing/2014/main" id="{D75563A0-51E0-48C0-85E8-D724A20D7A94}"/>
              </a:ext>
            </a:extLst>
          </p:cNvPr>
          <p:cNvSpPr/>
          <p:nvPr/>
        </p:nvSpPr>
        <p:spPr>
          <a:xfrm>
            <a:off x="2126887" y="4342486"/>
            <a:ext cx="1895483" cy="307777"/>
          </a:xfrm>
          <a:prstGeom prst="rect">
            <a:avLst/>
          </a:prstGeom>
        </p:spPr>
        <p:txBody>
          <a:bodyPr wrap="square">
            <a:spAutoFit/>
          </a:bodyPr>
          <a:lstStyle/>
          <a:p>
            <a:r>
              <a:rPr lang="zh-TW" altLang="en-US" sz="1400" dirty="0">
                <a:solidFill>
                  <a:schemeClr val="accent1">
                    <a:lumMod val="75000"/>
                  </a:schemeClr>
                </a:solidFill>
                <a:latin typeface="標楷體" panose="03000509000000000000" pitchFamily="65" charset="-120"/>
                <a:ea typeface="標楷體" panose="03000509000000000000" pitchFamily="65" charset="-120"/>
              </a:rPr>
              <a:t>議定之工資總額 </a:t>
            </a:r>
          </a:p>
        </p:txBody>
      </p:sp>
      <p:sp>
        <p:nvSpPr>
          <p:cNvPr id="31" name="矩形 30">
            <a:extLst>
              <a:ext uri="{FF2B5EF4-FFF2-40B4-BE49-F238E27FC236}">
                <a16:creationId xmlns:a16="http://schemas.microsoft.com/office/drawing/2014/main" id="{D75563A0-51E0-48C0-85E8-D724A20D7A94}"/>
              </a:ext>
            </a:extLst>
          </p:cNvPr>
          <p:cNvSpPr/>
          <p:nvPr/>
        </p:nvSpPr>
        <p:spPr>
          <a:xfrm>
            <a:off x="1826330" y="1160874"/>
            <a:ext cx="1895483" cy="307777"/>
          </a:xfrm>
          <a:prstGeom prst="rect">
            <a:avLst/>
          </a:prstGeom>
        </p:spPr>
        <p:txBody>
          <a:bodyPr wrap="square">
            <a:spAutoFit/>
          </a:bodyPr>
          <a:lstStyle/>
          <a:p>
            <a:r>
              <a:rPr lang="zh-TW" altLang="en-US" sz="1400" dirty="0">
                <a:solidFill>
                  <a:schemeClr val="accent1">
                    <a:lumMod val="75000"/>
                  </a:schemeClr>
                </a:solidFill>
                <a:latin typeface="標楷體" panose="03000509000000000000" pitchFamily="65" charset="-120"/>
                <a:ea typeface="標楷體" panose="03000509000000000000" pitchFamily="65" charset="-120"/>
              </a:rPr>
              <a:t>工資各項目給付金額</a:t>
            </a:r>
          </a:p>
        </p:txBody>
      </p:sp>
      <p:sp>
        <p:nvSpPr>
          <p:cNvPr id="32" name="矩形 31">
            <a:extLst>
              <a:ext uri="{FF2B5EF4-FFF2-40B4-BE49-F238E27FC236}">
                <a16:creationId xmlns:a16="http://schemas.microsoft.com/office/drawing/2014/main" id="{D75563A0-51E0-48C0-85E8-D724A20D7A94}"/>
              </a:ext>
            </a:extLst>
          </p:cNvPr>
          <p:cNvSpPr/>
          <p:nvPr/>
        </p:nvSpPr>
        <p:spPr>
          <a:xfrm>
            <a:off x="7364960" y="3426195"/>
            <a:ext cx="1289025" cy="307777"/>
          </a:xfrm>
          <a:prstGeom prst="rect">
            <a:avLst/>
          </a:prstGeom>
        </p:spPr>
        <p:txBody>
          <a:bodyPr wrap="square">
            <a:spAutoFit/>
          </a:bodyPr>
          <a:lstStyle/>
          <a:p>
            <a:r>
              <a:rPr lang="zh-TW" altLang="en-US" sz="1400" dirty="0">
                <a:solidFill>
                  <a:schemeClr val="accent1">
                    <a:lumMod val="75000"/>
                  </a:schemeClr>
                </a:solidFill>
                <a:latin typeface="標楷體" panose="03000509000000000000" pitchFamily="65" charset="-120"/>
                <a:ea typeface="標楷體" panose="03000509000000000000" pitchFamily="65" charset="-120"/>
              </a:rPr>
              <a:t>扣除項目金額</a:t>
            </a:r>
          </a:p>
        </p:txBody>
      </p:sp>
    </p:spTree>
    <p:extLst>
      <p:ext uri="{BB962C8B-B14F-4D97-AF65-F5344CB8AC3E}">
        <p14:creationId xmlns:p14="http://schemas.microsoft.com/office/powerpoint/2010/main" val="23826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6" grpId="0" animBg="1"/>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標題 1"/>
          <p:cNvSpPr>
            <a:spLocks noGrp="1"/>
          </p:cNvSpPr>
          <p:nvPr>
            <p:ph type="title"/>
          </p:nvPr>
        </p:nvSpPr>
        <p:spPr/>
        <p:txBody>
          <a:bodyPr/>
          <a:lstStyle/>
          <a:p>
            <a:pPr>
              <a:defRPr/>
            </a:pPr>
            <a:r>
              <a:rPr kumimoji="1" lang="zh-TW" altLang="en-US" sz="4800" dirty="0">
                <a:latin typeface="微軟正黑體" pitchFamily="34" charset="-120"/>
              </a:rPr>
              <a:t>二、工資明細</a:t>
            </a:r>
            <a:r>
              <a:rPr kumimoji="1" lang="zh-TW" altLang="en-US" sz="3600" dirty="0">
                <a:latin typeface="微軟正黑體" pitchFamily="34" charset="-120"/>
              </a:rPr>
              <a:t>－違法態樣</a:t>
            </a:r>
            <a:endParaRPr lang="zh-TW" altLang="en-US" sz="2400" dirty="0">
              <a:latin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9B22733A-3CDE-4319-9B43-D631A9E5AB82}" type="slidenum">
              <a:rPr lang="en-US" altLang="zh-TW" smtClean="0"/>
              <a:pPr>
                <a:defRPr/>
              </a:pPr>
              <a:t>53</a:t>
            </a:fld>
            <a:endParaRPr lang="en-US" altLang="zh-TW"/>
          </a:p>
        </p:txBody>
      </p:sp>
      <p:graphicFrame>
        <p:nvGraphicFramePr>
          <p:cNvPr id="26" name="表格 25">
            <a:extLst>
              <a:ext uri="{FF2B5EF4-FFF2-40B4-BE49-F238E27FC236}">
                <a16:creationId xmlns:a16="http://schemas.microsoft.com/office/drawing/2014/main" id="{801CB834-E9FB-4EA0-A991-DC2C4D1314BB}"/>
              </a:ext>
            </a:extLst>
          </p:cNvPr>
          <p:cNvGraphicFramePr>
            <a:graphicFrameLocks noGrp="1"/>
          </p:cNvGraphicFramePr>
          <p:nvPr>
            <p:extLst>
              <p:ext uri="{D42A27DB-BD31-4B8C-83A1-F6EECF244321}">
                <p14:modId xmlns:p14="http://schemas.microsoft.com/office/powerpoint/2010/main" val="2787555760"/>
              </p:ext>
            </p:extLst>
          </p:nvPr>
        </p:nvGraphicFramePr>
        <p:xfrm>
          <a:off x="1580780" y="1365582"/>
          <a:ext cx="4395136" cy="5321123"/>
        </p:xfrm>
        <a:graphic>
          <a:graphicData uri="http://schemas.openxmlformats.org/drawingml/2006/table">
            <a:tbl>
              <a:tblPr firstRow="1" bandRow="1">
                <a:tableStyleId>{2D5ABB26-0587-4C30-8999-92F81FD0307C}</a:tableStyleId>
              </a:tblPr>
              <a:tblGrid>
                <a:gridCol w="2197568">
                  <a:extLst>
                    <a:ext uri="{9D8B030D-6E8A-4147-A177-3AD203B41FA5}">
                      <a16:colId xmlns:a16="http://schemas.microsoft.com/office/drawing/2014/main" val="3899149443"/>
                    </a:ext>
                  </a:extLst>
                </a:gridCol>
                <a:gridCol w="2197568">
                  <a:extLst>
                    <a:ext uri="{9D8B030D-6E8A-4147-A177-3AD203B41FA5}">
                      <a16:colId xmlns:a16="http://schemas.microsoft.com/office/drawing/2014/main" val="2887623056"/>
                    </a:ext>
                  </a:extLst>
                </a:gridCol>
              </a:tblGrid>
              <a:tr h="902027">
                <a:tc gridSpan="2">
                  <a:txBody>
                    <a:bodyPr/>
                    <a:lstStyle/>
                    <a:p>
                      <a:pPr algn="ctr">
                        <a:lnSpc>
                          <a:spcPts val="3000"/>
                        </a:lnSpc>
                      </a:pPr>
                      <a:r>
                        <a:rPr lang="zh-TW" altLang="en-US" sz="2800" dirty="0">
                          <a:latin typeface="+mj-ea"/>
                          <a:ea typeface="+mj-ea"/>
                        </a:rPr>
                        <a:t>薪資單</a:t>
                      </a:r>
                      <a:r>
                        <a:rPr lang="en-US" altLang="zh-TW" sz="2800" dirty="0">
                          <a:latin typeface="+mj-ea"/>
                          <a:ea typeface="+mj-ea"/>
                        </a:rPr>
                        <a:t>A</a:t>
                      </a:r>
                    </a:p>
                    <a:p>
                      <a:pPr algn="r">
                        <a:lnSpc>
                          <a:spcPts val="3000"/>
                        </a:lnSpc>
                      </a:pPr>
                      <a:r>
                        <a:rPr lang="en-US" altLang="zh-TW" sz="2800" dirty="0">
                          <a:latin typeface="+mj-ea"/>
                          <a:ea typeface="+mj-ea"/>
                        </a:rPr>
                        <a:t>108</a:t>
                      </a:r>
                      <a:r>
                        <a:rPr lang="zh-TW" altLang="en-US" sz="2800" dirty="0">
                          <a:latin typeface="+mj-ea"/>
                          <a:ea typeface="+mj-ea"/>
                        </a:rPr>
                        <a:t>年</a:t>
                      </a:r>
                      <a:r>
                        <a:rPr lang="en-US" altLang="zh-TW" sz="2800" dirty="0">
                          <a:latin typeface="+mj-ea"/>
                          <a:ea typeface="+mj-ea"/>
                        </a:rPr>
                        <a:t>1</a:t>
                      </a:r>
                      <a:r>
                        <a:rPr lang="zh-TW" altLang="en-US" sz="2800" dirty="0">
                          <a:latin typeface="+mj-ea"/>
                          <a:ea typeface="+mj-ea"/>
                        </a:rPr>
                        <a:t>月</a:t>
                      </a:r>
                      <a:r>
                        <a:rPr lang="en-US" altLang="zh-TW" sz="2800" dirty="0">
                          <a:latin typeface="+mj-ea"/>
                          <a:ea typeface="+mj-ea"/>
                        </a:rPr>
                        <a:t>-</a:t>
                      </a:r>
                      <a:r>
                        <a:rPr lang="zh-TW" altLang="en-US" sz="2800" dirty="0">
                          <a:latin typeface="+mj-ea"/>
                          <a:ea typeface="+mj-ea"/>
                        </a:rPr>
                        <a:t>小勞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377955"/>
                  </a:ext>
                </a:extLst>
              </a:tr>
              <a:tr h="436464">
                <a:tc>
                  <a:txBody>
                    <a:bodyPr/>
                    <a:lstStyle/>
                    <a:p>
                      <a:pPr>
                        <a:lnSpc>
                          <a:spcPts val="3000"/>
                        </a:lnSpc>
                      </a:pPr>
                      <a:r>
                        <a:rPr lang="zh-TW" altLang="en-US" sz="2400" dirty="0">
                          <a:latin typeface="+mj-ea"/>
                          <a:ea typeface="+mj-ea"/>
                        </a:rPr>
                        <a:t>基本工資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3000"/>
                        </a:lnSpc>
                      </a:pPr>
                      <a:r>
                        <a:rPr lang="en-US" altLang="zh-TW" sz="2400" dirty="0">
                          <a:latin typeface="+mj-ea"/>
                          <a:ea typeface="+mj-ea"/>
                        </a:rPr>
                        <a:t>23,100</a:t>
                      </a:r>
                      <a:endParaRPr lang="zh-TW" altLang="en-US" sz="2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770162"/>
                  </a:ext>
                </a:extLst>
              </a:tr>
              <a:tr h="436464">
                <a:tc>
                  <a:txBody>
                    <a:bodyPr/>
                    <a:lstStyle/>
                    <a:p>
                      <a:pPr>
                        <a:lnSpc>
                          <a:spcPts val="3000"/>
                        </a:lnSpc>
                      </a:pPr>
                      <a:r>
                        <a:rPr lang="zh-TW" altLang="en-US" sz="2400" dirty="0">
                          <a:latin typeface="+mj-ea"/>
                          <a:ea typeface="+mj-ea"/>
                        </a:rPr>
                        <a:t>增給基本工資</a:t>
                      </a:r>
                      <a:r>
                        <a:rPr lang="en-US" altLang="zh-TW" sz="2400" dirty="0">
                          <a:latin typeface="+mj-ea"/>
                          <a:ea typeface="+mj-ea"/>
                        </a:rPr>
                        <a:t>(26H)</a:t>
                      </a:r>
                      <a:endParaRPr lang="zh-TW" altLang="en-US" sz="2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3000"/>
                        </a:lnSpc>
                      </a:pPr>
                      <a:r>
                        <a:rPr lang="en-US" altLang="zh-TW" sz="2400" dirty="0">
                          <a:latin typeface="+mj-ea"/>
                          <a:ea typeface="+mj-ea"/>
                        </a:rPr>
                        <a:t>2,503</a:t>
                      </a:r>
                      <a:endParaRPr lang="zh-TW" altLang="en-US" sz="2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7966979"/>
                  </a:ext>
                </a:extLst>
              </a:tr>
              <a:tr h="436464">
                <a:tc>
                  <a:txBody>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zh-TW" altLang="en-US" sz="2400" dirty="0">
                          <a:latin typeface="+mj-ea"/>
                          <a:ea typeface="+mj-ea"/>
                        </a:rPr>
                        <a:t>約定工資總額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3000"/>
                        </a:lnSpc>
                      </a:pPr>
                      <a:r>
                        <a:rPr lang="en-US" altLang="zh-TW" sz="2400" dirty="0">
                          <a:latin typeface="+mj-ea"/>
                          <a:ea typeface="+mj-ea"/>
                        </a:rPr>
                        <a:t>25,603</a:t>
                      </a:r>
                      <a:endParaRPr lang="zh-TW" altLang="en-US" sz="2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725"/>
                  </a:ext>
                </a:extLst>
              </a:tr>
              <a:tr h="436464">
                <a:tc>
                  <a:txBody>
                    <a:bodyPr/>
                    <a:lstStyle/>
                    <a:p>
                      <a:pPr marL="0" marR="0" lvl="0" indent="0" algn="r" defTabSz="914400" rtl="0" eaLnBrk="1" fontAlgn="auto" latinLnBrk="0" hangingPunct="1">
                        <a:lnSpc>
                          <a:spcPts val="3000"/>
                        </a:lnSpc>
                        <a:spcBef>
                          <a:spcPts val="0"/>
                        </a:spcBef>
                        <a:spcAft>
                          <a:spcPts val="0"/>
                        </a:spcAft>
                        <a:buClrTx/>
                        <a:buSzTx/>
                        <a:buFontTx/>
                        <a:buNone/>
                        <a:tabLst/>
                        <a:defRPr/>
                      </a:pPr>
                      <a:r>
                        <a:rPr lang="zh-TW" altLang="en-US" sz="2400" dirty="0">
                          <a:latin typeface="+mj-ea"/>
                          <a:ea typeface="+mj-ea"/>
                        </a:rPr>
                        <a:t>應領工資小計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3000"/>
                        </a:lnSpc>
                      </a:pPr>
                      <a:r>
                        <a:rPr lang="en-US" altLang="zh-TW" sz="2400" dirty="0">
                          <a:latin typeface="+mj-ea"/>
                          <a:ea typeface="+mj-ea"/>
                        </a:rPr>
                        <a:t>25,603</a:t>
                      </a:r>
                      <a:endParaRPr lang="zh-TW" altLang="en-US" sz="2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147263"/>
                  </a:ext>
                </a:extLst>
              </a:tr>
              <a:tr h="436464">
                <a:tc>
                  <a:txBody>
                    <a:bodyPr/>
                    <a:lstStyle/>
                    <a:p>
                      <a:pPr marL="0" marR="0" lvl="0" indent="0" algn="r" defTabSz="914400" rtl="0" eaLnBrk="1" fontAlgn="auto" latinLnBrk="0" hangingPunct="1">
                        <a:lnSpc>
                          <a:spcPts val="3000"/>
                        </a:lnSpc>
                        <a:spcBef>
                          <a:spcPts val="0"/>
                        </a:spcBef>
                        <a:spcAft>
                          <a:spcPts val="0"/>
                        </a:spcAft>
                        <a:buClrTx/>
                        <a:buSzTx/>
                        <a:buFontTx/>
                        <a:buNone/>
                        <a:tabLst/>
                        <a:defRPr/>
                      </a:pPr>
                      <a:r>
                        <a:rPr lang="zh-TW" altLang="en-US" sz="2400" dirty="0">
                          <a:latin typeface="+mj-ea"/>
                          <a:ea typeface="+mj-ea"/>
                        </a:rPr>
                        <a:t>扣項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3000"/>
                        </a:lnSpc>
                      </a:pPr>
                      <a:endParaRPr lang="zh-TW" altLang="en-US" sz="2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079045"/>
                  </a:ext>
                </a:extLst>
              </a:tr>
              <a:tr h="436464">
                <a:tc>
                  <a:txBody>
                    <a:bodyPr/>
                    <a:lstStyle/>
                    <a:p>
                      <a:pPr marL="0" marR="0" lvl="0" indent="0" algn="r" defTabSz="914400" rtl="0" eaLnBrk="1" fontAlgn="auto" latinLnBrk="0" hangingPunct="1">
                        <a:lnSpc>
                          <a:spcPts val="3000"/>
                        </a:lnSpc>
                        <a:spcBef>
                          <a:spcPts val="0"/>
                        </a:spcBef>
                        <a:spcAft>
                          <a:spcPts val="0"/>
                        </a:spcAft>
                        <a:buClrTx/>
                        <a:buSzTx/>
                        <a:buFontTx/>
                        <a:buNone/>
                        <a:tabLst/>
                        <a:defRPr/>
                      </a:pPr>
                      <a:r>
                        <a:rPr lang="zh-TW" altLang="en-US" sz="2400" dirty="0">
                          <a:latin typeface="+mj-ea"/>
                          <a:ea typeface="+mj-ea"/>
                        </a:rPr>
                        <a:t>勞保費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3000"/>
                        </a:lnSpc>
                      </a:pPr>
                      <a:r>
                        <a:rPr lang="en-US" altLang="zh-TW" sz="2400" dirty="0">
                          <a:latin typeface="+mj-ea"/>
                          <a:ea typeface="+mj-ea"/>
                        </a:rPr>
                        <a:t>581</a:t>
                      </a:r>
                      <a:endParaRPr lang="zh-TW" altLang="en-US" sz="2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36464">
                <a:tc>
                  <a:txBody>
                    <a:bodyPr/>
                    <a:lstStyle/>
                    <a:p>
                      <a:pPr marL="0" marR="0" lvl="0" indent="0" algn="r" defTabSz="914400" rtl="0" eaLnBrk="1" fontAlgn="auto" latinLnBrk="0" hangingPunct="1">
                        <a:lnSpc>
                          <a:spcPts val="3000"/>
                        </a:lnSpc>
                        <a:spcBef>
                          <a:spcPts val="0"/>
                        </a:spcBef>
                        <a:spcAft>
                          <a:spcPts val="0"/>
                        </a:spcAft>
                        <a:buClrTx/>
                        <a:buSzTx/>
                        <a:buFontTx/>
                        <a:buNone/>
                        <a:tabLst/>
                        <a:defRPr/>
                      </a:pPr>
                      <a:r>
                        <a:rPr lang="zh-TW" altLang="en-US" sz="2400" dirty="0">
                          <a:latin typeface="+mj-ea"/>
                          <a:ea typeface="+mj-ea"/>
                        </a:rPr>
                        <a:t>健保費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3000"/>
                        </a:lnSpc>
                      </a:pPr>
                      <a:r>
                        <a:rPr lang="en-US" altLang="zh-TW" sz="2400" dirty="0">
                          <a:latin typeface="+mj-ea"/>
                          <a:ea typeface="+mj-ea"/>
                        </a:rPr>
                        <a:t>371</a:t>
                      </a:r>
                      <a:endParaRPr lang="zh-TW" altLang="en-US" sz="2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36464">
                <a:tc>
                  <a:txBody>
                    <a:bodyPr/>
                    <a:lstStyle/>
                    <a:p>
                      <a:pPr marL="0" marR="0" lvl="0" indent="0" algn="r" defTabSz="914400" rtl="0" eaLnBrk="1" fontAlgn="auto" latinLnBrk="0" hangingPunct="1">
                        <a:lnSpc>
                          <a:spcPts val="3000"/>
                        </a:lnSpc>
                        <a:spcBef>
                          <a:spcPts val="0"/>
                        </a:spcBef>
                        <a:spcAft>
                          <a:spcPts val="0"/>
                        </a:spcAft>
                        <a:buClrTx/>
                        <a:buSzTx/>
                        <a:buFontTx/>
                        <a:buNone/>
                        <a:tabLst/>
                        <a:defRPr/>
                      </a:pPr>
                      <a:r>
                        <a:rPr lang="zh-TW" altLang="en-US" sz="2400" dirty="0">
                          <a:latin typeface="+mj-ea"/>
                          <a:ea typeface="+mj-ea"/>
                        </a:rPr>
                        <a:t>實領工資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3000"/>
                        </a:lnSpc>
                      </a:pPr>
                      <a:r>
                        <a:rPr lang="en-US" altLang="zh-TW" sz="2400" dirty="0">
                          <a:latin typeface="+mj-ea"/>
                          <a:ea typeface="+mj-ea"/>
                        </a:rPr>
                        <a:t>24,651</a:t>
                      </a:r>
                      <a:endParaRPr lang="zh-TW" altLang="en-US" sz="2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36464">
                <a:tc gridSpan="2">
                  <a:txBody>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zh-TW" altLang="en-US" sz="2000" dirty="0">
                          <a:latin typeface="+mj-ea"/>
                          <a:ea typeface="+mj-ea"/>
                        </a:rPr>
                        <a:t>備註：提繳金額</a:t>
                      </a:r>
                      <a:r>
                        <a:rPr lang="en-US" altLang="zh-TW" sz="2000" dirty="0">
                          <a:latin typeface="+mj-ea"/>
                          <a:ea typeface="+mj-ea"/>
                        </a:rPr>
                        <a:t>1,584</a:t>
                      </a:r>
                      <a:endParaRPr lang="zh-TW" altLang="en-US" sz="20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3000"/>
                        </a:lnSpc>
                      </a:pPr>
                      <a:endParaRPr lang="zh-TW" altLang="en-US" sz="2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2467531"/>
                  </a:ext>
                </a:extLst>
              </a:tr>
            </a:tbl>
          </a:graphicData>
        </a:graphic>
      </p:graphicFrame>
      <p:graphicFrame>
        <p:nvGraphicFramePr>
          <p:cNvPr id="28" name="表格 27">
            <a:extLst>
              <a:ext uri="{FF2B5EF4-FFF2-40B4-BE49-F238E27FC236}">
                <a16:creationId xmlns:a16="http://schemas.microsoft.com/office/drawing/2014/main" id="{7F2EE443-DE34-4D51-8373-CAC22571D3E2}"/>
              </a:ext>
            </a:extLst>
          </p:cNvPr>
          <p:cNvGraphicFramePr>
            <a:graphicFrameLocks noGrp="1"/>
          </p:cNvGraphicFramePr>
          <p:nvPr>
            <p:extLst>
              <p:ext uri="{D42A27DB-BD31-4B8C-83A1-F6EECF244321}">
                <p14:modId xmlns:p14="http://schemas.microsoft.com/office/powerpoint/2010/main" val="2884583474"/>
              </p:ext>
            </p:extLst>
          </p:nvPr>
        </p:nvGraphicFramePr>
        <p:xfrm>
          <a:off x="6456794" y="1365582"/>
          <a:ext cx="4154426" cy="4293184"/>
        </p:xfrm>
        <a:graphic>
          <a:graphicData uri="http://schemas.openxmlformats.org/drawingml/2006/table">
            <a:tbl>
              <a:tblPr firstRow="1" bandRow="1">
                <a:tableStyleId>{2D5ABB26-0587-4C30-8999-92F81FD0307C}</a:tableStyleId>
              </a:tblPr>
              <a:tblGrid>
                <a:gridCol w="2077213">
                  <a:extLst>
                    <a:ext uri="{9D8B030D-6E8A-4147-A177-3AD203B41FA5}">
                      <a16:colId xmlns:a16="http://schemas.microsoft.com/office/drawing/2014/main" val="3899149443"/>
                    </a:ext>
                  </a:extLst>
                </a:gridCol>
                <a:gridCol w="2077213">
                  <a:extLst>
                    <a:ext uri="{9D8B030D-6E8A-4147-A177-3AD203B41FA5}">
                      <a16:colId xmlns:a16="http://schemas.microsoft.com/office/drawing/2014/main" val="2887623056"/>
                    </a:ext>
                  </a:extLst>
                </a:gridCol>
              </a:tblGrid>
              <a:tr h="1164946">
                <a:tc gridSpan="2">
                  <a:txBody>
                    <a:bodyPr/>
                    <a:lstStyle/>
                    <a:p>
                      <a:pPr algn="ctr"/>
                      <a:r>
                        <a:rPr lang="zh-TW" altLang="en-US" sz="2800" dirty="0">
                          <a:latin typeface="+mj-ea"/>
                          <a:ea typeface="+mj-ea"/>
                        </a:rPr>
                        <a:t>薪資單</a:t>
                      </a:r>
                      <a:r>
                        <a:rPr lang="en-US" altLang="zh-TW" sz="2800" dirty="0">
                          <a:latin typeface="+mj-ea"/>
                          <a:ea typeface="+mj-ea"/>
                        </a:rPr>
                        <a:t>B</a:t>
                      </a:r>
                    </a:p>
                    <a:p>
                      <a:pPr algn="r"/>
                      <a:r>
                        <a:rPr lang="en-US" altLang="zh-TW" sz="2800" dirty="0">
                          <a:latin typeface="+mj-ea"/>
                          <a:ea typeface="+mj-ea"/>
                        </a:rPr>
                        <a:t>108</a:t>
                      </a:r>
                      <a:r>
                        <a:rPr lang="zh-TW" altLang="en-US" sz="2800" dirty="0">
                          <a:latin typeface="+mj-ea"/>
                          <a:ea typeface="+mj-ea"/>
                        </a:rPr>
                        <a:t>年</a:t>
                      </a:r>
                      <a:r>
                        <a:rPr lang="en-US" altLang="zh-TW" sz="2800" dirty="0">
                          <a:latin typeface="+mj-ea"/>
                          <a:ea typeface="+mj-ea"/>
                        </a:rPr>
                        <a:t>1</a:t>
                      </a:r>
                      <a:r>
                        <a:rPr lang="zh-TW" altLang="en-US" sz="2800" dirty="0">
                          <a:latin typeface="+mj-ea"/>
                          <a:ea typeface="+mj-ea"/>
                        </a:rPr>
                        <a:t>月</a:t>
                      </a:r>
                      <a:r>
                        <a:rPr lang="en-US" altLang="zh-TW" sz="2800" dirty="0">
                          <a:latin typeface="+mj-ea"/>
                          <a:ea typeface="+mj-ea"/>
                        </a:rPr>
                        <a:t>-</a:t>
                      </a:r>
                      <a:r>
                        <a:rPr lang="zh-TW" altLang="en-US" sz="2800" dirty="0">
                          <a:latin typeface="+mj-ea"/>
                          <a:ea typeface="+mj-ea"/>
                        </a:rPr>
                        <a:t>小勞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377955"/>
                  </a:ext>
                </a:extLst>
              </a:tr>
              <a:tr h="580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a:latin typeface="+mj-ea"/>
                          <a:ea typeface="+mj-ea"/>
                        </a:rPr>
                        <a:t>薪水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zh-TW" sz="2800" dirty="0">
                          <a:latin typeface="+mj-ea"/>
                          <a:ea typeface="+mj-ea"/>
                        </a:rPr>
                        <a:t>24,651</a:t>
                      </a:r>
                      <a:endParaRPr lang="zh-TW" altLang="en-US" sz="28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770162"/>
                  </a:ext>
                </a:extLst>
              </a:tr>
              <a:tr h="627278">
                <a:tc>
                  <a:txBody>
                    <a:bodyPr/>
                    <a:lstStyle/>
                    <a:p>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7966979"/>
                  </a:ext>
                </a:extLst>
              </a:tr>
              <a:tr h="6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zh-TW"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147263"/>
                  </a:ext>
                </a:extLst>
              </a:tr>
              <a:tr h="627278">
                <a:tc>
                  <a:txBody>
                    <a:bodyPr/>
                    <a:lstStyle/>
                    <a:p>
                      <a:pPr algn="r"/>
                      <a:endParaRPr lang="zh-TW"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172661"/>
                  </a:ext>
                </a:extLst>
              </a:tr>
              <a:tr h="6272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zh-TW"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079045"/>
                  </a:ext>
                </a:extLst>
              </a:tr>
            </a:tbl>
          </a:graphicData>
        </a:graphic>
      </p:graphicFrame>
      <p:sp>
        <p:nvSpPr>
          <p:cNvPr id="29" name="文字方塊 28">
            <a:extLst>
              <a:ext uri="{FF2B5EF4-FFF2-40B4-BE49-F238E27FC236}">
                <a16:creationId xmlns:a16="http://schemas.microsoft.com/office/drawing/2014/main" id="{980CE74D-258B-42A0-A689-7C6A83A62534}"/>
              </a:ext>
            </a:extLst>
          </p:cNvPr>
          <p:cNvSpPr txBox="1"/>
          <p:nvPr/>
        </p:nvSpPr>
        <p:spPr>
          <a:xfrm rot="20728245">
            <a:off x="6591167" y="2734202"/>
            <a:ext cx="3328276" cy="2677656"/>
          </a:xfrm>
          <a:prstGeom prst="rect">
            <a:avLst/>
          </a:prstGeom>
          <a:noFill/>
        </p:spPr>
        <p:txBody>
          <a:bodyPr wrap="square" rtlCol="0">
            <a:spAutoFit/>
          </a:bodyPr>
          <a:lstStyle/>
          <a:p>
            <a:r>
              <a:rPr lang="zh-TW" altLang="en-US" sz="5600" dirty="0">
                <a:solidFill>
                  <a:srgbClr val="FF0000"/>
                </a:solidFill>
              </a:rPr>
              <a:t>僅記載給付總額是不行的！</a:t>
            </a:r>
          </a:p>
        </p:txBody>
      </p:sp>
      <p:sp>
        <p:nvSpPr>
          <p:cNvPr id="7" name="矩形 6">
            <a:extLst>
              <a:ext uri="{FF2B5EF4-FFF2-40B4-BE49-F238E27FC236}">
                <a16:creationId xmlns:a16="http://schemas.microsoft.com/office/drawing/2014/main" id="{6E050E99-C500-492F-82F9-CDB7BE147417}"/>
              </a:ext>
            </a:extLst>
          </p:cNvPr>
          <p:cNvSpPr/>
          <p:nvPr/>
        </p:nvSpPr>
        <p:spPr bwMode="auto">
          <a:xfrm>
            <a:off x="2285441" y="4803398"/>
            <a:ext cx="3690475" cy="98313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2400">
              <a:solidFill>
                <a:srgbClr val="FFFFFF"/>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2D6FC3C8-AE9D-4F77-9B0F-867CB171B54E}"/>
              </a:ext>
            </a:extLst>
          </p:cNvPr>
          <p:cNvSpPr/>
          <p:nvPr/>
        </p:nvSpPr>
        <p:spPr>
          <a:xfrm>
            <a:off x="6446384" y="6021750"/>
            <a:ext cx="3022467" cy="461665"/>
          </a:xfrm>
          <a:prstGeom prst="rect">
            <a:avLst/>
          </a:prstGeom>
        </p:spPr>
        <p:txBody>
          <a:bodyPr wrap="square">
            <a:spAutoFit/>
          </a:bodyPr>
          <a:lstStyle/>
          <a:p>
            <a:pPr defTabSz="514337"/>
            <a:r>
              <a:rPr lang="zh-TW" altLang="en-US" sz="2400" dirty="0">
                <a:solidFill>
                  <a:schemeClr val="accent1">
                    <a:lumMod val="50000"/>
                  </a:schemeClr>
                </a:solidFill>
                <a:latin typeface="Century Gothic"/>
                <a:ea typeface="微软雅黑"/>
                <a:cs typeface="+mn-ea"/>
                <a:sym typeface="+mn-lt"/>
              </a:rPr>
              <a:t>勞、健保記得分開列</a:t>
            </a:r>
            <a:endParaRPr lang="en-US" altLang="zh-CN" sz="2400" dirty="0">
              <a:solidFill>
                <a:schemeClr val="accent1">
                  <a:lumMod val="50000"/>
                </a:schemeClr>
              </a:solidFill>
              <a:latin typeface="Century Gothic"/>
              <a:ea typeface="微软雅黑"/>
              <a:cs typeface="+mn-ea"/>
              <a:sym typeface="+mn-lt"/>
            </a:endParaRPr>
          </a:p>
        </p:txBody>
      </p:sp>
      <p:cxnSp>
        <p:nvCxnSpPr>
          <p:cNvPr id="4" name="直線單箭頭接點 3">
            <a:extLst>
              <a:ext uri="{FF2B5EF4-FFF2-40B4-BE49-F238E27FC236}">
                <a16:creationId xmlns:a16="http://schemas.microsoft.com/office/drawing/2014/main" id="{6848A948-9A10-4DF8-B9CE-611696B2D6D4}"/>
              </a:ext>
            </a:extLst>
          </p:cNvPr>
          <p:cNvCxnSpPr>
            <a:stCxn id="8" idx="1"/>
            <a:endCxn id="7" idx="3"/>
          </p:cNvCxnSpPr>
          <p:nvPr/>
        </p:nvCxnSpPr>
        <p:spPr>
          <a:xfrm flipH="1" flipV="1">
            <a:off x="5975916" y="5294965"/>
            <a:ext cx="470468" cy="9576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6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9F524D-0546-4F71-9DBB-D29B7B4E2735}"/>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7BF2C1EF-7D84-45FA-9B1C-662352699145}"/>
              </a:ext>
            </a:extLst>
          </p:cNvPr>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4BDE4496-24B7-4260-9D82-724D13E0F169}" type="slidenum">
              <a:rPr lang="en-US" altLang="zh-TW" smtClean="0"/>
              <a:pPr>
                <a:defRPr/>
              </a:pPr>
              <a:t>54</a:t>
            </a:fld>
            <a:endParaRPr lang="en-US" altLang="zh-TW" dirty="0"/>
          </a:p>
        </p:txBody>
      </p:sp>
      <p:pic>
        <p:nvPicPr>
          <p:cNvPr id="5" name="Google Shape;10;p2"/>
          <p:cNvPicPr preferRelativeResize="0"/>
          <p:nvPr/>
        </p:nvPicPr>
        <p:blipFill>
          <a:blip r:embed="rId3" cstate="print">
            <a:alphaModFix/>
          </a:blip>
          <a:stretch>
            <a:fillRect/>
          </a:stretch>
        </p:blipFill>
        <p:spPr>
          <a:xfrm>
            <a:off x="5087888" y="1988840"/>
            <a:ext cx="5580112" cy="4536505"/>
          </a:xfrm>
          <a:prstGeom prst="rect">
            <a:avLst/>
          </a:prstGeom>
          <a:noFill/>
          <a:ln>
            <a:noFill/>
          </a:ln>
        </p:spPr>
      </p:pic>
      <p:sp>
        <p:nvSpPr>
          <p:cNvPr id="6" name="Google Shape;65;p14"/>
          <p:cNvSpPr txBox="1">
            <a:spLocks/>
          </p:cNvSpPr>
          <p:nvPr/>
        </p:nvSpPr>
        <p:spPr bwMode="auto">
          <a:xfrm>
            <a:off x="1238817" y="3429000"/>
            <a:ext cx="5391000" cy="8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342900" indent="-342900" algn="l" defTabSz="-13873163" rtl="0" fontAlgn="base">
              <a:spcBef>
                <a:spcPct val="0"/>
              </a:spcBef>
              <a:spcAft>
                <a:spcPct val="0"/>
              </a:spcAft>
              <a:defRPr sz="5000" kern="1200">
                <a:solidFill>
                  <a:schemeClr val="tx2"/>
                </a:solidFill>
                <a:latin typeface="+mj-lt"/>
                <a:ea typeface="+mj-ea"/>
                <a:cs typeface="+mj-cs"/>
              </a:defRPr>
            </a:lvl1pPr>
            <a:lvl2pPr marL="342900" indent="-342900" algn="l" defTabSz="-13873163" rtl="0" fontAlgn="base">
              <a:spcBef>
                <a:spcPct val="0"/>
              </a:spcBef>
              <a:spcAft>
                <a:spcPct val="0"/>
              </a:spcAft>
              <a:defRPr sz="5000">
                <a:solidFill>
                  <a:schemeClr val="tx2"/>
                </a:solidFill>
                <a:latin typeface="Calibri" pitchFamily="34" charset="0"/>
              </a:defRPr>
            </a:lvl2pPr>
            <a:lvl3pPr marL="342900" indent="-342900" algn="l" defTabSz="-13873163" rtl="0" fontAlgn="base">
              <a:spcBef>
                <a:spcPct val="0"/>
              </a:spcBef>
              <a:spcAft>
                <a:spcPct val="0"/>
              </a:spcAft>
              <a:defRPr sz="5000">
                <a:solidFill>
                  <a:schemeClr val="tx2"/>
                </a:solidFill>
                <a:latin typeface="Calibri" pitchFamily="34" charset="0"/>
              </a:defRPr>
            </a:lvl3pPr>
            <a:lvl4pPr marL="342900" indent="-342900" algn="l" defTabSz="-13873163" rtl="0" fontAlgn="base">
              <a:spcBef>
                <a:spcPct val="0"/>
              </a:spcBef>
              <a:spcAft>
                <a:spcPct val="0"/>
              </a:spcAft>
              <a:defRPr sz="5000">
                <a:solidFill>
                  <a:schemeClr val="tx2"/>
                </a:solidFill>
                <a:latin typeface="Calibri" pitchFamily="34" charset="0"/>
              </a:defRPr>
            </a:lvl4pPr>
            <a:lvl5pPr marL="342900" indent="-342900" algn="l" defTabSz="-13873163" rtl="0" fontAlgn="base">
              <a:spcBef>
                <a:spcPct val="0"/>
              </a:spcBef>
              <a:spcAft>
                <a:spcPct val="0"/>
              </a:spcAft>
              <a:defRPr sz="5000">
                <a:solidFill>
                  <a:schemeClr val="tx2"/>
                </a:solidFill>
                <a:latin typeface="Calibri" pitchFamily="34" charset="0"/>
              </a:defRPr>
            </a:lvl5pPr>
            <a:lvl6pPr marL="800100" indent="-342900" algn="l" defTabSz="-13873163" rtl="0" eaLnBrk="1" fontAlgn="base" hangingPunct="1">
              <a:spcBef>
                <a:spcPct val="0"/>
              </a:spcBef>
              <a:spcAft>
                <a:spcPct val="0"/>
              </a:spcAft>
              <a:defRPr sz="5000">
                <a:solidFill>
                  <a:schemeClr val="tx2"/>
                </a:solidFill>
                <a:latin typeface="Calibri" pitchFamily="34" charset="0"/>
              </a:defRPr>
            </a:lvl6pPr>
            <a:lvl7pPr marL="1257300" indent="-342900" algn="l" defTabSz="-13873163" rtl="0" eaLnBrk="1" fontAlgn="base" hangingPunct="1">
              <a:spcBef>
                <a:spcPct val="0"/>
              </a:spcBef>
              <a:spcAft>
                <a:spcPct val="0"/>
              </a:spcAft>
              <a:defRPr sz="5000">
                <a:solidFill>
                  <a:schemeClr val="tx2"/>
                </a:solidFill>
                <a:latin typeface="Calibri" pitchFamily="34" charset="0"/>
              </a:defRPr>
            </a:lvl7pPr>
            <a:lvl8pPr marL="1714500" indent="-342900" algn="l" defTabSz="-13873163" rtl="0" eaLnBrk="1" fontAlgn="base" hangingPunct="1">
              <a:spcBef>
                <a:spcPct val="0"/>
              </a:spcBef>
              <a:spcAft>
                <a:spcPct val="0"/>
              </a:spcAft>
              <a:defRPr sz="5000">
                <a:solidFill>
                  <a:schemeClr val="tx2"/>
                </a:solidFill>
                <a:latin typeface="Calibri" pitchFamily="34" charset="0"/>
              </a:defRPr>
            </a:lvl8pPr>
            <a:lvl9pPr marL="2171700" indent="-342900" algn="l" defTabSz="-13873163" rtl="0" eaLnBrk="1" fontAlgn="base" hangingPunct="1">
              <a:spcBef>
                <a:spcPct val="0"/>
              </a:spcBef>
              <a:spcAft>
                <a:spcPct val="0"/>
              </a:spcAft>
              <a:defRPr sz="5000">
                <a:solidFill>
                  <a:schemeClr val="tx2"/>
                </a:solidFill>
                <a:latin typeface="Calibri" pitchFamily="34" charset="0"/>
              </a:defRPr>
            </a:lvl9pPr>
          </a:lstStyle>
          <a:p>
            <a:pPr marL="0" indent="0" algn="ctr">
              <a:spcBef>
                <a:spcPts val="0"/>
              </a:spcBef>
              <a:spcAft>
                <a:spcPts val="0"/>
              </a:spcAft>
            </a:pPr>
            <a:r>
              <a:rPr lang="en-US" altLang="zh-TW" sz="6600" dirty="0">
                <a:solidFill>
                  <a:schemeClr val="tx1"/>
                </a:solidFill>
              </a:rPr>
              <a:t>END</a:t>
            </a:r>
            <a:endParaRPr lang="zh-TW" altLang="en-US" sz="6600" dirty="0">
              <a:solidFill>
                <a:schemeClr val="tx1"/>
              </a:solidFill>
            </a:endParaRPr>
          </a:p>
        </p:txBody>
      </p:sp>
      <p:sp>
        <p:nvSpPr>
          <p:cNvPr id="7" name="日期版面配置區 6">
            <a:extLst>
              <a:ext uri="{FF2B5EF4-FFF2-40B4-BE49-F238E27FC236}">
                <a16:creationId xmlns:a16="http://schemas.microsoft.com/office/drawing/2014/main" id="{19DA074A-1F2D-411E-B9A5-F62F356986B6}"/>
              </a:ext>
            </a:extLst>
          </p:cNvPr>
          <p:cNvSpPr>
            <a:spLocks noGrp="1"/>
          </p:cNvSpPr>
          <p:nvPr>
            <p:ph type="dt" sz="half" idx="2"/>
          </p:nvPr>
        </p:nvSpPr>
        <p:spPr/>
        <p:txBody>
          <a:bodyPr/>
          <a:lstStyle/>
          <a:p>
            <a:fld id="{594FCDF5-93DE-4835-871F-C7C6D187525D}" type="datetime1">
              <a:rPr lang="zh-TW" altLang="en-US" smtClean="0"/>
              <a:pPr/>
              <a:t>2019/9/11</a:t>
            </a:fld>
            <a:endParaRPr lang="zh-TW" altLang="en-US"/>
          </a:p>
        </p:txBody>
      </p:sp>
    </p:spTree>
    <p:extLst>
      <p:ext uri="{BB962C8B-B14F-4D97-AF65-F5344CB8AC3E}">
        <p14:creationId xmlns:p14="http://schemas.microsoft.com/office/powerpoint/2010/main" val="381142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a:extLst>
              <a:ext uri="{FF2B5EF4-FFF2-40B4-BE49-F238E27FC236}">
                <a16:creationId xmlns:a16="http://schemas.microsoft.com/office/drawing/2014/main" id="{4AC3EDF7-7AA1-4E9D-9C6B-B7EB2C35D0D0}"/>
              </a:ext>
            </a:extLst>
          </p:cNvPr>
          <p:cNvSpPr>
            <a:spLocks noGrp="1"/>
          </p:cNvSpPr>
          <p:nvPr>
            <p:ph type="dt" sz="half" idx="2"/>
          </p:nvPr>
        </p:nvSpPr>
        <p:spPr/>
        <p:txBody>
          <a:bodyPr/>
          <a:lstStyle/>
          <a:p>
            <a:fld id="{1A2A886E-13F7-46C3-8B5B-54570761C39C}" type="datetime1">
              <a:rPr lang="zh-TW" altLang="en-US" smtClean="0"/>
              <a:pPr/>
              <a:t>2019/9/11</a:t>
            </a:fld>
            <a:endParaRPr lang="zh-TW" altLang="en-US"/>
          </a:p>
        </p:txBody>
      </p:sp>
      <p:sp>
        <p:nvSpPr>
          <p:cNvPr id="7" name="內容版面配置區 6">
            <a:extLst>
              <a:ext uri="{FF2B5EF4-FFF2-40B4-BE49-F238E27FC236}">
                <a16:creationId xmlns:a16="http://schemas.microsoft.com/office/drawing/2014/main" id="{FC0F5A3E-6F92-494A-A597-B230DD6E289C}"/>
              </a:ext>
            </a:extLst>
          </p:cNvPr>
          <p:cNvSpPr>
            <a:spLocks noGrp="1"/>
          </p:cNvSpPr>
          <p:nvPr>
            <p:ph sz="quarter" idx="10"/>
          </p:nvPr>
        </p:nvSpPr>
        <p:spPr/>
        <p:txBody>
          <a:bodyPr/>
          <a:lstStyle/>
          <a:p>
            <a:r>
              <a:rPr lang="zh-TW" altLang="en-US" dirty="0"/>
              <a:t>條文上的「不得」，代表的是一種「禁止規定」，是不能做的事，舉例來說：</a:t>
            </a:r>
          </a:p>
          <a:p>
            <a:pPr lvl="1"/>
            <a:r>
              <a:rPr lang="zh-TW" altLang="en-US" dirty="0"/>
              <a:t>勞動基準法第</a:t>
            </a:r>
            <a:r>
              <a:rPr lang="en-US" altLang="zh-TW" dirty="0"/>
              <a:t>1</a:t>
            </a:r>
            <a:r>
              <a:rPr lang="zh-TW" altLang="en-US" dirty="0"/>
              <a:t>條：「雇主與勞工所訂勞動條件，</a:t>
            </a:r>
            <a:r>
              <a:rPr lang="zh-TW" altLang="en-US" b="1" dirty="0"/>
              <a:t>不得</a:t>
            </a:r>
            <a:r>
              <a:rPr lang="zh-TW" altLang="en-US" dirty="0"/>
              <a:t>低於本法所定之最低標準。」</a:t>
            </a:r>
          </a:p>
          <a:p>
            <a:pPr lvl="1"/>
            <a:r>
              <a:rPr lang="zh-TW" altLang="en-US" dirty="0"/>
              <a:t>勞動基準法第</a:t>
            </a:r>
            <a:r>
              <a:rPr lang="en-US" altLang="zh-TW" dirty="0"/>
              <a:t>21</a:t>
            </a:r>
            <a:r>
              <a:rPr lang="zh-TW" altLang="en-US" dirty="0"/>
              <a:t>條第</a:t>
            </a:r>
            <a:r>
              <a:rPr lang="en-US" altLang="zh-TW" dirty="0"/>
              <a:t>1</a:t>
            </a:r>
            <a:r>
              <a:rPr lang="zh-TW" altLang="en-US" dirty="0"/>
              <a:t>項：「工資由勞雇雙方議定之。但</a:t>
            </a:r>
            <a:r>
              <a:rPr lang="zh-TW" altLang="en-US" b="1" dirty="0"/>
              <a:t>不得</a:t>
            </a:r>
            <a:r>
              <a:rPr lang="zh-TW" altLang="en-US" dirty="0"/>
              <a:t>低於基本工資。」</a:t>
            </a:r>
          </a:p>
          <a:p>
            <a:pPr lvl="1"/>
            <a:r>
              <a:rPr lang="zh-TW" altLang="en-US" dirty="0"/>
              <a:t>勞動基準法第</a:t>
            </a:r>
            <a:r>
              <a:rPr lang="en-US" altLang="zh-TW" dirty="0"/>
              <a:t>32</a:t>
            </a:r>
            <a:r>
              <a:rPr lang="zh-TW" altLang="en-US" dirty="0"/>
              <a:t>條第</a:t>
            </a:r>
            <a:r>
              <a:rPr lang="en-US" altLang="zh-TW" dirty="0"/>
              <a:t>2</a:t>
            </a:r>
            <a:r>
              <a:rPr lang="zh-TW" altLang="en-US" dirty="0"/>
              <a:t>項：「雇主延長勞工之工作時間連同正常工作時間，一日</a:t>
            </a:r>
            <a:r>
              <a:rPr lang="zh-TW" altLang="en-US" b="1" dirty="0"/>
              <a:t>不得</a:t>
            </a:r>
            <a:r>
              <a:rPr lang="zh-TW" altLang="en-US" dirty="0"/>
              <a:t>超過十二小時</a:t>
            </a:r>
            <a:r>
              <a:rPr lang="en-US" altLang="zh-TW" dirty="0"/>
              <a:t>…</a:t>
            </a:r>
            <a:r>
              <a:rPr lang="zh-TW" altLang="en-US" dirty="0"/>
              <a:t>」</a:t>
            </a:r>
            <a:endParaRPr lang="en-US" altLang="zh-TW" dirty="0"/>
          </a:p>
          <a:p>
            <a:pPr lvl="1"/>
            <a:r>
              <a:rPr lang="zh-TW" altLang="en-US" dirty="0"/>
              <a:t>勞工保險條例施行細則第</a:t>
            </a:r>
            <a:r>
              <a:rPr lang="en-US" altLang="zh-TW" dirty="0"/>
              <a:t>21</a:t>
            </a:r>
            <a:r>
              <a:rPr lang="zh-TW" altLang="en-US" dirty="0"/>
              <a:t>條規定：「本條例第九條及性別工作平等法第十六條第二項規定之被保險人願繼續加保時，投保單位</a:t>
            </a:r>
            <a:r>
              <a:rPr lang="zh-TW" altLang="en-US" b="1" dirty="0"/>
              <a:t>不得</a:t>
            </a:r>
            <a:r>
              <a:rPr lang="zh-TW" altLang="en-US" dirty="0"/>
              <a:t>拒絕。</a:t>
            </a:r>
            <a:r>
              <a:rPr lang="en-US" altLang="zh-TW" dirty="0"/>
              <a:t>…</a:t>
            </a:r>
            <a:r>
              <a:rPr lang="zh-TW" altLang="en-US" dirty="0"/>
              <a:t>」</a:t>
            </a:r>
          </a:p>
        </p:txBody>
      </p:sp>
      <p:sp>
        <p:nvSpPr>
          <p:cNvPr id="2" name="標題 1">
            <a:extLst>
              <a:ext uri="{FF2B5EF4-FFF2-40B4-BE49-F238E27FC236}">
                <a16:creationId xmlns:a16="http://schemas.microsoft.com/office/drawing/2014/main" id="{C23B6144-4B4F-4DEF-A163-69F916A13137}"/>
              </a:ext>
            </a:extLst>
          </p:cNvPr>
          <p:cNvSpPr>
            <a:spLocks noGrp="1"/>
          </p:cNvSpPr>
          <p:nvPr>
            <p:ph type="title"/>
          </p:nvPr>
        </p:nvSpPr>
        <p:spPr/>
        <p:txBody>
          <a:bodyPr/>
          <a:lstStyle/>
          <a:p>
            <a:r>
              <a:rPr lang="en-US" altLang="zh-TW" dirty="0"/>
              <a:t>(</a:t>
            </a:r>
            <a:r>
              <a:rPr lang="zh-TW" altLang="en-US" dirty="0"/>
              <a:t>二</a:t>
            </a:r>
            <a:r>
              <a:rPr lang="en-US" altLang="zh-TW" dirty="0"/>
              <a:t>)</a:t>
            </a:r>
            <a:r>
              <a:rPr lang="zh-TW" altLang="en-US" dirty="0"/>
              <a:t>認識禁止規定─法律上的「不得」</a:t>
            </a:r>
          </a:p>
        </p:txBody>
      </p:sp>
      <p:sp>
        <p:nvSpPr>
          <p:cNvPr id="6" name="投影片編號版面配置區 5">
            <a:extLst>
              <a:ext uri="{FF2B5EF4-FFF2-40B4-BE49-F238E27FC236}">
                <a16:creationId xmlns:a16="http://schemas.microsoft.com/office/drawing/2014/main" id="{57C8C214-2963-4E69-A464-75EEBAED9FD7}"/>
              </a:ext>
            </a:extLst>
          </p:cNvPr>
          <p:cNvSpPr>
            <a:spLocks noGrp="1"/>
          </p:cNvSpPr>
          <p:nvPr>
            <p:ph type="sldNum" sz="quarter" idx="12"/>
          </p:nvPr>
        </p:nvSpPr>
        <p:spPr/>
        <p:txBody>
          <a:bodyPr/>
          <a:lstStyle/>
          <a:p>
            <a:fld id="{E96BBF7C-66CF-4ADA-9BD5-2E15F12AE1E1}" type="slidenum">
              <a:rPr lang="zh-TW" altLang="en-US" smtClean="0"/>
              <a:pPr/>
              <a:t>6</a:t>
            </a:fld>
            <a:endParaRPr lang="zh-TW" altLang="en-US"/>
          </a:p>
        </p:txBody>
      </p:sp>
      <p:sp>
        <p:nvSpPr>
          <p:cNvPr id="4" name="內容版面配置區 2">
            <a:extLst>
              <a:ext uri="{FF2B5EF4-FFF2-40B4-BE49-F238E27FC236}">
                <a16:creationId xmlns:a16="http://schemas.microsoft.com/office/drawing/2014/main" id="{73D82A70-9B93-4CF4-B778-7734D4070E64}"/>
              </a:ext>
            </a:extLst>
          </p:cNvPr>
          <p:cNvSpPr txBox="1">
            <a:spLocks/>
          </p:cNvSpPr>
          <p:nvPr/>
        </p:nvSpPr>
        <p:spPr>
          <a:xfrm>
            <a:off x="703263" y="1536700"/>
            <a:ext cx="8166100" cy="437197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nSpc>
                <a:spcPts val="3200"/>
              </a:lnSpc>
              <a:buClrTx/>
              <a:buFont typeface="Wingdings" pitchFamily="2" charset="2"/>
              <a:buChar char="n"/>
              <a:defRPr sz="1800" b="1" i="0" u="none" strike="noStrike" kern="1200" baseline="0">
                <a:solidFill>
                  <a:prstClr val="black"/>
                </a:solidFill>
                <a:latin typeface="+mn-lt"/>
                <a:ea typeface="+mn-ea"/>
                <a:cs typeface="+mn-cs"/>
              </a:defRPr>
            </a:pPr>
            <a:endParaRPr lang="en-US" altLang="zh-TW" sz="3200" b="1" dirty="0">
              <a:solidFill>
                <a:prstClr val="black"/>
              </a:solidFill>
              <a:latin typeface="+mj-ea"/>
              <a:ea typeface="+mj-ea"/>
            </a:endParaRPr>
          </a:p>
        </p:txBody>
      </p:sp>
    </p:spTree>
    <p:extLst>
      <p:ext uri="{BB962C8B-B14F-4D97-AF65-F5344CB8AC3E}">
        <p14:creationId xmlns:p14="http://schemas.microsoft.com/office/powerpoint/2010/main" val="30794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0545807-E901-4892-AA24-12C24A007181}"/>
              </a:ext>
            </a:extLst>
          </p:cNvPr>
          <p:cNvSpPr>
            <a:spLocks noGrp="1"/>
          </p:cNvSpPr>
          <p:nvPr>
            <p:ph sz="quarter" idx="10"/>
          </p:nvPr>
        </p:nvSpPr>
        <p:spPr/>
        <p:txBody>
          <a:bodyPr/>
          <a:lstStyle/>
          <a:p>
            <a:pPr marL="0" indent="0">
              <a:lnSpc>
                <a:spcPts val="3200"/>
              </a:lnSpc>
              <a:spcBef>
                <a:spcPts val="0"/>
              </a:spcBef>
              <a:buNone/>
            </a:pPr>
            <a:r>
              <a:rPr lang="zh-TW" altLang="en-US" sz="2400" dirty="0"/>
              <a:t>勞工保險條例第</a:t>
            </a:r>
            <a:r>
              <a:rPr lang="en-US" altLang="zh-TW" sz="2400" dirty="0"/>
              <a:t>6</a:t>
            </a:r>
            <a:r>
              <a:rPr lang="zh-TW" altLang="en-US" sz="2400" dirty="0"/>
              <a:t>條第</a:t>
            </a:r>
            <a:r>
              <a:rPr lang="en-US" altLang="zh-TW" sz="2400" dirty="0"/>
              <a:t>1</a:t>
            </a:r>
            <a:r>
              <a:rPr lang="zh-TW" altLang="en-US" sz="2400" dirty="0"/>
              <a:t>項：</a:t>
            </a:r>
            <a:r>
              <a:rPr lang="zh-TW" altLang="en-US" sz="2400" u="sng" dirty="0"/>
              <a:t>年滿十五歲以上，六十五歲以下之左列勞工</a:t>
            </a:r>
            <a:r>
              <a:rPr lang="zh-TW" altLang="en-US" sz="2400" dirty="0"/>
              <a:t>，</a:t>
            </a:r>
            <a:r>
              <a:rPr lang="zh-TW" altLang="en-US" sz="2400" b="1" dirty="0">
                <a:solidFill>
                  <a:srgbClr val="0070C0"/>
                </a:solidFill>
              </a:rPr>
              <a:t>應</a:t>
            </a:r>
            <a:r>
              <a:rPr lang="zh-TW" altLang="en-US" sz="2400" b="1" dirty="0">
                <a:solidFill>
                  <a:srgbClr val="C00000"/>
                </a:solidFill>
              </a:rPr>
              <a:t>以其雇主或所屬團體或所屬機構為投保單位</a:t>
            </a:r>
            <a:r>
              <a:rPr lang="zh-TW" altLang="en-US" sz="2400" dirty="0"/>
              <a:t>，</a:t>
            </a:r>
            <a:r>
              <a:rPr lang="zh-TW" altLang="en-US" sz="2400" b="1" dirty="0">
                <a:solidFill>
                  <a:srgbClr val="0070C0"/>
                </a:solidFill>
              </a:rPr>
              <a:t>全部</a:t>
            </a:r>
            <a:r>
              <a:rPr lang="zh-TW" altLang="en-US" sz="2400" b="1" dirty="0">
                <a:solidFill>
                  <a:srgbClr val="C00000"/>
                </a:solidFill>
              </a:rPr>
              <a:t>參加勞工保險為被保險人</a:t>
            </a:r>
            <a:r>
              <a:rPr lang="zh-TW" altLang="en-US" sz="2400" dirty="0"/>
              <a:t>：</a:t>
            </a:r>
          </a:p>
          <a:p>
            <a:pPr marL="0" indent="0">
              <a:lnSpc>
                <a:spcPts val="3200"/>
              </a:lnSpc>
              <a:spcBef>
                <a:spcPts val="0"/>
              </a:spcBef>
              <a:buNone/>
            </a:pPr>
            <a:r>
              <a:rPr lang="zh-TW" altLang="en-US" sz="2400" dirty="0"/>
              <a:t>一、受僱於僱用勞工五人以上之公、民營工廠、礦場、鹽場、農場、牧場、林場、</a:t>
            </a:r>
            <a:endParaRPr lang="en-US" altLang="zh-TW" sz="2400" dirty="0"/>
          </a:p>
          <a:p>
            <a:pPr marL="0" indent="0">
              <a:lnSpc>
                <a:spcPts val="3200"/>
              </a:lnSpc>
              <a:spcBef>
                <a:spcPts val="0"/>
              </a:spcBef>
              <a:buNone/>
            </a:pPr>
            <a:r>
              <a:rPr lang="zh-TW" altLang="en-US" sz="2400" dirty="0"/>
              <a:t>　　茶場之產業勞工及交通、公用事業之員工。</a:t>
            </a:r>
          </a:p>
          <a:p>
            <a:pPr marL="0" indent="0">
              <a:lnSpc>
                <a:spcPts val="3200"/>
              </a:lnSpc>
              <a:spcBef>
                <a:spcPts val="0"/>
              </a:spcBef>
              <a:buNone/>
            </a:pPr>
            <a:r>
              <a:rPr lang="zh-TW" altLang="en-US" sz="2400" dirty="0"/>
              <a:t>二、受僱於僱用五人以上公司、行號之員工。</a:t>
            </a:r>
          </a:p>
          <a:p>
            <a:pPr marL="0" indent="0">
              <a:lnSpc>
                <a:spcPts val="3200"/>
              </a:lnSpc>
              <a:spcBef>
                <a:spcPts val="0"/>
              </a:spcBef>
              <a:buNone/>
            </a:pPr>
            <a:r>
              <a:rPr lang="zh-TW" altLang="en-US" sz="2400" dirty="0"/>
              <a:t>三、受僱於僱用五人以上之新聞、文化、公益及合作事業之員工。</a:t>
            </a:r>
          </a:p>
          <a:p>
            <a:pPr marL="0" indent="0">
              <a:lnSpc>
                <a:spcPts val="3200"/>
              </a:lnSpc>
              <a:spcBef>
                <a:spcPts val="0"/>
              </a:spcBef>
              <a:buNone/>
            </a:pPr>
            <a:r>
              <a:rPr lang="zh-TW" altLang="en-US" sz="2400" dirty="0"/>
              <a:t>四、依法不得參加公務人員保險或私立學校教職員保險之政府機關及公、私立學校</a:t>
            </a:r>
            <a:endParaRPr lang="en-US" altLang="zh-TW" sz="2400" dirty="0"/>
          </a:p>
          <a:p>
            <a:pPr marL="0" indent="0">
              <a:lnSpc>
                <a:spcPts val="3200"/>
              </a:lnSpc>
              <a:spcBef>
                <a:spcPts val="0"/>
              </a:spcBef>
              <a:buNone/>
            </a:pPr>
            <a:r>
              <a:rPr lang="zh-TW" altLang="en-US" sz="2400" dirty="0"/>
              <a:t>　　之員工。</a:t>
            </a:r>
          </a:p>
          <a:p>
            <a:pPr marL="0" indent="0">
              <a:lnSpc>
                <a:spcPts val="3200"/>
              </a:lnSpc>
              <a:spcBef>
                <a:spcPts val="0"/>
              </a:spcBef>
              <a:buNone/>
            </a:pPr>
            <a:r>
              <a:rPr lang="zh-TW" altLang="en-US" sz="2400" dirty="0"/>
              <a:t>五、受僱從事漁業生產之勞動者。</a:t>
            </a:r>
          </a:p>
          <a:p>
            <a:pPr marL="0" indent="0">
              <a:lnSpc>
                <a:spcPts val="3200"/>
              </a:lnSpc>
              <a:spcBef>
                <a:spcPts val="0"/>
              </a:spcBef>
              <a:buNone/>
            </a:pPr>
            <a:r>
              <a:rPr lang="zh-TW" altLang="en-US" sz="2400" dirty="0"/>
              <a:t>六、在政府登記有案之職業訓練機構接受訓練者。</a:t>
            </a:r>
          </a:p>
          <a:p>
            <a:pPr marL="0" indent="0">
              <a:lnSpc>
                <a:spcPts val="3200"/>
              </a:lnSpc>
              <a:spcBef>
                <a:spcPts val="0"/>
              </a:spcBef>
              <a:buNone/>
            </a:pPr>
            <a:r>
              <a:rPr lang="zh-TW" altLang="en-US" sz="2400" dirty="0"/>
              <a:t>七、無一定雇主或自營作業而參加職業工會者。</a:t>
            </a:r>
          </a:p>
          <a:p>
            <a:pPr marL="0" indent="0">
              <a:lnSpc>
                <a:spcPts val="3200"/>
              </a:lnSpc>
              <a:spcBef>
                <a:spcPts val="0"/>
              </a:spcBef>
              <a:buNone/>
            </a:pPr>
            <a:r>
              <a:rPr lang="zh-TW" altLang="en-US" sz="2400" dirty="0"/>
              <a:t>八、無一定雇主或自營作業而參加漁會之甲類會員。</a:t>
            </a:r>
            <a:endParaRPr lang="zh-TW" altLang="en-US" dirty="0"/>
          </a:p>
        </p:txBody>
      </p:sp>
      <p:sp>
        <p:nvSpPr>
          <p:cNvPr id="3" name="標題 2">
            <a:extLst>
              <a:ext uri="{FF2B5EF4-FFF2-40B4-BE49-F238E27FC236}">
                <a16:creationId xmlns:a16="http://schemas.microsoft.com/office/drawing/2014/main" id="{C5BA6024-95E8-4270-811D-D189DBF21BE1}"/>
              </a:ext>
            </a:extLst>
          </p:cNvPr>
          <p:cNvSpPr>
            <a:spLocks noGrp="1"/>
          </p:cNvSpPr>
          <p:nvPr>
            <p:ph type="title"/>
          </p:nvPr>
        </p:nvSpPr>
        <p:spPr/>
        <p:txBody>
          <a:bodyPr/>
          <a:lstStyle/>
          <a:p>
            <a:r>
              <a:rPr lang="zh-TW" altLang="en-US" dirty="0"/>
              <a:t>與勞工約定不加保之效力？</a:t>
            </a:r>
          </a:p>
        </p:txBody>
      </p:sp>
      <p:sp>
        <p:nvSpPr>
          <p:cNvPr id="4" name="日期版面配置區 3">
            <a:extLst>
              <a:ext uri="{FF2B5EF4-FFF2-40B4-BE49-F238E27FC236}">
                <a16:creationId xmlns:a16="http://schemas.microsoft.com/office/drawing/2014/main" id="{0EAAE8DE-A6A9-4741-9097-8FFBA7F8344E}"/>
              </a:ext>
            </a:extLst>
          </p:cNvPr>
          <p:cNvSpPr>
            <a:spLocks noGrp="1"/>
          </p:cNvSpPr>
          <p:nvPr>
            <p:ph type="dt" sz="half" idx="2"/>
          </p:nvPr>
        </p:nvSpPr>
        <p:spPr/>
        <p:txBody>
          <a:bodyPr/>
          <a:lstStyle/>
          <a:p>
            <a:fld id="{20B9653B-1CC3-4D63-81D4-ABB0D36B5524}" type="datetime1">
              <a:rPr lang="zh-TW" altLang="en-US" smtClean="0"/>
              <a:pPr/>
              <a:t>2019/9/11</a:t>
            </a:fld>
            <a:endParaRPr lang="zh-TW" altLang="en-US"/>
          </a:p>
        </p:txBody>
      </p:sp>
      <p:sp>
        <p:nvSpPr>
          <p:cNvPr id="5" name="投影片編號版面配置區 4">
            <a:extLst>
              <a:ext uri="{FF2B5EF4-FFF2-40B4-BE49-F238E27FC236}">
                <a16:creationId xmlns:a16="http://schemas.microsoft.com/office/drawing/2014/main" id="{2939338F-4735-41F9-9E32-D1518BA16BEE}"/>
              </a:ext>
            </a:extLst>
          </p:cNvPr>
          <p:cNvSpPr>
            <a:spLocks noGrp="1"/>
          </p:cNvSpPr>
          <p:nvPr>
            <p:ph type="sldNum" sz="quarter" idx="12"/>
          </p:nvPr>
        </p:nvSpPr>
        <p:spPr/>
        <p:txBody>
          <a:bodyPr/>
          <a:lstStyle/>
          <a:p>
            <a:fld id="{E96BBF7C-66CF-4ADA-9BD5-2E15F12AE1E1}" type="slidenum">
              <a:rPr lang="zh-TW" altLang="en-US" smtClean="0"/>
              <a:pPr/>
              <a:t>7</a:t>
            </a:fld>
            <a:endParaRPr lang="zh-TW" altLang="en-US"/>
          </a:p>
        </p:txBody>
      </p:sp>
    </p:spTree>
    <p:extLst>
      <p:ext uri="{BB962C8B-B14F-4D97-AF65-F5344CB8AC3E}">
        <p14:creationId xmlns:p14="http://schemas.microsoft.com/office/powerpoint/2010/main" val="56301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D86FC316-89A1-4068-BC79-2ABAC8F50E07}"/>
              </a:ext>
            </a:extLst>
          </p:cNvPr>
          <p:cNvSpPr>
            <a:spLocks noGrp="1"/>
          </p:cNvSpPr>
          <p:nvPr>
            <p:ph sz="quarter" idx="10"/>
          </p:nvPr>
        </p:nvSpPr>
        <p:spPr/>
        <p:txBody>
          <a:bodyPr/>
          <a:lstStyle/>
          <a:p>
            <a:pPr marL="0" indent="0">
              <a:buNone/>
            </a:pPr>
            <a:r>
              <a:rPr lang="zh-TW" altLang="en-US" dirty="0"/>
              <a:t>「全部加入」，一個都不能漏掉</a:t>
            </a:r>
            <a:endParaRPr lang="en-US" altLang="zh-TW" dirty="0"/>
          </a:p>
          <a:p>
            <a:r>
              <a:rPr lang="zh-TW" altLang="en-US" sz="2700" dirty="0"/>
              <a:t>行政院勞工委員會</a:t>
            </a:r>
            <a:r>
              <a:rPr lang="en-US" altLang="zh-TW" sz="2700" dirty="0"/>
              <a:t>92 </a:t>
            </a:r>
            <a:r>
              <a:rPr lang="zh-TW" altLang="en-US" sz="2700" dirty="0"/>
              <a:t>年 </a:t>
            </a:r>
            <a:r>
              <a:rPr lang="en-US" altLang="zh-TW" sz="2700" dirty="0"/>
              <a:t>06 </a:t>
            </a:r>
            <a:r>
              <a:rPr lang="zh-TW" altLang="en-US" sz="2700" dirty="0"/>
              <a:t>月 </a:t>
            </a:r>
            <a:r>
              <a:rPr lang="en-US" altLang="zh-TW" sz="2700" dirty="0"/>
              <a:t>27 </a:t>
            </a:r>
            <a:r>
              <a:rPr lang="zh-TW" altLang="en-US" sz="2700" dirty="0"/>
              <a:t>日勞保 </a:t>
            </a:r>
            <a:r>
              <a:rPr lang="en-US" altLang="zh-TW" sz="2700" dirty="0"/>
              <a:t>3</a:t>
            </a:r>
            <a:r>
              <a:rPr lang="zh-TW" altLang="en-US" sz="2700" dirty="0"/>
              <a:t>字第 </a:t>
            </a:r>
            <a:r>
              <a:rPr lang="en-US" altLang="zh-TW" sz="2700" dirty="0"/>
              <a:t>0920035849 </a:t>
            </a:r>
            <a:r>
              <a:rPr lang="zh-TW" altLang="en-US" sz="2700" dirty="0"/>
              <a:t>號函：「依職業災害勞工保護法第</a:t>
            </a:r>
            <a:r>
              <a:rPr lang="en-US" altLang="zh-TW" sz="2700" dirty="0"/>
              <a:t>34</a:t>
            </a:r>
            <a:r>
              <a:rPr lang="zh-TW" altLang="en-US" sz="2700" dirty="0"/>
              <a:t>條前段規定，依法應為所屬勞工辦理加入勞工保險而未辦理之雇主，其勞工發生職業災害事故者，按僱用之日至事故發生之日應負擔之保險費金額，處以</a:t>
            </a:r>
            <a:r>
              <a:rPr lang="en-US" altLang="zh-TW" sz="2700" dirty="0"/>
              <a:t>4</a:t>
            </a:r>
            <a:r>
              <a:rPr lang="zh-TW" altLang="en-US" sz="2700" dirty="0"/>
              <a:t>至</a:t>
            </a:r>
            <a:r>
              <a:rPr lang="en-US" altLang="zh-TW" sz="2700" dirty="0"/>
              <a:t>10</a:t>
            </a:r>
            <a:r>
              <a:rPr lang="zh-TW" altLang="en-US" sz="2700" dirty="0"/>
              <a:t>倍罰鍰，不適用勞工保險條例第</a:t>
            </a:r>
            <a:r>
              <a:rPr lang="en-US" altLang="zh-TW" sz="2700" dirty="0"/>
              <a:t>72</a:t>
            </a:r>
            <a:r>
              <a:rPr lang="zh-TW" altLang="en-US" sz="2700" dirty="0"/>
              <a:t>條第</a:t>
            </a:r>
            <a:r>
              <a:rPr lang="en-US" altLang="zh-TW" sz="2700" dirty="0"/>
              <a:t>1</a:t>
            </a:r>
            <a:r>
              <a:rPr lang="zh-TW" altLang="en-US" sz="2700" dirty="0"/>
              <a:t>項有關罰鍰之規定。</a:t>
            </a:r>
            <a:r>
              <a:rPr lang="zh-TW" altLang="en-US" sz="2700" b="1" dirty="0">
                <a:solidFill>
                  <a:srgbClr val="C00000"/>
                </a:solidFill>
              </a:rPr>
              <a:t>所稱</a:t>
            </a:r>
            <a:r>
              <a:rPr lang="en-US" altLang="zh-TW" sz="2700" b="1" dirty="0">
                <a:solidFill>
                  <a:srgbClr val="C00000"/>
                </a:solidFill>
              </a:rPr>
              <a:t>『</a:t>
            </a:r>
            <a:r>
              <a:rPr lang="zh-TW" altLang="en-US" sz="2700" b="1" dirty="0">
                <a:solidFill>
                  <a:srgbClr val="C00000"/>
                </a:solidFill>
              </a:rPr>
              <a:t>依法應為所屬勞工辦理加入勞工保險而未辦理之雇主</a:t>
            </a:r>
            <a:r>
              <a:rPr lang="en-US" altLang="zh-TW" sz="2700" b="1" dirty="0">
                <a:solidFill>
                  <a:srgbClr val="C00000"/>
                </a:solidFill>
              </a:rPr>
              <a:t>』</a:t>
            </a:r>
            <a:r>
              <a:rPr lang="zh-TW" altLang="en-US" sz="2700" b="1" dirty="0">
                <a:solidFill>
                  <a:srgbClr val="C00000"/>
                </a:solidFill>
              </a:rPr>
              <a:t>，係指依勞工保險條例第</a:t>
            </a:r>
            <a:r>
              <a:rPr lang="en-US" altLang="zh-TW" sz="2700" b="1" dirty="0">
                <a:solidFill>
                  <a:srgbClr val="C00000"/>
                </a:solidFill>
              </a:rPr>
              <a:t>6</a:t>
            </a:r>
            <a:r>
              <a:rPr lang="zh-TW" altLang="en-US" sz="2700" b="1" dirty="0">
                <a:solidFill>
                  <a:srgbClr val="C00000"/>
                </a:solidFill>
              </a:rPr>
              <a:t>條第</a:t>
            </a:r>
            <a:r>
              <a:rPr lang="en-US" altLang="zh-TW" sz="2700" b="1" dirty="0">
                <a:solidFill>
                  <a:srgbClr val="C00000"/>
                </a:solidFill>
              </a:rPr>
              <a:t>1</a:t>
            </a:r>
            <a:r>
              <a:rPr lang="zh-TW" altLang="en-US" sz="2700" b="1" dirty="0">
                <a:solidFill>
                  <a:srgbClr val="C00000"/>
                </a:solidFill>
              </a:rPr>
              <a:t>項各款規定，應為所屬勞工辦理參加勞工保險之雇主，及投保單位僱用勞工人數減至</a:t>
            </a:r>
            <a:r>
              <a:rPr lang="en-US" altLang="zh-TW" sz="2700" b="1" dirty="0">
                <a:solidFill>
                  <a:srgbClr val="C00000"/>
                </a:solidFill>
              </a:rPr>
              <a:t>4</a:t>
            </a:r>
            <a:r>
              <a:rPr lang="zh-TW" altLang="en-US" sz="2700" b="1" dirty="0">
                <a:solidFill>
                  <a:srgbClr val="C00000"/>
                </a:solidFill>
              </a:rPr>
              <a:t>人以下時，依勞工保險條例第</a:t>
            </a:r>
            <a:r>
              <a:rPr lang="en-US" altLang="zh-TW" sz="2700" b="1" dirty="0">
                <a:solidFill>
                  <a:srgbClr val="C00000"/>
                </a:solidFill>
              </a:rPr>
              <a:t>7</a:t>
            </a:r>
            <a:r>
              <a:rPr lang="zh-TW" altLang="en-US" sz="2700" b="1" dirty="0">
                <a:solidFill>
                  <a:srgbClr val="C00000"/>
                </a:solidFill>
              </a:rPr>
              <a:t>條規定仍應繼續參加勞工保險者而言</a:t>
            </a:r>
            <a:r>
              <a:rPr lang="zh-TW" altLang="en-US" sz="2700" dirty="0"/>
              <a:t>。至僱用員工未滿</a:t>
            </a:r>
            <a:r>
              <a:rPr lang="en-US" altLang="zh-TW" sz="2700" dirty="0"/>
              <a:t>5</a:t>
            </a:r>
            <a:r>
              <a:rPr lang="zh-TW" altLang="en-US" sz="2700" dirty="0"/>
              <a:t>人之事業單位，其雖屬勞工保險自願加保單位，惟</a:t>
            </a:r>
            <a:r>
              <a:rPr lang="zh-TW" altLang="en-US" sz="2700" b="1" u="sng" dirty="0">
                <a:solidFill>
                  <a:srgbClr val="0070C0"/>
                </a:solidFill>
              </a:rPr>
              <a:t>該單位如有成立投保單位。即應為所屬全體勞工辦理加保</a:t>
            </a:r>
            <a:r>
              <a:rPr lang="zh-TW" altLang="en-US" sz="2700" dirty="0"/>
              <a:t>。」</a:t>
            </a:r>
          </a:p>
        </p:txBody>
      </p:sp>
      <p:sp>
        <p:nvSpPr>
          <p:cNvPr id="4" name="標題 3">
            <a:extLst>
              <a:ext uri="{FF2B5EF4-FFF2-40B4-BE49-F238E27FC236}">
                <a16:creationId xmlns:a16="http://schemas.microsoft.com/office/drawing/2014/main" id="{4128F16F-5DAD-401A-90BF-D34A52C285E5}"/>
              </a:ext>
            </a:extLst>
          </p:cNvPr>
          <p:cNvSpPr>
            <a:spLocks noGrp="1"/>
          </p:cNvSpPr>
          <p:nvPr>
            <p:ph type="title"/>
          </p:nvPr>
        </p:nvSpPr>
        <p:spPr/>
        <p:txBody>
          <a:bodyPr/>
          <a:lstStyle/>
          <a:p>
            <a:r>
              <a:rPr lang="zh-TW" altLang="en-US" dirty="0"/>
              <a:t>已成立投保單位者，所屬勞工應全部加入</a:t>
            </a:r>
          </a:p>
        </p:txBody>
      </p:sp>
    </p:spTree>
    <p:extLst>
      <p:ext uri="{BB962C8B-B14F-4D97-AF65-F5344CB8AC3E}">
        <p14:creationId xmlns:p14="http://schemas.microsoft.com/office/powerpoint/2010/main" val="3175903055"/>
      </p:ext>
    </p:extLst>
  </p:cSld>
  <p:clrMapOvr>
    <a:masterClrMapping/>
  </p:clrMapOvr>
  <mc:AlternateContent xmlns:mc="http://schemas.openxmlformats.org/markup-compatibility/2006" xmlns:p14="http://schemas.microsoft.com/office/powerpoint/2010/main">
    <mc:Choice Requires="p14">
      <p:transition spd="slow" p14:dur="2000" advTm="38374"/>
    </mc:Choice>
    <mc:Fallback xmlns="">
      <p:transition spd="slow" advTm="3837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F200828-6E68-43E6-8D00-535BE545E771}"/>
              </a:ext>
            </a:extLst>
          </p:cNvPr>
          <p:cNvSpPr>
            <a:spLocks noGrp="1"/>
          </p:cNvSpPr>
          <p:nvPr>
            <p:ph sz="quarter" idx="10"/>
          </p:nvPr>
        </p:nvSpPr>
        <p:spPr/>
        <p:txBody>
          <a:bodyPr/>
          <a:lstStyle/>
          <a:p>
            <a:pPr marL="0" indent="0" algn="ctr">
              <a:buNone/>
            </a:pPr>
            <a:r>
              <a:rPr lang="zh-TW" altLang="en-US" sz="3600" dirty="0"/>
              <a:t>法院實例觀測站</a:t>
            </a:r>
            <a:endParaRPr lang="en-US" altLang="zh-TW" sz="3600" dirty="0"/>
          </a:p>
          <a:p>
            <a:pPr marL="0" indent="0" algn="ctr">
              <a:buNone/>
            </a:pPr>
            <a:r>
              <a:rPr lang="zh-TW" altLang="en-US" dirty="0"/>
              <a:t>臺灣高雄地方法院</a:t>
            </a:r>
            <a:r>
              <a:rPr lang="en-US" altLang="zh-TW" dirty="0"/>
              <a:t>107</a:t>
            </a:r>
            <a:r>
              <a:rPr lang="zh-TW" altLang="en-US" dirty="0"/>
              <a:t>年度雄勞小字第</a:t>
            </a:r>
            <a:r>
              <a:rPr lang="en-US" altLang="zh-TW" dirty="0"/>
              <a:t>52</a:t>
            </a:r>
            <a:r>
              <a:rPr lang="zh-TW" altLang="en-US" dirty="0"/>
              <a:t>號</a:t>
            </a:r>
            <a:r>
              <a:rPr lang="en-US" altLang="zh-TW" dirty="0"/>
              <a:t>(108.04.25</a:t>
            </a:r>
            <a:r>
              <a:rPr lang="zh-TW" altLang="en-US" dirty="0"/>
              <a:t>宣判</a:t>
            </a:r>
            <a:r>
              <a:rPr lang="en-US" altLang="zh-TW" dirty="0"/>
              <a:t>)</a:t>
            </a:r>
          </a:p>
          <a:p>
            <a:pPr marL="0" indent="0">
              <a:lnSpc>
                <a:spcPts val="3200"/>
              </a:lnSpc>
              <a:buNone/>
            </a:pPr>
            <a:r>
              <a:rPr lang="zh-TW" altLang="en-US" dirty="0"/>
              <a:t>「</a:t>
            </a:r>
            <a:r>
              <a:rPr lang="en-US" altLang="zh-TW" dirty="0"/>
              <a:t>…</a:t>
            </a:r>
            <a:r>
              <a:rPr lang="zh-TW" altLang="en-US" u="sng" dirty="0"/>
              <a:t>被告</a:t>
            </a:r>
            <a:r>
              <a:rPr lang="en-US" altLang="zh-TW" u="sng" dirty="0"/>
              <a:t>(</a:t>
            </a:r>
            <a:r>
              <a:rPr lang="zh-TW" altLang="en-US" u="sng" dirty="0">
                <a:solidFill>
                  <a:srgbClr val="0070C0"/>
                </a:solidFill>
              </a:rPr>
              <a:t>即雇主</a:t>
            </a:r>
            <a:r>
              <a:rPr lang="en-US" altLang="zh-TW" u="sng" dirty="0"/>
              <a:t>)</a:t>
            </a:r>
            <a:r>
              <a:rPr lang="zh-TW" altLang="en-US" u="sng" dirty="0"/>
              <a:t>自承為僱用</a:t>
            </a:r>
            <a:r>
              <a:rPr lang="en-US" altLang="zh-TW" u="sng" dirty="0"/>
              <a:t>5</a:t>
            </a:r>
            <a:r>
              <a:rPr lang="zh-TW" altLang="en-US" u="sng" dirty="0"/>
              <a:t>人以上之公司</a:t>
            </a:r>
            <a:r>
              <a:rPr lang="zh-TW" altLang="en-US" dirty="0"/>
              <a:t>，足見</a:t>
            </a:r>
            <a:r>
              <a:rPr lang="zh-TW" altLang="en-US" dirty="0">
                <a:solidFill>
                  <a:srgbClr val="C00000"/>
                </a:solidFill>
              </a:rPr>
              <a:t>被告屬勞工保險條例第</a:t>
            </a:r>
            <a:r>
              <a:rPr lang="en-US" altLang="zh-TW" dirty="0">
                <a:solidFill>
                  <a:srgbClr val="C00000"/>
                </a:solidFill>
              </a:rPr>
              <a:t>6</a:t>
            </a:r>
            <a:r>
              <a:rPr lang="zh-TW" altLang="en-US" dirty="0">
                <a:solidFill>
                  <a:srgbClr val="C00000"/>
                </a:solidFill>
              </a:rPr>
              <a:t>條第</a:t>
            </a:r>
            <a:r>
              <a:rPr lang="en-US" altLang="zh-TW" dirty="0">
                <a:solidFill>
                  <a:srgbClr val="C00000"/>
                </a:solidFill>
              </a:rPr>
              <a:t>1</a:t>
            </a:r>
            <a:r>
              <a:rPr lang="zh-TW" altLang="en-US" dirty="0">
                <a:solidFill>
                  <a:srgbClr val="C00000"/>
                </a:solidFill>
              </a:rPr>
              <a:t>項第</a:t>
            </a:r>
            <a:r>
              <a:rPr lang="en-US" altLang="zh-TW" dirty="0">
                <a:solidFill>
                  <a:srgbClr val="C00000"/>
                </a:solidFill>
              </a:rPr>
              <a:t>2</a:t>
            </a:r>
            <a:r>
              <a:rPr lang="zh-TW" altLang="en-US" dirty="0">
                <a:solidFill>
                  <a:srgbClr val="C00000"/>
                </a:solidFill>
              </a:rPr>
              <a:t>款所規範之強制投保單位，自應為原告辦理參加勞保</a:t>
            </a:r>
            <a:r>
              <a:rPr lang="zh-TW" altLang="en-US" dirty="0"/>
              <a:t>。被告雖以原告</a:t>
            </a:r>
            <a:r>
              <a:rPr lang="en-US" altLang="zh-TW" dirty="0"/>
              <a:t>(</a:t>
            </a:r>
            <a:r>
              <a:rPr lang="zh-TW" altLang="en-US" dirty="0"/>
              <a:t>即勞工</a:t>
            </a:r>
            <a:r>
              <a:rPr lang="en-US" altLang="zh-TW" dirty="0"/>
              <a:t>)</a:t>
            </a:r>
            <a:r>
              <a:rPr lang="zh-TW" altLang="en-US" u="sng" dirty="0"/>
              <a:t>係因債務問題拒絕投保勞保云云置辯，並提出原告切結放棄勞、健保之切結書為證</a:t>
            </a:r>
            <a:r>
              <a:rPr lang="zh-TW" altLang="en-US" dirty="0"/>
              <a:t>，惟勞工保險深具社會保險之性質，非單純之商業保險所可比擬，且有保障勞工生活之立法目的，被告復為勞工保險條例第</a:t>
            </a:r>
            <a:r>
              <a:rPr lang="en-US" altLang="zh-TW" dirty="0"/>
              <a:t>6</a:t>
            </a:r>
            <a:r>
              <a:rPr lang="zh-TW" altLang="en-US" dirty="0"/>
              <a:t>條所規定之強制投保單位，則</a:t>
            </a:r>
            <a:r>
              <a:rPr lang="zh-TW" altLang="en-US" dirty="0">
                <a:solidFill>
                  <a:srgbClr val="C00000"/>
                </a:solidFill>
              </a:rPr>
              <a:t>參加勞保與否非可取決於受僱人之意願，縱受僱人不願參加，僱用人仍有為其投保之義務 ，始符合勞工保險保護勞工之立法原意，此應屬強制規定，勞雇雙方不得以特約排除</a:t>
            </a:r>
            <a:r>
              <a:rPr lang="zh-TW" altLang="en-US" dirty="0"/>
              <a:t>，</a:t>
            </a:r>
            <a:r>
              <a:rPr lang="zh-TW" altLang="en-US" u="sng" dirty="0"/>
              <a:t>果有此約定，依民法第</a:t>
            </a:r>
            <a:r>
              <a:rPr lang="en-US" altLang="zh-TW" u="sng" dirty="0"/>
              <a:t>71</a:t>
            </a:r>
            <a:r>
              <a:rPr lang="zh-TW" altLang="en-US" u="sng" dirty="0"/>
              <a:t>條規定，亦為無效</a:t>
            </a:r>
            <a:r>
              <a:rPr lang="zh-TW" altLang="en-US" dirty="0"/>
              <a:t>，故被告此部分辯稱洵不足採。」</a:t>
            </a:r>
          </a:p>
          <a:p>
            <a:pPr marL="0" indent="0">
              <a:buNone/>
            </a:pPr>
            <a:endParaRPr lang="zh-TW" altLang="en-US" dirty="0"/>
          </a:p>
        </p:txBody>
      </p:sp>
      <p:sp>
        <p:nvSpPr>
          <p:cNvPr id="3" name="標題 2">
            <a:extLst>
              <a:ext uri="{FF2B5EF4-FFF2-40B4-BE49-F238E27FC236}">
                <a16:creationId xmlns:a16="http://schemas.microsoft.com/office/drawing/2014/main" id="{BBA756E8-858A-4A8D-B450-E0F312509E48}"/>
              </a:ext>
            </a:extLst>
          </p:cNvPr>
          <p:cNvSpPr>
            <a:spLocks noGrp="1"/>
          </p:cNvSpPr>
          <p:nvPr>
            <p:ph type="title"/>
          </p:nvPr>
        </p:nvSpPr>
        <p:spPr/>
        <p:txBody>
          <a:bodyPr/>
          <a:lstStyle/>
          <a:p>
            <a:r>
              <a:rPr lang="zh-TW" altLang="en-US" dirty="0"/>
              <a:t>司法實務均肯認投保為雇主法定義務，</a:t>
            </a:r>
            <a:br>
              <a:rPr lang="en-US" altLang="zh-TW" dirty="0"/>
            </a:br>
            <a:r>
              <a:rPr lang="zh-TW" altLang="en-US" dirty="0"/>
              <a:t>不得約定不加入勞工保險</a:t>
            </a:r>
          </a:p>
        </p:txBody>
      </p:sp>
      <p:sp>
        <p:nvSpPr>
          <p:cNvPr id="4" name="日期版面配置區 3">
            <a:extLst>
              <a:ext uri="{FF2B5EF4-FFF2-40B4-BE49-F238E27FC236}">
                <a16:creationId xmlns:a16="http://schemas.microsoft.com/office/drawing/2014/main" id="{E3551D62-1187-4603-BED2-5B7CF2235E30}"/>
              </a:ext>
            </a:extLst>
          </p:cNvPr>
          <p:cNvSpPr>
            <a:spLocks noGrp="1"/>
          </p:cNvSpPr>
          <p:nvPr>
            <p:ph type="dt" sz="half" idx="2"/>
          </p:nvPr>
        </p:nvSpPr>
        <p:spPr/>
        <p:txBody>
          <a:bodyPr/>
          <a:lstStyle/>
          <a:p>
            <a:fld id="{5D0FD086-5751-4F21-8677-C50C466A6D36}" type="datetime1">
              <a:rPr lang="zh-TW" altLang="en-US" smtClean="0"/>
              <a:pPr/>
              <a:t>2019/9/11</a:t>
            </a:fld>
            <a:endParaRPr lang="zh-TW" altLang="en-US" dirty="0"/>
          </a:p>
        </p:txBody>
      </p:sp>
      <p:sp>
        <p:nvSpPr>
          <p:cNvPr id="5" name="投影片編號版面配置區 4">
            <a:extLst>
              <a:ext uri="{FF2B5EF4-FFF2-40B4-BE49-F238E27FC236}">
                <a16:creationId xmlns:a16="http://schemas.microsoft.com/office/drawing/2014/main" id="{245BB87C-6951-4742-9030-BD4CEE8BA468}"/>
              </a:ext>
            </a:extLst>
          </p:cNvPr>
          <p:cNvSpPr>
            <a:spLocks noGrp="1"/>
          </p:cNvSpPr>
          <p:nvPr>
            <p:ph type="sldNum" sz="quarter" idx="12"/>
          </p:nvPr>
        </p:nvSpPr>
        <p:spPr/>
        <p:txBody>
          <a:bodyPr/>
          <a:lstStyle/>
          <a:p>
            <a:fld id="{E96BBF7C-66CF-4ADA-9BD5-2E15F12AE1E1}" type="slidenum">
              <a:rPr lang="zh-TW" altLang="en-US" smtClean="0"/>
              <a:pPr/>
              <a:t>9</a:t>
            </a:fld>
            <a:endParaRPr lang="zh-TW" altLang="en-US"/>
          </a:p>
        </p:txBody>
      </p:sp>
    </p:spTree>
    <p:extLst>
      <p:ext uri="{BB962C8B-B14F-4D97-AF65-F5344CB8AC3E}">
        <p14:creationId xmlns:p14="http://schemas.microsoft.com/office/powerpoint/2010/main" val="2921352908"/>
      </p:ext>
    </p:extLst>
  </p:cSld>
  <p:clrMapOvr>
    <a:masterClrMapping/>
  </p:clrMapOvr>
</p:sld>
</file>

<file path=ppt/theme/theme1.xml><?xml version="1.0" encoding="utf-8"?>
<a:theme xmlns:a="http://schemas.openxmlformats.org/drawingml/2006/main" name="佈景主題1-宏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佈景主題1-宏竹" id="{80A890BE-CE66-44E3-A813-075F6FC26001}" vid="{9CFE39F0-DF93-468B-8A0D-9F282EB4C8D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佈景主題1-宏竹</Template>
  <TotalTime>2319</TotalTime>
  <Words>6715</Words>
  <Application>Microsoft Office PowerPoint</Application>
  <PresentationFormat>寬螢幕</PresentationFormat>
  <Paragraphs>417</Paragraphs>
  <Slides>54</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54</vt:i4>
      </vt:variant>
    </vt:vector>
  </HeadingPairs>
  <TitlesOfParts>
    <vt:vector size="64" baseType="lpstr">
      <vt:lpstr>微軟正黑體</vt:lpstr>
      <vt:lpstr>新細明體</vt:lpstr>
      <vt:lpstr>標楷體</vt:lpstr>
      <vt:lpstr>Arial</vt:lpstr>
      <vt:lpstr>Calibri</vt:lpstr>
      <vt:lpstr>Calibri Light</vt:lpstr>
      <vt:lpstr>Century Gothic</vt:lpstr>
      <vt:lpstr>Constantia</vt:lpstr>
      <vt:lpstr>Wingdings</vt:lpstr>
      <vt:lpstr>佈景主題1-宏竹</vt:lpstr>
      <vt:lpstr>社會福利暨身心障礙機構 長照服務勞動法令說明會</vt:lpstr>
      <vt:lpstr>簡報綱要</vt:lpstr>
      <vt:lpstr>PowerPoint 簡報</vt:lpstr>
      <vt:lpstr>(一)認識強行規定─法律上的「應」與「得」</vt:lpstr>
      <vt:lpstr>(一)認識強行規定─法律上的「應」與「得」</vt:lpstr>
      <vt:lpstr>(二)認識禁止規定─法律上的「不得」</vt:lpstr>
      <vt:lpstr>與勞工約定不加保之效力？</vt:lpstr>
      <vt:lpstr>已成立投保單位者，所屬勞工應全部加入</vt:lpstr>
      <vt:lpstr>司法實務均肯認投保為雇主法定義務， 不得約定不加入勞工保險</vt:lpstr>
      <vt:lpstr>新制退休金之提繳</vt:lpstr>
      <vt:lpstr>高齡退休者重返職場 雇主一樣須提勞退6％(自由時報108.07.25) </vt:lpstr>
      <vt:lpstr>退休金提繳為雇主之法定義務， 亦不得約定不提繳</vt:lpstr>
      <vt:lpstr>PowerPoint 簡報</vt:lpstr>
      <vt:lpstr>一、「工資」之定義與有關法令規定</vt:lpstr>
      <vt:lpstr>一、 「工資」之定義與有關法令規定</vt:lpstr>
      <vt:lpstr>(一)「工資」採實質認定</vt:lpstr>
      <vt:lpstr>1.司法實務亦肯認「工資」採實質認定</vt:lpstr>
      <vt:lpstr>2.行政機關對「工資」之性質採實質認定 ，勞工因工作獲得之報酬均屬工資</vt:lpstr>
      <vt:lpstr>(二)工資判斷小結</vt:lpstr>
      <vt:lpstr>PowerPoint 簡報</vt:lpstr>
      <vt:lpstr>(三)勞保、勞退各項級距均與勞基法工資連動</vt:lpstr>
      <vt:lpstr>三、基本工資之有關規定</vt:lpstr>
      <vt:lpstr>四、 84條之1工作者之基本工資計算</vt:lpstr>
      <vt:lpstr>(一)勞動基準法第84條之1之法令規範</vt:lpstr>
      <vt:lpstr>(一)勞動基準法第84條之1之法令規範</vt:lpstr>
      <vt:lpstr>(二) 未報請核備者，所有事項均回歸 勞動基準法一般規定辦理</vt:lpstr>
      <vt:lpstr>(二) 未報請核備者，所有事項均回歸 勞動基準法一般規定辦理</vt:lpstr>
      <vt:lpstr>(二) 未報請核備者，所有事項均回歸 勞動基準法一般規定辦理</vt:lpstr>
      <vt:lpstr>(三) 以依法核備約定書之照服員為例</vt:lpstr>
      <vt:lpstr>(三) 以依法核備約定書之照服員為例</vt:lpstr>
      <vt:lpstr>(三) 以依法核備約定書之照服員為例</vt:lpstr>
      <vt:lpstr>(三) 以依法核備約定書之照服員為例</vt:lpstr>
      <vt:lpstr>(三) 以依法核備約定書之照服員為例</vt:lpstr>
      <vt:lpstr>(三) 以依法核備約定書之照服員為例</vt:lpstr>
      <vt:lpstr>(三) 以依法核備約定書之照服員為例</vt:lpstr>
      <vt:lpstr>(三) 以依法核備約定書之照服員為例</vt:lpstr>
      <vt:lpstr>(四) 延伸閱讀─依法核備約定書之照服員 有無國定假日規定之適用？</vt:lpstr>
      <vt:lpstr>「國定假日」仍應確明放假日期，始符法制</vt:lpstr>
      <vt:lpstr>核備84條之1之照服員國定假日仍應列計工時</vt:lpstr>
      <vt:lpstr>小結</vt:lpstr>
      <vt:lpstr>PowerPoint 簡報</vt:lpstr>
      <vt:lpstr>一、全額直接給付</vt:lpstr>
      <vt:lpstr>(一)法令另有規定</vt:lpstr>
      <vt:lpstr>(二)勞雇雙方另有約定</vt:lpstr>
      <vt:lpstr>1.對於「勞雇雙方另有約定」之行政解釋</vt:lpstr>
      <vt:lpstr>2.對於「勞雇雙方另有約定」之司法判決</vt:lpstr>
      <vt:lpstr>3.「另有約定」之探討</vt:lpstr>
      <vt:lpstr>3.「另有約定」之探討</vt:lpstr>
      <vt:lpstr>3.「另有約定」之探討</vt:lpstr>
      <vt:lpstr>(五) 「罰款」事項縱先有約定 亦僅屬請求權基礎，不得逕予扣抵</vt:lpstr>
      <vt:lpstr>二、工資明細</vt:lpstr>
      <vt:lpstr>二、工資明細－參考例</vt:lpstr>
      <vt:lpstr>二、工資明細－違法態樣</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淺談勞動基準法上之調動與勞工退休權益</dc:title>
  <dc:creator>許宏竹 許宏竹</dc:creator>
  <cp:lastModifiedBy>user</cp:lastModifiedBy>
  <cp:revision>1246</cp:revision>
  <cp:lastPrinted>2019-07-16T13:49:10Z</cp:lastPrinted>
  <dcterms:created xsi:type="dcterms:W3CDTF">2019-04-05T12:00:52Z</dcterms:created>
  <dcterms:modified xsi:type="dcterms:W3CDTF">2019-09-11T00:51:09Z</dcterms:modified>
</cp:coreProperties>
</file>