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4"/>
  </p:notesMasterIdLst>
  <p:handoutMasterIdLst>
    <p:handoutMasterId r:id="rId5"/>
  </p:handoutMasterIdLst>
  <p:sldIdLst>
    <p:sldId id="268" r:id="rId2"/>
    <p:sldId id="269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42C6"/>
    <a:srgbClr val="ECD0F2"/>
    <a:srgbClr val="DF9FFF"/>
    <a:srgbClr val="FFCC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9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21A4F-1E5C-477F-B267-8BC82FA0D6BD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8A5A5-A0E4-483A-97D8-E8E617DC57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512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353A4-B3D9-4CEB-A6A6-B9CF7BD505CE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FA642-4F65-46CA-B0E8-5AD4F867D7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23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92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612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341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715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9147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460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757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2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48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58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550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85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210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83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29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39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43397-F5C0-4B26-8045-86BAE8B1A8A7}" type="datetimeFigureOut">
              <a:rPr lang="zh-TW" altLang="en-US" smtClean="0"/>
              <a:t>2024/4/21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20AE2B-A2F8-4F73-836E-3B49F4BFF9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53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627529" y="224562"/>
            <a:ext cx="11981329" cy="987425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社區概況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4642" y="1296054"/>
            <a:ext cx="11667937" cy="525494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甲仙區範圍、人口</a:t>
            </a:r>
            <a:endParaRPr lang="en-US" altLang="zh-TW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面積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:124.0340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平方公里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(47.8898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平方英里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0" i="0" dirty="0">
              <a:solidFill>
                <a:srgbClr val="000000"/>
              </a:solidFill>
              <a:effectLst/>
              <a:highlight>
                <a:srgbClr val="F8F9FA"/>
              </a:highligh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海拔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:594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(1949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0" i="0" dirty="0">
              <a:solidFill>
                <a:srgbClr val="000000"/>
              </a:solidFill>
              <a:effectLst/>
              <a:highlight>
                <a:srgbClr val="F8F9FA"/>
              </a:highligh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里別數共七里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人口組成共計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:5495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男性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:2896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人、女性：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2599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zh-TW" b="1" dirty="0"/>
              <a:t>（一）轄區背景分析</a:t>
            </a:r>
            <a:endParaRPr lang="zh-TW" altLang="zh-TW" dirty="0"/>
          </a:p>
          <a:p>
            <a:r>
              <a:rPr lang="en-US" altLang="zh-TW" dirty="0"/>
              <a:t>1.</a:t>
            </a:r>
            <a:r>
              <a:rPr lang="zh-TW" altLang="zh-TW" dirty="0"/>
              <a:t>轄區背景簡介</a:t>
            </a:r>
          </a:p>
          <a:p>
            <a:r>
              <a:rPr lang="zh-TW" altLang="zh-TW" dirty="0"/>
              <a:t>本區四面環山，轄區偏遠且山路曲折，國有林地約佔全區的土地面積</a:t>
            </a:r>
            <a:r>
              <a:rPr lang="en-US" altLang="zh-TW" dirty="0"/>
              <a:t>86%</a:t>
            </a:r>
            <a:r>
              <a:rPr lang="zh-TW" altLang="zh-TW" dirty="0"/>
              <a:t>，因此可耕農地非常有限，就業機會少，居民以務農為主且與社會競爭力薄弱，青壯年人口嚴重外流，民眾教育程度以國小畢業居多，人口型態為鄉村型，人口特性：全區共七里</a:t>
            </a:r>
            <a:r>
              <a:rPr lang="en-US" altLang="zh-TW" dirty="0"/>
              <a:t>6</a:t>
            </a:r>
            <a:r>
              <a:rPr lang="zh-TW" altLang="zh-TW" dirty="0"/>
              <a:t>個社區，</a:t>
            </a:r>
            <a:r>
              <a:rPr lang="en-US" altLang="zh-TW" dirty="0"/>
              <a:t>98</a:t>
            </a:r>
            <a:r>
              <a:rPr lang="zh-TW" altLang="zh-TW" dirty="0"/>
              <a:t>年莫拉克風災重創甲仙區，造成甲仙地區部份居民</a:t>
            </a:r>
            <a:r>
              <a:rPr lang="en-US" altLang="zh-TW" dirty="0"/>
              <a:t>(</a:t>
            </a:r>
            <a:r>
              <a:rPr lang="zh-TW" altLang="zh-TW" dirty="0"/>
              <a:t>小林里</a:t>
            </a:r>
            <a:r>
              <a:rPr lang="en-US" altLang="zh-TW" dirty="0"/>
              <a:t>)</a:t>
            </a:r>
            <a:r>
              <a:rPr lang="zh-TW" altLang="zh-TW" dirty="0"/>
              <a:t>遷移至外地居住或工作，常導致籍在人不在狀況</a:t>
            </a:r>
            <a:r>
              <a:rPr lang="zh-TW" altLang="zh-TW" dirty="0" smtClean="0"/>
              <a:t>，轄區</a:t>
            </a:r>
            <a:r>
              <a:rPr lang="zh-TW" altLang="zh-TW" dirty="0"/>
              <a:t>民眾務農工作量繁重、民風較保守、青壯年到外地工作、導致人口外流嚴重</a:t>
            </a:r>
            <a:r>
              <a:rPr lang="zh-TW" altLang="zh-TW" dirty="0" smtClean="0"/>
              <a:t>等。</a:t>
            </a: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  <a:p>
            <a:pPr marL="0" indent="0"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01F56FA-2332-8E70-A5F4-0253604E0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0430" y="718274"/>
            <a:ext cx="4683370" cy="442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53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02C181-B997-2D2E-4F02-8E1841EB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145" y="546100"/>
            <a:ext cx="10313710" cy="6152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醫藥衛生資源分佈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D6D140-9F16-2271-74EA-F4D3232FB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2222321-A199-8CD0-5889-E653D50BEA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3" r="26279" b="18411"/>
          <a:stretch/>
        </p:blipFill>
        <p:spPr>
          <a:xfrm>
            <a:off x="1514846" y="1238020"/>
            <a:ext cx="5918098" cy="5444134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4A3F019-BA05-580A-3380-176A98BDD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377127"/>
              </p:ext>
            </p:extLst>
          </p:nvPr>
        </p:nvGraphicFramePr>
        <p:xfrm>
          <a:off x="7596690" y="3890876"/>
          <a:ext cx="4340520" cy="1010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420">
                  <a:extLst>
                    <a:ext uri="{9D8B030D-6E8A-4147-A177-3AD203B41FA5}">
                      <a16:colId xmlns:a16="http://schemas.microsoft.com/office/drawing/2014/main" val="3061779910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2741127859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3145543364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1549915315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2625297582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1416200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醫藥類別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醫學中心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區域醫院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地區醫院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診所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藥局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099469"/>
                  </a:ext>
                </a:extLst>
              </a:tr>
              <a:tr h="370649">
                <a:tc>
                  <a:txBody>
                    <a:bodyPr/>
                    <a:lstStyle/>
                    <a:p>
                      <a:r>
                        <a:rPr lang="zh-TW" altLang="en-US" dirty="0"/>
                        <a:t>家數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243023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BE37825-EBC7-E00E-4FE1-FA1EF83F0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245620"/>
              </p:ext>
            </p:extLst>
          </p:nvPr>
        </p:nvGraphicFramePr>
        <p:xfrm>
          <a:off x="7596690" y="5144746"/>
          <a:ext cx="434052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420">
                  <a:extLst>
                    <a:ext uri="{9D8B030D-6E8A-4147-A177-3AD203B41FA5}">
                      <a16:colId xmlns:a16="http://schemas.microsoft.com/office/drawing/2014/main" val="2243942821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2971045651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2395559328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616936341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956190244"/>
                    </a:ext>
                  </a:extLst>
                </a:gridCol>
                <a:gridCol w="723420">
                  <a:extLst>
                    <a:ext uri="{9D8B030D-6E8A-4147-A177-3AD203B41FA5}">
                      <a16:colId xmlns:a16="http://schemas.microsoft.com/office/drawing/2014/main" val="1328344425"/>
                    </a:ext>
                  </a:extLst>
                </a:gridCol>
              </a:tblGrid>
              <a:tr h="518801">
                <a:tc>
                  <a:txBody>
                    <a:bodyPr/>
                    <a:lstStyle/>
                    <a:p>
                      <a:r>
                        <a:rPr lang="zh-TW" altLang="en-US" dirty="0"/>
                        <a:t>癌篩院所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抹片檢查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乳房攝影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糞便潛血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口腔黏膜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肺癌篩檢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42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500744"/>
                  </a:ext>
                </a:extLst>
              </a:tr>
              <a:tr h="300421">
                <a:tc>
                  <a:txBody>
                    <a:bodyPr/>
                    <a:lstStyle/>
                    <a:p>
                      <a:r>
                        <a:rPr lang="zh-TW" altLang="en-US" dirty="0"/>
                        <a:t>家數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D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612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47328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TM02892315[[fn=絲縷]]</Template>
  <TotalTime>1516</TotalTime>
  <Words>81</Words>
  <Application>Microsoft Office PowerPoint</Application>
  <PresentationFormat>寬螢幕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Century Gothic</vt:lpstr>
      <vt:lpstr>Wingdings</vt:lpstr>
      <vt:lpstr>Wingdings 3</vt:lpstr>
      <vt:lpstr>絲縷</vt:lpstr>
      <vt:lpstr>社區概況</vt:lpstr>
      <vt:lpstr>醫藥衛生資源分佈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帳戶</dc:creator>
  <cp:lastModifiedBy>user</cp:lastModifiedBy>
  <cp:revision>193</cp:revision>
  <cp:lastPrinted>2023-12-25T05:49:24Z</cp:lastPrinted>
  <dcterms:created xsi:type="dcterms:W3CDTF">2023-11-30T06:16:50Z</dcterms:created>
  <dcterms:modified xsi:type="dcterms:W3CDTF">2024-04-21T06:17:19Z</dcterms:modified>
</cp:coreProperties>
</file>