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415" r:id="rId2"/>
    <p:sldId id="405" r:id="rId3"/>
    <p:sldId id="1250" r:id="rId4"/>
    <p:sldId id="392" r:id="rId5"/>
    <p:sldId id="1258" r:id="rId6"/>
    <p:sldId id="1254" r:id="rId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7822" autoAdjust="0"/>
  </p:normalViewPr>
  <p:slideViewPr>
    <p:cSldViewPr>
      <p:cViewPr varScale="1">
        <p:scale>
          <a:sx n="61" d="100"/>
          <a:sy n="61" d="100"/>
        </p:scale>
        <p:origin x="109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8372F-334E-40CD-9805-0F28C210D55E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B9A5C15-803E-4D32-8AC3-B1D19667463B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預防失能</a:t>
          </a:r>
        </a:p>
      </dgm:t>
    </dgm:pt>
    <dgm:pt modelId="{122669F0-77BA-4393-9B36-3D88DA25D22C}" type="parTrans" cxnId="{D66AC2C3-8355-41C8-BA17-F4B2E3590674}">
      <dgm:prSet/>
      <dgm:spPr/>
      <dgm:t>
        <a:bodyPr/>
        <a:lstStyle/>
        <a:p>
          <a:endParaRPr lang="zh-TW" altLang="en-US"/>
        </a:p>
      </dgm:t>
    </dgm:pt>
    <dgm:pt modelId="{7DB7D978-45B1-4D54-BEC2-168ECA7E4818}" type="sibTrans" cxnId="{D66AC2C3-8355-41C8-BA17-F4B2E3590674}">
      <dgm:prSet/>
      <dgm:spPr/>
      <dgm:t>
        <a:bodyPr/>
        <a:lstStyle/>
        <a:p>
          <a:endParaRPr lang="zh-TW" altLang="en-US"/>
        </a:p>
      </dgm:t>
    </dgm:pt>
    <dgm:pt modelId="{E58C6431-CD17-473D-AF47-4A1793720A48}">
      <dgm:prSet phldrT="[文字]" custT="1"/>
      <dgm:spPr/>
      <dgm:t>
        <a:bodyPr/>
        <a:lstStyle/>
        <a:p>
          <a:r>
            <a:rPr lang="zh-TW" alt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延伸至安寧服務</a:t>
          </a:r>
        </a:p>
      </dgm:t>
    </dgm:pt>
    <dgm:pt modelId="{7633548A-F4FB-4068-B291-30CAC8C4586E}" type="parTrans" cxnId="{D2711875-C2AE-4732-B21A-F8FEA40C32E6}">
      <dgm:prSet/>
      <dgm:spPr/>
      <dgm:t>
        <a:bodyPr/>
        <a:lstStyle/>
        <a:p>
          <a:endParaRPr lang="zh-TW" altLang="en-US"/>
        </a:p>
      </dgm:t>
    </dgm:pt>
    <dgm:pt modelId="{D50C777F-64D5-4E19-AE63-BEC81E88C26C}" type="sibTrans" cxnId="{D2711875-C2AE-4732-B21A-F8FEA40C32E6}">
      <dgm:prSet/>
      <dgm:spPr/>
      <dgm:t>
        <a:bodyPr/>
        <a:lstStyle/>
        <a:p>
          <a:endParaRPr lang="zh-TW" altLang="en-US"/>
        </a:p>
      </dgm:t>
    </dgm:pt>
    <dgm:pt modelId="{35490159-1AAB-4363-AFAF-642FADB8A320}" type="pres">
      <dgm:prSet presAssocID="{2158372F-334E-40CD-9805-0F28C210D5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621C09-9E4B-4515-A8F0-97F6C8F49E9D}" type="pres">
      <dgm:prSet presAssocID="{0B9A5C15-803E-4D32-8AC3-B1D19667463B}" presName="arrow" presStyleLbl="node1" presStyleIdx="0" presStyleCnt="2" custScaleX="69732" custScaleY="100033" custRadScaleRad="90419" custRadScaleInc="27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0D8B66-B716-4BFF-B335-FE4C0C0AAA32}" type="pres">
      <dgm:prSet presAssocID="{E58C6431-CD17-473D-AF47-4A1793720A48}" presName="arrow" presStyleLbl="node1" presStyleIdx="1" presStyleCnt="2" custScaleX="77302" custScaleY="100181" custRadScaleRad="80701" custRadScaleInc="-37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427D63-C6C5-4626-BC99-4D6BD5CB8FDF}" type="presOf" srcId="{2158372F-334E-40CD-9805-0F28C210D55E}" destId="{35490159-1AAB-4363-AFAF-642FADB8A320}" srcOrd="0" destOrd="0" presId="urn:microsoft.com/office/officeart/2005/8/layout/arrow1"/>
    <dgm:cxn modelId="{A58A8018-AF97-4B98-BBAE-D484AA7E92AF}" type="presOf" srcId="{0B9A5C15-803E-4D32-8AC3-B1D19667463B}" destId="{69621C09-9E4B-4515-A8F0-97F6C8F49E9D}" srcOrd="0" destOrd="0" presId="urn:microsoft.com/office/officeart/2005/8/layout/arrow1"/>
    <dgm:cxn modelId="{59A2D4DC-C1DA-47E0-B0F7-ECE1E92CF1F5}" type="presOf" srcId="{E58C6431-CD17-473D-AF47-4A1793720A48}" destId="{830D8B66-B716-4BFF-B335-FE4C0C0AAA32}" srcOrd="0" destOrd="0" presId="urn:microsoft.com/office/officeart/2005/8/layout/arrow1"/>
    <dgm:cxn modelId="{D66AC2C3-8355-41C8-BA17-F4B2E3590674}" srcId="{2158372F-334E-40CD-9805-0F28C210D55E}" destId="{0B9A5C15-803E-4D32-8AC3-B1D19667463B}" srcOrd="0" destOrd="0" parTransId="{122669F0-77BA-4393-9B36-3D88DA25D22C}" sibTransId="{7DB7D978-45B1-4D54-BEC2-168ECA7E4818}"/>
    <dgm:cxn modelId="{D2711875-C2AE-4732-B21A-F8FEA40C32E6}" srcId="{2158372F-334E-40CD-9805-0F28C210D55E}" destId="{E58C6431-CD17-473D-AF47-4A1793720A48}" srcOrd="1" destOrd="0" parTransId="{7633548A-F4FB-4068-B291-30CAC8C4586E}" sibTransId="{D50C777F-64D5-4E19-AE63-BEC81E88C26C}"/>
    <dgm:cxn modelId="{7C942ACE-ADDD-4E5E-B7E4-574605FAF052}" type="presParOf" srcId="{35490159-1AAB-4363-AFAF-642FADB8A320}" destId="{69621C09-9E4B-4515-A8F0-97F6C8F49E9D}" srcOrd="0" destOrd="0" presId="urn:microsoft.com/office/officeart/2005/8/layout/arrow1"/>
    <dgm:cxn modelId="{8484385A-57D1-4CC9-B154-22266001EC6B}" type="presParOf" srcId="{35490159-1AAB-4363-AFAF-642FADB8A320}" destId="{830D8B66-B716-4BFF-B335-FE4C0C0AAA3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1C09-9E4B-4515-A8F0-97F6C8F49E9D}">
      <dsp:nvSpPr>
        <dsp:cNvPr id="0" name=""/>
        <dsp:cNvSpPr/>
      </dsp:nvSpPr>
      <dsp:spPr>
        <a:xfrm rot="16200000">
          <a:off x="527966" y="-228223"/>
          <a:ext cx="1201499" cy="1723593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預防失能</a:t>
          </a:r>
        </a:p>
      </dsp:txBody>
      <dsp:txXfrm rot="5400000">
        <a:off x="477181" y="333199"/>
        <a:ext cx="1513331" cy="600749"/>
      </dsp:txXfrm>
    </dsp:sp>
    <dsp:sp modelId="{830D8B66-B716-4BFF-B335-FE4C0C0AAA32}">
      <dsp:nvSpPr>
        <dsp:cNvPr id="0" name=""/>
        <dsp:cNvSpPr/>
      </dsp:nvSpPr>
      <dsp:spPr>
        <a:xfrm rot="5400000">
          <a:off x="5523939" y="-197105"/>
          <a:ext cx="1331932" cy="172614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延伸至安寧服務</a:t>
          </a:r>
        </a:p>
      </dsp:txBody>
      <dsp:txXfrm rot="-5400000">
        <a:off x="5326834" y="332983"/>
        <a:ext cx="1493055" cy="66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B2D7-B114-42EA-9D2D-659C53A8F4F1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E4F1-BE41-4726-83D5-42164DED63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76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B03E-E467-413E-B517-1E16EEDD2E4F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10CFA-9D26-4DD7-A80B-B1823154B6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9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10CFA-9D26-4DD7-A80B-B1823154B6F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63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69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2" y="548680"/>
            <a:ext cx="9128125" cy="900113"/>
            <a:chOff x="0" y="572"/>
            <a:chExt cx="5750" cy="567"/>
          </a:xfrm>
        </p:grpSpPr>
        <p:sp>
          <p:nvSpPr>
            <p:cNvPr id="9" name="矩形 4"/>
            <p:cNvSpPr/>
            <p:nvPr/>
          </p:nvSpPr>
          <p:spPr>
            <a:xfrm>
              <a:off x="292" y="705"/>
              <a:ext cx="2007" cy="3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>
                  <a:solidFill>
                    <a:prstClr val="white"/>
                  </a:solidFill>
                  <a:latin typeface="Times New Roman" pitchFamily="18" charset="0"/>
                </a:rPr>
                <a:t>衛生福利部</a:t>
              </a:r>
              <a:endParaRPr lang="en-US" altLang="zh-TW" sz="2000">
                <a:solidFill>
                  <a:prstClr val="white"/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en-US" altLang="zh-TW" sz="1200" b="1">
                  <a:solidFill>
                    <a:prstClr val="white"/>
                  </a:solidFill>
                  <a:latin typeface="Times New Roman" pitchFamily="18" charset="0"/>
                </a:rPr>
                <a:t>Ministry of Health and Welfare</a:t>
              </a:r>
              <a:endParaRPr lang="zh-TW" altLang="en-US" sz="1200" b="1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2"/>
              <a:ext cx="567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6"/>
            <p:cNvSpPr/>
            <p:nvPr/>
          </p:nvSpPr>
          <p:spPr>
            <a:xfrm>
              <a:off x="2144" y="824"/>
              <a:ext cx="3606" cy="6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116" y="27856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A2324E-18F6-4066-8489-E9E4359DD8D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4B9980-A058-41C8-819D-BF9F264D02BC}" type="datetimeFigureOut">
              <a:rPr lang="zh-TW" altLang="en-US" smtClean="0"/>
              <a:pPr/>
              <a:t>2024/5/31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B69B8E-A629-4B93-ABDF-C5AF5D7C4E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60648"/>
            <a:ext cx="8455968" cy="182976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zh-TW" altLang="en-US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認識高雄長照服務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42B9C40F-2D69-867C-CB7A-C565B1D4E1BC}"/>
              </a:ext>
            </a:extLst>
          </p:cNvPr>
          <p:cNvGrpSpPr/>
          <p:nvPr/>
        </p:nvGrpSpPr>
        <p:grpSpPr>
          <a:xfrm>
            <a:off x="948823" y="1492726"/>
            <a:ext cx="7127291" cy="1750685"/>
            <a:chOff x="335886" y="50637"/>
            <a:chExt cx="6413508" cy="2486354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xmlns="" id="{70312569-E85E-66B9-8C32-1846843525B4}"/>
                </a:ext>
              </a:extLst>
            </p:cNvPr>
            <p:cNvGrpSpPr/>
            <p:nvPr/>
          </p:nvGrpSpPr>
          <p:grpSpPr>
            <a:xfrm>
              <a:off x="335886" y="360468"/>
              <a:ext cx="6413508" cy="2176523"/>
              <a:chOff x="362945" y="369720"/>
              <a:chExt cx="6413508" cy="2176523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xmlns="" id="{F89758B9-FBE4-47AE-F2BA-B851D4DE9D24}"/>
                  </a:ext>
                </a:extLst>
              </p:cNvPr>
              <p:cNvSpPr txBox="1"/>
              <p:nvPr/>
            </p:nvSpPr>
            <p:spPr>
              <a:xfrm>
                <a:off x="1478298" y="544767"/>
                <a:ext cx="1133477" cy="154495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sz="659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照</a:t>
                </a:r>
              </a:p>
            </p:txBody>
          </p:sp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xmlns="" id="{4CAE0990-613A-AD30-2468-E28139CDE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2078" y="450742"/>
                <a:ext cx="4524375" cy="2095501"/>
              </a:xfrm>
              <a:prstGeom prst="rect">
                <a:avLst/>
              </a:prstGeom>
            </p:spPr>
          </p:pic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xmlns="" id="{A55D3B41-CB77-A0AD-3D78-7B418DA280C8}"/>
                  </a:ext>
                </a:extLst>
              </p:cNvPr>
              <p:cNvSpPr txBox="1"/>
              <p:nvPr/>
            </p:nvSpPr>
            <p:spPr>
              <a:xfrm rot="572687">
                <a:off x="362945" y="369720"/>
                <a:ext cx="1143619" cy="154495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sz="6596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長</a:t>
                </a:r>
              </a:p>
            </p:txBody>
          </p:sp>
        </p:grpSp>
        <p:sp>
          <p:nvSpPr>
            <p:cNvPr id="6" name="語音泡泡: 橢圓形 5">
              <a:extLst>
                <a:ext uri="{FF2B5EF4-FFF2-40B4-BE49-F238E27FC236}">
                  <a16:creationId xmlns:a16="http://schemas.microsoft.com/office/drawing/2014/main" xmlns="" id="{AEE70110-9468-955B-9C8C-24B54B8685A6}"/>
                </a:ext>
              </a:extLst>
            </p:cNvPr>
            <p:cNvSpPr/>
            <p:nvPr/>
          </p:nvSpPr>
          <p:spPr>
            <a:xfrm rot="427877">
              <a:off x="4374689" y="50637"/>
              <a:ext cx="1440161" cy="926091"/>
            </a:xfrm>
            <a:prstGeom prst="wedgeEllipseCallout">
              <a:avLst>
                <a:gd name="adj1" fmla="val -13793"/>
                <a:gd name="adj2" fmla="val 8599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49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F96BC52D-E3D0-2D9B-7AC0-71B4D17E949F}"/>
                </a:ext>
              </a:extLst>
            </p:cNvPr>
            <p:cNvSpPr txBox="1"/>
            <p:nvPr/>
          </p:nvSpPr>
          <p:spPr>
            <a:xfrm rot="171417">
              <a:off x="4452294" y="62375"/>
              <a:ext cx="1296145" cy="103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99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申請步驟</a:t>
              </a:r>
            </a:p>
          </p:txBody>
        </p:sp>
      </p:grpSp>
      <p:sp>
        <p:nvSpPr>
          <p:cNvPr id="11" name="圓角矩形 41">
            <a:extLst>
              <a:ext uri="{FF2B5EF4-FFF2-40B4-BE49-F238E27FC236}">
                <a16:creationId xmlns:a16="http://schemas.microsoft.com/office/drawing/2014/main" xmlns="" id="{76781447-EE81-C108-EF75-A2CB00BCB838}"/>
              </a:ext>
            </a:extLst>
          </p:cNvPr>
          <p:cNvSpPr/>
          <p:nvPr/>
        </p:nvSpPr>
        <p:spPr>
          <a:xfrm>
            <a:off x="762205" y="3818487"/>
            <a:ext cx="1826136" cy="97379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199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7D7C383A-506C-B18F-5224-ECB7ADB70C89}"/>
              </a:ext>
            </a:extLst>
          </p:cNvPr>
          <p:cNvGrpSpPr/>
          <p:nvPr/>
        </p:nvGrpSpPr>
        <p:grpSpPr>
          <a:xfrm>
            <a:off x="1194063" y="3185091"/>
            <a:ext cx="7172597" cy="451666"/>
            <a:chOff x="840431" y="2107995"/>
            <a:chExt cx="7172597" cy="4516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F7D55769-4258-6962-600B-13A152AA97DB}"/>
                </a:ext>
              </a:extLst>
            </p:cNvPr>
            <p:cNvSpPr/>
            <p:nvPr/>
          </p:nvSpPr>
          <p:spPr>
            <a:xfrm>
              <a:off x="840431" y="2190457"/>
              <a:ext cx="804754" cy="36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步驟</a:t>
              </a:r>
              <a:r>
                <a:rPr lang="en-US" altLang="zh-TW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endParaRPr lang="zh-TW" altLang="en-US" sz="1799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DDF21A39-A3E4-4AFE-F7B4-11099461E772}"/>
                </a:ext>
              </a:extLst>
            </p:cNvPr>
            <p:cNvSpPr/>
            <p:nvPr/>
          </p:nvSpPr>
          <p:spPr>
            <a:xfrm>
              <a:off x="4152734" y="2107995"/>
              <a:ext cx="864225" cy="36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步驟</a:t>
              </a:r>
              <a:r>
                <a:rPr lang="en-US" altLang="zh-TW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4C7F335F-BA41-289A-513E-C4D548899A12}"/>
                </a:ext>
              </a:extLst>
            </p:cNvPr>
            <p:cNvSpPr/>
            <p:nvPr/>
          </p:nvSpPr>
          <p:spPr>
            <a:xfrm>
              <a:off x="7143542" y="2155892"/>
              <a:ext cx="869486" cy="36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步驟</a:t>
              </a:r>
              <a:r>
                <a:rPr lang="en-US" altLang="zh-TW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3 </a:t>
              </a: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95553CD-B7B1-045D-94C9-1C317F9BD84E}"/>
              </a:ext>
            </a:extLst>
          </p:cNvPr>
          <p:cNvGrpSpPr/>
          <p:nvPr/>
        </p:nvGrpSpPr>
        <p:grpSpPr>
          <a:xfrm>
            <a:off x="813686" y="3686537"/>
            <a:ext cx="8330314" cy="1116467"/>
            <a:chOff x="406843" y="2807107"/>
            <a:chExt cx="8330314" cy="1116467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xmlns="" id="{720AFF43-C1DD-3CC6-4153-1D880546E79D}"/>
                </a:ext>
              </a:extLst>
            </p:cNvPr>
            <p:cNvGrpSpPr/>
            <p:nvPr/>
          </p:nvGrpSpPr>
          <p:grpSpPr>
            <a:xfrm>
              <a:off x="2428741" y="3200595"/>
              <a:ext cx="861954" cy="292582"/>
              <a:chOff x="2745009" y="5939999"/>
              <a:chExt cx="397688" cy="428628"/>
            </a:xfrm>
          </p:grpSpPr>
          <p:sp>
            <p:nvSpPr>
              <p:cNvPr id="26" name="＞形箭號 36">
                <a:extLst>
                  <a:ext uri="{FF2B5EF4-FFF2-40B4-BE49-F238E27FC236}">
                    <a16:creationId xmlns:a16="http://schemas.microsoft.com/office/drawing/2014/main" xmlns="" id="{3E951DF5-D7CA-D36F-9E5A-CA392F962CD7}"/>
                  </a:ext>
                </a:extLst>
              </p:cNvPr>
              <p:cNvSpPr/>
              <p:nvPr/>
            </p:nvSpPr>
            <p:spPr>
              <a:xfrm>
                <a:off x="2745009" y="5939999"/>
                <a:ext cx="209956" cy="428628"/>
              </a:xfrm>
              <a:prstGeom prst="chevr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199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＞形箭號 37">
                <a:extLst>
                  <a:ext uri="{FF2B5EF4-FFF2-40B4-BE49-F238E27FC236}">
                    <a16:creationId xmlns:a16="http://schemas.microsoft.com/office/drawing/2014/main" xmlns="" id="{F591566D-4753-D6D2-1116-E2007578CCE9}"/>
                  </a:ext>
                </a:extLst>
              </p:cNvPr>
              <p:cNvSpPr/>
              <p:nvPr/>
            </p:nvSpPr>
            <p:spPr>
              <a:xfrm>
                <a:off x="2954965" y="5939999"/>
                <a:ext cx="187732" cy="428628"/>
              </a:xfrm>
              <a:prstGeom prst="chevr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199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xmlns="" id="{3F70E757-B4DD-E88F-5B94-71363E77EC1C}"/>
                </a:ext>
              </a:extLst>
            </p:cNvPr>
            <p:cNvGrpSpPr/>
            <p:nvPr/>
          </p:nvGrpSpPr>
          <p:grpSpPr>
            <a:xfrm>
              <a:off x="5784245" y="3200595"/>
              <a:ext cx="861954" cy="292582"/>
              <a:chOff x="2745009" y="5939999"/>
              <a:chExt cx="397688" cy="428628"/>
            </a:xfrm>
          </p:grpSpPr>
          <p:sp>
            <p:nvSpPr>
              <p:cNvPr id="24" name="＞形箭號 39">
                <a:extLst>
                  <a:ext uri="{FF2B5EF4-FFF2-40B4-BE49-F238E27FC236}">
                    <a16:creationId xmlns:a16="http://schemas.microsoft.com/office/drawing/2014/main" xmlns="" id="{C7A10CBB-B855-0274-ED19-CD81DBD1E47C}"/>
                  </a:ext>
                </a:extLst>
              </p:cNvPr>
              <p:cNvSpPr/>
              <p:nvPr/>
            </p:nvSpPr>
            <p:spPr>
              <a:xfrm>
                <a:off x="2745009" y="5939999"/>
                <a:ext cx="209956" cy="428628"/>
              </a:xfrm>
              <a:prstGeom prst="chevr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199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＞形箭號 40">
                <a:extLst>
                  <a:ext uri="{FF2B5EF4-FFF2-40B4-BE49-F238E27FC236}">
                    <a16:creationId xmlns:a16="http://schemas.microsoft.com/office/drawing/2014/main" xmlns="" id="{D4B81BFA-8CA7-F3FC-6AF0-BCBF05E140D8}"/>
                  </a:ext>
                </a:extLst>
              </p:cNvPr>
              <p:cNvSpPr/>
              <p:nvPr/>
            </p:nvSpPr>
            <p:spPr>
              <a:xfrm>
                <a:off x="2954965" y="5939999"/>
                <a:ext cx="187732" cy="428628"/>
              </a:xfrm>
              <a:prstGeom prst="chevr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199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圓角矩形 42">
              <a:extLst>
                <a:ext uri="{FF2B5EF4-FFF2-40B4-BE49-F238E27FC236}">
                  <a16:creationId xmlns:a16="http://schemas.microsoft.com/office/drawing/2014/main" xmlns="" id="{50B59544-D744-8B9B-A4C1-45B288091609}"/>
                </a:ext>
              </a:extLst>
            </p:cNvPr>
            <p:cNvSpPr/>
            <p:nvPr/>
          </p:nvSpPr>
          <p:spPr>
            <a:xfrm>
              <a:off x="3807670" y="2807107"/>
              <a:ext cx="1826136" cy="1079558"/>
            </a:xfrm>
            <a:prstGeom prst="roundRect">
              <a:avLst/>
            </a:prstGeom>
            <a:solidFill>
              <a:srgbClr val="FFFF99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99"/>
            </a:p>
          </p:txBody>
        </p:sp>
        <p:sp>
          <p:nvSpPr>
            <p:cNvPr id="20" name="圓角矩形 43">
              <a:extLst>
                <a:ext uri="{FF2B5EF4-FFF2-40B4-BE49-F238E27FC236}">
                  <a16:creationId xmlns:a16="http://schemas.microsoft.com/office/drawing/2014/main" xmlns="" id="{250D249A-54AD-84EC-EA35-6ACF52D2F308}"/>
                </a:ext>
              </a:extLst>
            </p:cNvPr>
            <p:cNvSpPr/>
            <p:nvPr/>
          </p:nvSpPr>
          <p:spPr>
            <a:xfrm>
              <a:off x="6911021" y="2844016"/>
              <a:ext cx="1826136" cy="1079558"/>
            </a:xfrm>
            <a:prstGeom prst="roundRect">
              <a:avLst/>
            </a:prstGeom>
            <a:solidFill>
              <a:srgbClr val="FFFF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99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860EB057-3F09-FA59-5582-78A2C15F0190}"/>
                </a:ext>
              </a:extLst>
            </p:cNvPr>
            <p:cNvSpPr/>
            <p:nvPr/>
          </p:nvSpPr>
          <p:spPr>
            <a:xfrm>
              <a:off x="406843" y="2912811"/>
              <a:ext cx="1774655" cy="922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向各區</a:t>
              </a:r>
              <a:r>
                <a:rPr lang="zh-TW" altLang="en-US" sz="17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衛生所</a:t>
              </a:r>
              <a:r>
                <a:rPr lang="zh-TW" altLang="en-US" sz="17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長照中心提出申請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9291F6AB-7B31-0012-165E-15EF311F7188}"/>
                </a:ext>
              </a:extLst>
            </p:cNvPr>
            <p:cNvSpPr/>
            <p:nvPr/>
          </p:nvSpPr>
          <p:spPr>
            <a:xfrm>
              <a:off x="4010296" y="2990993"/>
              <a:ext cx="1438091" cy="738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專業人員到府評估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C86E8CDE-A9FB-3BD9-D61C-EA15DF5F95F5}"/>
                </a:ext>
              </a:extLst>
            </p:cNvPr>
            <p:cNvSpPr/>
            <p:nvPr/>
          </p:nvSpPr>
          <p:spPr>
            <a:xfrm>
              <a:off x="7143543" y="3026191"/>
              <a:ext cx="1453896" cy="738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99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共同擬定照顧計畫</a:t>
              </a: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E099C002-FAB8-82E2-022D-1B36122BF929}"/>
              </a:ext>
            </a:extLst>
          </p:cNvPr>
          <p:cNvSpPr txBox="1"/>
          <p:nvPr/>
        </p:nvSpPr>
        <p:spPr>
          <a:xfrm>
            <a:off x="778950" y="5080068"/>
            <a:ext cx="3943505" cy="41537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99" b="1" dirty="0">
                <a:solidFill>
                  <a:srgbClr val="F70F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你還可以這麼做</a:t>
            </a:r>
            <a:r>
              <a:rPr lang="en-US" altLang="zh-TW" sz="2099" b="1" dirty="0">
                <a:solidFill>
                  <a:srgbClr val="F70F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099" b="1" dirty="0">
              <a:solidFill>
                <a:srgbClr val="F70FA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69FCBA9B-CD50-06A1-515E-976AE9B1717E}"/>
              </a:ext>
            </a:extLst>
          </p:cNvPr>
          <p:cNvSpPr txBox="1"/>
          <p:nvPr/>
        </p:nvSpPr>
        <p:spPr>
          <a:xfrm>
            <a:off x="3637598" y="5528445"/>
            <a:ext cx="7360532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038" indent="-25703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長期照顧線上申請</a:t>
            </a:r>
            <a:endParaRPr lang="en-US" altLang="zh-TW" sz="20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7038" indent="-25703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撥打全國統一專線</a:t>
            </a:r>
            <a:r>
              <a:rPr lang="en-US" altLang="zh-TW" sz="2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1966(</a:t>
            </a:r>
            <a:r>
              <a:rPr lang="zh-TW" altLang="en-US" sz="2000" dirty="0">
                <a:solidFill>
                  <a:srgbClr val="333333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sz="2000" dirty="0">
                <a:solidFill>
                  <a:srgbClr val="333333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333333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分鐘免付費</a:t>
            </a:r>
            <a:r>
              <a:rPr lang="en-US" altLang="zh-TW" sz="2000" dirty="0">
                <a:solidFill>
                  <a:srgbClr val="333333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0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2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2472"/>
              </p:ext>
            </p:extLst>
          </p:nvPr>
        </p:nvGraphicFramePr>
        <p:xfrm>
          <a:off x="831146" y="2187826"/>
          <a:ext cx="7679554" cy="172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178576" y="2267010"/>
            <a:ext cx="646011" cy="166363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>
              <a:defRPr/>
            </a:pPr>
            <a:r>
              <a:rPr lang="zh-TW" altLang="en-US" sz="299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長照服務</a:t>
            </a:r>
          </a:p>
        </p:txBody>
      </p:sp>
      <p:sp>
        <p:nvSpPr>
          <p:cNvPr id="6" name="矩形: 圓角 5"/>
          <p:cNvSpPr/>
          <p:nvPr/>
        </p:nvSpPr>
        <p:spPr>
          <a:xfrm>
            <a:off x="704987" y="3910450"/>
            <a:ext cx="2725217" cy="1572215"/>
          </a:xfrm>
          <a:prstGeom prst="roundRect">
            <a:avLst/>
          </a:prstGeom>
          <a:solidFill>
            <a:srgbClr val="A3F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038" indent="-257038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失智照顧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7038" indent="-257038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社區預防性照顧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7038" indent="-257038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預防及延緩失能</a:t>
            </a:r>
          </a:p>
        </p:txBody>
      </p:sp>
      <p:sp>
        <p:nvSpPr>
          <p:cNvPr id="7" name="矩形: 圓角 6"/>
          <p:cNvSpPr/>
          <p:nvPr/>
        </p:nvSpPr>
        <p:spPr>
          <a:xfrm>
            <a:off x="5603780" y="3870253"/>
            <a:ext cx="2796295" cy="172669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038" indent="-257038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延伸出院準備服務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7038" indent="-257038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居家醫療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57038" indent="-257038">
              <a:buFont typeface="Wingdings" panose="05000000000000000000" pitchFamily="2" charset="2"/>
              <a:buChar char="ü"/>
              <a:defRPr/>
            </a:pP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居家安寧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endParaRPr lang="zh-TW" altLang="en-US" sz="1349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圖說文字: 向上箭號 7"/>
          <p:cNvSpPr/>
          <p:nvPr/>
        </p:nvSpPr>
        <p:spPr>
          <a:xfrm>
            <a:off x="3813912" y="4335006"/>
            <a:ext cx="1406160" cy="1830298"/>
          </a:xfrm>
          <a:prstGeom prst="upArrow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社區整體照顧服務體系</a:t>
            </a:r>
            <a:endParaRPr lang="en-US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1840" y="1487829"/>
            <a:ext cx="2448272" cy="581491"/>
          </a:xfrm>
          <a:prstGeom prst="rect">
            <a:avLst/>
          </a:prstGeom>
          <a:solidFill>
            <a:schemeClr val="accent6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9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創新及整合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2C79C6A-E891-49C6-AEA3-E40AFDB52E2D}"/>
              </a:ext>
            </a:extLst>
          </p:cNvPr>
          <p:cNvSpPr/>
          <p:nvPr/>
        </p:nvSpPr>
        <p:spPr>
          <a:xfrm>
            <a:off x="0" y="237827"/>
            <a:ext cx="9149575" cy="9094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49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331640" y="400268"/>
            <a:ext cx="7179060" cy="628521"/>
          </a:xfrm>
        </p:spPr>
        <p:txBody>
          <a:bodyPr>
            <a:noAutofit/>
          </a:bodyPr>
          <a:lstStyle/>
          <a:p>
            <a:r>
              <a:rPr lang="zh-TW" altLang="en-US" sz="4498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長照</a:t>
            </a:r>
            <a:r>
              <a:rPr lang="en-US" altLang="zh-TW" sz="4498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2.0</a:t>
            </a:r>
            <a:r>
              <a:rPr lang="zh-TW" altLang="en-US" sz="4498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政策的重要精神</a:t>
            </a:r>
          </a:p>
        </p:txBody>
      </p:sp>
    </p:spTree>
    <p:extLst>
      <p:ext uri="{BB962C8B-B14F-4D97-AF65-F5344CB8AC3E}">
        <p14:creationId xmlns:p14="http://schemas.microsoft.com/office/powerpoint/2010/main" val="83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600E0FB4-7F6A-4131-893A-9C462267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8662"/>
            <a:ext cx="9143999" cy="434933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68EB9989-A563-4F3D-BEED-31FD7AE4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7E3FD1B-9835-4FB3-9612-FFC66B391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12" t="17801" r="19288" b="16401"/>
          <a:stretch/>
        </p:blipFill>
        <p:spPr>
          <a:xfrm>
            <a:off x="0" y="0"/>
            <a:ext cx="9144000" cy="2526593"/>
          </a:xfrm>
          <a:prstGeom prst="rect">
            <a:avLst/>
          </a:prstGeom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456B8B12-45F2-22BB-FC73-66C24A1A5E17}"/>
              </a:ext>
            </a:extLst>
          </p:cNvPr>
          <p:cNvGrpSpPr>
            <a:grpSpLocks/>
          </p:cNvGrpSpPr>
          <p:nvPr/>
        </p:nvGrpSpPr>
        <p:grpSpPr bwMode="auto">
          <a:xfrm>
            <a:off x="189943" y="3653322"/>
            <a:ext cx="1528027" cy="1186058"/>
            <a:chOff x="610" y="1584"/>
            <a:chExt cx="1328" cy="1296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xmlns="" id="{3DCDCB93-C41C-F72E-F139-88990882C7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0" y="1584"/>
              <a:ext cx="1248" cy="129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799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xmlns="" id="{167FF139-DADC-11FD-89A7-C1419BB370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69" y="1812"/>
              <a:ext cx="1269" cy="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2099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65</a:t>
              </a:r>
              <a:r>
                <a:rPr lang="zh-TW" altLang="en-US" sz="2099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歲以上</a:t>
              </a:r>
              <a:endParaRPr lang="en-US" altLang="zh-TW" sz="2099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0" hangingPunct="0"/>
              <a:r>
                <a:rPr lang="zh-TW" altLang="en-US" sz="2099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之失能老人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87CBC84F-7AA4-C283-8895-D0B2A146ED9C}"/>
              </a:ext>
            </a:extLst>
          </p:cNvPr>
          <p:cNvGrpSpPr>
            <a:grpSpLocks/>
          </p:cNvGrpSpPr>
          <p:nvPr/>
        </p:nvGrpSpPr>
        <p:grpSpPr bwMode="auto">
          <a:xfrm>
            <a:off x="1717516" y="3591403"/>
            <a:ext cx="1506549" cy="1191084"/>
            <a:chOff x="1776" y="2476"/>
            <a:chExt cx="982" cy="958"/>
          </a:xfrm>
        </p:grpSpPr>
        <p:sp>
          <p:nvSpPr>
            <p:cNvPr id="9" name="Oval 15">
              <a:extLst>
                <a:ext uri="{FF2B5EF4-FFF2-40B4-BE49-F238E27FC236}">
                  <a16:creationId xmlns:a16="http://schemas.microsoft.com/office/drawing/2014/main" xmlns="" id="{220036E1-54D4-4A52-2126-1132CC0F7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76" y="2476"/>
              <a:ext cx="960" cy="958"/>
            </a:xfrm>
            <a:prstGeom prst="ellipse">
              <a:avLst/>
            </a:prstGeom>
            <a:solidFill>
              <a:srgbClr val="AAD52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799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xmlns="" id="{6DA01DF2-5F2E-1D4F-DCD3-3CA38DA87B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6" y="2657"/>
              <a:ext cx="942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0" hangingPunct="0">
                <a:defRPr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algn="ctr"/>
              <a:r>
                <a:rPr lang="en-US" altLang="zh-TW" sz="2099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55</a:t>
              </a:r>
              <a:r>
                <a:rPr lang="zh-TW" altLang="en-US" sz="2099" dirty="0">
                  <a:solidFill>
                    <a:srgbClr val="0070C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歲以上之失能原住民</a:t>
              </a: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xmlns="" id="{A0BDACBD-2ED5-63D1-AB2B-F1EC180FC2BE}"/>
              </a:ext>
            </a:extLst>
          </p:cNvPr>
          <p:cNvGrpSpPr>
            <a:grpSpLocks/>
          </p:cNvGrpSpPr>
          <p:nvPr/>
        </p:nvGrpSpPr>
        <p:grpSpPr bwMode="auto">
          <a:xfrm>
            <a:off x="3213642" y="3650876"/>
            <a:ext cx="1472797" cy="1191086"/>
            <a:chOff x="3072" y="2448"/>
            <a:chExt cx="960" cy="958"/>
          </a:xfrm>
        </p:grpSpPr>
        <p:sp>
          <p:nvSpPr>
            <p:cNvPr id="12" name="Oval 21">
              <a:extLst>
                <a:ext uri="{FF2B5EF4-FFF2-40B4-BE49-F238E27FC236}">
                  <a16:creationId xmlns:a16="http://schemas.microsoft.com/office/drawing/2014/main" xmlns="" id="{52747D65-4D67-2F34-7F15-602572F611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2" y="2448"/>
              <a:ext cx="960" cy="9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799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xmlns="" id="{81BAF2AC-8746-A324-B073-8F88C55DF1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142" y="2660"/>
              <a:ext cx="886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99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失能之身心障礙者</a:t>
              </a:r>
              <a:endParaRPr lang="en-US" altLang="zh-TW" sz="2099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Oval 28">
            <a:extLst>
              <a:ext uri="{FF2B5EF4-FFF2-40B4-BE49-F238E27FC236}">
                <a16:creationId xmlns:a16="http://schemas.microsoft.com/office/drawing/2014/main" xmlns="" id="{05026166-AACA-C633-200A-801B6037A1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922" y="3640026"/>
            <a:ext cx="1472797" cy="119935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 sz="1799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xmlns="" id="{A744C318-965E-6F1B-BACC-F24983DF48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14042" y="3829738"/>
            <a:ext cx="1454375" cy="106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en-US" altLang="zh-TW" sz="2099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099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歲以上之失智症患者</a:t>
            </a:r>
            <a:endParaRPr lang="en-US" altLang="zh-TW" sz="2099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xmlns="" id="{25E995CC-9D55-A02A-E837-DDE77C56B2C9}"/>
              </a:ext>
            </a:extLst>
          </p:cNvPr>
          <p:cNvGrpSpPr>
            <a:grpSpLocks/>
          </p:cNvGrpSpPr>
          <p:nvPr/>
        </p:nvGrpSpPr>
        <p:grpSpPr bwMode="auto">
          <a:xfrm>
            <a:off x="6145490" y="3612583"/>
            <a:ext cx="1517287" cy="1191086"/>
            <a:chOff x="3072" y="2448"/>
            <a:chExt cx="989" cy="958"/>
          </a:xfrm>
        </p:grpSpPr>
        <p:sp>
          <p:nvSpPr>
            <p:cNvPr id="17" name="Oval 21">
              <a:extLst>
                <a:ext uri="{FF2B5EF4-FFF2-40B4-BE49-F238E27FC236}">
                  <a16:creationId xmlns:a16="http://schemas.microsoft.com/office/drawing/2014/main" xmlns="" id="{42F273E1-6800-E041-A75D-20B127C7F9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2" y="2448"/>
              <a:ext cx="960" cy="95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799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xmlns="" id="{FF9C799B-4FC9-F05C-47EA-09488EAFF37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80" y="2642"/>
              <a:ext cx="981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TW" sz="2099" b="1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65</a:t>
              </a:r>
              <a:r>
                <a:rPr lang="zh-TW" altLang="en-US" sz="2099" b="1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歲以上獨居失能老人</a:t>
              </a:r>
            </a:p>
          </p:txBody>
        </p:sp>
      </p:grpSp>
      <p:sp>
        <p:nvSpPr>
          <p:cNvPr id="19" name="Oval 28">
            <a:extLst>
              <a:ext uri="{FF2B5EF4-FFF2-40B4-BE49-F238E27FC236}">
                <a16:creationId xmlns:a16="http://schemas.microsoft.com/office/drawing/2014/main" xmlns="" id="{546605E3-AEF8-4CEF-463B-C6BC326C83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80854" y="3640026"/>
            <a:ext cx="1472797" cy="1199353"/>
          </a:xfrm>
          <a:prstGeom prst="ellipse">
            <a:avLst/>
          </a:prstGeom>
          <a:solidFill>
            <a:srgbClr val="9933FF"/>
          </a:solidFill>
          <a:ln>
            <a:noFill/>
          </a:ln>
          <a:effectLst/>
        </p:spPr>
        <p:txBody>
          <a:bodyPr wrap="none" anchor="ctr"/>
          <a:lstStyle/>
          <a:p>
            <a:endParaRPr lang="zh-TW" altLang="en-US" sz="1799"/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xmlns="" id="{A6D1EB9F-177E-F8A9-1FAE-40E06D53CEE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86495" y="3889479"/>
            <a:ext cx="1426726" cy="4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099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衰弱老人</a:t>
            </a:r>
          </a:p>
        </p:txBody>
      </p:sp>
      <p:sp>
        <p:nvSpPr>
          <p:cNvPr id="21" name="圓角矩形 34">
            <a:extLst>
              <a:ext uri="{FF2B5EF4-FFF2-40B4-BE49-F238E27FC236}">
                <a16:creationId xmlns:a16="http://schemas.microsoft.com/office/drawing/2014/main" xmlns="" id="{A614DFB2-4B0A-79FF-6EA1-7034A3832549}"/>
              </a:ext>
            </a:extLst>
          </p:cNvPr>
          <p:cNvSpPr/>
          <p:nvPr/>
        </p:nvSpPr>
        <p:spPr>
          <a:xfrm>
            <a:off x="85494" y="1805549"/>
            <a:ext cx="4713981" cy="70311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sz="4498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哪些人可以申請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505E08A-3D17-5CFC-144C-A969A8AB45DD}"/>
              </a:ext>
            </a:extLst>
          </p:cNvPr>
          <p:cNvSpPr/>
          <p:nvPr/>
        </p:nvSpPr>
        <p:spPr>
          <a:xfrm>
            <a:off x="179513" y="548679"/>
            <a:ext cx="2976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5400" b="1" kern="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使用對象</a:t>
            </a:r>
            <a:endParaRPr lang="zh-CN" altLang="en-US" sz="5400" b="1" kern="0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8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83132B4F-AE33-4453-9531-DA832D1C5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1" y="2415180"/>
            <a:ext cx="9122263" cy="445423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6E3198FB-1DCA-4ED4-8177-EF446AF945C1}"/>
              </a:ext>
            </a:extLst>
          </p:cNvPr>
          <p:cNvSpPr txBox="1"/>
          <p:nvPr/>
        </p:nvSpPr>
        <p:spPr>
          <a:xfrm>
            <a:off x="28608" y="980728"/>
            <a:ext cx="912226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長照服務有哪些呀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???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5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84E3E4C2-B54C-4629-85E5-AE53C7E85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24801" r="18501" b="10800"/>
          <a:stretch/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329207AA-9DF2-4CCD-AB7C-ABA24D1C89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926" t="15001" r="18500" b="17800"/>
          <a:stretch/>
        </p:blipFill>
        <p:spPr>
          <a:xfrm>
            <a:off x="0" y="0"/>
            <a:ext cx="9144000" cy="5757123"/>
          </a:xfrm>
          <a:prstGeom prst="rect">
            <a:avLst/>
          </a:prstGeom>
        </p:spPr>
      </p:pic>
      <p:sp>
        <p:nvSpPr>
          <p:cNvPr id="3" name="向上箭號圖說文字 2"/>
          <p:cNvSpPr/>
          <p:nvPr/>
        </p:nvSpPr>
        <p:spPr>
          <a:xfrm>
            <a:off x="3995936" y="3068960"/>
            <a:ext cx="3888432" cy="2448272"/>
          </a:xfrm>
          <a:prstGeom prst="upArrow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都可以喔</a:t>
            </a:r>
            <a:r>
              <a:rPr lang="en-US" altLang="zh-TW" sz="2400" b="1" dirty="0" smtClean="0">
                <a:solidFill>
                  <a:schemeClr val="tx1"/>
                </a:solidFill>
                <a:latin typeface="+mj-ea"/>
                <a:ea typeface="+mj-ea"/>
              </a:rPr>
              <a:t>......</a:t>
            </a:r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                           撥打</a:t>
            </a:r>
            <a:r>
              <a:rPr lang="en-US" altLang="zh-TW" sz="2400" b="1" dirty="0" smtClean="0">
                <a:solidFill>
                  <a:schemeClr val="tx1"/>
                </a:solidFill>
                <a:latin typeface="+mj-ea"/>
                <a:ea typeface="+mj-ea"/>
              </a:rPr>
              <a:t>1966</a:t>
            </a:r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申請長照進行評估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1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172</Words>
  <Application>Microsoft Office PowerPoint</Application>
  <PresentationFormat>如螢幕大小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微軟正黑體</vt:lpstr>
      <vt:lpstr>新細明體</vt:lpstr>
      <vt:lpstr>標楷體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匯合</vt:lpstr>
      <vt:lpstr>PowerPoint 簡報</vt:lpstr>
      <vt:lpstr>長照2.0政策的重要精神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108年長期照護宣導</dc:title>
  <dc:creator>user</dc:creator>
  <cp:lastModifiedBy>user015</cp:lastModifiedBy>
  <cp:revision>44</cp:revision>
  <cp:lastPrinted>2024-05-31T01:25:24Z</cp:lastPrinted>
  <dcterms:created xsi:type="dcterms:W3CDTF">2019-01-11T03:10:08Z</dcterms:created>
  <dcterms:modified xsi:type="dcterms:W3CDTF">2024-05-31T01:26:12Z</dcterms:modified>
</cp:coreProperties>
</file>