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9"/>
  </p:notesMasterIdLst>
  <p:handoutMasterIdLst>
    <p:handoutMasterId r:id="rId10"/>
  </p:handoutMasterIdLst>
  <p:sldIdLst>
    <p:sldId id="303" r:id="rId2"/>
    <p:sldId id="269" r:id="rId3"/>
    <p:sldId id="310" r:id="rId4"/>
    <p:sldId id="306" r:id="rId5"/>
    <p:sldId id="307" r:id="rId6"/>
    <p:sldId id="304" r:id="rId7"/>
    <p:sldId id="309" r:id="rId8"/>
  </p:sldIdLst>
  <p:sldSz cx="12188825" cy="6858000"/>
  <p:notesSz cx="6797675" cy="9926638"/>
  <p:custDataLst>
    <p:tags r:id="rId11"/>
  </p:custDataLst>
  <p:defaultTextStyle>
    <a:defPPr rtl="0"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12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中等深淺樣式 4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57" autoAdjust="0"/>
    <p:restoredTop sz="94660" autoAdjust="0"/>
  </p:normalViewPr>
  <p:slideViewPr>
    <p:cSldViewPr showGuides="1">
      <p:cViewPr varScale="1">
        <p:scale>
          <a:sx n="69" d="100"/>
          <a:sy n="69" d="100"/>
        </p:scale>
        <p:origin x="702" y="66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0" d="100"/>
          <a:sy n="90" d="100"/>
        </p:scale>
        <p:origin x="377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日期預留位置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211FCB3-78BC-4C0F-B106-8B08749C745B}" type="datetime1">
              <a:rPr lang="zh-TW" altLang="en-US" smtClean="0">
                <a:latin typeface="Mingliu" panose="02020509000000000000" pitchFamily="49" charset="-120"/>
                <a:ea typeface="Mingliu" panose="02020509000000000000" pitchFamily="49" charset="-120"/>
              </a:rPr>
              <a:pPr rtl="0"/>
              <a:t>2025/2/12</a:t>
            </a:fld>
            <a:endParaRPr lang="zh-TW" alt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3386A95-D0A4-44B9-98DA-3665758D8262}" type="slidenum">
              <a:rPr lang="en-US" altLang="zh-TW">
                <a:latin typeface="Mingliu" panose="02020509000000000000" pitchFamily="49" charset="-120"/>
                <a:ea typeface="Mingliu" panose="02020509000000000000" pitchFamily="49" charset="-120"/>
              </a:rPr>
              <a:pPr rtl="0"/>
              <a:t>‹#›</a:t>
            </a:fld>
            <a:endParaRPr lang="zh-TW" alt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69847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ngliu" panose="02020509000000000000" pitchFamily="49" charset="-120"/>
                <a:ea typeface="Mingliu" panose="02020509000000000000" pitchFamily="49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3" name="日期預留位置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ngliu" panose="02020509000000000000" pitchFamily="49" charset="-120"/>
                <a:ea typeface="Mingliu" panose="02020509000000000000" pitchFamily="49" charset="-120"/>
              </a:defRPr>
            </a:lvl1pPr>
          </a:lstStyle>
          <a:p>
            <a:fld id="{190FB85D-FE10-43F3-B64E-9566D03313F4}" type="datetime1">
              <a:rPr lang="zh-TW" altLang="en-US" smtClean="0"/>
              <a:pPr/>
              <a:t>2025/2/12</a:t>
            </a:fld>
            <a:endParaRPr lang="zh-TW" altLang="en-US" dirty="0"/>
          </a:p>
        </p:txBody>
      </p:sp>
      <p:sp>
        <p:nvSpPr>
          <p:cNvPr id="4" name="投影片影像預留位置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dirty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/>
              <a:t>編輯</a:t>
            </a:r>
            <a:r>
              <a:rPr lang="zh-TW" altLang="en-US" dirty="0"/>
              <a:t>母片文字樣式</a:t>
            </a:r>
          </a:p>
          <a:p>
            <a:pPr lvl="1" rtl="0"/>
            <a:r>
              <a:rPr lang="zh-TW" altLang="en-US" dirty="0"/>
              <a:t>第二層</a:t>
            </a:r>
          </a:p>
          <a:p>
            <a:pPr lvl="2" rtl="0"/>
            <a:r>
              <a:rPr lang="zh-TW" altLang="en-US" dirty="0"/>
              <a:t>第三層</a:t>
            </a:r>
          </a:p>
          <a:p>
            <a:pPr lvl="3" rtl="0"/>
            <a:r>
              <a:rPr lang="zh-TW" altLang="en-US" dirty="0"/>
              <a:t>第四層</a:t>
            </a:r>
          </a:p>
          <a:p>
            <a:pPr lvl="4" rtl="0"/>
            <a:r>
              <a:rPr lang="zh-TW" altLang="en-US" dirty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ngliu" panose="02020509000000000000" pitchFamily="49" charset="-120"/>
                <a:ea typeface="Mingliu" panose="02020509000000000000" pitchFamily="49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ngliu" panose="02020509000000000000" pitchFamily="49" charset="-120"/>
                <a:ea typeface="Mingliu" panose="02020509000000000000" pitchFamily="49" charset="-120"/>
              </a:defRPr>
            </a:lvl1pPr>
          </a:lstStyle>
          <a:p>
            <a:fld id="{FC3821A9-1C31-4760-BDBC-9A0BA471B1B7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22161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Mingliu" panose="02020509000000000000" pitchFamily="49" charset="-120"/>
        <a:ea typeface="Mingliu" panose="02020509000000000000" pitchFamily="49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ngliu" panose="02020509000000000000" pitchFamily="49" charset="-120"/>
        <a:ea typeface="Mingliu" panose="02020509000000000000" pitchFamily="49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ngliu" panose="02020509000000000000" pitchFamily="49" charset="-120"/>
        <a:ea typeface="Mingliu" panose="02020509000000000000" pitchFamily="49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ngliu" panose="02020509000000000000" pitchFamily="49" charset="-120"/>
        <a:ea typeface="Mingliu" panose="02020509000000000000" pitchFamily="49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ngliu" panose="02020509000000000000" pitchFamily="49" charset="-120"/>
        <a:ea typeface="Mingliu" panose="02020509000000000000" pitchFamily="49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3525" cy="37226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3A2CC701-D80A-463B-8415-A85485312088}" type="slidenum">
              <a:rPr lang="en-US" smtClean="0"/>
              <a:pPr rtl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279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909583" y="359898"/>
            <a:ext cx="9872948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909583" y="1850064"/>
            <a:ext cx="9872948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A891-2AF2-411E-AE4F-731FCD3CA170}" type="datetime1">
              <a:rPr lang="zh-TW" altLang="en-US" smtClean="0"/>
              <a:pPr/>
              <a:t>2025/2/12</a:t>
            </a:fld>
            <a:endParaRPr lang="zh-TW" altLang="en-US" dirty="0"/>
          </a:p>
        </p:txBody>
      </p:sp>
      <p:sp>
        <p:nvSpPr>
          <p:cNvPr id="20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zh-TW" altLang="en-US" dirty="0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F25A965E-3C11-4F28-82DC-E30D63FAC43C}" type="slidenum">
              <a:rPr lang="en-US" altLang="zh-TW" smtClean="0"/>
              <a:pPr rtl="0"/>
              <a:t>‹#›</a:t>
            </a:fld>
            <a:endParaRPr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1228257" y="1413802"/>
            <a:ext cx="280343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1542499" y="1345016"/>
            <a:ext cx="85322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12785-3F27-4559-955D-2D20BE8AEB59}" type="datetime1">
              <a:rPr lang="zh-TW" altLang="en-US" smtClean="0"/>
              <a:pPr/>
              <a:t>2025/2/12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F25A965E-3C11-4F28-82DC-E30D63FAC43C}" type="slidenum">
              <a:rPr lang="en-US" altLang="zh-TW" smtClean="0"/>
              <a:pPr rtl="0"/>
              <a:t>‹#›</a:t>
            </a:fld>
            <a:endParaRPr lang="zh-TW" alt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9141619" y="274639"/>
            <a:ext cx="2437765" cy="5851525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523603" y="274640"/>
            <a:ext cx="7414869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60582-565A-4D01-901A-698F5A3E90CB}" type="datetime1">
              <a:rPr lang="zh-TW" altLang="en-US" smtClean="0"/>
              <a:pPr/>
              <a:t>2025/2/12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F25A965E-3C11-4F28-82DC-E30D63FAC43C}" type="slidenum">
              <a:rPr lang="en-US" altLang="zh-TW" smtClean="0"/>
              <a:pPr rtl="0"/>
              <a:t>‹#›</a:t>
            </a:fld>
            <a:endParaRPr lang="zh-TW" alt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8F51F-3692-4665-BE78-1B5FB9A16ED2}" type="datetime1">
              <a:rPr lang="zh-TW" altLang="en-US" smtClean="0"/>
              <a:pPr/>
              <a:t>2025/2/12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A965E-3C11-4F28-82DC-E30D63FAC43C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3043061" y="-54"/>
            <a:ext cx="9141619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36960" y="2600325"/>
            <a:ext cx="8532178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36960" y="1066800"/>
            <a:ext cx="8532178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8F51F-3692-4665-BE78-1B5FB9A16ED2}" type="datetime1">
              <a:rPr lang="zh-TW" altLang="en-US" smtClean="0"/>
              <a:pPr/>
              <a:t>2025/2/12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A965E-3C11-4F28-82DC-E30D63FAC43C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  <p:sp>
        <p:nvSpPr>
          <p:cNvPr id="10" name="矩形 9"/>
          <p:cNvSpPr/>
          <p:nvPr/>
        </p:nvSpPr>
        <p:spPr bwMode="invGray">
          <a:xfrm>
            <a:off x="3047206" y="0"/>
            <a:ext cx="101574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2895674" y="2814656"/>
            <a:ext cx="280343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3209916" y="2745870"/>
            <a:ext cx="85322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13645" y="274320"/>
            <a:ext cx="9994837" cy="1143000"/>
          </a:xfrm>
        </p:spPr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913646" y="1524000"/>
            <a:ext cx="487553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032952" y="1524000"/>
            <a:ext cx="487553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8F51F-3692-4665-BE78-1B5FB9A16ED2}" type="datetime1">
              <a:rPr lang="zh-TW" altLang="en-US" smtClean="0"/>
              <a:pPr/>
              <a:t>2025/2/12</a:t>
            </a:fld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A965E-3C11-4F28-82DC-E30D63FAC43C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441" y="5160336"/>
            <a:ext cx="10969943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441" y="328278"/>
            <a:ext cx="5363083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6216301" y="328278"/>
            <a:ext cx="5363083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609441" y="969336"/>
            <a:ext cx="5363083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216301" y="969336"/>
            <a:ext cx="5363083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8F51F-3692-4665-BE78-1B5FB9A16ED2}" type="datetime1">
              <a:rPr lang="zh-TW" altLang="en-US" smtClean="0"/>
              <a:pPr/>
              <a:t>2025/2/12</a:t>
            </a:fld>
            <a:endParaRPr lang="zh-TW" altLang="en-US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A965E-3C11-4F28-82DC-E30D63FAC43C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13645" y="274320"/>
            <a:ext cx="9994837" cy="1143000"/>
          </a:xfrm>
        </p:spPr>
        <p:txBody>
          <a:bodyPr anchor="ctr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EEB7-7423-42F6-BBD1-F7BC82CC5E54}" type="datetime1">
              <a:rPr lang="zh-TW" altLang="en-US" smtClean="0"/>
              <a:pPr/>
              <a:t>2025/2/12</a:t>
            </a:fld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F25A965E-3C11-4F28-82DC-E30D63FAC43C}" type="slidenum">
              <a:rPr lang="en-US" altLang="zh-TW" smtClean="0"/>
              <a:pPr rtl="0"/>
              <a:t>‹#›</a:t>
            </a:fld>
            <a:endParaRPr lang="zh-TW" alt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352960" y="0"/>
            <a:ext cx="1083586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A9E4-487B-47FB-9136-8D66922A45AC}" type="datetime1">
              <a:rPr lang="zh-TW" altLang="en-US" smtClean="0"/>
              <a:pPr/>
              <a:t>2025/2/12</a:t>
            </a:fld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F25A965E-3C11-4F28-82DC-E30D63FAC43C}" type="slidenum">
              <a:rPr lang="en-US" altLang="zh-TW" smtClean="0"/>
              <a:pPr rtl="0"/>
              <a:t>‹#›</a:t>
            </a:fld>
            <a:endParaRPr lang="zh-TW" altLang="en-US" dirty="0"/>
          </a:p>
        </p:txBody>
      </p:sp>
      <p:sp>
        <p:nvSpPr>
          <p:cNvPr id="6" name="矩形 5"/>
          <p:cNvSpPr/>
          <p:nvPr/>
        </p:nvSpPr>
        <p:spPr bwMode="invGray">
          <a:xfrm>
            <a:off x="1352959" y="-54"/>
            <a:ext cx="97511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441" y="216778"/>
            <a:ext cx="5078677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09441" y="1406964"/>
            <a:ext cx="5078677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609441" y="2133601"/>
            <a:ext cx="10868369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C5216-F814-422A-8DE7-055FA5948E7F}" type="datetime1">
              <a:rPr lang="zh-TW" altLang="en-US" smtClean="0"/>
              <a:pPr/>
              <a:t>2025/2/12</a:t>
            </a:fld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F25A965E-3C11-4F28-82DC-E30D63FAC43C}" type="slidenum">
              <a:rPr lang="en-US" altLang="zh-TW" smtClean="0"/>
              <a:pPr rtl="0"/>
              <a:t>‹#›</a:t>
            </a:fld>
            <a:endParaRPr lang="zh-TW" alt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847150" y="1066800"/>
            <a:ext cx="3656648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E7345-34D4-4A01-8DA3-A15C1B29657F}" type="datetime1">
              <a:rPr lang="zh-TW" altLang="en-US" smtClean="0"/>
              <a:pPr/>
              <a:t>2025/2/12</a:t>
            </a:fld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F25A965E-3C11-4F28-82DC-E30D63FAC43C}" type="slidenum">
              <a:rPr lang="en-US" altLang="zh-TW" smtClean="0"/>
              <a:pPr rtl="0"/>
              <a:t>‹#›</a:t>
            </a:fld>
            <a:endParaRPr lang="zh-TW" altLang="en-US" dirty="0"/>
          </a:p>
        </p:txBody>
      </p:sp>
      <p:sp>
        <p:nvSpPr>
          <p:cNvPr id="8" name="矩形 7"/>
          <p:cNvSpPr/>
          <p:nvPr/>
        </p:nvSpPr>
        <p:spPr>
          <a:xfrm>
            <a:off x="1015735" y="1066800"/>
            <a:ext cx="6094413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117309" y="1143004"/>
            <a:ext cx="5891265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TW" altLang="en-US"/>
              <a:t>按一下圖示以新增圖片</a:t>
            </a:r>
            <a:endParaRPr kumimoji="0" lang="en-US" dirty="0"/>
          </a:p>
        </p:txBody>
      </p:sp>
      <p:sp>
        <p:nvSpPr>
          <p:cNvPr id="9" name="流程圖: 程序 8"/>
          <p:cNvSpPr/>
          <p:nvPr/>
        </p:nvSpPr>
        <p:spPr>
          <a:xfrm rot="19468671">
            <a:off x="528829" y="954341"/>
            <a:ext cx="91416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流程圖: 程序 9"/>
          <p:cNvSpPr/>
          <p:nvPr/>
        </p:nvSpPr>
        <p:spPr>
          <a:xfrm rot="2103354" flipH="1">
            <a:off x="6669818" y="936786"/>
            <a:ext cx="865407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17309" y="4800600"/>
            <a:ext cx="5891265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1087619" y="-815922"/>
            <a:ext cx="2184614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225030" y="21103"/>
            <a:ext cx="2268997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243779" y="1055077"/>
            <a:ext cx="1500565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350146" y="-54"/>
            <a:ext cx="10838679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913645" y="274638"/>
            <a:ext cx="9994837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1913645" y="1447800"/>
            <a:ext cx="9994837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4773957" y="6305550"/>
            <a:ext cx="2844059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168F51F-3692-4665-BE78-1B5FB9A16ED2}" type="datetime1">
              <a:rPr lang="zh-TW" altLang="en-US" smtClean="0"/>
              <a:pPr/>
              <a:t>2025/2/12</a:t>
            </a:fld>
            <a:endParaRPr lang="zh-TW" altLang="en-US" dirty="0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7618015" y="6305550"/>
            <a:ext cx="3859795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TW" altLang="en-US" dirty="0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11481873" y="6305550"/>
            <a:ext cx="609441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25A965E-3C11-4F28-82DC-E30D63FAC43C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  <p:sp>
        <p:nvSpPr>
          <p:cNvPr id="15" name="矩形 14"/>
          <p:cNvSpPr/>
          <p:nvPr/>
        </p:nvSpPr>
        <p:spPr bwMode="invGray">
          <a:xfrm>
            <a:off x="1352959" y="-54"/>
            <a:ext cx="97511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 spd="med">
    <p:fade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4"/>
          <p:cNvSpPr txBox="1">
            <a:spLocks/>
          </p:cNvSpPr>
          <p:nvPr/>
        </p:nvSpPr>
        <p:spPr>
          <a:xfrm>
            <a:off x="2133971" y="548680"/>
            <a:ext cx="10054853" cy="57606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27432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tx1"/>
              </a:buClr>
              <a:buSzTx/>
              <a:tabLst/>
              <a:defRPr/>
            </a:pP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sym typeface="Arial" panose="020B0604020202020204" pitchFamily="34" charset="0"/>
              </a:rPr>
              <a:t>高雄市</a:t>
            </a:r>
            <a:r>
              <a:rPr kumimoji="0" lang="en-US" altLang="zh-TW" sz="6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sym typeface="Arial" panose="020B0604020202020204" pitchFamily="34" charset="0"/>
              </a:rPr>
              <a:t>114</a:t>
            </a: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sym typeface="Arial" panose="020B0604020202020204" pitchFamily="34" charset="0"/>
              </a:rPr>
              <a:t>年失智照護服務計畫</a:t>
            </a:r>
            <a:endParaRPr kumimoji="0" lang="en-US" altLang="zh-TW" sz="6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  <a:sym typeface="Arial" panose="020B0604020202020204" pitchFamily="34" charset="0"/>
            </a:endParaRPr>
          </a:p>
          <a:p>
            <a:pPr marL="27432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tx1"/>
              </a:buClr>
              <a:buSzTx/>
              <a:tabLst/>
              <a:defRPr/>
            </a:pPr>
            <a:r>
              <a:rPr lang="zh-TW" altLang="en-US" sz="60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  <a:sym typeface="Arial" panose="020B0604020202020204" pitchFamily="34" charset="0"/>
              </a:rPr>
              <a:t>設置</a:t>
            </a: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sym typeface="Arial" panose="020B0604020202020204" pitchFamily="34" charset="0"/>
              </a:rPr>
              <a:t>失智社區服務據點</a:t>
            </a:r>
            <a:endParaRPr kumimoji="0" lang="en-US" altLang="zh-TW" sz="6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  <a:sym typeface="Arial" panose="020B0604020202020204" pitchFamily="34" charset="0"/>
            </a:endParaRPr>
          </a:p>
          <a:p>
            <a:pPr marL="27432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tx1"/>
              </a:buClr>
              <a:buSzTx/>
              <a:tabLst/>
              <a:defRPr/>
            </a:pP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sym typeface="Arial" panose="020B0604020202020204" pitchFamily="34" charset="0"/>
              </a:rPr>
              <a:t>審查會</a:t>
            </a:r>
            <a:endParaRPr kumimoji="0" lang="en-US" altLang="zh-TW" sz="6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  <a:sym typeface="Arial" panose="020B0604020202020204" pitchFamily="34" charset="0"/>
            </a:endParaRPr>
          </a:p>
          <a:p>
            <a:pPr marL="274320" marR="0" lvl="0" indent="-22860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tx1"/>
              </a:buClr>
              <a:buSzTx/>
              <a:tabLst/>
              <a:defRPr/>
            </a:pPr>
            <a:endParaRPr lang="en-US" altLang="zh-TW" sz="4000" dirty="0">
              <a:latin typeface="微軟正黑體" pitchFamily="34" charset="-120"/>
              <a:ea typeface="微軟正黑體" pitchFamily="34" charset="-120"/>
              <a:sym typeface="Arial" panose="020B0604020202020204" pitchFamily="34" charset="0"/>
            </a:endParaRPr>
          </a:p>
          <a:p>
            <a:pPr marL="274320" marR="0" lvl="0" indent="-22860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tx1"/>
              </a:buClr>
              <a:buSzTx/>
              <a:tabLst/>
              <a:defRPr/>
            </a:pPr>
            <a:endParaRPr lang="en-US" altLang="zh-TW" sz="4000" dirty="0">
              <a:latin typeface="微軟正黑體" pitchFamily="34" charset="-120"/>
              <a:ea typeface="微軟正黑體" pitchFamily="34" charset="-120"/>
              <a:sym typeface="Arial" panose="020B0604020202020204" pitchFamily="34" charset="0"/>
            </a:endParaRPr>
          </a:p>
          <a:p>
            <a:pPr marL="274320" marR="0" lvl="0" indent="-22860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tx1"/>
              </a:buClr>
              <a:buSzTx/>
              <a:tabLst/>
              <a:defRPr/>
            </a:pP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sym typeface="Arial" panose="020B0604020202020204" pitchFamily="34" charset="0"/>
              </a:rPr>
              <a:t>承作</a:t>
            </a:r>
            <a:r>
              <a:rPr kumimoji="0" lang="zh-TW" altLang="en-US" sz="4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sym typeface="Arial" panose="020B0604020202020204" pitchFamily="34" charset="0"/>
              </a:rPr>
              <a:t>單位：申請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sym typeface="Arial" panose="020B0604020202020204" pitchFamily="34" charset="0"/>
              </a:rPr>
              <a:t>單位全銜</a:t>
            </a:r>
            <a:endParaRPr kumimoji="0" lang="en-US" altLang="zh-TW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  <a:sym typeface="Arial" panose="020B0604020202020204" pitchFamily="34" charset="0"/>
            </a:endParaRPr>
          </a:p>
          <a:p>
            <a:pPr marL="274320" marR="0" lvl="0" indent="-22860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tx1"/>
              </a:buClr>
              <a:buSzTx/>
              <a:tabLst/>
              <a:defRPr/>
            </a:pPr>
            <a:endParaRPr kumimoji="0" lang="en-US" altLang="zh-TW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  <a:sym typeface="Arial" panose="020B0604020202020204" pitchFamily="34" charset="0"/>
            </a:endParaRPr>
          </a:p>
          <a:p>
            <a:pPr marL="274320" marR="0" lvl="0" indent="-22860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tx1"/>
              </a:buClr>
              <a:buSzTx/>
              <a:tabLst/>
              <a:defRPr/>
            </a:pP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sym typeface="Arial" panose="020B0604020202020204" pitchFamily="34" charset="0"/>
              </a:rPr>
              <a:t>報告日期：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sym typeface="Arial" panose="020B0604020202020204" pitchFamily="34" charset="0"/>
              </a:rPr>
              <a:t>114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sym typeface="Arial" panose="020B0604020202020204" pitchFamily="34" charset="0"/>
              </a:rPr>
              <a:t>年</a:t>
            </a:r>
            <a:r>
              <a:rPr lang="zh-TW" altLang="en-US" sz="4000" dirty="0">
                <a:latin typeface="微軟正黑體" pitchFamily="34" charset="-120"/>
                <a:ea typeface="微軟正黑體" pitchFamily="34" charset="-120"/>
                <a:sym typeface="Arial" panose="020B0604020202020204" pitchFamily="34" charset="0"/>
              </a:rPr>
              <a:t>  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sym typeface="Arial" panose="020B0604020202020204" pitchFamily="34" charset="0"/>
              </a:rPr>
              <a:t>月</a:t>
            </a:r>
            <a:r>
              <a:rPr lang="zh-TW" altLang="en-US" sz="4000" dirty="0">
                <a:latin typeface="微軟正黑體" pitchFamily="34" charset="-120"/>
                <a:ea typeface="微軟正黑體" pitchFamily="34" charset="-120"/>
                <a:sym typeface="Arial" panose="020B0604020202020204" pitchFamily="34" charset="0"/>
              </a:rPr>
              <a:t>   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sym typeface="Arial" panose="020B0604020202020204" pitchFamily="34" charset="0"/>
              </a:rPr>
              <a:t>日</a:t>
            </a:r>
            <a:endParaRPr kumimoji="0" lang="en-US" altLang="zh-TW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490468" y="145412"/>
            <a:ext cx="9144000" cy="691299"/>
          </a:xfrm>
        </p:spPr>
        <p:txBody>
          <a:bodyPr rtlCol="0">
            <a:noAutofit/>
          </a:bodyPr>
          <a:lstStyle/>
          <a:p>
            <a:pPr algn="ctr" rtl="0"/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Arial" panose="020B0604020202020204" pitchFamily="34" charset="0"/>
              </a:rPr>
              <a:t>報告大綱</a:t>
            </a:r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1845940" y="908720"/>
            <a:ext cx="5472608" cy="5616624"/>
          </a:xfrm>
        </p:spPr>
        <p:txBody>
          <a:bodyPr rtlCol="0">
            <a:normAutofit lnSpcReduction="10000"/>
          </a:bodyPr>
          <a:lstStyle/>
          <a:p>
            <a:pPr>
              <a:buClrTx/>
              <a:buFont typeface="Wingdings" pitchFamily="2" charset="2"/>
              <a:buChar char="Ø"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Arial" panose="020B0604020202020204" pitchFamily="34" charset="0"/>
              </a:rPr>
              <a:t>申請單位介紹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  <a:sym typeface="Arial" panose="020B0604020202020204" pitchFamily="34" charset="0"/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Arial" panose="020B0604020202020204" pitchFamily="34" charset="0"/>
              </a:rPr>
              <a:t>服務理念與組織量能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  <a:sym typeface="Arial" panose="020B0604020202020204" pitchFamily="34" charset="0"/>
            </a:endParaRPr>
          </a:p>
          <a:p>
            <a:pPr marL="594360" lvl="1" indent="-228600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sym typeface="Arial" panose="020B0604020202020204" pitchFamily="34" charset="0"/>
              </a:rPr>
              <a:t>團隊健全性及組織運作能力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  <a:sym typeface="Arial" panose="020B0604020202020204" pitchFamily="34" charset="0"/>
            </a:endParaRPr>
          </a:p>
          <a:p>
            <a:pPr marL="594360" lvl="1" indent="-228600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zh-TW" altLang="zh-TW" dirty="0"/>
              <a:t>過去、現行服務績效及相關經驗</a:t>
            </a:r>
            <a:endParaRPr lang="en-US" altLang="zh-TW" dirty="0"/>
          </a:p>
          <a:p>
            <a:pPr marL="594360" lvl="1" indent="-228600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sym typeface="Arial" panose="020B0604020202020204" pitchFamily="34" charset="0"/>
              </a:rPr>
              <a:t>人力配置及留任策略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  <a:sym typeface="Arial" panose="020B0604020202020204" pitchFamily="34" charset="0"/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Arial" panose="020B0604020202020204" pitchFamily="34" charset="0"/>
              </a:rPr>
              <a:t>具體服務規劃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  <a:sym typeface="Arial" panose="020B0604020202020204" pitchFamily="34" charset="0"/>
            </a:endParaRPr>
          </a:p>
          <a:p>
            <a:pPr marL="594360" lvl="1" indent="-228600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sym typeface="Arial" panose="020B0604020202020204" pitchFamily="34" charset="0"/>
              </a:rPr>
              <a:t>在地資源了解與連結情形</a:t>
            </a:r>
            <a:endParaRPr lang="en-US" altLang="zh-TW" dirty="0">
              <a:latin typeface="微軟正黑體" panose="020B0604030504040204" pitchFamily="34" charset="-120"/>
              <a:sym typeface="Arial" panose="020B0604020202020204" pitchFamily="34" charset="0"/>
            </a:endParaRPr>
          </a:p>
          <a:p>
            <a:pPr marL="594360" lvl="1" indent="-228600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zh-TW" altLang="zh-TW" dirty="0"/>
              <a:t>服務宣導及開發個案、服務人數及涵蓋率等規劃</a:t>
            </a:r>
            <a:endParaRPr lang="en-US" altLang="zh-TW" dirty="0">
              <a:latin typeface="微軟正黑體" panose="020B0604030504040204" pitchFamily="34" charset="-120"/>
              <a:sym typeface="Arial" panose="020B0604020202020204" pitchFamily="34" charset="0"/>
            </a:endParaRPr>
          </a:p>
          <a:p>
            <a:pPr marL="594360" lvl="1" indent="-228600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sym typeface="Arial" panose="020B0604020202020204" pitchFamily="34" charset="0"/>
              </a:rPr>
              <a:t>課程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sym typeface="Arial" panose="020B0604020202020204" pitchFamily="34" charset="0"/>
              </a:rPr>
              <a:t>活動表及具體服務內容規劃（含預防及延緩失能服務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  <a:sym typeface="Arial" panose="020B0604020202020204" pitchFamily="34" charset="0"/>
              </a:rPr>
              <a:t>)</a:t>
            </a:r>
          </a:p>
          <a:p>
            <a:pPr lvl="1"/>
            <a:endParaRPr lang="en-US" altLang="zh-TW" kern="1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5" name="內容預留位置 2">
            <a:extLst>
              <a:ext uri="{FF2B5EF4-FFF2-40B4-BE49-F238E27FC236}">
                <a16:creationId xmlns:a16="http://schemas.microsoft.com/office/drawing/2014/main" id="{12A1C1E1-F1B1-4341-BF91-0FCBAB90805D}"/>
              </a:ext>
            </a:extLst>
          </p:cNvPr>
          <p:cNvSpPr txBox="1">
            <a:spLocks/>
          </p:cNvSpPr>
          <p:nvPr/>
        </p:nvSpPr>
        <p:spPr>
          <a:xfrm>
            <a:off x="7169963" y="1124744"/>
            <a:ext cx="4757097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Mingliu" panose="02020509000000000000" pitchFamily="49" charset="-120"/>
                <a:ea typeface="Mingliu" panose="02020509000000000000" pitchFamily="49" charset="-120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Mingliu" panose="02020509000000000000" pitchFamily="49" charset="-120"/>
                <a:ea typeface="Mingliu" panose="02020509000000000000" pitchFamily="49" charset="-120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Mingliu" panose="02020509000000000000" pitchFamily="49" charset="-120"/>
                <a:ea typeface="Mingliu" panose="02020509000000000000" pitchFamily="49" charset="-120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Mingliu" panose="02020509000000000000" pitchFamily="49" charset="-120"/>
                <a:ea typeface="Mingliu" panose="02020509000000000000" pitchFamily="49" charset="-120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Mingliu" panose="02020509000000000000" pitchFamily="49" charset="-120"/>
                <a:ea typeface="Mingliu" panose="02020509000000000000" pitchFamily="49" charset="-120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Ø"/>
            </a:pP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Arial" panose="020B0604020202020204" pitchFamily="34" charset="0"/>
              </a:rPr>
              <a:t>服務品質與場地設置</a:t>
            </a:r>
            <a:endParaRPr lang="en-US" altLang="zh-TW" sz="3200" b="1" dirty="0">
              <a:latin typeface="微軟正黑體" panose="020B0604030504040204" pitchFamily="34" charset="-120"/>
              <a:ea typeface="微軟正黑體" panose="020B0604030504040204" pitchFamily="34" charset="-120"/>
              <a:sym typeface="Arial" panose="020B0604020202020204" pitchFamily="34" charset="0"/>
            </a:endParaRPr>
          </a:p>
          <a:p>
            <a:pPr lvl="1"/>
            <a:r>
              <a:rPr lang="zh-TW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個案管理及權益保障機制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服務監測及品質評估機制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  <a:sym typeface="Arial" panose="020B0604020202020204" pitchFamily="34" charset="0"/>
            </a:endParaRPr>
          </a:p>
          <a:p>
            <a:pPr lvl="1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  <a:sym typeface="Arial" panose="020B0604020202020204" pitchFamily="34" charset="0"/>
              </a:rPr>
              <a:t>服務地址與空間檢視、場地概述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  <a:sym typeface="Arial" panose="020B0604020202020204" pitchFamily="34" charset="0"/>
            </a:endParaRPr>
          </a:p>
          <a:p>
            <a:pPr marL="274320" lvl="1"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Arial" panose="020B0604020202020204" pitchFamily="34" charset="0"/>
              </a:rPr>
              <a:t>經費概算</a:t>
            </a:r>
            <a:endParaRPr lang="en-US" altLang="zh-TW" sz="2700" dirty="0">
              <a:latin typeface="微軟正黑體" panose="020B0604030504040204" pitchFamily="34" charset="-120"/>
              <a:ea typeface="微軟正黑體" panose="020B0604030504040204" pitchFamily="34" charset="-120"/>
              <a:sym typeface="Arial" panose="020B0604020202020204" pitchFamily="34" charset="0"/>
            </a:endParaRPr>
          </a:p>
          <a:p>
            <a:pPr lvl="1"/>
            <a:r>
              <a:rPr lang="zh-TW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計畫經費規劃運用情形與經費編列合理性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252761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Arial" panose="020B0604020202020204" pitchFamily="34" charset="0"/>
              </a:rPr>
              <a:t>申請單位介紹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zh-TW" altLang="en-US" sz="4400" b="1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  <a:sym typeface="Arial" panose="020B0604020202020204" pitchFamily="34" charset="0"/>
              </a:rPr>
              <a:t>團隊健全性及組織運作能力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Arial" panose="020B0604020202020204" pitchFamily="34" charset="0"/>
              </a:rPr>
              <a:t>具體服務規劃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Arial" panose="020B0604020202020204" pitchFamily="34" charset="0"/>
              </a:rPr>
              <a:t>服務品質與場地設置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Arial" panose="020B0604020202020204" pitchFamily="34" charset="0"/>
              </a:rPr>
              <a:t>經費概算</a:t>
            </a:r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1413892" y="6021288"/>
            <a:ext cx="10009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備註：經費編列原則請參考衛生福利部</a:t>
            </a:r>
            <a:r>
              <a:rPr lang="en-US" altLang="zh-TW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114</a:t>
            </a:r>
            <a:r>
              <a:rPr lang="zh-TW" altLang="en-US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年度「失智照護服務計畫」申請作業須知，並以實際用於服務長輩為主之經費規劃</a:t>
            </a: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27470"/>
              </p:ext>
            </p:extLst>
          </p:nvPr>
        </p:nvGraphicFramePr>
        <p:xfrm>
          <a:off x="2710036" y="1412776"/>
          <a:ext cx="8095389" cy="442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8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8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8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0632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/>
                        <a:t>項目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/>
                        <a:t>金額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/>
                        <a:t>編列說明</a:t>
                      </a:r>
                      <a:r>
                        <a:rPr lang="en-US" altLang="zh-TW" b="1" dirty="0"/>
                        <a:t>/</a:t>
                      </a:r>
                      <a:r>
                        <a:rPr lang="zh-TW" altLang="en-US" b="1" dirty="0"/>
                        <a:t>備註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56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據點活動費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856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據點營運費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56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        人事費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171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         業務費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5418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        設備費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856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        管理費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856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預防及延緩失能模組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pSp>
        <p:nvGrpSpPr>
          <p:cNvPr id="20" name="群組 19"/>
          <p:cNvGrpSpPr/>
          <p:nvPr/>
        </p:nvGrpSpPr>
        <p:grpSpPr>
          <a:xfrm>
            <a:off x="3718148" y="2924944"/>
            <a:ext cx="216024" cy="2088232"/>
            <a:chOff x="3574132" y="2924944"/>
            <a:chExt cx="216024" cy="2232248"/>
          </a:xfrm>
        </p:grpSpPr>
        <p:cxnSp>
          <p:nvCxnSpPr>
            <p:cNvPr id="10" name="直線接點 9"/>
            <p:cNvCxnSpPr/>
            <p:nvPr/>
          </p:nvCxnSpPr>
          <p:spPr>
            <a:xfrm>
              <a:off x="3574132" y="2924944"/>
              <a:ext cx="0" cy="22322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>
              <a:off x="3574132" y="5157192"/>
              <a:ext cx="21602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 13"/>
            <p:cNvCxnSpPr/>
            <p:nvPr/>
          </p:nvCxnSpPr>
          <p:spPr>
            <a:xfrm>
              <a:off x="3574132" y="4509120"/>
              <a:ext cx="21602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3574132" y="3933056"/>
              <a:ext cx="21602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3574132" y="3284984"/>
              <a:ext cx="21602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FoodGourmet">
      <a:dk1>
        <a:srgbClr val="4D0511"/>
      </a:dk1>
      <a:lt1>
        <a:sysClr val="window" lastClr="FFFFFF"/>
      </a:lt1>
      <a:dk2>
        <a:srgbClr val="000000"/>
      </a:dk2>
      <a:lt2>
        <a:srgbClr val="DDDDDD"/>
      </a:lt2>
      <a:accent1>
        <a:srgbClr val="CA2A1E"/>
      </a:accent1>
      <a:accent2>
        <a:srgbClr val="EE6612"/>
      </a:accent2>
      <a:accent3>
        <a:srgbClr val="EBA61D"/>
      </a:accent3>
      <a:accent4>
        <a:srgbClr val="70A22E"/>
      </a:accent4>
      <a:accent5>
        <a:srgbClr val="359986"/>
      </a:accent5>
      <a:accent6>
        <a:srgbClr val="8159A4"/>
      </a:accent6>
      <a:hlink>
        <a:srgbClr val="3777BD"/>
      </a:hlink>
      <a:folHlink>
        <a:srgbClr val="B2B2B2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FoodGourmet">
      <a:dk1>
        <a:srgbClr val="4D0511"/>
      </a:dk1>
      <a:lt1>
        <a:sysClr val="window" lastClr="FFFFFF"/>
      </a:lt1>
      <a:dk2>
        <a:srgbClr val="000000"/>
      </a:dk2>
      <a:lt2>
        <a:srgbClr val="DDDDDD"/>
      </a:lt2>
      <a:accent1>
        <a:srgbClr val="CA2A1E"/>
      </a:accent1>
      <a:accent2>
        <a:srgbClr val="EE6612"/>
      </a:accent2>
      <a:accent3>
        <a:srgbClr val="EBA61D"/>
      </a:accent3>
      <a:accent4>
        <a:srgbClr val="70A22E"/>
      </a:accent4>
      <a:accent5>
        <a:srgbClr val="359986"/>
      </a:accent5>
      <a:accent6>
        <a:srgbClr val="8159A4"/>
      </a:accent6>
      <a:hlink>
        <a:srgbClr val="3777BD"/>
      </a:hlink>
      <a:folHlink>
        <a:srgbClr val="B2B2B2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654</TotalTime>
  <Words>223</Words>
  <Application>Microsoft Office PowerPoint</Application>
  <PresentationFormat>自訂</PresentationFormat>
  <Paragraphs>41</Paragraphs>
  <Slides>7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7" baseType="lpstr">
      <vt:lpstr>Mingliu</vt:lpstr>
      <vt:lpstr>微軟正黑體</vt:lpstr>
      <vt:lpstr>新細明體</vt:lpstr>
      <vt:lpstr>Arial</vt:lpstr>
      <vt:lpstr>Gill Sans MT</vt:lpstr>
      <vt:lpstr>Times New Roman</vt:lpstr>
      <vt:lpstr>Verdana</vt:lpstr>
      <vt:lpstr>Wingdings</vt:lpstr>
      <vt:lpstr>Wingdings 2</vt:lpstr>
      <vt:lpstr>夏至</vt:lpstr>
      <vt:lpstr>PowerPoint 簡報</vt:lpstr>
      <vt:lpstr>報告大綱</vt:lpstr>
      <vt:lpstr>申請單位介紹</vt:lpstr>
      <vt:lpstr>團隊健全性及組織運作能力</vt:lpstr>
      <vt:lpstr>具體服務規劃</vt:lpstr>
      <vt:lpstr>服務品質與場地設置</vt:lpstr>
      <vt:lpstr>經費概算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OOO失智社區服務據點</dc:title>
  <dc:creator>照科 長</dc:creator>
  <cp:lastModifiedBy>USER</cp:lastModifiedBy>
  <cp:revision>66</cp:revision>
  <dcterms:created xsi:type="dcterms:W3CDTF">2019-07-15T09:15:18Z</dcterms:created>
  <dcterms:modified xsi:type="dcterms:W3CDTF">2025-02-12T10:03:14Z</dcterms:modified>
</cp:coreProperties>
</file>