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81" r:id="rId6"/>
    <p:sldId id="282" r:id="rId7"/>
    <p:sldId id="280" r:id="rId8"/>
    <p:sldId id="262" r:id="rId9"/>
    <p:sldId id="275" r:id="rId10"/>
    <p:sldId id="277" r:id="rId11"/>
    <p:sldId id="278" r:id="rId12"/>
    <p:sldId id="279" r:id="rId13"/>
    <p:sldId id="283" r:id="rId14"/>
    <p:sldId id="284" r:id="rId15"/>
  </p:sldIdLst>
  <p:sldSz cx="12188825" cy="6858000"/>
  <p:notesSz cx="6797675" cy="9926638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8" autoAdjust="0"/>
    <p:restoredTop sz="94660"/>
  </p:normalViewPr>
  <p:slideViewPr>
    <p:cSldViewPr>
      <p:cViewPr varScale="1">
        <p:scale>
          <a:sx n="111" d="100"/>
          <a:sy n="111" d="100"/>
        </p:scale>
        <p:origin x="396" y="9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2814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8EFA3A6-5570-4812-88AE-8B420AA7744E}" type="datetime1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2024/11/5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8ED8CD-4E4C-49AC-BDC6-2963BA49E54F}" type="slidenum"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‹#›</a:t>
            </a:fld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4179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3FE9C294-BEA7-413F-809A-B2FC62374394}" type="datetime1">
              <a:rPr lang="zh-TW" altLang="en-US" noProof="0" smtClean="0"/>
              <a:t>2024/11/5</a:t>
            </a:fld>
            <a:endParaRPr lang="zh-TW" altLang="en-US" noProof="0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5FB91549-43BF-425A-AF25-75262019208C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2392864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91549-43BF-425A-AF25-75262019208C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/>
              <a:t>1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8876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3525" cy="3722687"/>
          </a:xfrm>
        </p:spPr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0D00EA6-0821-4AC5-933C-321AA6545349}" type="slidenum">
              <a:rPr lang="en-US" altLang="zh-TW"/>
              <a:t>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98262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3525" cy="3722687"/>
          </a:xfrm>
        </p:spPr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0D00EA6-0821-4AC5-933C-321AA6545349}" type="slidenum">
              <a:rPr lang="en-US" altLang="zh-TW"/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82887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3525" cy="3722687"/>
          </a:xfrm>
        </p:spPr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0D00EA6-0821-4AC5-933C-321AA6545349}" type="slidenum">
              <a:rPr lang="en-US" altLang="zh-TW"/>
              <a:t>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1077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仰望白雲和藍天，周遭圍繞著玻璃帷幕的建築物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73625" y="0"/>
            <a:ext cx="7315200" cy="6858001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08013" y="685801"/>
            <a:ext cx="3962400" cy="4724399"/>
          </a:xfrm>
        </p:spPr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08013" y="5410200"/>
            <a:ext cx="3962400" cy="7620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TW" altLang="en-US" noProof="0"/>
              <a:t>按一下以編輯母片副標題樣式</a:t>
            </a:r>
            <a:endParaRPr lang="zh-TW" altLang="en-US" noProof="0" dirty="0"/>
          </a:p>
        </p:txBody>
      </p:sp>
      <p:sp>
        <p:nvSpPr>
          <p:cNvPr id="8" name="日期預留位置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EF8636-2647-4AB4-8BA7-CD106BC9ADD5}" type="datetime1">
              <a:rPr lang="zh-TW" altLang="en-US" noProof="0" smtClean="0"/>
              <a:t>2024/11/5</a:t>
            </a:fld>
            <a:endParaRPr lang="zh-TW" altLang="en-US" noProof="0" dirty="0"/>
          </a:p>
        </p:txBody>
      </p:sp>
      <p:sp>
        <p:nvSpPr>
          <p:cNvPr id="9" name="頁尾預留位置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10" name="投影片編號預留位置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734839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8CBC0A-28C5-43A8-B506-2DA2E7DF3599}" type="datetime1">
              <a:rPr lang="zh-TW" altLang="en-US" noProof="0" smtClean="0"/>
              <a:t>2024/11/5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217629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0285412" y="685800"/>
            <a:ext cx="1295401" cy="5486400"/>
          </a:xfrm>
        </p:spPr>
        <p:txBody>
          <a:bodyPr vert="eaVert"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608012" y="685800"/>
            <a:ext cx="9474253" cy="5486400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52D4C5-6102-4C5D-A8C7-368EF2177ED1}" type="datetime1">
              <a:rPr lang="zh-TW" altLang="en-US" noProof="0" smtClean="0"/>
              <a:t>2024/11/5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385005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EE4A80-C375-430E-AC43-BDBEB9F40980}" type="datetime1">
              <a:rPr lang="zh-TW" altLang="en-US" noProof="0" smtClean="0"/>
              <a:t>2024/11/5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en-US" altLang="zh-TW" noProof="0" smtClean="0"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13786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8013" y="2590800"/>
            <a:ext cx="8229599" cy="2819400"/>
          </a:xfrm>
        </p:spPr>
        <p:txBody>
          <a:bodyPr rtlCol="0" anchor="b">
            <a:normAutofit/>
          </a:bodyPr>
          <a:lstStyle>
            <a:lvl1pPr algn="l">
              <a:defRPr sz="4800" b="0" cap="none" baseline="0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606425" y="5410200"/>
            <a:ext cx="8231187" cy="762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5C381C-03C2-4DA0-B29D-1571CC51ED7B}" type="datetime1">
              <a:rPr lang="zh-TW" altLang="en-US" noProof="0" smtClean="0"/>
              <a:t>2024/11/5</a:t>
            </a:fld>
            <a:endParaRPr lang="zh-TW" altLang="en-US" noProof="0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en-US" altLang="zh-TW" noProof="0" smtClean="0"/>
              <a:pPr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32251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293813" y="685800"/>
            <a:ext cx="5029200" cy="4191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551614" y="685800"/>
            <a:ext cx="5029199" cy="4191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775867-463E-418C-99E4-7B9EDFCBA569}" type="datetime1">
              <a:rPr lang="zh-TW" altLang="en-US" noProof="0" smtClean="0"/>
              <a:t>2024/11/5</a:t>
            </a:fld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38970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293664" y="685800"/>
            <a:ext cx="5029200" cy="9906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293664" y="1676400"/>
            <a:ext cx="5029200" cy="320040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551613" y="685800"/>
            <a:ext cx="5029200" cy="9906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550025" y="1676400"/>
            <a:ext cx="5029200" cy="320040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CDDB25-2E80-4251-92A4-2FB6BDE294D4}" type="datetime1">
              <a:rPr lang="zh-TW" altLang="en-US" noProof="0" smtClean="0"/>
              <a:t>2024/11/5</a:t>
            </a:fld>
            <a:endParaRPr lang="zh-TW" altLang="en-US" noProof="0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51309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FE6709-69DA-4844-9B2B-BAC82B182DC1}" type="datetime1">
              <a:rPr lang="zh-TW" altLang="en-US" noProof="0" smtClean="0"/>
              <a:t>2024/11/5</a:t>
            </a:fld>
            <a:endParaRPr lang="zh-TW" altLang="en-US" noProof="0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313442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B6958E-849B-4B1F-8B16-7E160F828BCC}" type="datetime1">
              <a:rPr lang="zh-TW" altLang="en-US" noProof="0" smtClean="0"/>
              <a:t>2024/11/5</a:t>
            </a:fld>
            <a:endParaRPr lang="zh-TW" altLang="en-US" noProof="0" dirty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191031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8014" y="685800"/>
            <a:ext cx="3962400" cy="4724400"/>
          </a:xfrm>
        </p:spPr>
        <p:txBody>
          <a:bodyPr rtlCol="0" anchor="b">
            <a:noAutofit/>
          </a:bodyPr>
          <a:lstStyle>
            <a:lvl1pPr algn="l">
              <a:defRPr sz="3600" b="0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875212" y="685800"/>
            <a:ext cx="6704171" cy="54864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608013" y="5410200"/>
            <a:ext cx="3962400" cy="7620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AD8BEE-06A3-4902-9787-8786449A53A8}" type="datetime1">
              <a:rPr lang="zh-TW" altLang="en-US" noProof="0" smtClean="0"/>
              <a:t>2024/11/5</a:t>
            </a:fld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223472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8014" y="685800"/>
            <a:ext cx="3962400" cy="4724400"/>
          </a:xfrm>
        </p:spPr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lang="zh-TW" altLang="en-US" noProof="0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4875213" y="685800"/>
            <a:ext cx="6705600" cy="5486400"/>
          </a:xfrm>
          <a:ln w="63500">
            <a:solidFill>
              <a:schemeClr val="bg1"/>
            </a:solidFill>
            <a:miter lim="800000"/>
          </a:ln>
        </p:spPr>
        <p:txBody>
          <a:bodyPr rtlCol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 noProof="0"/>
              <a:t>按一下圖示以新增圖片</a:t>
            </a:r>
            <a:endParaRPr lang="zh-TW" altLang="en-US" noProof="0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608013" y="5410200"/>
            <a:ext cx="3962400" cy="7620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4A5E46-2723-45D7-A471-9CC6272E31AD}" type="datetime1">
              <a:rPr lang="zh-TW" altLang="en-US" noProof="0" smtClean="0"/>
              <a:t>2024/11/5</a:t>
            </a:fld>
            <a:endParaRPr lang="zh-TW" altLang="en-US" noProof="0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noProof="0" dirty="0"/>
              <a:t>新增頁尾</a:t>
            </a: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en-US" altLang="zh-TW" noProof="0" smtClean="0"/>
              <a:t>‹#›</a:t>
            </a:fld>
            <a:endParaRPr lang="en-US" altLang="zh-TW" noProof="0" dirty="0"/>
          </a:p>
        </p:txBody>
      </p:sp>
    </p:spTree>
    <p:extLst>
      <p:ext uri="{BB962C8B-B14F-4D97-AF65-F5344CB8AC3E}">
        <p14:creationId xmlns:p14="http://schemas.microsoft.com/office/powerpoint/2010/main" val="335204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609441" y="5105400"/>
            <a:ext cx="10971372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293813" y="685800"/>
            <a:ext cx="10287000" cy="4190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7201A1C6-E4A8-4DF9-914A-4DBCA8F66AE5}" type="datetime1">
              <a:rPr lang="zh-TW" altLang="en-US" noProof="0" smtClean="0"/>
              <a:t>2024/11/5</a:t>
            </a:fld>
            <a:endParaRPr lang="zh-TW" altLang="en-US" noProof="0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noProof="0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A3F31473-23EB-4724-8B59-FE6D21D89FA4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4492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kern="1200">
          <a:solidFill>
            <a:schemeClr val="accent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15950" indent="-28575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Corbel" pitchFamily="34" charset="0"/>
        <a:buChar char="–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996696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380744" indent="-283464" algn="l" defTabSz="914400" rtl="0" eaLnBrk="1" latinLnBrk="0" hangingPunct="1">
        <a:lnSpc>
          <a:spcPct val="90000"/>
        </a:lnSpc>
        <a:spcBef>
          <a:spcPts val="600"/>
        </a:spcBef>
        <a:buFont typeface="Corbel" pitchFamily="34" charset="0"/>
        <a:buChar char="–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76479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148840" indent="-283464" algn="l" defTabSz="914400" rtl="0" eaLnBrk="1" latinLnBrk="0" hangingPunct="1">
        <a:lnSpc>
          <a:spcPct val="90000"/>
        </a:lnSpc>
        <a:spcBef>
          <a:spcPts val="600"/>
        </a:spcBef>
        <a:buFont typeface="Corbel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32888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16936" indent="-283464" algn="l" defTabSz="914400" rtl="0" eaLnBrk="1" latinLnBrk="0" hangingPunct="1">
        <a:lnSpc>
          <a:spcPct val="90000"/>
        </a:lnSpc>
        <a:spcBef>
          <a:spcPts val="600"/>
        </a:spcBef>
        <a:buFont typeface="Corbel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300984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08013" y="1268760"/>
            <a:ext cx="3962400" cy="2701280"/>
          </a:xfrm>
        </p:spPr>
        <p:txBody>
          <a:bodyPr rtlCol="0">
            <a:normAutofit/>
          </a:bodyPr>
          <a:lstStyle/>
          <a:p>
            <a:pPr rtl="0"/>
            <a:r>
              <a:rPr lang="en-US" altLang="zh-TW" dirty="0"/>
              <a:t>114</a:t>
            </a:r>
            <a:r>
              <a:rPr lang="zh-TW" altLang="en-US" dirty="0"/>
              <a:t>年新增型醫事</a:t>
            </a:r>
            <a:r>
              <a:rPr lang="en-US" altLang="zh-TW" dirty="0"/>
              <a:t>C</a:t>
            </a:r>
            <a:r>
              <a:rPr lang="zh-TW" altLang="en-US" dirty="0"/>
              <a:t>據點</a:t>
            </a:r>
            <a:br>
              <a:rPr lang="en-US" altLang="zh-TW" dirty="0"/>
            </a:br>
            <a:r>
              <a:rPr lang="en-US" altLang="zh-TW" dirty="0"/>
              <a:t>(</a:t>
            </a:r>
            <a:r>
              <a:rPr lang="zh-TW" altLang="en-US" dirty="0"/>
              <a:t>公用範本</a:t>
            </a:r>
            <a:r>
              <a:rPr lang="en-US" altLang="zh-TW" dirty="0"/>
              <a:t>)</a:t>
            </a:r>
            <a:br>
              <a:rPr lang="en-US" altLang="zh-TW" dirty="0"/>
            </a:b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85790" y="3789040"/>
            <a:ext cx="3962400" cy="1259160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dirty="0"/>
              <a:t>申請單位名稱：</a:t>
            </a:r>
            <a:endParaRPr lang="en-US" altLang="zh-TW" dirty="0"/>
          </a:p>
          <a:p>
            <a:pPr rtl="0"/>
            <a:r>
              <a:rPr lang="zh-TW" altLang="en-US" dirty="0"/>
              <a:t>據點設置的行政區：</a:t>
            </a:r>
            <a:endParaRPr lang="en-US" altLang="zh-TW" dirty="0"/>
          </a:p>
          <a:p>
            <a:r>
              <a:rPr lang="zh-TW" altLang="en-US" dirty="0"/>
              <a:t>據點設置的里別：</a:t>
            </a:r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585790" y="5373216"/>
            <a:ext cx="3962400" cy="9009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Corbe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Corbe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申請單位負責人：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報告者：</a:t>
            </a:r>
          </a:p>
        </p:txBody>
      </p:sp>
      <p:sp>
        <p:nvSpPr>
          <p:cNvPr id="5" name="矩形 4"/>
          <p:cNvSpPr/>
          <p:nvPr/>
        </p:nvSpPr>
        <p:spPr>
          <a:xfrm>
            <a:off x="117748" y="62161"/>
            <a:ext cx="3783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/>
              <a:t>請自行印製</a:t>
            </a:r>
            <a:r>
              <a:rPr lang="en-US" altLang="zh-TW" sz="2800" b="1" u="sng" dirty="0">
                <a:latin typeface="+mn-ea"/>
              </a:rPr>
              <a:t>4</a:t>
            </a:r>
            <a:r>
              <a:rPr lang="zh-TW" altLang="en-US" sz="2400" b="1" u="sng" dirty="0"/>
              <a:t>份</a:t>
            </a:r>
            <a:r>
              <a:rPr lang="zh-TW" altLang="en-US" sz="2400" b="1" dirty="0"/>
              <a:t>供委員使用</a:t>
            </a:r>
          </a:p>
        </p:txBody>
      </p:sp>
    </p:spTree>
    <p:extLst>
      <p:ext uri="{BB962C8B-B14F-4D97-AF65-F5344CB8AC3E}">
        <p14:creationId xmlns:p14="http://schemas.microsoft.com/office/powerpoint/2010/main" val="34408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8013" y="1988840"/>
            <a:ext cx="3962400" cy="973088"/>
          </a:xfrm>
        </p:spPr>
        <p:txBody>
          <a:bodyPr/>
          <a:lstStyle/>
          <a:p>
            <a:r>
              <a:rPr lang="zh-TW" altLang="en-US" dirty="0"/>
              <a:t>其他特色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07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50196" y="2996952"/>
            <a:ext cx="3962400" cy="829072"/>
          </a:xfrm>
        </p:spPr>
        <p:txBody>
          <a:bodyPr/>
          <a:lstStyle/>
          <a:p>
            <a:pPr algn="ctr"/>
            <a:r>
              <a:rPr lang="en-US" altLang="zh-TW" dirty="0"/>
              <a:t>THE  END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505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608013" y="980728"/>
            <a:ext cx="3962400" cy="720080"/>
          </a:xfrm>
        </p:spPr>
        <p:txBody>
          <a:bodyPr rtlCol="0">
            <a:normAutofit fontScale="90000"/>
          </a:bodyPr>
          <a:lstStyle/>
          <a:p>
            <a:pPr rtl="0"/>
            <a:r>
              <a:rPr lang="zh-TW" altLang="en-US" dirty="0"/>
              <a:t>單位介紹</a:t>
            </a:r>
            <a:br>
              <a:rPr lang="en-US" altLang="zh-TW" dirty="0"/>
            </a:br>
            <a:endParaRPr lang="en-US" altLang="zh-TW" dirty="0"/>
          </a:p>
        </p:txBody>
      </p:sp>
      <p:sp>
        <p:nvSpPr>
          <p:cNvPr id="2" name="文字版面配置區 1"/>
          <p:cNvSpPr>
            <a:spLocks noGrp="1"/>
          </p:cNvSpPr>
          <p:nvPr>
            <p:ph type="body" sz="half" idx="2"/>
          </p:nvPr>
        </p:nvSpPr>
        <p:spPr>
          <a:xfrm>
            <a:off x="618345" y="1700808"/>
            <a:ext cx="3962400" cy="1224136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zh-TW" altLang="en-US" dirty="0"/>
              <a:t>組織架構：</a:t>
            </a:r>
            <a:endParaRPr lang="en-US" altLang="zh-TW" dirty="0"/>
          </a:p>
          <a:p>
            <a:pPr marL="457200" indent="-457200">
              <a:buFont typeface="+mj-lt"/>
              <a:buAutoNum type="arabicParenR"/>
            </a:pPr>
            <a:r>
              <a:rPr lang="zh-TW" altLang="en-US" dirty="0"/>
              <a:t>據點規劃人力：</a:t>
            </a:r>
            <a:endParaRPr lang="en-US" altLang="zh-TW" dirty="0"/>
          </a:p>
          <a:p>
            <a:pPr marL="457200" indent="-457200">
              <a:buFont typeface="+mj-lt"/>
              <a:buAutoNum type="arabicParenR"/>
            </a:pPr>
            <a:r>
              <a:rPr lang="zh-TW" altLang="en-US" dirty="0"/>
              <a:t>過去服務績效：</a:t>
            </a:r>
            <a:endParaRPr lang="en-US" altLang="zh-TW" dirty="0"/>
          </a:p>
          <a:p>
            <a:pPr marL="457200" indent="-457200">
              <a:buFont typeface="+mj-lt"/>
              <a:buAutoNum type="arabicParenR"/>
            </a:pPr>
            <a:r>
              <a:rPr lang="zh-TW" altLang="en-US" dirty="0"/>
              <a:t>在地資源了解和連結：</a:t>
            </a:r>
            <a:endParaRPr lang="en-US" altLang="zh-TW" dirty="0"/>
          </a:p>
          <a:p>
            <a:pPr marL="457200" indent="-457200">
              <a:buFont typeface="+mj-lt"/>
              <a:buAutoNum type="arabicParenR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844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608013" y="980728"/>
            <a:ext cx="3962400" cy="720080"/>
          </a:xfrm>
        </p:spPr>
        <p:txBody>
          <a:bodyPr rtlCol="0">
            <a:normAutofit fontScale="90000"/>
          </a:bodyPr>
          <a:lstStyle/>
          <a:p>
            <a:pPr rtl="0"/>
            <a:r>
              <a:rPr lang="zh-TW" altLang="en-US" dirty="0"/>
              <a:t>單位介紹</a:t>
            </a:r>
            <a:br>
              <a:rPr lang="en-US" altLang="zh-TW" dirty="0"/>
            </a:br>
            <a:endParaRPr lang="en-US" altLang="zh-TW" dirty="0"/>
          </a:p>
        </p:txBody>
      </p:sp>
      <p:sp>
        <p:nvSpPr>
          <p:cNvPr id="2" name="文字版面配置區 1"/>
          <p:cNvSpPr>
            <a:spLocks noGrp="1"/>
          </p:cNvSpPr>
          <p:nvPr>
            <p:ph type="body" sz="half" idx="2"/>
          </p:nvPr>
        </p:nvSpPr>
        <p:spPr>
          <a:xfrm>
            <a:off x="618344" y="1700808"/>
            <a:ext cx="4395947" cy="374441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zh-TW" altLang="en-US" dirty="0"/>
              <a:t>預計申請的服務時段</a:t>
            </a:r>
            <a:endParaRPr lang="en-US" altLang="zh-TW" dirty="0"/>
          </a:p>
          <a:p>
            <a:pPr marL="914400" lvl="1" indent="-457200">
              <a:buFont typeface="Wingdings" panose="05000000000000000000" pitchFamily="2" charset="2"/>
              <a:buChar char="p"/>
            </a:pPr>
            <a:r>
              <a:rPr lang="en-US" altLang="zh-TW" dirty="0"/>
              <a:t>2</a:t>
            </a:r>
            <a:r>
              <a:rPr lang="zh-TW" altLang="en-US" dirty="0"/>
              <a:t>至</a:t>
            </a:r>
            <a:r>
              <a:rPr lang="en-US" altLang="zh-TW" dirty="0"/>
              <a:t>5</a:t>
            </a:r>
            <a:r>
              <a:rPr lang="zh-TW" altLang="en-US" dirty="0"/>
              <a:t>個時段：</a:t>
            </a:r>
            <a:r>
              <a:rPr lang="zh-TW" altLang="zh-TW" u="sng" dirty="0"/>
              <a:t>星期</a:t>
            </a:r>
            <a:r>
              <a:rPr lang="en-US" altLang="zh-TW" u="sng" dirty="0"/>
              <a:t>                </a:t>
            </a:r>
            <a:r>
              <a:rPr lang="zh-TW" altLang="zh-TW" dirty="0"/>
              <a:t>。 </a:t>
            </a:r>
            <a:endParaRPr lang="en-US" altLang="zh-TW" dirty="0"/>
          </a:p>
          <a:p>
            <a:pPr marL="914400" lvl="1" indent="-457200">
              <a:buFont typeface="Wingdings" panose="05000000000000000000" pitchFamily="2" charset="2"/>
              <a:buChar char="p"/>
            </a:pPr>
            <a:r>
              <a:rPr lang="en-US" altLang="zh-TW" dirty="0"/>
              <a:t>6</a:t>
            </a:r>
            <a:r>
              <a:rPr lang="zh-TW" altLang="zh-TW" dirty="0"/>
              <a:t>至</a:t>
            </a:r>
            <a:r>
              <a:rPr lang="en-US" altLang="zh-TW" dirty="0"/>
              <a:t>9</a:t>
            </a:r>
            <a:r>
              <a:rPr lang="zh-TW" altLang="zh-TW" dirty="0"/>
              <a:t>個時段：</a:t>
            </a:r>
            <a:r>
              <a:rPr lang="zh-TW" altLang="zh-TW" u="sng" dirty="0"/>
              <a:t>星期</a:t>
            </a:r>
            <a:r>
              <a:rPr lang="en-US" altLang="zh-TW" u="sng" dirty="0"/>
              <a:t>                </a:t>
            </a:r>
            <a:r>
              <a:rPr lang="zh-TW" altLang="zh-TW" dirty="0"/>
              <a:t>。</a:t>
            </a:r>
            <a:endParaRPr lang="en-US" altLang="zh-TW" dirty="0"/>
          </a:p>
          <a:p>
            <a:pPr marL="457200" indent="-457200">
              <a:buFont typeface="+mj-lt"/>
              <a:buAutoNum type="arabicParenR"/>
            </a:pPr>
            <a:r>
              <a:rPr lang="zh-TW" altLang="en-US" dirty="0"/>
              <a:t>服務項目</a:t>
            </a:r>
            <a:endParaRPr lang="en-US" altLang="zh-TW" dirty="0"/>
          </a:p>
          <a:p>
            <a:pPr marL="457200" indent="-457200">
              <a:buFont typeface="+mj-lt"/>
              <a:buAutoNum type="arabicParenR"/>
            </a:pPr>
            <a:r>
              <a:rPr lang="zh-TW" altLang="en-US" dirty="0"/>
              <a:t>服務目標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260856"/>
              </p:ext>
            </p:extLst>
          </p:nvPr>
        </p:nvGraphicFramePr>
        <p:xfrm>
          <a:off x="4510236" y="578309"/>
          <a:ext cx="7488832" cy="601904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302178">
                  <a:extLst>
                    <a:ext uri="{9D8B030D-6E8A-4147-A177-3AD203B41FA5}">
                      <a16:colId xmlns:a16="http://schemas.microsoft.com/office/drawing/2014/main" val="1261447388"/>
                    </a:ext>
                  </a:extLst>
                </a:gridCol>
                <a:gridCol w="5186654">
                  <a:extLst>
                    <a:ext uri="{9D8B030D-6E8A-4147-A177-3AD203B41FA5}">
                      <a16:colId xmlns:a16="http://schemas.microsoft.com/office/drawing/2014/main" val="12946087"/>
                    </a:ext>
                  </a:extLst>
                </a:gridCol>
              </a:tblGrid>
              <a:tr h="43717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800" kern="150" dirty="0">
                          <a:effectLst/>
                        </a:rPr>
                        <a:t>服務項目</a:t>
                      </a:r>
                      <a:endParaRPr lang="zh-TW" sz="1200" kern="150" dirty="0">
                        <a:effectLst/>
                        <a:latin typeface="Calibri" panose="020F0502020204030204" pitchFamily="34" charset="0"/>
                        <a:ea typeface="新細明體, PMingLiU"/>
                        <a:cs typeface="Times New Roman" panose="02020603050405020304" pitchFamily="18" charset="0"/>
                      </a:endParaRPr>
                    </a:p>
                  </a:txBody>
                  <a:tcPr marL="53981" marR="53981" marT="0" marB="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600" kern="150" dirty="0">
                          <a:effectLst/>
                        </a:rPr>
                        <a:t>服務目標</a:t>
                      </a:r>
                      <a:endParaRPr lang="zh-TW" sz="1100" kern="150" dirty="0">
                        <a:effectLst/>
                        <a:latin typeface="Calibri" panose="020F0502020204030204" pitchFamily="34" charset="0"/>
                        <a:ea typeface="新細明體, PMingLiU"/>
                        <a:cs typeface="Times New Roman" panose="02020603050405020304" pitchFamily="18" charset="0"/>
                      </a:endParaRPr>
                    </a:p>
                  </a:txBody>
                  <a:tcPr marL="53981" marR="53981" marT="0" marB="0" anchor="ctr"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992620"/>
                  </a:ext>
                </a:extLst>
              </a:tr>
              <a:tr h="66054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800" kern="150" dirty="0">
                          <a:effectLst/>
                        </a:rPr>
                        <a:t>社會參與</a:t>
                      </a:r>
                      <a:endParaRPr lang="zh-TW" sz="1200" kern="150" dirty="0">
                        <a:effectLst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100" kern="0" spc="-50" dirty="0">
                          <a:effectLst/>
                        </a:rPr>
                        <a:t>(</a:t>
                      </a:r>
                      <a:r>
                        <a:rPr lang="zh-TW" sz="1100" kern="0" spc="-50" dirty="0">
                          <a:effectLst/>
                        </a:rPr>
                        <a:t>每時段提供</a:t>
                      </a:r>
                      <a:r>
                        <a:rPr lang="en-US" sz="1100" kern="0" spc="-50" dirty="0">
                          <a:effectLst/>
                        </a:rPr>
                        <a:t>10</a:t>
                      </a:r>
                      <a:r>
                        <a:rPr lang="zh-TW" sz="1100" kern="0" spc="-50" dirty="0">
                          <a:effectLst/>
                        </a:rPr>
                        <a:t>人以上</a:t>
                      </a:r>
                      <a:r>
                        <a:rPr lang="en-US" sz="1100" kern="0" spc="-50" dirty="0">
                          <a:effectLst/>
                        </a:rPr>
                        <a:t>)</a:t>
                      </a:r>
                      <a:endParaRPr lang="zh-TW" sz="1200" kern="150" dirty="0">
                        <a:effectLst/>
                        <a:latin typeface="Calibri" panose="020F0502020204030204" pitchFamily="34" charset="0"/>
                        <a:ea typeface="新細明體, PMingLiU"/>
                        <a:cs typeface="Times New Roman" panose="02020603050405020304" pitchFamily="18" charset="0"/>
                      </a:endParaRPr>
                    </a:p>
                  </a:txBody>
                  <a:tcPr marL="53981" marR="5398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4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600" kern="150">
                          <a:effectLst/>
                        </a:rPr>
                        <a:t>每月提供</a:t>
                      </a:r>
                      <a:r>
                        <a:rPr lang="en-US" sz="1600" kern="150">
                          <a:effectLst/>
                        </a:rPr>
                        <a:t>___</a:t>
                      </a:r>
                      <a:r>
                        <a:rPr lang="zh-TW" sz="1600" kern="150">
                          <a:effectLst/>
                        </a:rPr>
                        <a:t>位長者、</a:t>
                      </a:r>
                      <a:r>
                        <a:rPr lang="en-US" sz="1600" kern="150">
                          <a:effectLst/>
                        </a:rPr>
                        <a:t>___</a:t>
                      </a:r>
                      <a:r>
                        <a:rPr lang="zh-TW" sz="1600" kern="150">
                          <a:effectLst/>
                        </a:rPr>
                        <a:t>人次以上之社會參與服務。</a:t>
                      </a:r>
                      <a:endParaRPr lang="zh-TW" sz="1100" kern="150">
                        <a:effectLst/>
                        <a:latin typeface="Calibri" panose="020F0502020204030204" pitchFamily="34" charset="0"/>
                        <a:ea typeface="新細明體, PMingLiU"/>
                        <a:cs typeface="Times New Roman" panose="02020603050405020304" pitchFamily="18" charset="0"/>
                      </a:endParaRPr>
                    </a:p>
                  </a:txBody>
                  <a:tcPr marL="53981" marR="53981" marT="0" marB="0" anchor="ctr"/>
                </a:tc>
                <a:extLst>
                  <a:ext uri="{0D108BD9-81ED-4DB2-BD59-A6C34878D82A}">
                    <a16:rowId xmlns:a16="http://schemas.microsoft.com/office/drawing/2014/main" val="2835772794"/>
                  </a:ext>
                </a:extLst>
              </a:tr>
              <a:tr h="66054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800" kern="150" dirty="0">
                          <a:effectLst/>
                        </a:rPr>
                        <a:t>健康促進</a:t>
                      </a:r>
                      <a:endParaRPr lang="zh-TW" sz="1200" kern="150" dirty="0">
                        <a:effectLst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100" kern="0" spc="-50" dirty="0">
                          <a:effectLst/>
                        </a:rPr>
                        <a:t>(</a:t>
                      </a:r>
                      <a:r>
                        <a:rPr lang="zh-TW" sz="1100" kern="0" spc="-50" dirty="0">
                          <a:effectLst/>
                        </a:rPr>
                        <a:t>每時段提供</a:t>
                      </a:r>
                      <a:r>
                        <a:rPr lang="en-US" sz="1100" kern="0" spc="-50" dirty="0">
                          <a:effectLst/>
                        </a:rPr>
                        <a:t>10</a:t>
                      </a:r>
                      <a:r>
                        <a:rPr lang="zh-TW" sz="1100" kern="0" spc="-50" dirty="0">
                          <a:effectLst/>
                        </a:rPr>
                        <a:t>人以上</a:t>
                      </a:r>
                      <a:r>
                        <a:rPr lang="en-US" sz="1100" kern="0" spc="-50" dirty="0">
                          <a:effectLst/>
                        </a:rPr>
                        <a:t>)</a:t>
                      </a:r>
                      <a:endParaRPr lang="zh-TW" sz="1200" kern="150" dirty="0">
                        <a:effectLst/>
                        <a:latin typeface="Calibri" panose="020F0502020204030204" pitchFamily="34" charset="0"/>
                        <a:ea typeface="新細明體, PMingLiU"/>
                        <a:cs typeface="Times New Roman" panose="02020603050405020304" pitchFamily="18" charset="0"/>
                      </a:endParaRPr>
                    </a:p>
                  </a:txBody>
                  <a:tcPr marL="53981" marR="5398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4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600" kern="150">
                          <a:effectLst/>
                        </a:rPr>
                        <a:t>每月提供</a:t>
                      </a:r>
                      <a:r>
                        <a:rPr lang="en-US" sz="1600" kern="150">
                          <a:effectLst/>
                        </a:rPr>
                        <a:t>___</a:t>
                      </a:r>
                      <a:r>
                        <a:rPr lang="zh-TW" sz="1600" kern="150">
                          <a:effectLst/>
                        </a:rPr>
                        <a:t>位長者、</a:t>
                      </a:r>
                      <a:r>
                        <a:rPr lang="en-US" sz="1600" kern="150">
                          <a:effectLst/>
                        </a:rPr>
                        <a:t>___</a:t>
                      </a:r>
                      <a:r>
                        <a:rPr lang="zh-TW" sz="1600" kern="150">
                          <a:effectLst/>
                        </a:rPr>
                        <a:t>人次以上之健康促進服務。</a:t>
                      </a:r>
                      <a:endParaRPr lang="zh-TW" sz="1100" kern="150">
                        <a:effectLst/>
                        <a:latin typeface="Calibri" panose="020F0502020204030204" pitchFamily="34" charset="0"/>
                        <a:ea typeface="新細明體, PMingLiU"/>
                        <a:cs typeface="Times New Roman" panose="02020603050405020304" pitchFamily="18" charset="0"/>
                      </a:endParaRPr>
                    </a:p>
                  </a:txBody>
                  <a:tcPr marL="53981" marR="53981" marT="0" marB="0" anchor="ctr"/>
                </a:tc>
                <a:extLst>
                  <a:ext uri="{0D108BD9-81ED-4DB2-BD59-A6C34878D82A}">
                    <a16:rowId xmlns:a16="http://schemas.microsoft.com/office/drawing/2014/main" val="2621170382"/>
                  </a:ext>
                </a:extLst>
              </a:tr>
              <a:tr h="66054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800" kern="150" dirty="0">
                          <a:effectLst/>
                        </a:rPr>
                        <a:t>共餐服務</a:t>
                      </a:r>
                      <a:endParaRPr lang="zh-TW" sz="1200" kern="150" dirty="0">
                        <a:effectLst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en-US" sz="1100" kern="0" spc="-50" dirty="0">
                          <a:effectLst/>
                        </a:rPr>
                        <a:t>(</a:t>
                      </a:r>
                      <a:r>
                        <a:rPr lang="zh-TW" sz="1100" kern="0" spc="-50" dirty="0">
                          <a:effectLst/>
                        </a:rPr>
                        <a:t>每時段提供</a:t>
                      </a:r>
                      <a:r>
                        <a:rPr lang="en-US" sz="1100" kern="0" spc="-50" dirty="0">
                          <a:effectLst/>
                        </a:rPr>
                        <a:t>10</a:t>
                      </a:r>
                      <a:r>
                        <a:rPr lang="zh-TW" sz="1100" kern="0" spc="-50" dirty="0">
                          <a:effectLst/>
                        </a:rPr>
                        <a:t>人以上</a:t>
                      </a:r>
                      <a:r>
                        <a:rPr lang="en-US" sz="1100" kern="0" spc="-50" dirty="0">
                          <a:effectLst/>
                        </a:rPr>
                        <a:t>)</a:t>
                      </a:r>
                      <a:endParaRPr lang="zh-TW" sz="1200" kern="150" dirty="0">
                        <a:effectLst/>
                        <a:latin typeface="Calibri" panose="020F0502020204030204" pitchFamily="34" charset="0"/>
                        <a:ea typeface="新細明體, PMingLiU"/>
                        <a:cs typeface="Times New Roman" panose="02020603050405020304" pitchFamily="18" charset="0"/>
                      </a:endParaRPr>
                    </a:p>
                  </a:txBody>
                  <a:tcPr marL="53981" marR="5398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4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600" kern="150" dirty="0">
                          <a:effectLst/>
                        </a:rPr>
                        <a:t>每月可提供</a:t>
                      </a:r>
                      <a:r>
                        <a:rPr lang="en-US" sz="1600" kern="150" dirty="0">
                          <a:effectLst/>
                        </a:rPr>
                        <a:t>___</a:t>
                      </a:r>
                      <a:r>
                        <a:rPr lang="zh-TW" sz="1600" kern="150" dirty="0">
                          <a:effectLst/>
                        </a:rPr>
                        <a:t>位長者，共</a:t>
                      </a:r>
                      <a:r>
                        <a:rPr lang="en-US" sz="1600" kern="150" dirty="0">
                          <a:effectLst/>
                        </a:rPr>
                        <a:t>___</a:t>
                      </a:r>
                      <a:r>
                        <a:rPr lang="zh-TW" sz="1600" kern="150" dirty="0">
                          <a:effectLst/>
                        </a:rPr>
                        <a:t>人次以上之共餐服務。</a:t>
                      </a:r>
                      <a:endParaRPr lang="en-US" altLang="zh-TW" sz="1600" kern="150" dirty="0">
                        <a:effectLst/>
                      </a:endParaRPr>
                    </a:p>
                    <a:p>
                      <a:pPr algn="just">
                        <a:lnSpc>
                          <a:spcPts val="24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altLang="en-US" sz="1600" kern="15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□自行備餐     □由配合店家供餐</a:t>
                      </a:r>
                      <a:endParaRPr lang="zh-TW" sz="1600" kern="15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981" marR="53981" marT="0" marB="0" anchor="ctr"/>
                </a:tc>
                <a:extLst>
                  <a:ext uri="{0D108BD9-81ED-4DB2-BD59-A6C34878D82A}">
                    <a16:rowId xmlns:a16="http://schemas.microsoft.com/office/drawing/2014/main" val="448729382"/>
                  </a:ext>
                </a:extLst>
              </a:tr>
              <a:tr h="1735521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800" kern="150" dirty="0">
                          <a:effectLst/>
                        </a:rPr>
                        <a:t>預防及延緩失能服務</a:t>
                      </a:r>
                      <a:endParaRPr lang="zh-TW" sz="1200" kern="150" dirty="0">
                        <a:effectLst/>
                      </a:endParaRPr>
                    </a:p>
                    <a:p>
                      <a:pPr marL="117475" indent="-117475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spc="-50" dirty="0">
                          <a:effectLst/>
                        </a:rPr>
                        <a:t>1.</a:t>
                      </a:r>
                      <a:r>
                        <a:rPr lang="zh-TW" sz="1100" kern="0" spc="-50" dirty="0">
                          <a:effectLst/>
                        </a:rPr>
                        <a:t>每時段提供</a:t>
                      </a:r>
                      <a:r>
                        <a:rPr lang="en-US" sz="1100" kern="0" spc="-50" dirty="0">
                          <a:effectLst/>
                        </a:rPr>
                        <a:t>10</a:t>
                      </a:r>
                      <a:r>
                        <a:rPr lang="zh-TW" sz="1100" kern="0" spc="-50" dirty="0">
                          <a:effectLst/>
                        </a:rPr>
                        <a:t>人以上</a:t>
                      </a:r>
                      <a:endParaRPr lang="zh-TW" sz="1200" kern="150" dirty="0">
                        <a:effectLst/>
                      </a:endParaRPr>
                    </a:p>
                    <a:p>
                      <a:pPr marL="102870" indent="-102870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spc="-50" dirty="0">
                          <a:effectLst/>
                        </a:rPr>
                        <a:t>2.</a:t>
                      </a:r>
                      <a:r>
                        <a:rPr lang="zh-TW" sz="1100" kern="0" spc="-50" dirty="0">
                          <a:effectLst/>
                        </a:rPr>
                        <a:t>原住民族地區、離島及其他資源不足區實際出席人數可折半計算（</a:t>
                      </a:r>
                      <a:r>
                        <a:rPr lang="en-US" sz="1100" kern="0" spc="-50" dirty="0">
                          <a:effectLst/>
                        </a:rPr>
                        <a:t>5</a:t>
                      </a:r>
                      <a:r>
                        <a:rPr lang="zh-TW" sz="1100" kern="0" spc="-50" dirty="0">
                          <a:effectLst/>
                        </a:rPr>
                        <a:t>人）。</a:t>
                      </a:r>
                      <a:r>
                        <a:rPr lang="en-US" sz="1100" kern="0" spc="-50" dirty="0">
                          <a:effectLst/>
                        </a:rPr>
                        <a:t>  *</a:t>
                      </a:r>
                      <a:r>
                        <a:rPr lang="zh-TW" sz="1100" kern="0" spc="-50" dirty="0">
                          <a:effectLst/>
                        </a:rPr>
                        <a:t>備註</a:t>
                      </a:r>
                      <a:endParaRPr lang="zh-TW" sz="1200" kern="150" dirty="0">
                        <a:effectLst/>
                        <a:latin typeface="Calibri" panose="020F0502020204030204" pitchFamily="34" charset="0"/>
                        <a:ea typeface="新細明體, PMingLiU"/>
                        <a:cs typeface="Times New Roman" panose="02020603050405020304" pitchFamily="18" charset="0"/>
                      </a:endParaRPr>
                    </a:p>
                  </a:txBody>
                  <a:tcPr marL="53981" marR="53981" marT="0" marB="0" anchor="ctr"/>
                </a:tc>
                <a:tc>
                  <a:txBody>
                    <a:bodyPr/>
                    <a:lstStyle/>
                    <a:p>
                      <a:pPr marL="181610" indent="-181610"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1.</a:t>
                      </a:r>
                      <a:r>
                        <a:rPr lang="zh-TW" sz="1600" kern="150" dirty="0">
                          <a:effectLst/>
                        </a:rPr>
                        <a:t>至少</a:t>
                      </a:r>
                      <a:r>
                        <a:rPr lang="en-US" altLang="zh-TW" sz="1600" kern="150" dirty="0">
                          <a:effectLst/>
                        </a:rPr>
                        <a:t>2</a:t>
                      </a:r>
                      <a:r>
                        <a:rPr lang="zh-TW" sz="1600" kern="150" dirty="0">
                          <a:effectLst/>
                        </a:rPr>
                        <a:t>期課程。</a:t>
                      </a:r>
                      <a:r>
                        <a:rPr lang="en-US" sz="1600" kern="150" dirty="0">
                          <a:effectLst/>
                        </a:rPr>
                        <a:t>(</a:t>
                      </a:r>
                      <a:r>
                        <a:rPr lang="zh-TW" sz="1600" kern="150" dirty="0">
                          <a:effectLst/>
                        </a:rPr>
                        <a:t>每期</a:t>
                      </a:r>
                      <a:r>
                        <a:rPr lang="en-US" sz="1600" kern="150" dirty="0">
                          <a:effectLst/>
                        </a:rPr>
                        <a:t>12</a:t>
                      </a:r>
                      <a:r>
                        <a:rPr lang="zh-TW" sz="1600" kern="150" dirty="0">
                          <a:effectLst/>
                        </a:rPr>
                        <a:t>週，每週</a:t>
                      </a:r>
                      <a:r>
                        <a:rPr lang="en-US" sz="1600" kern="150" dirty="0">
                          <a:effectLst/>
                        </a:rPr>
                        <a:t>1</a:t>
                      </a:r>
                      <a:r>
                        <a:rPr lang="zh-TW" sz="1600" kern="150" dirty="0">
                          <a:effectLst/>
                        </a:rPr>
                        <a:t>次，每次</a:t>
                      </a:r>
                      <a:r>
                        <a:rPr lang="en-US" sz="1600" kern="150" dirty="0">
                          <a:effectLst/>
                        </a:rPr>
                        <a:t>2</a:t>
                      </a:r>
                      <a:r>
                        <a:rPr lang="zh-TW" sz="1600" kern="150" dirty="0">
                          <a:effectLst/>
                        </a:rPr>
                        <a:t>小時，請於</a:t>
                      </a:r>
                      <a:r>
                        <a:rPr lang="en-US" sz="1600" kern="150" dirty="0">
                          <a:effectLst/>
                        </a:rPr>
                        <a:t>11</a:t>
                      </a:r>
                      <a:r>
                        <a:rPr lang="en-US" altLang="zh-TW" sz="1600" kern="150" dirty="0">
                          <a:effectLst/>
                        </a:rPr>
                        <a:t>4</a:t>
                      </a:r>
                      <a:r>
                        <a:rPr lang="zh-TW" sz="1600" kern="150" dirty="0">
                          <a:effectLst/>
                        </a:rPr>
                        <a:t>年度</a:t>
                      </a:r>
                      <a:r>
                        <a:rPr lang="en-US" sz="1600" kern="150" dirty="0">
                          <a:effectLst/>
                        </a:rPr>
                        <a:t>11</a:t>
                      </a:r>
                      <a:r>
                        <a:rPr lang="zh-TW" sz="1600" kern="150" dirty="0">
                          <a:effectLst/>
                        </a:rPr>
                        <a:t>月</a:t>
                      </a:r>
                      <a:r>
                        <a:rPr lang="en-US" sz="1600" kern="150" dirty="0">
                          <a:effectLst/>
                        </a:rPr>
                        <a:t>30</a:t>
                      </a:r>
                      <a:r>
                        <a:rPr lang="zh-TW" sz="1600" kern="150" dirty="0">
                          <a:effectLst/>
                        </a:rPr>
                        <a:t>日前完成</a:t>
                      </a:r>
                      <a:r>
                        <a:rPr lang="en-US" sz="1600" kern="150" dirty="0">
                          <a:effectLst/>
                        </a:rPr>
                        <a:t>)</a:t>
                      </a:r>
                      <a:endParaRPr lang="zh-TW" sz="1100" kern="150" dirty="0">
                        <a:effectLst/>
                      </a:endParaRPr>
                    </a:p>
                    <a:p>
                      <a:pPr marL="213360" indent="-213360"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</a:rPr>
                        <a:t>2.</a:t>
                      </a:r>
                      <a:r>
                        <a:rPr lang="zh-TW" sz="1600" kern="150" dirty="0">
                          <a:effectLst/>
                        </a:rPr>
                        <a:t>每期可提供</a:t>
                      </a:r>
                      <a:r>
                        <a:rPr lang="en-US" sz="1600" kern="150" dirty="0">
                          <a:effectLst/>
                        </a:rPr>
                        <a:t>___</a:t>
                      </a:r>
                      <a:r>
                        <a:rPr lang="zh-TW" sz="1600" kern="150" dirty="0">
                          <a:effectLst/>
                        </a:rPr>
                        <a:t>位長者課程服務、</a:t>
                      </a:r>
                      <a:r>
                        <a:rPr lang="en-US" sz="1600" kern="150" dirty="0">
                          <a:effectLst/>
                        </a:rPr>
                        <a:t>___</a:t>
                      </a:r>
                      <a:r>
                        <a:rPr lang="zh-TW" sz="1600" kern="150" dirty="0">
                          <a:effectLst/>
                        </a:rPr>
                        <a:t>人次以上。</a:t>
                      </a:r>
                      <a:endParaRPr lang="zh-TW" sz="1100" kern="150" dirty="0">
                        <a:effectLst/>
                        <a:latin typeface="Calibri" panose="020F0502020204030204" pitchFamily="34" charset="0"/>
                        <a:ea typeface="新細明體, PMingLiU"/>
                        <a:cs typeface="Times New Roman" panose="02020603050405020304" pitchFamily="18" charset="0"/>
                      </a:endParaRPr>
                    </a:p>
                  </a:txBody>
                  <a:tcPr marL="53981" marR="53981" marT="0" marB="0" anchor="ctr"/>
                </a:tc>
                <a:extLst>
                  <a:ext uri="{0D108BD9-81ED-4DB2-BD59-A6C34878D82A}">
                    <a16:rowId xmlns:a16="http://schemas.microsoft.com/office/drawing/2014/main" val="2982655111"/>
                  </a:ext>
                </a:extLst>
              </a:tr>
              <a:tr h="1191642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800" kern="150" dirty="0">
                          <a:effectLst/>
                        </a:rPr>
                        <a:t>電話問安及關懷訪視</a:t>
                      </a:r>
                      <a:br>
                        <a:rPr lang="en-US" sz="1800" kern="150" dirty="0">
                          <a:effectLst/>
                        </a:rPr>
                      </a:br>
                      <a:r>
                        <a:rPr lang="en-US" sz="1100" kern="0" spc="-50" dirty="0">
                          <a:effectLst/>
                        </a:rPr>
                        <a:t>(</a:t>
                      </a:r>
                      <a:r>
                        <a:rPr lang="zh-TW" sz="1100" kern="0" spc="-50" dirty="0">
                          <a:effectLst/>
                        </a:rPr>
                        <a:t>每項至少服務</a:t>
                      </a:r>
                      <a:r>
                        <a:rPr lang="en-US" sz="1100" kern="0" spc="-50" dirty="0">
                          <a:effectLst/>
                        </a:rPr>
                        <a:t>15</a:t>
                      </a:r>
                      <a:r>
                        <a:rPr lang="zh-TW" sz="1100" kern="0" spc="-50" dirty="0">
                          <a:effectLst/>
                        </a:rPr>
                        <a:t>人</a:t>
                      </a:r>
                      <a:r>
                        <a:rPr lang="en-US" sz="1100" kern="0" spc="-50" dirty="0">
                          <a:effectLst/>
                        </a:rPr>
                        <a:t>)</a:t>
                      </a:r>
                      <a:endParaRPr lang="zh-TW" sz="1200" kern="150" dirty="0">
                        <a:effectLst/>
                        <a:latin typeface="Calibri" panose="020F0502020204030204" pitchFamily="34" charset="0"/>
                        <a:ea typeface="新細明體, PMingLiU"/>
                        <a:cs typeface="Times New Roman" panose="02020603050405020304" pitchFamily="18" charset="0"/>
                      </a:endParaRPr>
                    </a:p>
                  </a:txBody>
                  <a:tcPr marL="53981" marR="5398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4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600" kern="150">
                          <a:effectLst/>
                        </a:rPr>
                        <a:t>每月</a:t>
                      </a:r>
                      <a:r>
                        <a:rPr lang="en-US" sz="1600" kern="150">
                          <a:effectLst/>
                        </a:rPr>
                        <a:t>___</a:t>
                      </a:r>
                      <a:r>
                        <a:rPr lang="zh-TW" sz="1600" kern="150">
                          <a:effectLst/>
                        </a:rPr>
                        <a:t>位長者，提供之電話問安。</a:t>
                      </a:r>
                      <a:endParaRPr lang="zh-TW" sz="1100" kern="150">
                        <a:effectLst/>
                      </a:endParaRPr>
                    </a:p>
                    <a:p>
                      <a:pPr algn="just">
                        <a:lnSpc>
                          <a:spcPts val="24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600" kern="150">
                          <a:effectLst/>
                        </a:rPr>
                        <a:t>每月</a:t>
                      </a:r>
                      <a:r>
                        <a:rPr lang="en-US" sz="1600" kern="150">
                          <a:effectLst/>
                        </a:rPr>
                        <a:t>___</a:t>
                      </a:r>
                      <a:r>
                        <a:rPr lang="zh-TW" sz="1600" kern="150">
                          <a:effectLst/>
                        </a:rPr>
                        <a:t>位長者，提供之關懷訪視。</a:t>
                      </a:r>
                      <a:endParaRPr lang="zh-TW" sz="1100" kern="150">
                        <a:effectLst/>
                        <a:latin typeface="Calibri" panose="020F0502020204030204" pitchFamily="34" charset="0"/>
                        <a:ea typeface="新細明體, PMingLiU"/>
                        <a:cs typeface="Times New Roman" panose="02020603050405020304" pitchFamily="18" charset="0"/>
                      </a:endParaRPr>
                    </a:p>
                  </a:txBody>
                  <a:tcPr marL="53981" marR="53981" marT="0" marB="0" anchor="ctr"/>
                </a:tc>
                <a:extLst>
                  <a:ext uri="{0D108BD9-81ED-4DB2-BD59-A6C34878D82A}">
                    <a16:rowId xmlns:a16="http://schemas.microsoft.com/office/drawing/2014/main" val="1099523042"/>
                  </a:ext>
                </a:extLst>
              </a:tr>
              <a:tr h="673083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800" kern="150" dirty="0">
                          <a:effectLst/>
                        </a:rPr>
                        <a:t>喘息服務</a:t>
                      </a:r>
                      <a:endParaRPr lang="zh-TW" sz="1200" kern="150" dirty="0">
                        <a:effectLst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800" kern="150" dirty="0">
                          <a:effectLst/>
                        </a:rPr>
                        <a:t>（無則</a:t>
                      </a:r>
                      <a:r>
                        <a:rPr lang="zh-TW" altLang="en-US" sz="1800" kern="150" dirty="0">
                          <a:effectLst/>
                        </a:rPr>
                        <a:t>免填</a:t>
                      </a:r>
                      <a:r>
                        <a:rPr lang="zh-TW" sz="1800" kern="150" dirty="0">
                          <a:effectLst/>
                        </a:rPr>
                        <a:t>）</a:t>
                      </a:r>
                      <a:endParaRPr lang="zh-TW" sz="1200" kern="150" dirty="0">
                        <a:effectLst/>
                        <a:latin typeface="Calibri" panose="020F0502020204030204" pitchFamily="34" charset="0"/>
                        <a:ea typeface="新細明體, PMingLiU"/>
                        <a:cs typeface="Times New Roman" panose="02020603050405020304" pitchFamily="18" charset="0"/>
                      </a:endParaRPr>
                    </a:p>
                  </a:txBody>
                  <a:tcPr marL="53981" marR="5398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4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zh-TW" sz="1600" kern="150" dirty="0">
                          <a:effectLst/>
                        </a:rPr>
                        <a:t>每月可提供</a:t>
                      </a:r>
                      <a:r>
                        <a:rPr lang="en-US" sz="1600" kern="150" dirty="0">
                          <a:effectLst/>
                        </a:rPr>
                        <a:t>___</a:t>
                      </a:r>
                      <a:r>
                        <a:rPr lang="zh-TW" sz="1600" kern="150" dirty="0">
                          <a:effectLst/>
                        </a:rPr>
                        <a:t>位長者臨時性短期照顧或喘息服務。</a:t>
                      </a:r>
                      <a:endParaRPr lang="zh-TW" sz="1100" kern="150" dirty="0">
                        <a:effectLst/>
                        <a:latin typeface="Calibri" panose="020F0502020204030204" pitchFamily="34" charset="0"/>
                        <a:ea typeface="新細明體, PMingLiU"/>
                        <a:cs typeface="Times New Roman" panose="02020603050405020304" pitchFamily="18" charset="0"/>
                      </a:endParaRPr>
                    </a:p>
                  </a:txBody>
                  <a:tcPr marL="53981" marR="53981" marT="0" marB="0" anchor="ctr"/>
                </a:tc>
                <a:extLst>
                  <a:ext uri="{0D108BD9-81ED-4DB2-BD59-A6C34878D82A}">
                    <a16:rowId xmlns:a16="http://schemas.microsoft.com/office/drawing/2014/main" val="3780542562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477788" y="5433893"/>
            <a:ext cx="38884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規範：</a:t>
            </a:r>
            <a:endParaRPr lang="en-US" altLang="zh-TW" dirty="0"/>
          </a:p>
          <a:p>
            <a:r>
              <a:rPr lang="en-US" altLang="zh-TW" dirty="0"/>
              <a:t>1.</a:t>
            </a:r>
            <a:r>
              <a:rPr lang="zh-TW" altLang="en-US" dirty="0"/>
              <a:t>每服務時段至少</a:t>
            </a:r>
            <a:r>
              <a:rPr lang="en-US" altLang="zh-TW" dirty="0"/>
              <a:t>10</a:t>
            </a:r>
            <a:r>
              <a:rPr lang="zh-TW" altLang="en-US" dirty="0"/>
              <a:t>人。</a:t>
            </a:r>
            <a:endParaRPr lang="en-US" altLang="zh-TW" dirty="0"/>
          </a:p>
          <a:p>
            <a:r>
              <a:rPr lang="en-US" altLang="zh-TW" dirty="0"/>
              <a:t>2.</a:t>
            </a:r>
            <a:r>
              <a:rPr lang="zh-TW" altLang="en-US" dirty="0"/>
              <a:t>電話問安、關懷訪視每項至少</a:t>
            </a:r>
            <a:r>
              <a:rPr lang="en-US" altLang="zh-TW" dirty="0"/>
              <a:t>15</a:t>
            </a:r>
            <a:r>
              <a:rPr lang="zh-TW" altLang="en-US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224900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課程規劃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zh-TW" altLang="en-US" dirty="0"/>
              <a:t>請詳細放入課程表</a:t>
            </a:r>
          </a:p>
        </p:txBody>
      </p:sp>
    </p:spTree>
    <p:extLst>
      <p:ext uri="{BB962C8B-B14F-4D97-AF65-F5344CB8AC3E}">
        <p14:creationId xmlns:p14="http://schemas.microsoft.com/office/powerpoint/2010/main" val="132536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333772" y="-99392"/>
            <a:ext cx="3962400" cy="3349352"/>
          </a:xfrm>
        </p:spPr>
        <p:txBody>
          <a:bodyPr rtlCol="0"/>
          <a:lstStyle/>
          <a:p>
            <a:pPr rtl="0"/>
            <a:r>
              <a:rPr lang="zh-TW" altLang="en-US" dirty="0"/>
              <a:t>據點空間規劃</a:t>
            </a:r>
            <a:br>
              <a:rPr lang="en-US" altLang="zh-TW" dirty="0"/>
            </a:br>
            <a:r>
              <a:rPr lang="en-US" altLang="zh-TW" dirty="0"/>
              <a:t>(1)</a:t>
            </a:r>
            <a:r>
              <a:rPr lang="zh-TW" altLang="en-US" dirty="0"/>
              <a:t>平面圖</a:t>
            </a:r>
            <a:br>
              <a:rPr lang="en-US" altLang="zh-TW" dirty="0"/>
            </a:br>
            <a:r>
              <a:rPr lang="en-US" altLang="zh-TW" dirty="0"/>
              <a:t>(2)</a:t>
            </a:r>
            <a:r>
              <a:rPr lang="zh-TW" altLang="en-US" dirty="0"/>
              <a:t>活動空間大小</a:t>
            </a:r>
            <a:r>
              <a:rPr lang="en-US" altLang="zh-TW" sz="2400" dirty="0"/>
              <a:t>(</a:t>
            </a:r>
            <a:r>
              <a:rPr lang="zh-TW" altLang="en-US" sz="2400" dirty="0"/>
              <a:t>單位：平方公尺，清楚標示每個隔間的長寬</a:t>
            </a:r>
            <a:r>
              <a:rPr lang="en-US" altLang="zh-TW" sz="2400" dirty="0"/>
              <a:t>)</a:t>
            </a:r>
            <a:endParaRPr lang="en-US" altLang="zh-TW" dirty="0"/>
          </a:p>
        </p:txBody>
      </p:sp>
      <p:sp>
        <p:nvSpPr>
          <p:cNvPr id="8" name="圖片預留位置 7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/>
      </p:sp>
      <p:sp>
        <p:nvSpPr>
          <p:cNvPr id="9" name="文字預留位置 8"/>
          <p:cNvSpPr>
            <a:spLocks noGrp="1"/>
          </p:cNvSpPr>
          <p:nvPr>
            <p:ph type="body" sz="half" idx="2"/>
          </p:nvPr>
        </p:nvSpPr>
        <p:spPr>
          <a:xfrm>
            <a:off x="9562629" y="5444836"/>
            <a:ext cx="2018184" cy="762000"/>
          </a:xfrm>
        </p:spPr>
        <p:txBody>
          <a:bodyPr rtlCol="0"/>
          <a:lstStyle/>
          <a:p>
            <a:pPr rtl="0"/>
            <a:r>
              <a:rPr lang="zh-TW" altLang="en-US" dirty="0"/>
              <a:t>放至少</a:t>
            </a:r>
            <a:r>
              <a:rPr lang="en-US" altLang="zh-TW" dirty="0"/>
              <a:t>2</a:t>
            </a:r>
            <a:r>
              <a:rPr lang="zh-TW" altLang="en-US" dirty="0"/>
              <a:t>張照片</a:t>
            </a:r>
            <a:br>
              <a:rPr lang="en-US" altLang="zh-TW" dirty="0"/>
            </a:br>
            <a:r>
              <a:rPr lang="zh-TW" altLang="en-US" dirty="0"/>
              <a:t>不要廣角鏡頭</a:t>
            </a:r>
          </a:p>
        </p:txBody>
      </p:sp>
      <p:sp>
        <p:nvSpPr>
          <p:cNvPr id="2" name="矩形 1"/>
          <p:cNvSpPr/>
          <p:nvPr/>
        </p:nvSpPr>
        <p:spPr>
          <a:xfrm>
            <a:off x="477789" y="4587515"/>
            <a:ext cx="41175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規範：服務對象每人應有至少</a:t>
            </a:r>
            <a:r>
              <a:rPr lang="en-US" altLang="zh-TW" dirty="0"/>
              <a:t>3</a:t>
            </a:r>
            <a:r>
              <a:rPr lang="zh-TW" altLang="en-US" dirty="0"/>
              <a:t>平方公尺以上活動空間，據點依服務規模，應有相對應的服務空間，並應扣除固定式的樓梯、家具或櫥櫃等。</a:t>
            </a:r>
          </a:p>
        </p:txBody>
      </p:sp>
    </p:spTree>
    <p:extLst>
      <p:ext uri="{BB962C8B-B14F-4D97-AF65-F5344CB8AC3E}">
        <p14:creationId xmlns:p14="http://schemas.microsoft.com/office/powerpoint/2010/main" val="391459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/>
      </p:sp>
      <p:sp>
        <p:nvSpPr>
          <p:cNvPr id="5" name="標題 6"/>
          <p:cNvSpPr>
            <a:spLocks noGrp="1"/>
          </p:cNvSpPr>
          <p:nvPr>
            <p:ph type="title"/>
          </p:nvPr>
        </p:nvSpPr>
        <p:spPr>
          <a:xfrm>
            <a:off x="378299" y="1556792"/>
            <a:ext cx="4421827" cy="2125216"/>
          </a:xfrm>
        </p:spPr>
        <p:txBody>
          <a:bodyPr rtlCol="0">
            <a:normAutofit fontScale="90000"/>
          </a:bodyPr>
          <a:lstStyle/>
          <a:p>
            <a:r>
              <a:rPr lang="zh-TW" altLang="en-US" dirty="0"/>
              <a:t>據點空間規劃</a:t>
            </a:r>
            <a:br>
              <a:rPr lang="en-US" altLang="zh-TW" dirty="0"/>
            </a:br>
            <a:r>
              <a:rPr lang="en-US" altLang="zh-TW" dirty="0"/>
              <a:t>(1)</a:t>
            </a:r>
            <a:r>
              <a:rPr lang="zh-TW" altLang="en-US" dirty="0"/>
              <a:t>大門口和建築物外觀</a:t>
            </a:r>
            <a:br>
              <a:rPr lang="en-US" altLang="zh-TW" dirty="0"/>
            </a:br>
            <a:r>
              <a:rPr lang="en-US" altLang="zh-TW" dirty="0"/>
              <a:t>(2)</a:t>
            </a:r>
            <a:r>
              <a:rPr lang="zh-TW" altLang="en-US" dirty="0"/>
              <a:t>主要出入口</a:t>
            </a:r>
            <a:br>
              <a:rPr lang="en-US" altLang="zh-TW" dirty="0"/>
            </a:br>
            <a:r>
              <a:rPr lang="en-US" altLang="zh-TW" dirty="0"/>
              <a:t>(3)</a:t>
            </a:r>
            <a:r>
              <a:rPr lang="zh-TW" altLang="en-US" dirty="0"/>
              <a:t>主要活動空間</a:t>
            </a:r>
            <a:endParaRPr lang="en-US" altLang="zh-TW" dirty="0"/>
          </a:p>
        </p:txBody>
      </p:sp>
      <p:sp>
        <p:nvSpPr>
          <p:cNvPr id="6" name="文字預留位置 8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放至少</a:t>
            </a:r>
            <a:r>
              <a:rPr lang="en-US" altLang="zh-TW" dirty="0"/>
              <a:t>2</a:t>
            </a:r>
            <a:r>
              <a:rPr lang="zh-TW" altLang="en-US" dirty="0"/>
              <a:t>張照片</a:t>
            </a:r>
            <a:br>
              <a:rPr lang="en-US" altLang="zh-TW" dirty="0"/>
            </a:br>
            <a:r>
              <a:rPr lang="zh-TW" altLang="en-US" dirty="0"/>
              <a:t>不要廣角鏡頭</a:t>
            </a:r>
          </a:p>
        </p:txBody>
      </p:sp>
    </p:spTree>
    <p:extLst>
      <p:ext uri="{BB962C8B-B14F-4D97-AF65-F5344CB8AC3E}">
        <p14:creationId xmlns:p14="http://schemas.microsoft.com/office/powerpoint/2010/main" val="1454060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/>
      </p:sp>
      <p:sp>
        <p:nvSpPr>
          <p:cNvPr id="5" name="標題 6"/>
          <p:cNvSpPr>
            <a:spLocks noGrp="1"/>
          </p:cNvSpPr>
          <p:nvPr>
            <p:ph type="title"/>
          </p:nvPr>
        </p:nvSpPr>
        <p:spPr>
          <a:xfrm>
            <a:off x="592465" y="1412776"/>
            <a:ext cx="3962400" cy="2485256"/>
          </a:xfrm>
        </p:spPr>
        <p:txBody>
          <a:bodyPr rtlCol="0">
            <a:normAutofit/>
          </a:bodyPr>
          <a:lstStyle/>
          <a:p>
            <a:r>
              <a:rPr lang="zh-TW" altLang="en-US" dirty="0"/>
              <a:t>據點空間規劃</a:t>
            </a:r>
            <a:br>
              <a:rPr lang="en-US" altLang="zh-TW" dirty="0"/>
            </a:br>
            <a:r>
              <a:rPr lang="en-US" altLang="zh-TW" dirty="0"/>
              <a:t>(1)</a:t>
            </a:r>
            <a:r>
              <a:rPr lang="zh-TW" altLang="en-US" dirty="0"/>
              <a:t>廁所</a:t>
            </a:r>
            <a:br>
              <a:rPr lang="en-US" altLang="zh-TW" dirty="0"/>
            </a:br>
            <a:r>
              <a:rPr lang="en-US" altLang="zh-TW" dirty="0"/>
              <a:t>(2)</a:t>
            </a:r>
            <a:r>
              <a:rPr lang="zh-TW" altLang="en-US" dirty="0"/>
              <a:t>無障礙空間</a:t>
            </a:r>
            <a:br>
              <a:rPr lang="en-US" altLang="zh-TW" dirty="0"/>
            </a:br>
            <a:r>
              <a:rPr lang="en-US" altLang="zh-TW" dirty="0"/>
              <a:t>(3)</a:t>
            </a:r>
            <a:r>
              <a:rPr lang="zh-TW" altLang="en-US" dirty="0"/>
              <a:t>階梯或電梯</a:t>
            </a:r>
            <a:r>
              <a:rPr lang="en-US" altLang="zh-TW" sz="1800" dirty="0"/>
              <a:t>(2</a:t>
            </a:r>
            <a:r>
              <a:rPr lang="zh-TW" altLang="en-US" sz="1800" dirty="0"/>
              <a:t>樓以上</a:t>
            </a:r>
            <a:r>
              <a:rPr lang="en-US" altLang="zh-TW" sz="1800" dirty="0"/>
              <a:t>)</a:t>
            </a:r>
            <a:endParaRPr lang="en-US" altLang="zh-TW" dirty="0"/>
          </a:p>
        </p:txBody>
      </p:sp>
      <p:sp>
        <p:nvSpPr>
          <p:cNvPr id="6" name="文字預留位置 8"/>
          <p:cNvSpPr>
            <a:spLocks noGrp="1"/>
          </p:cNvSpPr>
          <p:nvPr>
            <p:ph type="body" sz="half" idx="2"/>
          </p:nvPr>
        </p:nvSpPr>
        <p:spPr>
          <a:xfrm>
            <a:off x="608013" y="4941168"/>
            <a:ext cx="3962400" cy="1231032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dirty="0"/>
              <a:t>放至少</a:t>
            </a:r>
            <a:r>
              <a:rPr lang="en-US" altLang="zh-TW" dirty="0"/>
              <a:t>2</a:t>
            </a:r>
            <a:r>
              <a:rPr lang="zh-TW" altLang="en-US" dirty="0"/>
              <a:t>張照片</a:t>
            </a:r>
            <a:br>
              <a:rPr lang="en-US" altLang="zh-TW" dirty="0"/>
            </a:br>
            <a:r>
              <a:rPr lang="zh-TW" altLang="en-US" dirty="0"/>
              <a:t>不要廣角鏡頭、要有廁所扶手、止滑條、坐式馬桶</a:t>
            </a:r>
          </a:p>
        </p:txBody>
      </p:sp>
    </p:spTree>
    <p:extLst>
      <p:ext uri="{BB962C8B-B14F-4D97-AF65-F5344CB8AC3E}">
        <p14:creationId xmlns:p14="http://schemas.microsoft.com/office/powerpoint/2010/main" val="330816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/>
      </p:sp>
      <p:sp>
        <p:nvSpPr>
          <p:cNvPr id="5" name="標題 6"/>
          <p:cNvSpPr>
            <a:spLocks noGrp="1"/>
          </p:cNvSpPr>
          <p:nvPr>
            <p:ph type="title"/>
          </p:nvPr>
        </p:nvSpPr>
        <p:spPr>
          <a:xfrm>
            <a:off x="592465" y="1772816"/>
            <a:ext cx="3962400" cy="2125216"/>
          </a:xfrm>
        </p:spPr>
        <p:txBody>
          <a:bodyPr rtlCol="0"/>
          <a:lstStyle/>
          <a:p>
            <a:r>
              <a:rPr lang="zh-TW" altLang="en-US" dirty="0"/>
              <a:t>據點空間規劃</a:t>
            </a:r>
            <a:br>
              <a:rPr lang="en-US" altLang="zh-TW" dirty="0"/>
            </a:br>
            <a:r>
              <a:rPr lang="en-US" altLang="zh-TW" dirty="0"/>
              <a:t>(1)</a:t>
            </a:r>
            <a:r>
              <a:rPr lang="zh-TW" altLang="en-US" dirty="0"/>
              <a:t>基本消防設備</a:t>
            </a:r>
            <a:br>
              <a:rPr lang="en-US" altLang="zh-TW" dirty="0"/>
            </a:br>
            <a:r>
              <a:rPr lang="en-US" altLang="zh-TW" dirty="0"/>
              <a:t>(2)</a:t>
            </a:r>
            <a:r>
              <a:rPr lang="zh-TW" altLang="en-US" dirty="0"/>
              <a:t>簡易備餐空間或簡易廚房</a:t>
            </a:r>
            <a:endParaRPr lang="en-US" altLang="zh-TW" dirty="0"/>
          </a:p>
        </p:txBody>
      </p:sp>
      <p:sp>
        <p:nvSpPr>
          <p:cNvPr id="6" name="文字預留位置 8"/>
          <p:cNvSpPr>
            <a:spLocks noGrp="1"/>
          </p:cNvSpPr>
          <p:nvPr>
            <p:ph type="body" sz="half" idx="2"/>
          </p:nvPr>
        </p:nvSpPr>
        <p:spPr>
          <a:xfrm>
            <a:off x="10100593" y="6096000"/>
            <a:ext cx="2088232" cy="762000"/>
          </a:xfrm>
        </p:spPr>
        <p:txBody>
          <a:bodyPr rtlCol="0"/>
          <a:lstStyle/>
          <a:p>
            <a:pPr rtl="0"/>
            <a:r>
              <a:rPr lang="zh-TW" altLang="en-US" dirty="0"/>
              <a:t>放至少</a:t>
            </a:r>
            <a:r>
              <a:rPr lang="en-US" altLang="zh-TW" dirty="0"/>
              <a:t>2</a:t>
            </a:r>
            <a:r>
              <a:rPr lang="zh-TW" altLang="en-US" dirty="0"/>
              <a:t>張照片</a:t>
            </a:r>
            <a:br>
              <a:rPr lang="en-US" altLang="zh-TW" dirty="0"/>
            </a:br>
            <a:r>
              <a:rPr lang="zh-TW" altLang="en-US" dirty="0"/>
              <a:t>不要廣角鏡頭</a:t>
            </a:r>
          </a:p>
        </p:txBody>
      </p:sp>
      <p:sp>
        <p:nvSpPr>
          <p:cNvPr id="2" name="矩形 1"/>
          <p:cNvSpPr/>
          <p:nvPr/>
        </p:nvSpPr>
        <p:spPr>
          <a:xfrm>
            <a:off x="592466" y="4365105"/>
            <a:ext cx="396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規範：應配置滅火器兩具以上，分別固定放置於取用方便之明顯處所；有樓層建築物者，每層應至少配置一具以上。</a:t>
            </a:r>
          </a:p>
        </p:txBody>
      </p:sp>
    </p:spTree>
    <p:extLst>
      <p:ext uri="{BB962C8B-B14F-4D97-AF65-F5344CB8AC3E}">
        <p14:creationId xmlns:p14="http://schemas.microsoft.com/office/powerpoint/2010/main" val="271978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1804" y="1726340"/>
            <a:ext cx="3962400" cy="1693168"/>
          </a:xfrm>
        </p:spPr>
        <p:txBody>
          <a:bodyPr/>
          <a:lstStyle/>
          <a:p>
            <a:r>
              <a:rPr lang="zh-TW" altLang="en-US" dirty="0"/>
              <a:t>預防及延緩失能課程方案及類別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67309" y="3933056"/>
            <a:ext cx="3962400" cy="1296144"/>
          </a:xfrm>
        </p:spPr>
        <p:txBody>
          <a:bodyPr>
            <a:noAutofit/>
          </a:bodyPr>
          <a:lstStyle/>
          <a:p>
            <a:r>
              <a:rPr lang="en-US" altLang="zh-TW" dirty="0"/>
              <a:t>1.</a:t>
            </a:r>
            <a:r>
              <a:rPr lang="zh-TW" altLang="en-US" dirty="0"/>
              <a:t>課程內容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需填具方案同意書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服務管理與品質監控機制</a:t>
            </a:r>
          </a:p>
        </p:txBody>
      </p:sp>
    </p:spTree>
    <p:extLst>
      <p:ext uri="{BB962C8B-B14F-4D97-AF65-F5344CB8AC3E}">
        <p14:creationId xmlns:p14="http://schemas.microsoft.com/office/powerpoint/2010/main" val="196951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行銷 16x9">
  <a:themeElements>
    <a:clrScheme name="Marketing_16x9">
      <a:dk1>
        <a:srgbClr val="404040"/>
      </a:dk1>
      <a:lt1>
        <a:sysClr val="window" lastClr="FFFFFF"/>
      </a:lt1>
      <a:dk2>
        <a:srgbClr val="000000"/>
      </a:dk2>
      <a:lt2>
        <a:srgbClr val="A1C1DE"/>
      </a:lt2>
      <a:accent1>
        <a:srgbClr val="39527B"/>
      </a:accent1>
      <a:accent2>
        <a:srgbClr val="528DC2"/>
      </a:accent2>
      <a:accent3>
        <a:srgbClr val="7EA939"/>
      </a:accent3>
      <a:accent4>
        <a:srgbClr val="30AEAB"/>
      </a:accent4>
      <a:accent5>
        <a:srgbClr val="31A962"/>
      </a:accent5>
      <a:accent6>
        <a:srgbClr val="78648E"/>
      </a:accent6>
      <a:hlink>
        <a:srgbClr val="7EA939"/>
      </a:hlink>
      <a:folHlink>
        <a:srgbClr val="7F7F7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4400000" scaled="0"/>
          <a:tileRect/>
        </a:gra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7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665421_TF02801084.potx" id="{9113D9E9-1730-455E-A4F7-F9E900FDC364}" vid="{92B613C5-0CB6-41BB-B0BA-D9303A06CFD8}"/>
    </a:ext>
  </a:extLst>
</a:theme>
</file>

<file path=ppt/theme/theme2.xml><?xml version="1.0" encoding="utf-8"?>
<a:theme xmlns:a="http://schemas.openxmlformats.org/drawingml/2006/main" name="Office 佈景主題">
  <a:themeElements>
    <a:clrScheme name="Marketing_16x9">
      <a:dk1>
        <a:srgbClr val="404040"/>
      </a:dk1>
      <a:lt1>
        <a:sysClr val="window" lastClr="FFFFFF"/>
      </a:lt1>
      <a:dk2>
        <a:srgbClr val="000000"/>
      </a:dk2>
      <a:lt2>
        <a:srgbClr val="A1C1DE"/>
      </a:lt2>
      <a:accent1>
        <a:srgbClr val="39527B"/>
      </a:accent1>
      <a:accent2>
        <a:srgbClr val="528DC2"/>
      </a:accent2>
      <a:accent3>
        <a:srgbClr val="7EA939"/>
      </a:accent3>
      <a:accent4>
        <a:srgbClr val="30AEAB"/>
      </a:accent4>
      <a:accent5>
        <a:srgbClr val="31A962"/>
      </a:accent5>
      <a:accent6>
        <a:srgbClr val="78648E"/>
      </a:accent6>
      <a:hlink>
        <a:srgbClr val="7EA939"/>
      </a:hlink>
      <a:folHlink>
        <a:srgbClr val="7F7F7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4400000" scaled="0"/>
          <a:tileRect/>
        </a:gra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7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Marketing_16x9">
      <a:dk1>
        <a:srgbClr val="404040"/>
      </a:dk1>
      <a:lt1>
        <a:sysClr val="window" lastClr="FFFFFF"/>
      </a:lt1>
      <a:dk2>
        <a:srgbClr val="000000"/>
      </a:dk2>
      <a:lt2>
        <a:srgbClr val="A1C1DE"/>
      </a:lt2>
      <a:accent1>
        <a:srgbClr val="39527B"/>
      </a:accent1>
      <a:accent2>
        <a:srgbClr val="528DC2"/>
      </a:accent2>
      <a:accent3>
        <a:srgbClr val="7EA939"/>
      </a:accent3>
      <a:accent4>
        <a:srgbClr val="30AEAB"/>
      </a:accent4>
      <a:accent5>
        <a:srgbClr val="31A962"/>
      </a:accent5>
      <a:accent6>
        <a:srgbClr val="78648E"/>
      </a:accent6>
      <a:hlink>
        <a:srgbClr val="7EA939"/>
      </a:hlink>
      <a:folHlink>
        <a:srgbClr val="7F7F7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4400000" scaled="0"/>
          <a:tileRect/>
        </a:gra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7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CB2C71-1ED8-4540-B003-293B5E75C7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AACE6D-8EB6-447A-8DFD-C2C0C52916AC}">
  <ds:schemaRefs>
    <ds:schemaRef ds:uri="http://purl.org/dc/dcmitype/"/>
    <ds:schemaRef ds:uri="http://purl.org/dc/elements/1.1/"/>
    <ds:schemaRef ds:uri="http://schemas.microsoft.com/office/2006/metadata/properties"/>
    <ds:schemaRef ds:uri="40262f94-9f35-4ac3-9a90-690165a166b7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a4f35948-e619-41b3-aa29-22878b09cfd2"/>
  </ds:schemaRefs>
</ds:datastoreItem>
</file>

<file path=customXml/itemProps3.xml><?xml version="1.0" encoding="utf-8"?>
<ds:datastoreItem xmlns:ds="http://schemas.openxmlformats.org/officeDocument/2006/customXml" ds:itemID="{7F9B8BCC-BF24-4800-92E1-9F891BBB27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商務行銷玻璃方塊簡報 (寬螢幕)</Template>
  <TotalTime>123</TotalTime>
  <Words>611</Words>
  <Application>Microsoft Office PowerPoint</Application>
  <PresentationFormat>自訂</PresentationFormat>
  <Paragraphs>67</Paragraphs>
  <Slides>11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微軟正黑體</vt:lpstr>
      <vt:lpstr>Arial</vt:lpstr>
      <vt:lpstr>Calibri</vt:lpstr>
      <vt:lpstr>Corbel</vt:lpstr>
      <vt:lpstr>Wingdings</vt:lpstr>
      <vt:lpstr>行銷 16x9</vt:lpstr>
      <vt:lpstr>114年新增型醫事C據點 (公用範本) </vt:lpstr>
      <vt:lpstr>單位介紹 </vt:lpstr>
      <vt:lpstr>單位介紹 </vt:lpstr>
      <vt:lpstr>課程規劃</vt:lpstr>
      <vt:lpstr>據點空間規劃 (1)平面圖 (2)活動空間大小(單位：平方公尺，清楚標示每個隔間的長寬)</vt:lpstr>
      <vt:lpstr>據點空間規劃 (1)大門口和建築物外觀 (2)主要出入口 (3)主要活動空間</vt:lpstr>
      <vt:lpstr>據點空間規劃 (1)廁所 (2)無障礙空間 (3)階梯或電梯(2樓以上)</vt:lpstr>
      <vt:lpstr>據點空間規劃 (1)基本消防設備 (2)簡易備餐空間或簡易廚房</vt:lpstr>
      <vt:lpstr>預防及延緩失能課程方案及類別</vt:lpstr>
      <vt:lpstr>其他特色</vt:lpstr>
      <vt:lpstr>THE 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112年新增型醫事C據點 (公用範本) </dc:title>
  <dc:creator>user</dc:creator>
  <cp:lastModifiedBy>長照中心 高雄</cp:lastModifiedBy>
  <cp:revision>22</cp:revision>
  <cp:lastPrinted>2023-02-18T03:37:26Z</cp:lastPrinted>
  <dcterms:created xsi:type="dcterms:W3CDTF">2023-02-17T10:55:33Z</dcterms:created>
  <dcterms:modified xsi:type="dcterms:W3CDTF">2024-11-05T02:18:13Z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