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16" r:id="rId1"/>
  </p:sldMasterIdLst>
  <p:notesMasterIdLst>
    <p:notesMasterId r:id="rId35"/>
  </p:notesMasterIdLst>
  <p:sldIdLst>
    <p:sldId id="343" r:id="rId2"/>
    <p:sldId id="357" r:id="rId3"/>
    <p:sldId id="281" r:id="rId4"/>
    <p:sldId id="284" r:id="rId5"/>
    <p:sldId id="289" r:id="rId6"/>
    <p:sldId id="285" r:id="rId7"/>
    <p:sldId id="362" r:id="rId8"/>
    <p:sldId id="290" r:id="rId9"/>
    <p:sldId id="350" r:id="rId10"/>
    <p:sldId id="313" r:id="rId11"/>
    <p:sldId id="296" r:id="rId12"/>
    <p:sldId id="288" r:id="rId13"/>
    <p:sldId id="294" r:id="rId14"/>
    <p:sldId id="346" r:id="rId15"/>
    <p:sldId id="330" r:id="rId16"/>
    <p:sldId id="354" r:id="rId17"/>
    <p:sldId id="315" r:id="rId18"/>
    <p:sldId id="348" r:id="rId19"/>
    <p:sldId id="328" r:id="rId20"/>
    <p:sldId id="340" r:id="rId21"/>
    <p:sldId id="363" r:id="rId22"/>
    <p:sldId id="333" r:id="rId23"/>
    <p:sldId id="334" r:id="rId24"/>
    <p:sldId id="358" r:id="rId25"/>
    <p:sldId id="335" r:id="rId26"/>
    <p:sldId id="336" r:id="rId27"/>
    <p:sldId id="337" r:id="rId28"/>
    <p:sldId id="360" r:id="rId29"/>
    <p:sldId id="361" r:id="rId30"/>
    <p:sldId id="356" r:id="rId31"/>
    <p:sldId id="338" r:id="rId32"/>
    <p:sldId id="364" r:id="rId33"/>
    <p:sldId id="314" r:id="rId34"/>
  </p:sldIdLst>
  <p:sldSz cx="9144000" cy="6858000" type="screen4x3"/>
  <p:notesSz cx="6858000" cy="9144000"/>
  <p:embeddedFontLst>
    <p:embeddedFont>
      <p:font typeface="Arial Unicode MS" panose="02020500000000000000" charset="-120"/>
      <p:regular r:id="rId36"/>
    </p:embeddedFont>
    <p:embeddedFont>
      <p:font typeface="Gen Jyuu Gothic Regular" panose="02020500000000000000" charset="-120"/>
      <p:regular r:id="rId37"/>
    </p:embeddedFont>
    <p:embeddedFont>
      <p:font typeface="微軟正黑體" panose="020B0604030504040204" pitchFamily="34" charset="-120"/>
      <p:regular r:id="rId38"/>
      <p:bold r:id="rId39"/>
    </p:embeddedFont>
    <p:embeddedFont>
      <p:font typeface="Hanyi Senty Chalk Original" panose="02020500000000000000" charset="-120"/>
      <p:regular r:id="rId40"/>
    </p:embeddedFont>
    <p:embeddedFont>
      <p:font typeface="標楷體" panose="03000509000000000000" pitchFamily="65" charset="-120"/>
      <p:regular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Lucida Sans Unicode" panose="020B0602030504020204" pitchFamily="34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omic Sans MS" panose="030F0702030302020204" pitchFamily="66" charset="0"/>
      <p:regular r:id="rId49"/>
      <p:bold r:id="rId50"/>
      <p:italic r:id="rId51"/>
      <p:boldItalic r:id="rId52"/>
    </p:embeddedFont>
    <p:embeddedFont>
      <p:font typeface="Wingdings 2" panose="05020102010507070707" pitchFamily="18" charset="2"/>
      <p:regular r:id="rId53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7B3944"/>
    <a:srgbClr val="783C45"/>
    <a:srgbClr val="FDECD6"/>
    <a:srgbClr val="FCEBD1"/>
    <a:srgbClr val="D7EFF5"/>
    <a:srgbClr val="FEE2D6"/>
    <a:srgbClr val="FEEBE2"/>
    <a:srgbClr val="FEF2EC"/>
    <a:srgbClr val="F8D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75229" autoAdjust="0"/>
  </p:normalViewPr>
  <p:slideViewPr>
    <p:cSldViewPr showGuides="1">
      <p:cViewPr varScale="1">
        <p:scale>
          <a:sx n="91" d="100"/>
          <a:sy n="91" d="100"/>
        </p:scale>
        <p:origin x="9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DC67C-2335-4D5F-A7FA-D3F72060500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76EAFF8-3343-4E3A-A048-A85CEFC3CC32}">
      <dgm:prSet phldrT="[文字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zh-TW" altLang="en-US" sz="2800" b="1" i="0" u="none" strike="noStrike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玩阿魯巴</a:t>
          </a:r>
          <a:endParaRPr lang="zh-TW" altLang="en-US" sz="2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037227-361A-4B95-9CF7-D1893C854B13}" type="parTrans" cxnId="{2FADCAC1-6549-4673-A9F7-9EFFCC02930B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41BA5D42-172A-47E5-92CB-0CE5429DB3D9}" type="sibTrans" cxnId="{2FADCAC1-6549-4673-A9F7-9EFFCC02930B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A1C119A6-2BBE-4920-9623-EAED0FF0A3E0}">
      <dgm:prSet phldrT="[文字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zh-TW" altLang="en-US" sz="2800" b="1" i="0" u="none" strike="noStrike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飛機場</a:t>
          </a:r>
          <a:endParaRPr lang="zh-TW" altLang="en-US" sz="2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0DCDCD-D9CD-41FF-BBB3-5B3D23CA980A}" type="parTrans" cxnId="{9A31D06D-7DE7-435F-95B0-B048C6000FF9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82C3AC7C-8816-4333-A3A9-B644E2AD8E44}" type="sibTrans" cxnId="{9A31D06D-7DE7-435F-95B0-B048C6000FF9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35B84AD4-32DA-4115-BBD1-AA6CFD07CB46}">
      <dgm:prSet phldrT="[文字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zh-TW" altLang="en-US" sz="2800" b="1" i="0" u="none" strike="noStrike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女生能力不用太好</a:t>
          </a:r>
          <a:endParaRPr lang="zh-TW" altLang="en-US" sz="2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29C9970-8B7E-4FB8-ACA0-95216A2A393E}" type="parTrans" cxnId="{8FAF95C0-D43E-4D95-8639-34180018AC08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D5546DCB-CCF0-4BE8-804A-7CA690E7DFEA}" type="sibTrans" cxnId="{8FAF95C0-D43E-4D95-8639-34180018AC08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982A0BE2-DC0C-4F84-99BA-8BA1D63A9CB2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kumimoji="0" lang="zh-TW" altLang="en-US" sz="2800" b="1" i="0" u="none" strike="noStrike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女生就是要穿裙子</a:t>
          </a:r>
          <a:endParaRPr lang="zh-TW" altLang="en-US" sz="2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005E15-666B-4B76-80BE-218BF6AE6812}" type="parTrans" cxnId="{514C9712-95FF-47E9-A96F-E42119033679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C73DD6DB-0152-405A-81F9-3B804C44696F}" type="sibTrans" cxnId="{514C9712-95FF-47E9-A96F-E42119033679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ACE4EBBB-02CB-488A-A4D0-849174821D82}">
      <dgm:prSet phldrT="[文字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zh-TW" altLang="en-US" sz="2800" b="1" i="0" u="none" strike="noStrike" cap="none" spc="0" normalizeH="0" baseline="0" noProof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男人婆</a:t>
          </a:r>
          <a:endParaRPr lang="zh-TW" altLang="en-US" sz="2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402040-C59F-4A13-A610-DE98BD63E89C}" type="parTrans" cxnId="{CEAF4E02-2F44-47E1-89A7-AB5C1BD83D65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F8F7F9BC-5CB0-4AFC-A82F-4F497EA52E5D}" type="sibTrans" cxnId="{CEAF4E02-2F44-47E1-89A7-AB5C1BD83D65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B52A8D61-3B99-4DE7-BF8E-267155B358CE}">
      <dgm:prSet phldrT="[文字]" custT="1"/>
      <dgm:spPr>
        <a:solidFill>
          <a:srgbClr val="DEB7F3"/>
        </a:solidFill>
      </dgm:spPr>
      <dgm:t>
        <a:bodyPr/>
        <a:lstStyle/>
        <a:p>
          <a:pPr rtl="0">
            <a:spcAft>
              <a:spcPts val="0"/>
            </a:spcAft>
          </a:pPr>
          <a:r>
            <a:rPr kumimoji="0" lang="zh-TW" altLang="en-US" sz="2800" b="1" i="0" u="none" strike="noStrike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男生哭</a:t>
          </a:r>
          <a:endParaRPr kumimoji="0" lang="en-US" altLang="zh-TW" sz="2800" b="1" i="0" u="none" strike="noStrike" cap="none" spc="0" normalizeH="0" baseline="0" noProof="0" dirty="0" smtClean="0">
            <a:ln/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rtl="0">
            <a:spcAft>
              <a:spcPct val="35000"/>
            </a:spcAft>
          </a:pPr>
          <a:r>
            <a:rPr kumimoji="0" lang="zh-TW" altLang="en-US" sz="2800" b="1" i="0" u="none" strike="noStrike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甚麼哭</a:t>
          </a:r>
          <a:endParaRPr lang="zh-TW" altLang="en-US" sz="2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7CB616E-5887-4319-BAD1-9FA769171BC2}" type="parTrans" cxnId="{F4BF72A0-F779-43D9-9909-534F76DEE614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BD41CDB7-A5C2-4B90-A2BC-A9BE40E65290}" type="sibTrans" cxnId="{F4BF72A0-F779-43D9-9909-534F76DEE614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6CFA6C87-D4B5-47C2-970C-3AA99EC78AF3}">
      <dgm:prSet phldrT="[文字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zh-TW" altLang="en-US" sz="2800" b="1" i="0" u="none" strike="noStrike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家事是女生要做的</a:t>
          </a:r>
          <a:endParaRPr lang="zh-TW" altLang="en-US" sz="2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B6672D-7702-4068-873B-D9F4AB7E0391}" type="parTrans" cxnId="{130722A4-FB58-4186-A436-FD0A38B0E912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A05A6460-2994-492B-9C15-8E6E89F6C22F}" type="sibTrans" cxnId="{130722A4-FB58-4186-A436-FD0A38B0E912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50A439D6-A4FF-4E97-92CF-DE0365605DBB}">
      <dgm:prSet phldrT="[文字]" custT="1"/>
      <dgm:spPr>
        <a:solidFill>
          <a:srgbClr val="DEB7F3"/>
        </a:solidFill>
      </dgm:spPr>
      <dgm:t>
        <a:bodyPr/>
        <a:lstStyle/>
        <a:p>
          <a:pPr rtl="0">
            <a:spcAft>
              <a:spcPts val="0"/>
            </a:spcAft>
          </a:pPr>
          <a:r>
            <a:rPr kumimoji="0" lang="zh-TW" altLang="en-US" sz="2800" b="1" i="0" u="none" strike="noStrike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男不男的</a:t>
          </a:r>
          <a:endParaRPr kumimoji="0" lang="en-US" altLang="zh-TW" sz="2800" b="1" i="0" u="none" strike="noStrike" cap="none" spc="0" normalizeH="0" baseline="0" noProof="0" dirty="0" smtClean="0">
            <a:ln/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rtl="0">
            <a:spcAft>
              <a:spcPct val="35000"/>
            </a:spcAft>
          </a:pPr>
          <a:r>
            <a:rPr kumimoji="0" lang="zh-TW" altLang="en-US" sz="2800" b="1" i="0" u="none" strike="noStrike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女不女的</a:t>
          </a:r>
          <a:endParaRPr lang="zh-TW" altLang="en-US" sz="2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2113AD8-4992-4A3C-B9CE-60DBF596D097}" type="parTrans" cxnId="{33F4E2AD-C693-44EB-9886-808C32956BCB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16E7789E-1160-4B5D-9DD7-BC981FEBD830}" type="sibTrans" cxnId="{33F4E2AD-C693-44EB-9886-808C32956BCB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52B3EC43-C135-4FF6-9D43-0DC55917F3C9}">
      <dgm:prSet phldrT="[文字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zh-TW" altLang="en-US" sz="2800" b="1" i="0" u="none" strike="noStrike" cap="none" spc="0" normalizeH="0" baseline="0" noProof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臭甲甲</a:t>
          </a:r>
          <a:endParaRPr lang="zh-TW" altLang="en-US" sz="2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6E6BD0-C14F-4600-A83A-EF807999E392}" type="parTrans" cxnId="{F616A8BD-C1B7-41DE-82B9-2415445E89FE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029F82C6-306F-465D-91C5-257CEAFB57C3}" type="sibTrans" cxnId="{F616A8BD-C1B7-41DE-82B9-2415445E89FE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AFB0C2AB-A875-4D0D-9B02-55D48E3040FD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kumimoji="0" lang="zh-TW" altLang="en-US" sz="2800" b="1" i="0" u="none" strike="noStrike" cap="none" spc="0" normalizeH="0" baseline="0" noProof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北港香爐</a:t>
          </a:r>
          <a:endParaRPr lang="zh-TW" altLang="en-US" sz="2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5BB4A6-9B12-4C9C-B8BF-4DA9497DCFC9}" type="parTrans" cxnId="{ED337AAC-B16F-4D54-A503-167A07A09D3E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B58A3BA1-CE22-472F-B19E-29960139CE8D}" type="sibTrans" cxnId="{ED337AAC-B16F-4D54-A503-167A07A09D3E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883AE378-838E-4C71-A086-9C0A1EE7BAE0}">
      <dgm:prSet phldrT="[文字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zh-TW" altLang="en-US" sz="2800" b="1" i="0" u="none" strike="noStrike" cap="none" spc="0" normalizeH="0" baseline="0" noProof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玩千年殺</a:t>
          </a:r>
          <a:endParaRPr lang="zh-TW" altLang="en-US" sz="2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AAD77F-DCCD-4FBA-857C-4B0814994F77}" type="parTrans" cxnId="{72E46372-1E45-4D3F-8DD5-025DAC15EB5A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FDAB90D6-E4BE-4344-A8A3-2ED3755E669D}" type="sibTrans" cxnId="{72E46372-1E45-4D3F-8DD5-025DAC15EB5A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02C844A4-C307-4573-8A7D-B6D36A5FE575}">
      <dgm:prSet phldrT="[文字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zh-TW" altLang="en-US" sz="2800" b="1" i="0" u="none" strike="noStrike" cap="none" spc="0" normalizeH="0" baseline="0" noProof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恐龍妹</a:t>
          </a:r>
          <a:endParaRPr lang="zh-TW" altLang="en-US" sz="2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1D8056-B9F9-4FB4-B8F7-B3148A15BC57}" type="parTrans" cxnId="{F82831D9-AEC6-4284-85EB-8FF90CB4A2EB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8C4F0906-EBF3-4120-9BA2-E4FD4640A1FE}" type="sibTrans" cxnId="{F82831D9-AEC6-4284-85EB-8FF90CB4A2EB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948C63D7-266E-4874-95BF-A5A311C7479D}">
      <dgm:prSet phldrT="[文字]" custT="1"/>
      <dgm:spPr>
        <a:solidFill>
          <a:srgbClr val="DEB7F3"/>
        </a:solidFill>
      </dgm:spPr>
      <dgm:t>
        <a:bodyPr/>
        <a:lstStyle/>
        <a:p>
          <a:pPr rtl="0"/>
          <a:r>
            <a:rPr kumimoji="0" lang="zh-TW" altLang="en-US" sz="2800" b="1" i="0" u="none" strike="noStrike" cap="none" spc="0" normalizeH="0" baseline="0" noProof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娘娘腔</a:t>
          </a:r>
          <a:endParaRPr lang="zh-TW" altLang="en-US" sz="2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7FF320-2D18-48A1-926A-CEE8CE8E9231}" type="parTrans" cxnId="{BF3607ED-3241-495C-B80F-D5CB66D24233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34F88B4D-ABE3-40BE-9E3D-CB543A51FA80}" type="sibTrans" cxnId="{BF3607ED-3241-495C-B80F-D5CB66D24233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F6489F5E-6CFF-42E0-ABF1-930D3C4EE2B2}">
      <dgm:prSet phldrT="[文字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zh-TW" altLang="en-US" sz="2800" b="1" i="0" u="none" strike="noStrike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死</a:t>
          </a:r>
          <a:r>
            <a:rPr kumimoji="0" lang="en-US" altLang="zh-TW" sz="2800" b="1" i="0" u="none" strike="noStrike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Gay</a:t>
          </a:r>
          <a:r>
            <a:rPr kumimoji="0" lang="zh-TW" altLang="en-US" sz="2800" b="1" i="0" u="none" strike="noStrike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砲</a:t>
          </a:r>
          <a:endParaRPr lang="zh-TW" altLang="en-US" sz="2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9C8B37-4814-441B-8A19-8E1109B4F354}" type="parTrans" cxnId="{9A14407F-E9F3-451C-83F8-0DCB30851ED8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EB066648-880B-4842-9739-399277F1F848}" type="sibTrans" cxnId="{9A14407F-E9F3-451C-83F8-0DCB30851ED8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E2D806C0-C1B3-44D0-B206-490BC302A36C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kumimoji="0" lang="zh-TW" altLang="en-US" sz="2800" b="1" i="0" u="none" strike="noStrike" cap="none" spc="0" normalizeH="0" baseline="0" noProof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男生就是應該要</a:t>
          </a:r>
          <a:r>
            <a:rPr kumimoji="0" lang="en-US" altLang="zh-TW" sz="2800" b="1" i="0" u="none" strike="noStrike" cap="none" spc="0" normalizeH="0" baseline="0" noProof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…</a:t>
          </a:r>
          <a:endParaRPr lang="zh-TW" altLang="en-US" sz="2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BCAB14-F7C7-4229-B19A-823E182A7718}" type="parTrans" cxnId="{0F706F36-94E9-4F1E-BE9D-654B074F6E2D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FDAE2B86-630C-4FC7-9140-B9B93D6EBF29}" type="sibTrans" cxnId="{0F706F36-94E9-4F1E-BE9D-654B074F6E2D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E16EBADB-3F0D-4940-9B13-D0F3C307E70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zh-TW" altLang="en-US" sz="2800" b="1" i="0" u="none" strike="noStrike" cap="none" spc="0" normalizeH="0" baseline="0" noProof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女生就是應該要</a:t>
          </a:r>
          <a:r>
            <a:rPr kumimoji="0" lang="en-US" altLang="zh-TW" sz="2800" b="1" i="0" u="none" strike="noStrike" cap="none" spc="0" normalizeH="0" baseline="0" noProof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…</a:t>
          </a:r>
          <a:endParaRPr kumimoji="0" lang="zh-TW" altLang="en-US" sz="2800" b="1" i="0" u="none" strike="noStrike" cap="none" spc="0" normalizeH="0" baseline="0" noProof="0" dirty="0">
            <a:ln/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84AE3C19-78E1-41E1-9D90-FAEA87FFD190}" type="parTrans" cxnId="{D230B1CA-F12D-43AE-81F4-74CB1E95BD39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22A7D131-8F0F-4A3E-BF99-B39199BFDE7E}" type="sibTrans" cxnId="{D230B1CA-F12D-43AE-81F4-74CB1E95BD39}">
      <dgm:prSet/>
      <dgm:spPr/>
      <dgm:t>
        <a:bodyPr/>
        <a:lstStyle/>
        <a:p>
          <a:endParaRPr lang="zh-TW" altLang="en-US" sz="2800">
            <a:latin typeface="標楷體" pitchFamily="65" charset="-120"/>
            <a:ea typeface="標楷體" pitchFamily="65" charset="-120"/>
          </a:endParaRPr>
        </a:p>
      </dgm:t>
    </dgm:pt>
    <dgm:pt modelId="{FB89DDCB-3A3F-4CF7-86D3-52A6639F5AF0}" type="pres">
      <dgm:prSet presAssocID="{83FDC67C-2335-4D5F-A7FA-D3F7206050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592526F-B620-4C12-B906-B0C5D15867E8}" type="pres">
      <dgm:prSet presAssocID="{A76EAFF8-3343-4E3A-A048-A85CEFC3CC32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73488D-90E3-43BA-8AB4-C09F4476D40A}" type="pres">
      <dgm:prSet presAssocID="{41BA5D42-172A-47E5-92CB-0CE5429DB3D9}" presName="sibTrans" presStyleCnt="0"/>
      <dgm:spPr/>
    </dgm:pt>
    <dgm:pt modelId="{D4D0ED6E-D048-437F-B720-7C1BC3FB59EF}" type="pres">
      <dgm:prSet presAssocID="{A1C119A6-2BBE-4920-9623-EAED0FF0A3E0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06EEA8-0272-48CB-8B26-D26245B9E09D}" type="pres">
      <dgm:prSet presAssocID="{82C3AC7C-8816-4333-A3A9-B644E2AD8E44}" presName="sibTrans" presStyleCnt="0"/>
      <dgm:spPr/>
    </dgm:pt>
    <dgm:pt modelId="{5C7277C0-33D3-4303-82EB-7FBBC7DBE79C}" type="pres">
      <dgm:prSet presAssocID="{B52A8D61-3B99-4DE7-BF8E-267155B358CE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92B183-8CB9-45B8-9A92-BFE8FAF40289}" type="pres">
      <dgm:prSet presAssocID="{BD41CDB7-A5C2-4B90-A2BC-A9BE40E65290}" presName="sibTrans" presStyleCnt="0"/>
      <dgm:spPr/>
    </dgm:pt>
    <dgm:pt modelId="{E7082B2B-276A-4AE9-BDC5-FF6227EE949A}" type="pres">
      <dgm:prSet presAssocID="{35B84AD4-32DA-4115-BBD1-AA6CFD07CB46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624C5A-D2AB-4977-9FD7-52BCF3E7D214}" type="pres">
      <dgm:prSet presAssocID="{D5546DCB-CCF0-4BE8-804A-7CA690E7DFEA}" presName="sibTrans" presStyleCnt="0"/>
      <dgm:spPr/>
    </dgm:pt>
    <dgm:pt modelId="{77719353-31DB-4A04-9A6C-CB5D45DD8BF9}" type="pres">
      <dgm:prSet presAssocID="{982A0BE2-DC0C-4F84-99BA-8BA1D63A9CB2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B8E0A3-69C2-4F4E-90A5-8542546A73C8}" type="pres">
      <dgm:prSet presAssocID="{C73DD6DB-0152-405A-81F9-3B804C44696F}" presName="sibTrans" presStyleCnt="0"/>
      <dgm:spPr/>
    </dgm:pt>
    <dgm:pt modelId="{2A4C346A-F35B-4CEE-803B-82BF4A917A1A}" type="pres">
      <dgm:prSet presAssocID="{ACE4EBBB-02CB-488A-A4D0-849174821D82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31E3F0-DB4A-4947-8BFF-381E1C011A63}" type="pres">
      <dgm:prSet presAssocID="{F8F7F9BC-5CB0-4AFC-A82F-4F497EA52E5D}" presName="sibTrans" presStyleCnt="0"/>
      <dgm:spPr/>
    </dgm:pt>
    <dgm:pt modelId="{8C10281C-5024-4B44-A377-C6AD56A84245}" type="pres">
      <dgm:prSet presAssocID="{6CFA6C87-D4B5-47C2-970C-3AA99EC78AF3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A284DB-2541-4A8D-82CC-4D5EC554EF1C}" type="pres">
      <dgm:prSet presAssocID="{A05A6460-2994-492B-9C15-8E6E89F6C22F}" presName="sibTrans" presStyleCnt="0"/>
      <dgm:spPr/>
    </dgm:pt>
    <dgm:pt modelId="{5E057DAD-01E2-48BD-9DFC-F0C512719803}" type="pres">
      <dgm:prSet presAssocID="{50A439D6-A4FF-4E97-92CF-DE0365605DBB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88B274-AABE-48CC-A43D-0325CD8B867C}" type="pres">
      <dgm:prSet presAssocID="{16E7789E-1160-4B5D-9DD7-BC981FEBD830}" presName="sibTrans" presStyleCnt="0"/>
      <dgm:spPr/>
    </dgm:pt>
    <dgm:pt modelId="{12E5A56B-30F2-49E9-9AE3-7801A8415232}" type="pres">
      <dgm:prSet presAssocID="{52B3EC43-C135-4FF6-9D43-0DC55917F3C9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E7CB6E-9C4B-44E6-83D3-809082BB177A}" type="pres">
      <dgm:prSet presAssocID="{029F82C6-306F-465D-91C5-257CEAFB57C3}" presName="sibTrans" presStyleCnt="0"/>
      <dgm:spPr/>
    </dgm:pt>
    <dgm:pt modelId="{B9E55EDD-6F8D-4B4A-8875-56DE52DDA337}" type="pres">
      <dgm:prSet presAssocID="{AFB0C2AB-A875-4D0D-9B02-55D48E3040FD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A93432-20FA-4DE5-9060-AAC58B569A19}" type="pres">
      <dgm:prSet presAssocID="{B58A3BA1-CE22-472F-B19E-29960139CE8D}" presName="sibTrans" presStyleCnt="0"/>
      <dgm:spPr/>
    </dgm:pt>
    <dgm:pt modelId="{5368DD0E-4E10-46A5-9903-24EA2A5069C5}" type="pres">
      <dgm:prSet presAssocID="{883AE378-838E-4C71-A086-9C0A1EE7BAE0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5CCCFA-BC1D-42F3-B1D9-F1C72C7BCD40}" type="pres">
      <dgm:prSet presAssocID="{FDAB90D6-E4BE-4344-A8A3-2ED3755E669D}" presName="sibTrans" presStyleCnt="0"/>
      <dgm:spPr/>
    </dgm:pt>
    <dgm:pt modelId="{0A4AE569-C725-4487-A3E0-FEB8527F7B21}" type="pres">
      <dgm:prSet presAssocID="{02C844A4-C307-4573-8A7D-B6D36A5FE575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311299-13F2-44AC-A64B-DE3E9D968D66}" type="pres">
      <dgm:prSet presAssocID="{8C4F0906-EBF3-4120-9BA2-E4FD4640A1FE}" presName="sibTrans" presStyleCnt="0"/>
      <dgm:spPr/>
    </dgm:pt>
    <dgm:pt modelId="{C8431B1F-FA6E-4CDF-8BDF-A98F097204FD}" type="pres">
      <dgm:prSet presAssocID="{948C63D7-266E-4874-95BF-A5A311C7479D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5A6758-27CD-4309-AD4C-FBD743467F28}" type="pres">
      <dgm:prSet presAssocID="{34F88B4D-ABE3-40BE-9E3D-CB543A51FA80}" presName="sibTrans" presStyleCnt="0"/>
      <dgm:spPr/>
    </dgm:pt>
    <dgm:pt modelId="{608B99A3-D854-4263-AC50-0143E6EFC6A2}" type="pres">
      <dgm:prSet presAssocID="{F6489F5E-6CFF-42E0-ABF1-930D3C4EE2B2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43BAC0-EBD2-47A0-8518-DC9D00FC335D}" type="pres">
      <dgm:prSet presAssocID="{EB066648-880B-4842-9739-399277F1F848}" presName="sibTrans" presStyleCnt="0"/>
      <dgm:spPr/>
    </dgm:pt>
    <dgm:pt modelId="{F798015D-998B-4E38-ACA9-C64A912F8791}" type="pres">
      <dgm:prSet presAssocID="{E2D806C0-C1B3-44D0-B206-490BC302A36C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9DF174-E488-4C4E-9618-17F4F206D422}" type="pres">
      <dgm:prSet presAssocID="{FDAE2B86-630C-4FC7-9140-B9B93D6EBF29}" presName="sibTrans" presStyleCnt="0"/>
      <dgm:spPr/>
    </dgm:pt>
    <dgm:pt modelId="{ABFFB38E-7C0E-46C2-BF2B-D3B4C42E4C66}" type="pres">
      <dgm:prSet presAssocID="{E16EBADB-3F0D-4940-9B13-D0F3C307E708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82831D9-AEC6-4284-85EB-8FF90CB4A2EB}" srcId="{83FDC67C-2335-4D5F-A7FA-D3F720605002}" destId="{02C844A4-C307-4573-8A7D-B6D36A5FE575}" srcOrd="11" destOrd="0" parTransId="{A01D8056-B9F9-4FB4-B8F7-B3148A15BC57}" sibTransId="{8C4F0906-EBF3-4120-9BA2-E4FD4640A1FE}"/>
    <dgm:cxn modelId="{4142A673-CF0A-4F28-A4F7-21BD70E83BF3}" type="presOf" srcId="{83FDC67C-2335-4D5F-A7FA-D3F720605002}" destId="{FB89DDCB-3A3F-4CF7-86D3-52A6639F5AF0}" srcOrd="0" destOrd="0" presId="urn:microsoft.com/office/officeart/2005/8/layout/default"/>
    <dgm:cxn modelId="{ED337AAC-B16F-4D54-A503-167A07A09D3E}" srcId="{83FDC67C-2335-4D5F-A7FA-D3F720605002}" destId="{AFB0C2AB-A875-4D0D-9B02-55D48E3040FD}" srcOrd="9" destOrd="0" parTransId="{405BB4A6-9B12-4C9C-B8BF-4DA9497DCFC9}" sibTransId="{B58A3BA1-CE22-472F-B19E-29960139CE8D}"/>
    <dgm:cxn modelId="{514C9712-95FF-47E9-A96F-E42119033679}" srcId="{83FDC67C-2335-4D5F-A7FA-D3F720605002}" destId="{982A0BE2-DC0C-4F84-99BA-8BA1D63A9CB2}" srcOrd="4" destOrd="0" parTransId="{2E005E15-666B-4B76-80BE-218BF6AE6812}" sibTransId="{C73DD6DB-0152-405A-81F9-3B804C44696F}"/>
    <dgm:cxn modelId="{0362B8DC-68B6-496B-A914-F5C71F70322A}" type="presOf" srcId="{B52A8D61-3B99-4DE7-BF8E-267155B358CE}" destId="{5C7277C0-33D3-4303-82EB-7FBBC7DBE79C}" srcOrd="0" destOrd="0" presId="urn:microsoft.com/office/officeart/2005/8/layout/default"/>
    <dgm:cxn modelId="{8FAF95C0-D43E-4D95-8639-34180018AC08}" srcId="{83FDC67C-2335-4D5F-A7FA-D3F720605002}" destId="{35B84AD4-32DA-4115-BBD1-AA6CFD07CB46}" srcOrd="3" destOrd="0" parTransId="{229C9970-8B7E-4FB8-ACA0-95216A2A393E}" sibTransId="{D5546DCB-CCF0-4BE8-804A-7CA690E7DFEA}"/>
    <dgm:cxn modelId="{9A14407F-E9F3-451C-83F8-0DCB30851ED8}" srcId="{83FDC67C-2335-4D5F-A7FA-D3F720605002}" destId="{F6489F5E-6CFF-42E0-ABF1-930D3C4EE2B2}" srcOrd="13" destOrd="0" parTransId="{7B9C8B37-4814-441B-8A19-8E1109B4F354}" sibTransId="{EB066648-880B-4842-9739-399277F1F848}"/>
    <dgm:cxn modelId="{0449A896-228B-4720-855F-3400EF1A41CF}" type="presOf" srcId="{883AE378-838E-4C71-A086-9C0A1EE7BAE0}" destId="{5368DD0E-4E10-46A5-9903-24EA2A5069C5}" srcOrd="0" destOrd="0" presId="urn:microsoft.com/office/officeart/2005/8/layout/default"/>
    <dgm:cxn modelId="{7746C3D6-7E8D-4E30-9F33-BB89B8ABC066}" type="presOf" srcId="{AFB0C2AB-A875-4D0D-9B02-55D48E3040FD}" destId="{B9E55EDD-6F8D-4B4A-8875-56DE52DDA337}" srcOrd="0" destOrd="0" presId="urn:microsoft.com/office/officeart/2005/8/layout/default"/>
    <dgm:cxn modelId="{33F4E2AD-C693-44EB-9886-808C32956BCB}" srcId="{83FDC67C-2335-4D5F-A7FA-D3F720605002}" destId="{50A439D6-A4FF-4E97-92CF-DE0365605DBB}" srcOrd="7" destOrd="0" parTransId="{22113AD8-4992-4A3C-B9CE-60DBF596D097}" sibTransId="{16E7789E-1160-4B5D-9DD7-BC981FEBD830}"/>
    <dgm:cxn modelId="{F616A8BD-C1B7-41DE-82B9-2415445E89FE}" srcId="{83FDC67C-2335-4D5F-A7FA-D3F720605002}" destId="{52B3EC43-C135-4FF6-9D43-0DC55917F3C9}" srcOrd="8" destOrd="0" parTransId="{E66E6BD0-C14F-4600-A83A-EF807999E392}" sibTransId="{029F82C6-306F-465D-91C5-257CEAFB57C3}"/>
    <dgm:cxn modelId="{72E46372-1E45-4D3F-8DD5-025DAC15EB5A}" srcId="{83FDC67C-2335-4D5F-A7FA-D3F720605002}" destId="{883AE378-838E-4C71-A086-9C0A1EE7BAE0}" srcOrd="10" destOrd="0" parTransId="{44AAD77F-DCCD-4FBA-857C-4B0814994F77}" sibTransId="{FDAB90D6-E4BE-4344-A8A3-2ED3755E669D}"/>
    <dgm:cxn modelId="{9D45583F-8490-4347-93D8-9B52A75334A9}" type="presOf" srcId="{982A0BE2-DC0C-4F84-99BA-8BA1D63A9CB2}" destId="{77719353-31DB-4A04-9A6C-CB5D45DD8BF9}" srcOrd="0" destOrd="0" presId="urn:microsoft.com/office/officeart/2005/8/layout/default"/>
    <dgm:cxn modelId="{A32B2D0A-FFE5-41C4-9465-2E3BBFB8B66F}" type="presOf" srcId="{6CFA6C87-D4B5-47C2-970C-3AA99EC78AF3}" destId="{8C10281C-5024-4B44-A377-C6AD56A84245}" srcOrd="0" destOrd="0" presId="urn:microsoft.com/office/officeart/2005/8/layout/default"/>
    <dgm:cxn modelId="{CDC9FBF2-B5D9-4BB1-A677-71D5467EF40B}" type="presOf" srcId="{35B84AD4-32DA-4115-BBD1-AA6CFD07CB46}" destId="{E7082B2B-276A-4AE9-BDC5-FF6227EE949A}" srcOrd="0" destOrd="0" presId="urn:microsoft.com/office/officeart/2005/8/layout/default"/>
    <dgm:cxn modelId="{9A31D06D-7DE7-435F-95B0-B048C6000FF9}" srcId="{83FDC67C-2335-4D5F-A7FA-D3F720605002}" destId="{A1C119A6-2BBE-4920-9623-EAED0FF0A3E0}" srcOrd="1" destOrd="0" parTransId="{9A0DCDCD-D9CD-41FF-BBB3-5B3D23CA980A}" sibTransId="{82C3AC7C-8816-4333-A3A9-B644E2AD8E44}"/>
    <dgm:cxn modelId="{84343321-5E7B-4E35-9CFF-E32F99443B91}" type="presOf" srcId="{50A439D6-A4FF-4E97-92CF-DE0365605DBB}" destId="{5E057DAD-01E2-48BD-9DFC-F0C512719803}" srcOrd="0" destOrd="0" presId="urn:microsoft.com/office/officeart/2005/8/layout/default"/>
    <dgm:cxn modelId="{5D44707C-2F18-49A5-8FBA-1EF7AC591B34}" type="presOf" srcId="{A1C119A6-2BBE-4920-9623-EAED0FF0A3E0}" destId="{D4D0ED6E-D048-437F-B720-7C1BC3FB59EF}" srcOrd="0" destOrd="0" presId="urn:microsoft.com/office/officeart/2005/8/layout/default"/>
    <dgm:cxn modelId="{F1622739-EDF5-469A-B08E-7F2708BDF298}" type="presOf" srcId="{A76EAFF8-3343-4E3A-A048-A85CEFC3CC32}" destId="{D592526F-B620-4C12-B906-B0C5D15867E8}" srcOrd="0" destOrd="0" presId="urn:microsoft.com/office/officeart/2005/8/layout/default"/>
    <dgm:cxn modelId="{F54E3EF7-769F-4443-9B56-20041827A7E9}" type="presOf" srcId="{948C63D7-266E-4874-95BF-A5A311C7479D}" destId="{C8431B1F-FA6E-4CDF-8BDF-A98F097204FD}" srcOrd="0" destOrd="0" presId="urn:microsoft.com/office/officeart/2005/8/layout/default"/>
    <dgm:cxn modelId="{0C16EF05-919D-43C4-A556-3EF9CA7E0172}" type="presOf" srcId="{E2D806C0-C1B3-44D0-B206-490BC302A36C}" destId="{F798015D-998B-4E38-ACA9-C64A912F8791}" srcOrd="0" destOrd="0" presId="urn:microsoft.com/office/officeart/2005/8/layout/default"/>
    <dgm:cxn modelId="{10F5366A-A6EB-46B6-818C-4953AEE76887}" type="presOf" srcId="{ACE4EBBB-02CB-488A-A4D0-849174821D82}" destId="{2A4C346A-F35B-4CEE-803B-82BF4A917A1A}" srcOrd="0" destOrd="0" presId="urn:microsoft.com/office/officeart/2005/8/layout/default"/>
    <dgm:cxn modelId="{D230B1CA-F12D-43AE-81F4-74CB1E95BD39}" srcId="{83FDC67C-2335-4D5F-A7FA-D3F720605002}" destId="{E16EBADB-3F0D-4940-9B13-D0F3C307E708}" srcOrd="15" destOrd="0" parTransId="{84AE3C19-78E1-41E1-9D90-FAEA87FFD190}" sibTransId="{22A7D131-8F0F-4A3E-BF99-B39199BFDE7E}"/>
    <dgm:cxn modelId="{F4BF72A0-F779-43D9-9909-534F76DEE614}" srcId="{83FDC67C-2335-4D5F-A7FA-D3F720605002}" destId="{B52A8D61-3B99-4DE7-BF8E-267155B358CE}" srcOrd="2" destOrd="0" parTransId="{97CB616E-5887-4319-BAD1-9FA769171BC2}" sibTransId="{BD41CDB7-A5C2-4B90-A2BC-A9BE40E65290}"/>
    <dgm:cxn modelId="{130722A4-FB58-4186-A436-FD0A38B0E912}" srcId="{83FDC67C-2335-4D5F-A7FA-D3F720605002}" destId="{6CFA6C87-D4B5-47C2-970C-3AA99EC78AF3}" srcOrd="6" destOrd="0" parTransId="{06B6672D-7702-4068-873B-D9F4AB7E0391}" sibTransId="{A05A6460-2994-492B-9C15-8E6E89F6C22F}"/>
    <dgm:cxn modelId="{2FADCAC1-6549-4673-A9F7-9EFFCC02930B}" srcId="{83FDC67C-2335-4D5F-A7FA-D3F720605002}" destId="{A76EAFF8-3343-4E3A-A048-A85CEFC3CC32}" srcOrd="0" destOrd="0" parTransId="{9E037227-361A-4B95-9CF7-D1893C854B13}" sibTransId="{41BA5D42-172A-47E5-92CB-0CE5429DB3D9}"/>
    <dgm:cxn modelId="{23B22865-2308-4D15-B058-76BDAA86D260}" type="presOf" srcId="{02C844A4-C307-4573-8A7D-B6D36A5FE575}" destId="{0A4AE569-C725-4487-A3E0-FEB8527F7B21}" srcOrd="0" destOrd="0" presId="urn:microsoft.com/office/officeart/2005/8/layout/default"/>
    <dgm:cxn modelId="{8CF37EC9-25D7-468C-B2AE-4EE124B4E3ED}" type="presOf" srcId="{E16EBADB-3F0D-4940-9B13-D0F3C307E708}" destId="{ABFFB38E-7C0E-46C2-BF2B-D3B4C42E4C66}" srcOrd="0" destOrd="0" presId="urn:microsoft.com/office/officeart/2005/8/layout/default"/>
    <dgm:cxn modelId="{4B3CBC52-759D-45AE-93D4-E29DA2CE55E7}" type="presOf" srcId="{F6489F5E-6CFF-42E0-ABF1-930D3C4EE2B2}" destId="{608B99A3-D854-4263-AC50-0143E6EFC6A2}" srcOrd="0" destOrd="0" presId="urn:microsoft.com/office/officeart/2005/8/layout/default"/>
    <dgm:cxn modelId="{BF3607ED-3241-495C-B80F-D5CB66D24233}" srcId="{83FDC67C-2335-4D5F-A7FA-D3F720605002}" destId="{948C63D7-266E-4874-95BF-A5A311C7479D}" srcOrd="12" destOrd="0" parTransId="{F97FF320-2D18-48A1-926A-CEE8CE8E9231}" sibTransId="{34F88B4D-ABE3-40BE-9E3D-CB543A51FA80}"/>
    <dgm:cxn modelId="{AB75AFA3-1AD9-473F-BD85-86AE85BF0053}" type="presOf" srcId="{52B3EC43-C135-4FF6-9D43-0DC55917F3C9}" destId="{12E5A56B-30F2-49E9-9AE3-7801A8415232}" srcOrd="0" destOrd="0" presId="urn:microsoft.com/office/officeart/2005/8/layout/default"/>
    <dgm:cxn modelId="{CEAF4E02-2F44-47E1-89A7-AB5C1BD83D65}" srcId="{83FDC67C-2335-4D5F-A7FA-D3F720605002}" destId="{ACE4EBBB-02CB-488A-A4D0-849174821D82}" srcOrd="5" destOrd="0" parTransId="{AD402040-C59F-4A13-A610-DE98BD63E89C}" sibTransId="{F8F7F9BC-5CB0-4AFC-A82F-4F497EA52E5D}"/>
    <dgm:cxn modelId="{0F706F36-94E9-4F1E-BE9D-654B074F6E2D}" srcId="{83FDC67C-2335-4D5F-A7FA-D3F720605002}" destId="{E2D806C0-C1B3-44D0-B206-490BC302A36C}" srcOrd="14" destOrd="0" parTransId="{F1BCAB14-F7C7-4229-B19A-823E182A7718}" sibTransId="{FDAE2B86-630C-4FC7-9140-B9B93D6EBF29}"/>
    <dgm:cxn modelId="{B60DC79A-149F-4FA4-A433-E916C566C0A8}" type="presParOf" srcId="{FB89DDCB-3A3F-4CF7-86D3-52A6639F5AF0}" destId="{D592526F-B620-4C12-B906-B0C5D15867E8}" srcOrd="0" destOrd="0" presId="urn:microsoft.com/office/officeart/2005/8/layout/default"/>
    <dgm:cxn modelId="{F96F48E3-6088-47AB-A9B6-2D37FB804F6E}" type="presParOf" srcId="{FB89DDCB-3A3F-4CF7-86D3-52A6639F5AF0}" destId="{BE73488D-90E3-43BA-8AB4-C09F4476D40A}" srcOrd="1" destOrd="0" presId="urn:microsoft.com/office/officeart/2005/8/layout/default"/>
    <dgm:cxn modelId="{0D77B7C8-7D31-455F-A506-4E0596E8D901}" type="presParOf" srcId="{FB89DDCB-3A3F-4CF7-86D3-52A6639F5AF0}" destId="{D4D0ED6E-D048-437F-B720-7C1BC3FB59EF}" srcOrd="2" destOrd="0" presId="urn:microsoft.com/office/officeart/2005/8/layout/default"/>
    <dgm:cxn modelId="{10C1097D-D2B7-4ADB-8EA9-128B07AA9ACC}" type="presParOf" srcId="{FB89DDCB-3A3F-4CF7-86D3-52A6639F5AF0}" destId="{8906EEA8-0272-48CB-8B26-D26245B9E09D}" srcOrd="3" destOrd="0" presId="urn:microsoft.com/office/officeart/2005/8/layout/default"/>
    <dgm:cxn modelId="{5503A7A1-677C-415C-B9CC-AF53ED8383E8}" type="presParOf" srcId="{FB89DDCB-3A3F-4CF7-86D3-52A6639F5AF0}" destId="{5C7277C0-33D3-4303-82EB-7FBBC7DBE79C}" srcOrd="4" destOrd="0" presId="urn:microsoft.com/office/officeart/2005/8/layout/default"/>
    <dgm:cxn modelId="{3AD9CB8E-D49E-4F44-AF04-6C25588878C8}" type="presParOf" srcId="{FB89DDCB-3A3F-4CF7-86D3-52A6639F5AF0}" destId="{9292B183-8CB9-45B8-9A92-BFE8FAF40289}" srcOrd="5" destOrd="0" presId="urn:microsoft.com/office/officeart/2005/8/layout/default"/>
    <dgm:cxn modelId="{4BDB6DF9-1F60-4975-B5D4-9E4AE64E0BDE}" type="presParOf" srcId="{FB89DDCB-3A3F-4CF7-86D3-52A6639F5AF0}" destId="{E7082B2B-276A-4AE9-BDC5-FF6227EE949A}" srcOrd="6" destOrd="0" presId="urn:microsoft.com/office/officeart/2005/8/layout/default"/>
    <dgm:cxn modelId="{67790491-D3CC-45FB-8BB3-2206962C26A0}" type="presParOf" srcId="{FB89DDCB-3A3F-4CF7-86D3-52A6639F5AF0}" destId="{DA624C5A-D2AB-4977-9FD7-52BCF3E7D214}" srcOrd="7" destOrd="0" presId="urn:microsoft.com/office/officeart/2005/8/layout/default"/>
    <dgm:cxn modelId="{4E38CB3C-7909-4681-9E25-E9A9F67735B9}" type="presParOf" srcId="{FB89DDCB-3A3F-4CF7-86D3-52A6639F5AF0}" destId="{77719353-31DB-4A04-9A6C-CB5D45DD8BF9}" srcOrd="8" destOrd="0" presId="urn:microsoft.com/office/officeart/2005/8/layout/default"/>
    <dgm:cxn modelId="{830F34F8-F809-49B2-A454-057ED1199CF1}" type="presParOf" srcId="{FB89DDCB-3A3F-4CF7-86D3-52A6639F5AF0}" destId="{F9B8E0A3-69C2-4F4E-90A5-8542546A73C8}" srcOrd="9" destOrd="0" presId="urn:microsoft.com/office/officeart/2005/8/layout/default"/>
    <dgm:cxn modelId="{39AA2498-3BC4-44EB-8399-E0DA92D8A7BB}" type="presParOf" srcId="{FB89DDCB-3A3F-4CF7-86D3-52A6639F5AF0}" destId="{2A4C346A-F35B-4CEE-803B-82BF4A917A1A}" srcOrd="10" destOrd="0" presId="urn:microsoft.com/office/officeart/2005/8/layout/default"/>
    <dgm:cxn modelId="{11810C4E-93CA-4C5C-A55E-E61A86A80424}" type="presParOf" srcId="{FB89DDCB-3A3F-4CF7-86D3-52A6639F5AF0}" destId="{E931E3F0-DB4A-4947-8BFF-381E1C011A63}" srcOrd="11" destOrd="0" presId="urn:microsoft.com/office/officeart/2005/8/layout/default"/>
    <dgm:cxn modelId="{04F1E0A8-F131-4F80-99B3-478D7D9E45C0}" type="presParOf" srcId="{FB89DDCB-3A3F-4CF7-86D3-52A6639F5AF0}" destId="{8C10281C-5024-4B44-A377-C6AD56A84245}" srcOrd="12" destOrd="0" presId="urn:microsoft.com/office/officeart/2005/8/layout/default"/>
    <dgm:cxn modelId="{DAF62972-74A5-4334-B18D-05C199C5E8B2}" type="presParOf" srcId="{FB89DDCB-3A3F-4CF7-86D3-52A6639F5AF0}" destId="{6FA284DB-2541-4A8D-82CC-4D5EC554EF1C}" srcOrd="13" destOrd="0" presId="urn:microsoft.com/office/officeart/2005/8/layout/default"/>
    <dgm:cxn modelId="{5DDC9F4B-598C-4415-BBDA-95E4BE0C0CFF}" type="presParOf" srcId="{FB89DDCB-3A3F-4CF7-86D3-52A6639F5AF0}" destId="{5E057DAD-01E2-48BD-9DFC-F0C512719803}" srcOrd="14" destOrd="0" presId="urn:microsoft.com/office/officeart/2005/8/layout/default"/>
    <dgm:cxn modelId="{EF967692-D142-40BA-92FE-675BA318C04E}" type="presParOf" srcId="{FB89DDCB-3A3F-4CF7-86D3-52A6639F5AF0}" destId="{7088B274-AABE-48CC-A43D-0325CD8B867C}" srcOrd="15" destOrd="0" presId="urn:microsoft.com/office/officeart/2005/8/layout/default"/>
    <dgm:cxn modelId="{28D5213B-3AED-474A-8333-3033FAB841E6}" type="presParOf" srcId="{FB89DDCB-3A3F-4CF7-86D3-52A6639F5AF0}" destId="{12E5A56B-30F2-49E9-9AE3-7801A8415232}" srcOrd="16" destOrd="0" presId="urn:microsoft.com/office/officeart/2005/8/layout/default"/>
    <dgm:cxn modelId="{D04BC115-EF46-4251-9074-FB3E0EC14D4C}" type="presParOf" srcId="{FB89DDCB-3A3F-4CF7-86D3-52A6639F5AF0}" destId="{8BE7CB6E-9C4B-44E6-83D3-809082BB177A}" srcOrd="17" destOrd="0" presId="urn:microsoft.com/office/officeart/2005/8/layout/default"/>
    <dgm:cxn modelId="{90E8B02F-B418-4558-A742-7850FF060101}" type="presParOf" srcId="{FB89DDCB-3A3F-4CF7-86D3-52A6639F5AF0}" destId="{B9E55EDD-6F8D-4B4A-8875-56DE52DDA337}" srcOrd="18" destOrd="0" presId="urn:microsoft.com/office/officeart/2005/8/layout/default"/>
    <dgm:cxn modelId="{8DDF4E9C-4F67-4E2C-97B4-C9F2D0119FDE}" type="presParOf" srcId="{FB89DDCB-3A3F-4CF7-86D3-52A6639F5AF0}" destId="{6FA93432-20FA-4DE5-9060-AAC58B569A19}" srcOrd="19" destOrd="0" presId="urn:microsoft.com/office/officeart/2005/8/layout/default"/>
    <dgm:cxn modelId="{6DE28B04-251D-4463-AC41-3874F669E5E6}" type="presParOf" srcId="{FB89DDCB-3A3F-4CF7-86D3-52A6639F5AF0}" destId="{5368DD0E-4E10-46A5-9903-24EA2A5069C5}" srcOrd="20" destOrd="0" presId="urn:microsoft.com/office/officeart/2005/8/layout/default"/>
    <dgm:cxn modelId="{5F1EBD39-8D05-4973-A908-3EEC620FF4F7}" type="presParOf" srcId="{FB89DDCB-3A3F-4CF7-86D3-52A6639F5AF0}" destId="{175CCCFA-BC1D-42F3-B1D9-F1C72C7BCD40}" srcOrd="21" destOrd="0" presId="urn:microsoft.com/office/officeart/2005/8/layout/default"/>
    <dgm:cxn modelId="{5A269A5F-D34F-487D-93BD-0F3716A4902A}" type="presParOf" srcId="{FB89DDCB-3A3F-4CF7-86D3-52A6639F5AF0}" destId="{0A4AE569-C725-4487-A3E0-FEB8527F7B21}" srcOrd="22" destOrd="0" presId="urn:microsoft.com/office/officeart/2005/8/layout/default"/>
    <dgm:cxn modelId="{FF7ACC19-A58A-40B8-AF45-C830746AB671}" type="presParOf" srcId="{FB89DDCB-3A3F-4CF7-86D3-52A6639F5AF0}" destId="{52311299-13F2-44AC-A64B-DE3E9D968D66}" srcOrd="23" destOrd="0" presId="urn:microsoft.com/office/officeart/2005/8/layout/default"/>
    <dgm:cxn modelId="{7E708312-3B45-4E9C-97DE-892362C25F6B}" type="presParOf" srcId="{FB89DDCB-3A3F-4CF7-86D3-52A6639F5AF0}" destId="{C8431B1F-FA6E-4CDF-8BDF-A98F097204FD}" srcOrd="24" destOrd="0" presId="urn:microsoft.com/office/officeart/2005/8/layout/default"/>
    <dgm:cxn modelId="{4A78AE11-4224-42AD-9321-A522C09DEF2D}" type="presParOf" srcId="{FB89DDCB-3A3F-4CF7-86D3-52A6639F5AF0}" destId="{375A6758-27CD-4309-AD4C-FBD743467F28}" srcOrd="25" destOrd="0" presId="urn:microsoft.com/office/officeart/2005/8/layout/default"/>
    <dgm:cxn modelId="{43A84D37-D015-40F5-A54A-8CDE9D353244}" type="presParOf" srcId="{FB89DDCB-3A3F-4CF7-86D3-52A6639F5AF0}" destId="{608B99A3-D854-4263-AC50-0143E6EFC6A2}" srcOrd="26" destOrd="0" presId="urn:microsoft.com/office/officeart/2005/8/layout/default"/>
    <dgm:cxn modelId="{672C3BAA-AE1D-464D-9B4E-0DE5ADBA72E7}" type="presParOf" srcId="{FB89DDCB-3A3F-4CF7-86D3-52A6639F5AF0}" destId="{FE43BAC0-EBD2-47A0-8518-DC9D00FC335D}" srcOrd="27" destOrd="0" presId="urn:microsoft.com/office/officeart/2005/8/layout/default"/>
    <dgm:cxn modelId="{BC0D309A-9BB5-4901-8BC8-78FE84CEF5D8}" type="presParOf" srcId="{FB89DDCB-3A3F-4CF7-86D3-52A6639F5AF0}" destId="{F798015D-998B-4E38-ACA9-C64A912F8791}" srcOrd="28" destOrd="0" presId="urn:microsoft.com/office/officeart/2005/8/layout/default"/>
    <dgm:cxn modelId="{E548F133-BEDF-4B13-A00B-841193504BE8}" type="presParOf" srcId="{FB89DDCB-3A3F-4CF7-86D3-52A6639F5AF0}" destId="{4F9DF174-E488-4C4E-9618-17F4F206D422}" srcOrd="29" destOrd="0" presId="urn:microsoft.com/office/officeart/2005/8/layout/default"/>
    <dgm:cxn modelId="{E16DD268-3469-41F3-9DA7-ED535BA1BFE7}" type="presParOf" srcId="{FB89DDCB-3A3F-4CF7-86D3-52A6639F5AF0}" destId="{ABFFB38E-7C0E-46C2-BF2B-D3B4C42E4C66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2526F-B620-4C12-B906-B0C5D15867E8}">
      <dsp:nvSpPr>
        <dsp:cNvPr id="0" name=""/>
        <dsp:cNvSpPr/>
      </dsp:nvSpPr>
      <dsp:spPr>
        <a:xfrm>
          <a:off x="2489" y="704601"/>
          <a:ext cx="1974875" cy="118492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i="0" u="none" strike="noStrike" kern="1200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玩阿魯巴</a:t>
          </a:r>
          <a:endParaRPr lang="zh-TW" altLang="en-US" sz="28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89" y="704601"/>
        <a:ext cx="1974875" cy="1184925"/>
      </dsp:txXfrm>
    </dsp:sp>
    <dsp:sp modelId="{D4D0ED6E-D048-437F-B720-7C1BC3FB59EF}">
      <dsp:nvSpPr>
        <dsp:cNvPr id="0" name=""/>
        <dsp:cNvSpPr/>
      </dsp:nvSpPr>
      <dsp:spPr>
        <a:xfrm>
          <a:off x="2174852" y="704601"/>
          <a:ext cx="1974875" cy="118492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i="0" u="none" strike="noStrike" kern="1200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飛機場</a:t>
          </a:r>
          <a:endParaRPr lang="zh-TW" altLang="en-US" sz="28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74852" y="704601"/>
        <a:ext cx="1974875" cy="1184925"/>
      </dsp:txXfrm>
    </dsp:sp>
    <dsp:sp modelId="{5C7277C0-33D3-4303-82EB-7FBBC7DBE79C}">
      <dsp:nvSpPr>
        <dsp:cNvPr id="0" name=""/>
        <dsp:cNvSpPr/>
      </dsp:nvSpPr>
      <dsp:spPr>
        <a:xfrm>
          <a:off x="4347215" y="704601"/>
          <a:ext cx="1974875" cy="1184925"/>
        </a:xfrm>
        <a:prstGeom prst="rect">
          <a:avLst/>
        </a:prstGeom>
        <a:solidFill>
          <a:srgbClr val="DEB7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zh-TW" altLang="en-US" sz="2800" b="1" i="0" u="none" strike="noStrike" kern="1200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男生哭</a:t>
          </a:r>
          <a:endParaRPr kumimoji="0" lang="en-US" altLang="zh-TW" sz="2800" b="1" i="0" u="none" strike="noStrike" kern="1200" cap="none" spc="0" normalizeH="0" baseline="0" noProof="0" dirty="0" smtClean="0">
            <a:ln/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i="0" u="none" strike="noStrike" kern="1200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甚麼哭</a:t>
          </a:r>
          <a:endParaRPr lang="zh-TW" altLang="en-US" sz="28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47215" y="704601"/>
        <a:ext cx="1974875" cy="1184925"/>
      </dsp:txXfrm>
    </dsp:sp>
    <dsp:sp modelId="{E7082B2B-276A-4AE9-BDC5-FF6227EE949A}">
      <dsp:nvSpPr>
        <dsp:cNvPr id="0" name=""/>
        <dsp:cNvSpPr/>
      </dsp:nvSpPr>
      <dsp:spPr>
        <a:xfrm>
          <a:off x="6519579" y="704601"/>
          <a:ext cx="1974875" cy="118492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i="0" u="none" strike="noStrike" kern="1200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女生能力不用太好</a:t>
          </a:r>
          <a:endParaRPr lang="zh-TW" altLang="en-US" sz="28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519579" y="704601"/>
        <a:ext cx="1974875" cy="1184925"/>
      </dsp:txXfrm>
    </dsp:sp>
    <dsp:sp modelId="{77719353-31DB-4A04-9A6C-CB5D45DD8BF9}">
      <dsp:nvSpPr>
        <dsp:cNvPr id="0" name=""/>
        <dsp:cNvSpPr/>
      </dsp:nvSpPr>
      <dsp:spPr>
        <a:xfrm>
          <a:off x="2489" y="2087014"/>
          <a:ext cx="1974875" cy="118492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i="0" u="none" strike="noStrike" kern="1200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女生就是要穿裙子</a:t>
          </a:r>
          <a:endParaRPr lang="zh-TW" altLang="en-US" sz="28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89" y="2087014"/>
        <a:ext cx="1974875" cy="1184925"/>
      </dsp:txXfrm>
    </dsp:sp>
    <dsp:sp modelId="{2A4C346A-F35B-4CEE-803B-82BF4A917A1A}">
      <dsp:nvSpPr>
        <dsp:cNvPr id="0" name=""/>
        <dsp:cNvSpPr/>
      </dsp:nvSpPr>
      <dsp:spPr>
        <a:xfrm>
          <a:off x="2174852" y="2087014"/>
          <a:ext cx="1974875" cy="118492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i="0" u="none" strike="noStrike" kern="1200" cap="none" spc="0" normalizeH="0" baseline="0" noProof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男人婆</a:t>
          </a:r>
          <a:endParaRPr lang="zh-TW" altLang="en-US" sz="28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74852" y="2087014"/>
        <a:ext cx="1974875" cy="1184925"/>
      </dsp:txXfrm>
    </dsp:sp>
    <dsp:sp modelId="{8C10281C-5024-4B44-A377-C6AD56A84245}">
      <dsp:nvSpPr>
        <dsp:cNvPr id="0" name=""/>
        <dsp:cNvSpPr/>
      </dsp:nvSpPr>
      <dsp:spPr>
        <a:xfrm>
          <a:off x="4347215" y="2087014"/>
          <a:ext cx="1974875" cy="118492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i="0" u="none" strike="noStrike" kern="1200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家事是女生要做的</a:t>
          </a:r>
          <a:endParaRPr lang="zh-TW" altLang="en-US" sz="28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47215" y="2087014"/>
        <a:ext cx="1974875" cy="1184925"/>
      </dsp:txXfrm>
    </dsp:sp>
    <dsp:sp modelId="{5E057DAD-01E2-48BD-9DFC-F0C512719803}">
      <dsp:nvSpPr>
        <dsp:cNvPr id="0" name=""/>
        <dsp:cNvSpPr/>
      </dsp:nvSpPr>
      <dsp:spPr>
        <a:xfrm>
          <a:off x="6519579" y="2087014"/>
          <a:ext cx="1974875" cy="1184925"/>
        </a:xfrm>
        <a:prstGeom prst="rect">
          <a:avLst/>
        </a:prstGeom>
        <a:solidFill>
          <a:srgbClr val="DEB7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zh-TW" altLang="en-US" sz="2800" b="1" i="0" u="none" strike="noStrike" kern="1200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男不男的</a:t>
          </a:r>
          <a:endParaRPr kumimoji="0" lang="en-US" altLang="zh-TW" sz="2800" b="1" i="0" u="none" strike="noStrike" kern="1200" cap="none" spc="0" normalizeH="0" baseline="0" noProof="0" dirty="0" smtClean="0">
            <a:ln/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i="0" u="none" strike="noStrike" kern="1200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女不女的</a:t>
          </a:r>
          <a:endParaRPr lang="zh-TW" altLang="en-US" sz="28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519579" y="2087014"/>
        <a:ext cx="1974875" cy="1184925"/>
      </dsp:txXfrm>
    </dsp:sp>
    <dsp:sp modelId="{12E5A56B-30F2-49E9-9AE3-7801A8415232}">
      <dsp:nvSpPr>
        <dsp:cNvPr id="0" name=""/>
        <dsp:cNvSpPr/>
      </dsp:nvSpPr>
      <dsp:spPr>
        <a:xfrm>
          <a:off x="2489" y="3469427"/>
          <a:ext cx="1974875" cy="118492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i="0" u="none" strike="noStrike" kern="1200" cap="none" spc="0" normalizeH="0" baseline="0" noProof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臭甲甲</a:t>
          </a:r>
          <a:endParaRPr lang="zh-TW" altLang="en-US" sz="28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89" y="3469427"/>
        <a:ext cx="1974875" cy="1184925"/>
      </dsp:txXfrm>
    </dsp:sp>
    <dsp:sp modelId="{B9E55EDD-6F8D-4B4A-8875-56DE52DDA337}">
      <dsp:nvSpPr>
        <dsp:cNvPr id="0" name=""/>
        <dsp:cNvSpPr/>
      </dsp:nvSpPr>
      <dsp:spPr>
        <a:xfrm>
          <a:off x="2174852" y="3469427"/>
          <a:ext cx="1974875" cy="118492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i="0" u="none" strike="noStrike" kern="1200" cap="none" spc="0" normalizeH="0" baseline="0" noProof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北港香爐</a:t>
          </a:r>
          <a:endParaRPr lang="zh-TW" altLang="en-US" sz="28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74852" y="3469427"/>
        <a:ext cx="1974875" cy="1184925"/>
      </dsp:txXfrm>
    </dsp:sp>
    <dsp:sp modelId="{5368DD0E-4E10-46A5-9903-24EA2A5069C5}">
      <dsp:nvSpPr>
        <dsp:cNvPr id="0" name=""/>
        <dsp:cNvSpPr/>
      </dsp:nvSpPr>
      <dsp:spPr>
        <a:xfrm>
          <a:off x="4347215" y="3469427"/>
          <a:ext cx="1974875" cy="118492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i="0" u="none" strike="noStrike" kern="1200" cap="none" spc="0" normalizeH="0" baseline="0" noProof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玩千年殺</a:t>
          </a:r>
          <a:endParaRPr lang="zh-TW" altLang="en-US" sz="28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47215" y="3469427"/>
        <a:ext cx="1974875" cy="1184925"/>
      </dsp:txXfrm>
    </dsp:sp>
    <dsp:sp modelId="{0A4AE569-C725-4487-A3E0-FEB8527F7B21}">
      <dsp:nvSpPr>
        <dsp:cNvPr id="0" name=""/>
        <dsp:cNvSpPr/>
      </dsp:nvSpPr>
      <dsp:spPr>
        <a:xfrm>
          <a:off x="6519579" y="3469427"/>
          <a:ext cx="1974875" cy="118492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i="0" u="none" strike="noStrike" kern="1200" cap="none" spc="0" normalizeH="0" baseline="0" noProof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恐龍妹</a:t>
          </a:r>
          <a:endParaRPr lang="zh-TW" altLang="en-US" sz="28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519579" y="3469427"/>
        <a:ext cx="1974875" cy="1184925"/>
      </dsp:txXfrm>
    </dsp:sp>
    <dsp:sp modelId="{C8431B1F-FA6E-4CDF-8BDF-A98F097204FD}">
      <dsp:nvSpPr>
        <dsp:cNvPr id="0" name=""/>
        <dsp:cNvSpPr/>
      </dsp:nvSpPr>
      <dsp:spPr>
        <a:xfrm>
          <a:off x="2489" y="4851840"/>
          <a:ext cx="1974875" cy="1184925"/>
        </a:xfrm>
        <a:prstGeom prst="rect">
          <a:avLst/>
        </a:prstGeom>
        <a:solidFill>
          <a:srgbClr val="DEB7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i="0" u="none" strike="noStrike" kern="1200" cap="none" spc="0" normalizeH="0" baseline="0" noProof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娘娘腔</a:t>
          </a:r>
          <a:endParaRPr lang="zh-TW" altLang="en-US" sz="28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89" y="4851840"/>
        <a:ext cx="1974875" cy="1184925"/>
      </dsp:txXfrm>
    </dsp:sp>
    <dsp:sp modelId="{608B99A3-D854-4263-AC50-0143E6EFC6A2}">
      <dsp:nvSpPr>
        <dsp:cNvPr id="0" name=""/>
        <dsp:cNvSpPr/>
      </dsp:nvSpPr>
      <dsp:spPr>
        <a:xfrm>
          <a:off x="2174852" y="4851840"/>
          <a:ext cx="1974875" cy="118492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i="0" u="none" strike="noStrike" kern="1200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死</a:t>
          </a:r>
          <a:r>
            <a:rPr kumimoji="0" lang="en-US" altLang="zh-TW" sz="2800" b="1" i="0" u="none" strike="noStrike" kern="1200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Gay</a:t>
          </a:r>
          <a:r>
            <a:rPr kumimoji="0" lang="zh-TW" altLang="en-US" sz="2800" b="1" i="0" u="none" strike="noStrike" kern="1200" cap="none" spc="0" normalizeH="0" baseline="0" noProof="0" dirty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砲</a:t>
          </a:r>
          <a:endParaRPr lang="zh-TW" altLang="en-US" sz="28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74852" y="4851840"/>
        <a:ext cx="1974875" cy="1184925"/>
      </dsp:txXfrm>
    </dsp:sp>
    <dsp:sp modelId="{F798015D-998B-4E38-ACA9-C64A912F8791}">
      <dsp:nvSpPr>
        <dsp:cNvPr id="0" name=""/>
        <dsp:cNvSpPr/>
      </dsp:nvSpPr>
      <dsp:spPr>
        <a:xfrm>
          <a:off x="4347215" y="4851840"/>
          <a:ext cx="1974875" cy="118492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i="0" u="none" strike="noStrike" kern="1200" cap="none" spc="0" normalizeH="0" baseline="0" noProof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男生就是應該要</a:t>
          </a:r>
          <a:r>
            <a:rPr kumimoji="0" lang="en-US" altLang="zh-TW" sz="2800" b="1" i="0" u="none" strike="noStrike" kern="1200" cap="none" spc="0" normalizeH="0" baseline="0" noProof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…</a:t>
          </a:r>
          <a:endParaRPr lang="zh-TW" altLang="en-US" sz="2800" b="1" kern="1200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47215" y="4851840"/>
        <a:ext cx="1974875" cy="1184925"/>
      </dsp:txXfrm>
    </dsp:sp>
    <dsp:sp modelId="{ABFFB38E-7C0E-46C2-BF2B-D3B4C42E4C66}">
      <dsp:nvSpPr>
        <dsp:cNvPr id="0" name=""/>
        <dsp:cNvSpPr/>
      </dsp:nvSpPr>
      <dsp:spPr>
        <a:xfrm>
          <a:off x="6519579" y="4851840"/>
          <a:ext cx="1974875" cy="118492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i="0" u="none" strike="noStrike" kern="1200" cap="none" spc="0" normalizeH="0" baseline="0" noProof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女生就是應該要</a:t>
          </a:r>
          <a:r>
            <a:rPr kumimoji="0" lang="en-US" altLang="zh-TW" sz="2800" b="1" i="0" u="none" strike="noStrike" kern="1200" cap="none" spc="0" normalizeH="0" baseline="0" noProof="0" smtClean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…</a:t>
          </a:r>
          <a:endParaRPr kumimoji="0" lang="zh-TW" altLang="en-US" sz="2800" b="1" i="0" u="none" strike="noStrike" kern="1200" cap="none" spc="0" normalizeH="0" baseline="0" noProof="0" dirty="0">
            <a:ln/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6519579" y="4851840"/>
        <a:ext cx="1974875" cy="1184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CAB96-B5A0-48FF-8982-FE70CF62CB2C}" type="datetimeFigureOut">
              <a:rPr lang="zh-TW" altLang="en-US" smtClean="0"/>
              <a:pPr/>
              <a:t>2024/3/5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5F5C-C95A-4792-A71C-720E8903A6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84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today.net/news/20160825/762361.htm#ixzz6ONp7cytG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c.tynt.com/b/rf?id=bGee2M3Q0r4iaCacwqm_6r&amp;u=ETtoday" TargetMode="External"/><Relationship Id="rId4" Type="http://schemas.openxmlformats.org/officeDocument/2006/relationships/hyperlink" Target="https://ec.tynt.com/b/rw?id=bGee2M3Q0r4iaCacwqm_6r&amp;u=ETtodaynet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5F5C-C95A-4792-A71C-720E8903A65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398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這些生活上的習俗顯示了對女性的不平等待遇</a:t>
            </a:r>
            <a:endParaRPr lang="en-US" altLang="zh-TW" dirty="0" smtClean="0"/>
          </a:p>
          <a:p>
            <a:r>
              <a:rPr lang="zh-TW" altLang="en-US" dirty="0" smtClean="0"/>
              <a:t>不管事在家庭、校園，甚至到了職場等，社會環境下仍舊存在缺乏性別平等，對性別不友善的問題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01027-D8CB-4A55-97EA-821912B0CC9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7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剛才提到了許多都是社會上對於女性的一些不公平對待，男性其實也是性別不平等下的受害者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家庭主夫是吃軟飯、能力輸給女性的</a:t>
            </a:r>
          </a:p>
          <a:p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當男性自幼就被教育「男兒有淚不輕彈」，當社會</a:t>
            </a:r>
            <a:r>
              <a:rPr lang="zh-TW" altLang="zh-TW" dirty="0" smtClean="0">
                <a:solidFill>
                  <a:srgbClr val="DD4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性別刻板印象</a:t>
            </a:r>
            <a:r>
              <a:rPr lang="zh-TW" altLang="zh-TW" dirty="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認為堅強勇敢不示弱，才是</a:t>
            </a:r>
            <a:r>
              <a:rPr lang="zh-TW" altLang="zh-TW" dirty="0" smtClean="0">
                <a:solidFill>
                  <a:srgbClr val="DD4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男生</a:t>
            </a:r>
            <a:r>
              <a:rPr lang="zh-TW" altLang="zh-TW" dirty="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該有的樣子時，</a:t>
            </a:r>
            <a:endParaRPr lang="en-US" altLang="zh-TW" dirty="0" smtClean="0">
              <a:solidFill>
                <a:srgbClr val="5454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 smtClean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很難讓男性去傾訴自己受過的傷害，甚至難以</a:t>
            </a:r>
            <a:r>
              <a:rPr lang="zh-TW" altLang="zh-TW" dirty="0" smtClean="0">
                <a:solidFill>
                  <a:srgbClr val="DD4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求助</a:t>
            </a:r>
            <a:r>
              <a:rPr lang="zh-TW" altLang="zh-TW" dirty="0" smtClean="0"/>
              <a:t> </a:t>
            </a:r>
            <a:endParaRPr lang="zh-TW" altLang="zh-TW" dirty="0" smtClean="0"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01027-D8CB-4A55-97EA-821912B0CC9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452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因為生理的性別，於是被框架，妳是女生，所以妳應該要怎樣</a:t>
            </a:r>
            <a:r>
              <a:rPr lang="en-US" altLang="zh-TW" dirty="0" smtClean="0"/>
              <a:t>......</a:t>
            </a:r>
            <a:r>
              <a:rPr lang="zh-TW" altLang="en-US" dirty="0" smtClean="0"/>
              <a:t>」、或是「你是男生，所以你要</a:t>
            </a:r>
            <a:r>
              <a:rPr lang="en-US" altLang="zh-TW" dirty="0" smtClean="0"/>
              <a:t>......</a:t>
            </a:r>
            <a:r>
              <a:rPr lang="zh-TW" altLang="en-US" dirty="0" smtClean="0"/>
              <a:t>」；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也會被貼上標籤，遭受不公平待遇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定義每一個人的樣子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01027-D8CB-4A55-97EA-821912B0CC9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94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唐鳳今年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歲，智商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的他卻只有國中肄業，因為不適應台灣教育，由父母親帶在家自學，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歲就自學電腦程式、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歲自創了電腦公司，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歲退休，成為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g0v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社群創辦人和網路界的神人。</a:t>
            </a:r>
          </a:p>
          <a:p>
            <a:pPr fontAlgn="base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唐鳳來說性別議題不是禁忌，她在變性前，就常以長髮的中性打扮出門，動完手術之後，變得更有女人味，她曾說其實自己一直清楚的知道，自己是女性，過去她也常和網友們分享變性的心路歷程，當時家人也支持她轉性做自己，如今勇敢活出自己人生，成為史上最年輕的政委，寫下傳奇。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原文網址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唐鳳從「他」變「她」　勇敢活出自己成網路奇才 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| </a:t>
            </a:r>
            <a:r>
              <a:rPr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ETtoday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政治 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| </a:t>
            </a:r>
            <a:r>
              <a:rPr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ETtoday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新聞雲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https://www.ettoday.net/news/20160825/762361.htm#ixzz6ONp7cytG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us: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@</a:t>
            </a:r>
            <a:r>
              <a:rPr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ETtodaynet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on Twitter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 </a:t>
            </a:r>
            <a:r>
              <a:rPr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ETtoday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 on Facebook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64715-0553-43AB-AC4E-3321F2FDC992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618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要讓社會成為一個性別平等且友善的環境，我們可以怎麼做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01027-D8CB-4A55-97EA-821912B0CC9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130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絕大多數工作內容其實與男女生理差異並沒有絕對的關係。也就是說，這種性別區隔的教育方式並非反映了真實的性別生理差異，</a:t>
            </a:r>
            <a:endParaRPr lang="en-US" altLang="zh-TW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反而是建構、想像並強化了不同的社會性別，並設計出相對應的不同對待方式。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01027-D8CB-4A55-97EA-821912B0CC9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002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在講這個之前，先看一下影片</a:t>
            </a:r>
            <a:endParaRPr lang="en-US" altLang="zh-TW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01027-D8CB-4A55-97EA-821912B0CC9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042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https://www.npa.gov.tw/NPAGip/wSite/ct?xItem=93874&amp;ctNode=11745&amp;mp=1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5F5C-C95A-4792-A71C-720E8903A65D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834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5F5C-C95A-4792-A71C-720E8903A65D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394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01027-D8CB-4A55-97EA-821912B0CC9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04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5F5C-C95A-4792-A71C-720E8903A65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6969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5F5C-C95A-4792-A71C-720E8903A65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357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5F5C-C95A-4792-A71C-720E8903A65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176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5F5C-C95A-4792-A71C-720E8903A65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938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01027-D8CB-4A55-97EA-821912B0CC9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516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prstClr val="black"/>
                </a:solidFill>
              </a:rPr>
              <a:t>例如：講黃色笑話、拿對方身材開玩笑、以性的方式摩擦或抓重要部位、或是對性別氣質、性取向的譏笑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01027-D8CB-4A55-97EA-821912B0CC9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547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例如：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拒絕他人對你進行性霸凌（如拒絕阿魯巴），若同學仍強硬對你進行阿魯巴，請逃離現場並求助。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3.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（例如父母、師長、朋友）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latin typeface="+mn-lt"/>
                <a:ea typeface="+mn-ea"/>
              </a:rPr>
              <a:t>4.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若性霸凌事件讓你感到焦慮、心情低落、恐懼、失眠、身心症狀（頭痛、胃痛、心悸等）、罪惡感、失去自信、無法集中注意力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01027-D8CB-4A55-97EA-821912B0CC9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464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+mn-ea"/>
              </a:rPr>
              <a:t>在性別平等上，兩性應積極地追求相互尊重、包容差異，消極地避免性別歧視或偏見。</a:t>
            </a:r>
            <a:endParaRPr kumimoji="1" lang="en-US" altLang="zh-TW" sz="1200" kern="0" dirty="0" smtClean="0">
              <a:solidFill>
                <a:srgbClr val="002060"/>
              </a:solidFill>
              <a:latin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r>
              <a:rPr lang="zh-TW" altLang="en-US" dirty="0" smtClean="0"/>
              <a:t>在社會生活及文化層面上約定俗成的性別概念（例如：「女主內、男主外」「男兒有淚不輕彈」等）。</a:t>
            </a:r>
            <a:br>
              <a:rPr lang="zh-TW" altLang="en-US" dirty="0" smtClean="0"/>
            </a:br>
            <a:r>
              <a:rPr lang="zh-TW" altLang="en-US" dirty="0" smtClean="0"/>
              <a:t>對性取向不同者（如：男同性戀者、女同性戀者等）也應給予相當的尊重。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5F5C-C95A-4792-A71C-720E8903A65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04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0212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30766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849069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 rot="161729">
            <a:off x="976260" y="1169208"/>
            <a:ext cx="7029878" cy="1013517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052050" y="2061255"/>
            <a:ext cx="7710900" cy="440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784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55432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966784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37405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82101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101164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573669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26425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466405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3/5/2024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681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yvl2USkLO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youtube.com/watch?v=bl3iA1c0Irg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tn.com/News.aspx?NewsID=79822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V85QIzctLUo&amp;ab_channel=WebTVAsiaTaiwa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pt.cc/fO46Kx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圖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645" y="5733256"/>
            <a:ext cx="1055790" cy="823835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289697" y="6307412"/>
            <a:ext cx="9770386" cy="1268760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solidFill>
                  <a:srgbClr val="DBA1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en Jyuu Gothic Regular" panose="020B0302020203020207" pitchFamily="34" charset="-120"/>
              </a:rPr>
              <a:t>高雄市政府少年輔導</a:t>
            </a:r>
            <a:r>
              <a:rPr lang="zh-TW" altLang="en-US" sz="2800" b="1" dirty="0" smtClean="0">
                <a:solidFill>
                  <a:srgbClr val="DBA1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en Jyuu Gothic Regular" panose="020B0302020203020207" pitchFamily="34" charset="-120"/>
              </a:rPr>
              <a:t>委員會  </a:t>
            </a:r>
            <a:endParaRPr lang="en-US" altLang="zh-TW" sz="2800" b="1" dirty="0" smtClean="0">
              <a:solidFill>
                <a:srgbClr val="DBA19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Gen Jyuu Gothic Regular" panose="020B0302020203020207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04048" y="6926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1" name="Google Shape;38;p2"/>
          <p:cNvGrpSpPr/>
          <p:nvPr/>
        </p:nvGrpSpPr>
        <p:grpSpPr>
          <a:xfrm rot="-5400000">
            <a:off x="1000605" y="3550779"/>
            <a:ext cx="489135" cy="447388"/>
            <a:chOff x="5177300" y="2314950"/>
            <a:chExt cx="341575" cy="3124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2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1;p2"/>
          <p:cNvSpPr/>
          <p:nvPr/>
        </p:nvSpPr>
        <p:spPr>
          <a:xfrm>
            <a:off x="439851" y="1373847"/>
            <a:ext cx="186752" cy="167685"/>
          </a:xfrm>
          <a:custGeom>
            <a:avLst/>
            <a:gdLst/>
            <a:ahLst/>
            <a:cxnLst/>
            <a:rect l="l" t="t" r="r" b="b"/>
            <a:pathLst>
              <a:path w="5821" h="5221" extrusionOk="0">
                <a:moveTo>
                  <a:pt x="3294" y="0"/>
                </a:moveTo>
                <a:cubicBezTo>
                  <a:pt x="3024" y="0"/>
                  <a:pt x="2734" y="83"/>
                  <a:pt x="2486" y="208"/>
                </a:cubicBezTo>
                <a:cubicBezTo>
                  <a:pt x="1284" y="788"/>
                  <a:pt x="0" y="2362"/>
                  <a:pt x="539" y="3770"/>
                </a:cubicBezTo>
                <a:cubicBezTo>
                  <a:pt x="725" y="4247"/>
                  <a:pt x="1098" y="4620"/>
                  <a:pt x="1533" y="4848"/>
                </a:cubicBezTo>
                <a:cubicBezTo>
                  <a:pt x="1989" y="5096"/>
                  <a:pt x="2548" y="5220"/>
                  <a:pt x="3128" y="5220"/>
                </a:cubicBezTo>
                <a:cubicBezTo>
                  <a:pt x="4143" y="5220"/>
                  <a:pt x="5179" y="4806"/>
                  <a:pt x="5614" y="3853"/>
                </a:cubicBezTo>
                <a:cubicBezTo>
                  <a:pt x="5800" y="3460"/>
                  <a:pt x="5821" y="2983"/>
                  <a:pt x="5717" y="2548"/>
                </a:cubicBezTo>
                <a:cubicBezTo>
                  <a:pt x="5696" y="2445"/>
                  <a:pt x="5676" y="2341"/>
                  <a:pt x="5634" y="2238"/>
                </a:cubicBezTo>
                <a:cubicBezTo>
                  <a:pt x="5448" y="1720"/>
                  <a:pt x="5116" y="1264"/>
                  <a:pt x="4764" y="850"/>
                </a:cubicBezTo>
                <a:cubicBezTo>
                  <a:pt x="4454" y="498"/>
                  <a:pt x="4081" y="125"/>
                  <a:pt x="3604" y="21"/>
                </a:cubicBezTo>
                <a:cubicBezTo>
                  <a:pt x="3501" y="0"/>
                  <a:pt x="3397" y="0"/>
                  <a:pt x="3294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;p2"/>
          <p:cNvSpPr/>
          <p:nvPr/>
        </p:nvSpPr>
        <p:spPr>
          <a:xfrm>
            <a:off x="-1" y="-6911"/>
            <a:ext cx="1394273" cy="1108375"/>
          </a:xfrm>
          <a:custGeom>
            <a:avLst/>
            <a:gdLst/>
            <a:ahLst/>
            <a:cxnLst/>
            <a:rect l="l" t="t" r="r" b="b"/>
            <a:pathLst>
              <a:path w="43459" h="34510" extrusionOk="0">
                <a:moveTo>
                  <a:pt x="41491" y="0"/>
                </a:moveTo>
                <a:cubicBezTo>
                  <a:pt x="32604" y="12159"/>
                  <a:pt x="19327" y="22827"/>
                  <a:pt x="1803" y="31858"/>
                </a:cubicBezTo>
                <a:cubicBezTo>
                  <a:pt x="1243" y="32127"/>
                  <a:pt x="643" y="32438"/>
                  <a:pt x="1" y="32749"/>
                </a:cubicBezTo>
                <a:lnTo>
                  <a:pt x="1" y="34510"/>
                </a:lnTo>
                <a:cubicBezTo>
                  <a:pt x="912" y="34075"/>
                  <a:pt x="1782" y="33640"/>
                  <a:pt x="2528" y="33246"/>
                </a:cubicBezTo>
                <a:cubicBezTo>
                  <a:pt x="20715" y="23883"/>
                  <a:pt x="34427" y="12739"/>
                  <a:pt x="43459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矩形 3"/>
          <p:cNvSpPr/>
          <p:nvPr/>
        </p:nvSpPr>
        <p:spPr>
          <a:xfrm>
            <a:off x="1394272" y="280786"/>
            <a:ext cx="7404268" cy="1193152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pPr lvl="0" algn="ctr">
              <a:defRPr/>
            </a:pPr>
            <a:r>
              <a:rPr lang="zh-TW" altLang="en-US" sz="8800" b="1" dirty="0" smtClean="0">
                <a:solidFill>
                  <a:schemeClr val="accent5">
                    <a:lumMod val="75000"/>
                  </a:schemeClr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勇敢說</a:t>
            </a:r>
            <a:r>
              <a:rPr lang="zh-TW" altLang="en-US" sz="8800" b="1" dirty="0" smtClean="0">
                <a:solidFill>
                  <a:srgbClr val="FF505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不</a:t>
            </a:r>
            <a:r>
              <a:rPr lang="zh-TW" altLang="en-US" sz="8800" b="1" dirty="0" smtClean="0">
                <a:solidFill>
                  <a:schemeClr val="accent5">
                    <a:lumMod val="75000"/>
                  </a:schemeClr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！騷擾不在</a:t>
            </a:r>
            <a:endParaRPr lang="zh-TW" altLang="en-US" sz="8800" b="1" dirty="0">
              <a:solidFill>
                <a:schemeClr val="accent5">
                  <a:lumMod val="75000"/>
                </a:schemeClr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13" y="1611328"/>
            <a:ext cx="8593967" cy="2185276"/>
          </a:xfrm>
          <a:prstGeom prst="rect">
            <a:avLst/>
          </a:prstGeom>
        </p:spPr>
      </p:pic>
      <p:cxnSp>
        <p:nvCxnSpPr>
          <p:cNvPr id="37" name="直線接點 36"/>
          <p:cNvCxnSpPr/>
          <p:nvPr/>
        </p:nvCxnSpPr>
        <p:spPr>
          <a:xfrm>
            <a:off x="-1061256" y="5877272"/>
            <a:ext cx="1141312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-1061256" y="5661248"/>
            <a:ext cx="11413126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-360548" y="3733715"/>
            <a:ext cx="9865096" cy="1677425"/>
          </a:xfrm>
          <a:prstGeom prst="rect">
            <a:avLst/>
          </a:prstGeom>
          <a:solidFill>
            <a:schemeClr val="accent6">
              <a:lumMod val="60000"/>
              <a:lumOff val="40000"/>
              <a:alpha val="74902"/>
            </a:schemeClr>
          </a:solidFill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5000" b="1" dirty="0" smtClean="0">
                <a:solidFill>
                  <a:schemeClr val="accent6">
                    <a:lumMod val="75000"/>
                  </a:schemeClr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翻轉世界</a:t>
            </a:r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en Jyuu Gothic Regular" panose="020B0302020203020207" pitchFamily="34" charset="-120"/>
              </a:rPr>
              <a:t>。</a:t>
            </a:r>
            <a:r>
              <a:rPr lang="zh-TW" altLang="en-US" sz="5000" b="1" dirty="0" smtClean="0">
                <a:solidFill>
                  <a:srgbClr val="FF505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性別平權</a:t>
            </a:r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en Jyuu Gothic Regular" panose="020B0302020203020207" pitchFamily="34" charset="-120"/>
              </a:rPr>
              <a:t>。</a:t>
            </a:r>
            <a:r>
              <a:rPr lang="zh-TW" altLang="en-US" sz="5000" b="1" dirty="0" smtClean="0">
                <a:solidFill>
                  <a:schemeClr val="accent6">
                    <a:lumMod val="75000"/>
                  </a:schemeClr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由你開始</a:t>
            </a:r>
            <a:endParaRPr lang="zh-TW" altLang="en-US" sz="5000" b="1" dirty="0">
              <a:solidFill>
                <a:schemeClr val="accent6">
                  <a:lumMod val="75000"/>
                </a:schemeClr>
              </a:solidFill>
              <a:latin typeface="Gen Jyuu Gothic Regular" panose="020B0302020203020207" pitchFamily="34" charset="-120"/>
              <a:ea typeface="Gen Jyuu Gothic Regular" panose="020B0302020203020207" pitchFamily="34" charset="-120"/>
              <a:cs typeface="Gen Jyuu Gothic Regular" panose="020B030202020302020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34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7;p2"/>
          <p:cNvSpPr/>
          <p:nvPr/>
        </p:nvSpPr>
        <p:spPr>
          <a:xfrm>
            <a:off x="3857332" y="-6911"/>
            <a:ext cx="2387772" cy="1042116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0;p2"/>
          <p:cNvSpPr/>
          <p:nvPr/>
        </p:nvSpPr>
        <p:spPr>
          <a:xfrm>
            <a:off x="6262819" y="6147451"/>
            <a:ext cx="2293706" cy="720150"/>
          </a:xfrm>
          <a:custGeom>
            <a:avLst/>
            <a:gdLst/>
            <a:ahLst/>
            <a:cxnLst/>
            <a:rect l="l" t="t" r="r" b="b"/>
            <a:pathLst>
              <a:path w="229256" h="71979" extrusionOk="0">
                <a:moveTo>
                  <a:pt x="81025" y="0"/>
                </a:moveTo>
                <a:cubicBezTo>
                  <a:pt x="64376" y="0"/>
                  <a:pt x="47727" y="666"/>
                  <a:pt x="31134" y="1943"/>
                </a:cubicBezTo>
                <a:cubicBezTo>
                  <a:pt x="16261" y="3108"/>
                  <a:pt x="1" y="3829"/>
                  <a:pt x="112" y="23364"/>
                </a:cubicBezTo>
                <a:cubicBezTo>
                  <a:pt x="112" y="30245"/>
                  <a:pt x="2886" y="36794"/>
                  <a:pt x="5661" y="43120"/>
                </a:cubicBezTo>
                <a:cubicBezTo>
                  <a:pt x="10046" y="52999"/>
                  <a:pt x="14707" y="62988"/>
                  <a:pt x="20645" y="71978"/>
                </a:cubicBezTo>
                <a:lnTo>
                  <a:pt x="226647" y="71978"/>
                </a:lnTo>
                <a:lnTo>
                  <a:pt x="229256" y="70813"/>
                </a:lnTo>
                <a:cubicBezTo>
                  <a:pt x="228146" y="69592"/>
                  <a:pt x="227036" y="68427"/>
                  <a:pt x="225926" y="67317"/>
                </a:cubicBezTo>
                <a:cubicBezTo>
                  <a:pt x="211608" y="53165"/>
                  <a:pt x="195125" y="41400"/>
                  <a:pt x="178698" y="29746"/>
                </a:cubicBezTo>
                <a:cubicBezTo>
                  <a:pt x="167155" y="21533"/>
                  <a:pt x="155446" y="13264"/>
                  <a:pt x="142237" y="8103"/>
                </a:cubicBezTo>
                <a:cubicBezTo>
                  <a:pt x="124978" y="1277"/>
                  <a:pt x="106054" y="222"/>
                  <a:pt x="87518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8;p2"/>
          <p:cNvGrpSpPr/>
          <p:nvPr/>
        </p:nvGrpSpPr>
        <p:grpSpPr>
          <a:xfrm rot="14294951">
            <a:off x="8452096" y="4720014"/>
            <a:ext cx="892640" cy="816455"/>
            <a:chOff x="5177300" y="2314950"/>
            <a:chExt cx="341575" cy="312400"/>
          </a:xfrm>
          <a:solidFill>
            <a:srgbClr val="CAE4F6">
              <a:alpha val="80000"/>
            </a:srgbClr>
          </a:solidFill>
        </p:grpSpPr>
        <p:sp>
          <p:nvSpPr>
            <p:cNvPr id="9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1;p2"/>
          <p:cNvSpPr/>
          <p:nvPr/>
        </p:nvSpPr>
        <p:spPr>
          <a:xfrm>
            <a:off x="1547664" y="1196752"/>
            <a:ext cx="186752" cy="167685"/>
          </a:xfrm>
          <a:custGeom>
            <a:avLst/>
            <a:gdLst/>
            <a:ahLst/>
            <a:cxnLst/>
            <a:rect l="l" t="t" r="r" b="b"/>
            <a:pathLst>
              <a:path w="5821" h="5221" extrusionOk="0">
                <a:moveTo>
                  <a:pt x="3294" y="0"/>
                </a:moveTo>
                <a:cubicBezTo>
                  <a:pt x="3024" y="0"/>
                  <a:pt x="2734" y="83"/>
                  <a:pt x="2486" y="208"/>
                </a:cubicBezTo>
                <a:cubicBezTo>
                  <a:pt x="1284" y="788"/>
                  <a:pt x="0" y="2362"/>
                  <a:pt x="539" y="3770"/>
                </a:cubicBezTo>
                <a:cubicBezTo>
                  <a:pt x="725" y="4247"/>
                  <a:pt x="1098" y="4620"/>
                  <a:pt x="1533" y="4848"/>
                </a:cubicBezTo>
                <a:cubicBezTo>
                  <a:pt x="1989" y="5096"/>
                  <a:pt x="2548" y="5220"/>
                  <a:pt x="3128" y="5220"/>
                </a:cubicBezTo>
                <a:cubicBezTo>
                  <a:pt x="4143" y="5220"/>
                  <a:pt x="5179" y="4806"/>
                  <a:pt x="5614" y="3853"/>
                </a:cubicBezTo>
                <a:cubicBezTo>
                  <a:pt x="5800" y="3460"/>
                  <a:pt x="5821" y="2983"/>
                  <a:pt x="5717" y="2548"/>
                </a:cubicBezTo>
                <a:cubicBezTo>
                  <a:pt x="5696" y="2445"/>
                  <a:pt x="5676" y="2341"/>
                  <a:pt x="5634" y="2238"/>
                </a:cubicBezTo>
                <a:cubicBezTo>
                  <a:pt x="5448" y="1720"/>
                  <a:pt x="5116" y="1264"/>
                  <a:pt x="4764" y="850"/>
                </a:cubicBezTo>
                <a:cubicBezTo>
                  <a:pt x="4454" y="498"/>
                  <a:pt x="4081" y="125"/>
                  <a:pt x="3604" y="21"/>
                </a:cubicBezTo>
                <a:cubicBezTo>
                  <a:pt x="3501" y="0"/>
                  <a:pt x="3397" y="0"/>
                  <a:pt x="3294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群組 14"/>
          <p:cNvGrpSpPr/>
          <p:nvPr/>
        </p:nvGrpSpPr>
        <p:grpSpPr>
          <a:xfrm>
            <a:off x="-13710" y="2675884"/>
            <a:ext cx="1186317" cy="2121267"/>
            <a:chOff x="-13710" y="2675884"/>
            <a:chExt cx="1186317" cy="2121267"/>
          </a:xfrm>
        </p:grpSpPr>
        <p:sp>
          <p:nvSpPr>
            <p:cNvPr id="16" name="Google Shape;20;p2"/>
            <p:cNvSpPr/>
            <p:nvPr/>
          </p:nvSpPr>
          <p:spPr>
            <a:xfrm rot="10800000">
              <a:off x="-13710" y="2675884"/>
              <a:ext cx="1186317" cy="1858012"/>
            </a:xfrm>
            <a:custGeom>
              <a:avLst/>
              <a:gdLst/>
              <a:ahLst/>
              <a:cxnLst/>
              <a:rect l="l" t="t" r="r" b="b"/>
              <a:pathLst>
                <a:path w="23304" h="36459" extrusionOk="0">
                  <a:moveTo>
                    <a:pt x="19829" y="0"/>
                  </a:moveTo>
                  <a:cubicBezTo>
                    <a:pt x="17493" y="0"/>
                    <a:pt x="15105" y="475"/>
                    <a:pt x="13008" y="1174"/>
                  </a:cubicBezTo>
                  <a:cubicBezTo>
                    <a:pt x="6111" y="3432"/>
                    <a:pt x="0" y="9169"/>
                    <a:pt x="228" y="16979"/>
                  </a:cubicBezTo>
                  <a:cubicBezTo>
                    <a:pt x="394" y="22509"/>
                    <a:pt x="4391" y="28723"/>
                    <a:pt x="8451" y="32224"/>
                  </a:cubicBezTo>
                  <a:cubicBezTo>
                    <a:pt x="11887" y="35200"/>
                    <a:pt x="14959" y="36459"/>
                    <a:pt x="18940" y="36459"/>
                  </a:cubicBezTo>
                  <a:cubicBezTo>
                    <a:pt x="19808" y="36459"/>
                    <a:pt x="20720" y="36399"/>
                    <a:pt x="21688" y="36284"/>
                  </a:cubicBezTo>
                  <a:cubicBezTo>
                    <a:pt x="22226" y="36222"/>
                    <a:pt x="22765" y="36139"/>
                    <a:pt x="23303" y="36035"/>
                  </a:cubicBezTo>
                  <a:lnTo>
                    <a:pt x="23303" y="407"/>
                  </a:lnTo>
                  <a:cubicBezTo>
                    <a:pt x="22392" y="179"/>
                    <a:pt x="21460" y="55"/>
                    <a:pt x="20507" y="14"/>
                  </a:cubicBezTo>
                  <a:cubicBezTo>
                    <a:pt x="20282" y="5"/>
                    <a:pt x="20056" y="0"/>
                    <a:pt x="19829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;p2"/>
            <p:cNvSpPr/>
            <p:nvPr/>
          </p:nvSpPr>
          <p:spPr>
            <a:xfrm rot="10800000">
              <a:off x="-13710" y="2922321"/>
              <a:ext cx="990227" cy="1874830"/>
            </a:xfrm>
            <a:custGeom>
              <a:avLst/>
              <a:gdLst/>
              <a:ahLst/>
              <a:cxnLst/>
              <a:rect l="l" t="t" r="r" b="b"/>
              <a:pathLst>
                <a:path w="19452" h="36789" extrusionOk="0">
                  <a:moveTo>
                    <a:pt x="19451" y="0"/>
                  </a:moveTo>
                  <a:cubicBezTo>
                    <a:pt x="16945" y="63"/>
                    <a:pt x="14687" y="643"/>
                    <a:pt x="13154" y="1160"/>
                  </a:cubicBezTo>
                  <a:cubicBezTo>
                    <a:pt x="7044" y="3170"/>
                    <a:pt x="1" y="8555"/>
                    <a:pt x="249" y="17131"/>
                  </a:cubicBezTo>
                  <a:cubicBezTo>
                    <a:pt x="415" y="22931"/>
                    <a:pt x="4661" y="29166"/>
                    <a:pt x="8535" y="32501"/>
                  </a:cubicBezTo>
                  <a:cubicBezTo>
                    <a:pt x="11994" y="35504"/>
                    <a:pt x="15060" y="36789"/>
                    <a:pt x="19120" y="36789"/>
                  </a:cubicBezTo>
                  <a:lnTo>
                    <a:pt x="19451" y="36789"/>
                  </a:lnTo>
                  <a:lnTo>
                    <a:pt x="19451" y="36436"/>
                  </a:lnTo>
                  <a:cubicBezTo>
                    <a:pt x="19354" y="36438"/>
                    <a:pt x="19256" y="36439"/>
                    <a:pt x="19160" y="36439"/>
                  </a:cubicBezTo>
                  <a:cubicBezTo>
                    <a:pt x="15183" y="36439"/>
                    <a:pt x="12160" y="35184"/>
                    <a:pt x="8763" y="32252"/>
                  </a:cubicBezTo>
                  <a:cubicBezTo>
                    <a:pt x="4951" y="28959"/>
                    <a:pt x="767" y="22827"/>
                    <a:pt x="602" y="17131"/>
                  </a:cubicBezTo>
                  <a:cubicBezTo>
                    <a:pt x="353" y="8721"/>
                    <a:pt x="7271" y="3460"/>
                    <a:pt x="13258" y="1471"/>
                  </a:cubicBezTo>
                  <a:cubicBezTo>
                    <a:pt x="14770" y="974"/>
                    <a:pt x="16986" y="415"/>
                    <a:pt x="19451" y="353"/>
                  </a:cubicBezTo>
                  <a:lnTo>
                    <a:pt x="19451" y="0"/>
                  </a:lnTo>
                  <a:close/>
                </a:path>
              </a:pathLst>
            </a:custGeom>
            <a:solidFill>
              <a:schemeClr val="lt2"/>
            </a:solidFill>
            <a:ln w="38100">
              <a:solidFill>
                <a:srgbClr val="FEF2E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0135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algn="l"/>
            <a:r>
              <a:rPr lang="zh-TW" altLang="en-US" sz="5400" b="1" dirty="0" smtClean="0">
                <a:solidFill>
                  <a:srgbClr val="CC140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性騷擾人人都該注意</a:t>
            </a:r>
            <a:r>
              <a:rPr lang="en-US" altLang="zh-TW" sz="5400" b="1" dirty="0" smtClean="0">
                <a:solidFill>
                  <a:srgbClr val="CC140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!!!!!!</a:t>
            </a:r>
            <a:endParaRPr lang="zh-TW" altLang="en-US" sz="5400" dirty="0">
              <a:solidFill>
                <a:srgbClr val="CC140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208912" cy="4896544"/>
          </a:xfrm>
        </p:spPr>
        <p:txBody>
          <a:bodyPr/>
          <a:lstStyle/>
          <a:p>
            <a:pPr marL="355600" indent="-3556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性騷擾是校園常見的問題，尤其國小、國中生因年幼可欺，很容易成為受害者。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355600" algn="just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大部分的人突然遇到性騷擾時，常常驚慌過度，不知如何是好。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355600" algn="just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每一個人，都應該了解性騷擾的相關知識。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28" y="4221088"/>
            <a:ext cx="4354743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oogle Shape;38;p2"/>
          <p:cNvGrpSpPr/>
          <p:nvPr/>
        </p:nvGrpSpPr>
        <p:grpSpPr>
          <a:xfrm rot="151764">
            <a:off x="85308" y="6147530"/>
            <a:ext cx="892640" cy="816455"/>
            <a:chOff x="5177300" y="2314950"/>
            <a:chExt cx="341575" cy="312400"/>
          </a:xfrm>
          <a:solidFill>
            <a:schemeClr val="accent5">
              <a:lumMod val="20000"/>
              <a:lumOff val="80000"/>
              <a:alpha val="80000"/>
            </a:schemeClr>
          </a:solidFill>
        </p:grpSpPr>
        <p:sp>
          <p:nvSpPr>
            <p:cNvPr id="19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1450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5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" y="811106"/>
            <a:ext cx="9134531" cy="51381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7;p2"/>
          <p:cNvSpPr/>
          <p:nvPr/>
        </p:nvSpPr>
        <p:spPr>
          <a:xfrm>
            <a:off x="4644008" y="-4853"/>
            <a:ext cx="2006579" cy="883650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61729">
            <a:off x="755262" y="531046"/>
            <a:ext cx="7029878" cy="101351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大聲說 「不」</a:t>
            </a:r>
            <a:endParaRPr lang="zh-TW" altLang="en-US" sz="60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-14275" y="1988840"/>
            <a:ext cx="8568952" cy="4404800"/>
          </a:xfrm>
        </p:spPr>
        <p:txBody>
          <a:bodyPr>
            <a:normAutofit/>
          </a:bodyPr>
          <a:lstStyle/>
          <a:p>
            <a:pPr marL="628650" indent="-452438">
              <a:buSzPct val="85000"/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如果你有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不舒服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的感覺，千萬不要懷疑，更不要猶豫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大聲說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「不要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」、「我不喜歡」、「我不舒服」，請對方立即停止。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即使他是你所尊敬的師長、認識的親戚、朋友。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images (1)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21" b="94828" l="6897" r="94483">
                        <a14:foregroundMark x1="53793" y1="54023" x2="53793" y2="54023"/>
                        <a14:foregroundMark x1="91724" y1="40230" x2="91724" y2="40230"/>
                        <a14:foregroundMark x1="86552" y1="70115" x2="86552" y2="70115"/>
                        <a14:foregroundMark x1="6897" y1="31034" x2="6897" y2="310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8104" y="150742"/>
            <a:ext cx="2830549" cy="1698329"/>
          </a:xfrm>
          <a:prstGeom prst="rect">
            <a:avLst/>
          </a:prstGeom>
          <a:noFill/>
        </p:spPr>
      </p:pic>
      <p:pic>
        <p:nvPicPr>
          <p:cNvPr id="8" name="圖片 7" descr="9iyaya_group3_M02_2C_38_wKgAB1FADTWiULM5AABfgSH6_Ic0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144" y="3938432"/>
            <a:ext cx="2575712" cy="2765864"/>
          </a:xfrm>
          <a:prstGeom prst="rect">
            <a:avLst/>
          </a:prstGeom>
        </p:spPr>
      </p:pic>
      <p:grpSp>
        <p:nvGrpSpPr>
          <p:cNvPr id="23" name="Google Shape;38;p2"/>
          <p:cNvGrpSpPr/>
          <p:nvPr/>
        </p:nvGrpSpPr>
        <p:grpSpPr>
          <a:xfrm rot="-5400000">
            <a:off x="7806686" y="3973826"/>
            <a:ext cx="756903" cy="686115"/>
            <a:chOff x="5177300" y="2314950"/>
            <a:chExt cx="341575" cy="312400"/>
          </a:xfrm>
          <a:solidFill>
            <a:srgbClr val="FFBDBD"/>
          </a:solidFill>
        </p:grpSpPr>
        <p:sp>
          <p:nvSpPr>
            <p:cNvPr id="24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-25329" y="4150577"/>
            <a:ext cx="996929" cy="1798703"/>
            <a:chOff x="-13710" y="2675884"/>
            <a:chExt cx="1186317" cy="2121267"/>
          </a:xfrm>
        </p:grpSpPr>
        <p:sp>
          <p:nvSpPr>
            <p:cNvPr id="30" name="Google Shape;20;p2"/>
            <p:cNvSpPr/>
            <p:nvPr/>
          </p:nvSpPr>
          <p:spPr>
            <a:xfrm rot="10800000">
              <a:off x="-13710" y="2675884"/>
              <a:ext cx="1186317" cy="1858012"/>
            </a:xfrm>
            <a:custGeom>
              <a:avLst/>
              <a:gdLst/>
              <a:ahLst/>
              <a:cxnLst/>
              <a:rect l="l" t="t" r="r" b="b"/>
              <a:pathLst>
                <a:path w="23304" h="36459" extrusionOk="0">
                  <a:moveTo>
                    <a:pt x="19829" y="0"/>
                  </a:moveTo>
                  <a:cubicBezTo>
                    <a:pt x="17493" y="0"/>
                    <a:pt x="15105" y="475"/>
                    <a:pt x="13008" y="1174"/>
                  </a:cubicBezTo>
                  <a:cubicBezTo>
                    <a:pt x="6111" y="3432"/>
                    <a:pt x="0" y="9169"/>
                    <a:pt x="228" y="16979"/>
                  </a:cubicBezTo>
                  <a:cubicBezTo>
                    <a:pt x="394" y="22509"/>
                    <a:pt x="4391" y="28723"/>
                    <a:pt x="8451" y="32224"/>
                  </a:cubicBezTo>
                  <a:cubicBezTo>
                    <a:pt x="11887" y="35200"/>
                    <a:pt x="14959" y="36459"/>
                    <a:pt x="18940" y="36459"/>
                  </a:cubicBezTo>
                  <a:cubicBezTo>
                    <a:pt x="19808" y="36459"/>
                    <a:pt x="20720" y="36399"/>
                    <a:pt x="21688" y="36284"/>
                  </a:cubicBezTo>
                  <a:cubicBezTo>
                    <a:pt x="22226" y="36222"/>
                    <a:pt x="22765" y="36139"/>
                    <a:pt x="23303" y="36035"/>
                  </a:cubicBezTo>
                  <a:lnTo>
                    <a:pt x="23303" y="407"/>
                  </a:lnTo>
                  <a:cubicBezTo>
                    <a:pt x="22392" y="179"/>
                    <a:pt x="21460" y="55"/>
                    <a:pt x="20507" y="14"/>
                  </a:cubicBezTo>
                  <a:cubicBezTo>
                    <a:pt x="20282" y="5"/>
                    <a:pt x="20056" y="0"/>
                    <a:pt x="19829" y="0"/>
                  </a:cubicBezTo>
                  <a:close/>
                </a:path>
              </a:pathLst>
            </a:custGeom>
            <a:solidFill>
              <a:srgbClr val="F0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;p2"/>
            <p:cNvSpPr/>
            <p:nvPr/>
          </p:nvSpPr>
          <p:spPr>
            <a:xfrm rot="10800000">
              <a:off x="-13710" y="2922321"/>
              <a:ext cx="990227" cy="1874830"/>
            </a:xfrm>
            <a:custGeom>
              <a:avLst/>
              <a:gdLst/>
              <a:ahLst/>
              <a:cxnLst/>
              <a:rect l="l" t="t" r="r" b="b"/>
              <a:pathLst>
                <a:path w="19452" h="36789" extrusionOk="0">
                  <a:moveTo>
                    <a:pt x="19451" y="0"/>
                  </a:moveTo>
                  <a:cubicBezTo>
                    <a:pt x="16945" y="63"/>
                    <a:pt x="14687" y="643"/>
                    <a:pt x="13154" y="1160"/>
                  </a:cubicBezTo>
                  <a:cubicBezTo>
                    <a:pt x="7044" y="3170"/>
                    <a:pt x="1" y="8555"/>
                    <a:pt x="249" y="17131"/>
                  </a:cubicBezTo>
                  <a:cubicBezTo>
                    <a:pt x="415" y="22931"/>
                    <a:pt x="4661" y="29166"/>
                    <a:pt x="8535" y="32501"/>
                  </a:cubicBezTo>
                  <a:cubicBezTo>
                    <a:pt x="11994" y="35504"/>
                    <a:pt x="15060" y="36789"/>
                    <a:pt x="19120" y="36789"/>
                  </a:cubicBezTo>
                  <a:lnTo>
                    <a:pt x="19451" y="36789"/>
                  </a:lnTo>
                  <a:lnTo>
                    <a:pt x="19451" y="36436"/>
                  </a:lnTo>
                  <a:cubicBezTo>
                    <a:pt x="19354" y="36438"/>
                    <a:pt x="19256" y="36439"/>
                    <a:pt x="19160" y="36439"/>
                  </a:cubicBezTo>
                  <a:cubicBezTo>
                    <a:pt x="15183" y="36439"/>
                    <a:pt x="12160" y="35184"/>
                    <a:pt x="8763" y="32252"/>
                  </a:cubicBezTo>
                  <a:cubicBezTo>
                    <a:pt x="4951" y="28959"/>
                    <a:pt x="767" y="22827"/>
                    <a:pt x="602" y="17131"/>
                  </a:cubicBezTo>
                  <a:cubicBezTo>
                    <a:pt x="353" y="8721"/>
                    <a:pt x="7271" y="3460"/>
                    <a:pt x="13258" y="1471"/>
                  </a:cubicBezTo>
                  <a:cubicBezTo>
                    <a:pt x="14770" y="974"/>
                    <a:pt x="16986" y="415"/>
                    <a:pt x="19451" y="353"/>
                  </a:cubicBezTo>
                  <a:lnTo>
                    <a:pt x="19451" y="0"/>
                  </a:lnTo>
                  <a:close/>
                </a:path>
              </a:pathLst>
            </a:custGeom>
            <a:solidFill>
              <a:schemeClr val="lt2"/>
            </a:solidFill>
            <a:ln w="3810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11;p2"/>
          <p:cNvSpPr/>
          <p:nvPr/>
        </p:nvSpPr>
        <p:spPr>
          <a:xfrm>
            <a:off x="439851" y="1373847"/>
            <a:ext cx="186752" cy="167685"/>
          </a:xfrm>
          <a:custGeom>
            <a:avLst/>
            <a:gdLst/>
            <a:ahLst/>
            <a:cxnLst/>
            <a:rect l="l" t="t" r="r" b="b"/>
            <a:pathLst>
              <a:path w="5821" h="5221" extrusionOk="0">
                <a:moveTo>
                  <a:pt x="3294" y="0"/>
                </a:moveTo>
                <a:cubicBezTo>
                  <a:pt x="3024" y="0"/>
                  <a:pt x="2734" y="83"/>
                  <a:pt x="2486" y="208"/>
                </a:cubicBezTo>
                <a:cubicBezTo>
                  <a:pt x="1284" y="788"/>
                  <a:pt x="0" y="2362"/>
                  <a:pt x="539" y="3770"/>
                </a:cubicBezTo>
                <a:cubicBezTo>
                  <a:pt x="725" y="4247"/>
                  <a:pt x="1098" y="4620"/>
                  <a:pt x="1533" y="4848"/>
                </a:cubicBezTo>
                <a:cubicBezTo>
                  <a:pt x="1989" y="5096"/>
                  <a:pt x="2548" y="5220"/>
                  <a:pt x="3128" y="5220"/>
                </a:cubicBezTo>
                <a:cubicBezTo>
                  <a:pt x="4143" y="5220"/>
                  <a:pt x="5179" y="4806"/>
                  <a:pt x="5614" y="3853"/>
                </a:cubicBezTo>
                <a:cubicBezTo>
                  <a:pt x="5800" y="3460"/>
                  <a:pt x="5821" y="2983"/>
                  <a:pt x="5717" y="2548"/>
                </a:cubicBezTo>
                <a:cubicBezTo>
                  <a:pt x="5696" y="2445"/>
                  <a:pt x="5676" y="2341"/>
                  <a:pt x="5634" y="2238"/>
                </a:cubicBezTo>
                <a:cubicBezTo>
                  <a:pt x="5448" y="1720"/>
                  <a:pt x="5116" y="1264"/>
                  <a:pt x="4764" y="850"/>
                </a:cubicBezTo>
                <a:cubicBezTo>
                  <a:pt x="4454" y="498"/>
                  <a:pt x="4081" y="125"/>
                  <a:pt x="3604" y="21"/>
                </a:cubicBezTo>
                <a:cubicBezTo>
                  <a:pt x="3501" y="0"/>
                  <a:pt x="3397" y="0"/>
                  <a:pt x="3294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;p2"/>
          <p:cNvSpPr/>
          <p:nvPr/>
        </p:nvSpPr>
        <p:spPr>
          <a:xfrm>
            <a:off x="-1" y="-6911"/>
            <a:ext cx="1394273" cy="1108375"/>
          </a:xfrm>
          <a:custGeom>
            <a:avLst/>
            <a:gdLst/>
            <a:ahLst/>
            <a:cxnLst/>
            <a:rect l="l" t="t" r="r" b="b"/>
            <a:pathLst>
              <a:path w="43459" h="34510" extrusionOk="0">
                <a:moveTo>
                  <a:pt x="41491" y="0"/>
                </a:moveTo>
                <a:cubicBezTo>
                  <a:pt x="32604" y="12159"/>
                  <a:pt x="19327" y="22827"/>
                  <a:pt x="1803" y="31858"/>
                </a:cubicBezTo>
                <a:cubicBezTo>
                  <a:pt x="1243" y="32127"/>
                  <a:pt x="643" y="32438"/>
                  <a:pt x="1" y="32749"/>
                </a:cubicBezTo>
                <a:lnTo>
                  <a:pt x="1" y="34510"/>
                </a:lnTo>
                <a:cubicBezTo>
                  <a:pt x="912" y="34075"/>
                  <a:pt x="1782" y="33640"/>
                  <a:pt x="2528" y="33246"/>
                </a:cubicBezTo>
                <a:cubicBezTo>
                  <a:pt x="20715" y="23883"/>
                  <a:pt x="34427" y="12739"/>
                  <a:pt x="43459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;p2"/>
          <p:cNvSpPr/>
          <p:nvPr/>
        </p:nvSpPr>
        <p:spPr>
          <a:xfrm>
            <a:off x="3857332" y="-6911"/>
            <a:ext cx="2387772" cy="1042116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0;p2"/>
          <p:cNvSpPr/>
          <p:nvPr/>
        </p:nvSpPr>
        <p:spPr>
          <a:xfrm>
            <a:off x="6262819" y="6147451"/>
            <a:ext cx="2293706" cy="720150"/>
          </a:xfrm>
          <a:custGeom>
            <a:avLst/>
            <a:gdLst/>
            <a:ahLst/>
            <a:cxnLst/>
            <a:rect l="l" t="t" r="r" b="b"/>
            <a:pathLst>
              <a:path w="229256" h="71979" extrusionOk="0">
                <a:moveTo>
                  <a:pt x="81025" y="0"/>
                </a:moveTo>
                <a:cubicBezTo>
                  <a:pt x="64376" y="0"/>
                  <a:pt x="47727" y="666"/>
                  <a:pt x="31134" y="1943"/>
                </a:cubicBezTo>
                <a:cubicBezTo>
                  <a:pt x="16261" y="3108"/>
                  <a:pt x="1" y="3829"/>
                  <a:pt x="112" y="23364"/>
                </a:cubicBezTo>
                <a:cubicBezTo>
                  <a:pt x="112" y="30245"/>
                  <a:pt x="2886" y="36794"/>
                  <a:pt x="5661" y="43120"/>
                </a:cubicBezTo>
                <a:cubicBezTo>
                  <a:pt x="10046" y="52999"/>
                  <a:pt x="14707" y="62988"/>
                  <a:pt x="20645" y="71978"/>
                </a:cubicBezTo>
                <a:lnTo>
                  <a:pt x="226647" y="71978"/>
                </a:lnTo>
                <a:lnTo>
                  <a:pt x="229256" y="70813"/>
                </a:lnTo>
                <a:cubicBezTo>
                  <a:pt x="228146" y="69592"/>
                  <a:pt x="227036" y="68427"/>
                  <a:pt x="225926" y="67317"/>
                </a:cubicBezTo>
                <a:cubicBezTo>
                  <a:pt x="211608" y="53165"/>
                  <a:pt x="195125" y="41400"/>
                  <a:pt x="178698" y="29746"/>
                </a:cubicBezTo>
                <a:cubicBezTo>
                  <a:pt x="167155" y="21533"/>
                  <a:pt x="155446" y="13264"/>
                  <a:pt x="142237" y="8103"/>
                </a:cubicBezTo>
                <a:cubicBezTo>
                  <a:pt x="124978" y="1277"/>
                  <a:pt x="106054" y="222"/>
                  <a:pt x="87518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38;p2"/>
          <p:cNvGrpSpPr/>
          <p:nvPr/>
        </p:nvGrpSpPr>
        <p:grpSpPr>
          <a:xfrm rot="14294951">
            <a:off x="8452096" y="4720014"/>
            <a:ext cx="892640" cy="816455"/>
            <a:chOff x="5177300" y="2314950"/>
            <a:chExt cx="341575" cy="312400"/>
          </a:xfrm>
          <a:solidFill>
            <a:srgbClr val="CAE4F6">
              <a:alpha val="80000"/>
            </a:srgbClr>
          </a:solidFill>
        </p:grpSpPr>
        <p:sp>
          <p:nvSpPr>
            <p:cNvPr id="7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-13710" y="2675884"/>
            <a:ext cx="1186317" cy="2121267"/>
            <a:chOff x="-13710" y="2675884"/>
            <a:chExt cx="1186317" cy="2121267"/>
          </a:xfrm>
        </p:grpSpPr>
        <p:sp>
          <p:nvSpPr>
            <p:cNvPr id="14" name="Google Shape;20;p2"/>
            <p:cNvSpPr/>
            <p:nvPr/>
          </p:nvSpPr>
          <p:spPr>
            <a:xfrm rot="10800000">
              <a:off x="-13710" y="2675884"/>
              <a:ext cx="1186317" cy="1858012"/>
            </a:xfrm>
            <a:custGeom>
              <a:avLst/>
              <a:gdLst/>
              <a:ahLst/>
              <a:cxnLst/>
              <a:rect l="l" t="t" r="r" b="b"/>
              <a:pathLst>
                <a:path w="23304" h="36459" extrusionOk="0">
                  <a:moveTo>
                    <a:pt x="19829" y="0"/>
                  </a:moveTo>
                  <a:cubicBezTo>
                    <a:pt x="17493" y="0"/>
                    <a:pt x="15105" y="475"/>
                    <a:pt x="13008" y="1174"/>
                  </a:cubicBezTo>
                  <a:cubicBezTo>
                    <a:pt x="6111" y="3432"/>
                    <a:pt x="0" y="9169"/>
                    <a:pt x="228" y="16979"/>
                  </a:cubicBezTo>
                  <a:cubicBezTo>
                    <a:pt x="394" y="22509"/>
                    <a:pt x="4391" y="28723"/>
                    <a:pt x="8451" y="32224"/>
                  </a:cubicBezTo>
                  <a:cubicBezTo>
                    <a:pt x="11887" y="35200"/>
                    <a:pt x="14959" y="36459"/>
                    <a:pt x="18940" y="36459"/>
                  </a:cubicBezTo>
                  <a:cubicBezTo>
                    <a:pt x="19808" y="36459"/>
                    <a:pt x="20720" y="36399"/>
                    <a:pt x="21688" y="36284"/>
                  </a:cubicBezTo>
                  <a:cubicBezTo>
                    <a:pt x="22226" y="36222"/>
                    <a:pt x="22765" y="36139"/>
                    <a:pt x="23303" y="36035"/>
                  </a:cubicBezTo>
                  <a:lnTo>
                    <a:pt x="23303" y="407"/>
                  </a:lnTo>
                  <a:cubicBezTo>
                    <a:pt x="22392" y="179"/>
                    <a:pt x="21460" y="55"/>
                    <a:pt x="20507" y="14"/>
                  </a:cubicBezTo>
                  <a:cubicBezTo>
                    <a:pt x="20282" y="5"/>
                    <a:pt x="20056" y="0"/>
                    <a:pt x="19829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;p2"/>
            <p:cNvSpPr/>
            <p:nvPr/>
          </p:nvSpPr>
          <p:spPr>
            <a:xfrm rot="10800000">
              <a:off x="-13710" y="2922321"/>
              <a:ext cx="990227" cy="1874830"/>
            </a:xfrm>
            <a:custGeom>
              <a:avLst/>
              <a:gdLst/>
              <a:ahLst/>
              <a:cxnLst/>
              <a:rect l="l" t="t" r="r" b="b"/>
              <a:pathLst>
                <a:path w="19452" h="36789" extrusionOk="0">
                  <a:moveTo>
                    <a:pt x="19451" y="0"/>
                  </a:moveTo>
                  <a:cubicBezTo>
                    <a:pt x="16945" y="63"/>
                    <a:pt x="14687" y="643"/>
                    <a:pt x="13154" y="1160"/>
                  </a:cubicBezTo>
                  <a:cubicBezTo>
                    <a:pt x="7044" y="3170"/>
                    <a:pt x="1" y="8555"/>
                    <a:pt x="249" y="17131"/>
                  </a:cubicBezTo>
                  <a:cubicBezTo>
                    <a:pt x="415" y="22931"/>
                    <a:pt x="4661" y="29166"/>
                    <a:pt x="8535" y="32501"/>
                  </a:cubicBezTo>
                  <a:cubicBezTo>
                    <a:pt x="11994" y="35504"/>
                    <a:pt x="15060" y="36789"/>
                    <a:pt x="19120" y="36789"/>
                  </a:cubicBezTo>
                  <a:lnTo>
                    <a:pt x="19451" y="36789"/>
                  </a:lnTo>
                  <a:lnTo>
                    <a:pt x="19451" y="36436"/>
                  </a:lnTo>
                  <a:cubicBezTo>
                    <a:pt x="19354" y="36438"/>
                    <a:pt x="19256" y="36439"/>
                    <a:pt x="19160" y="36439"/>
                  </a:cubicBezTo>
                  <a:cubicBezTo>
                    <a:pt x="15183" y="36439"/>
                    <a:pt x="12160" y="35184"/>
                    <a:pt x="8763" y="32252"/>
                  </a:cubicBezTo>
                  <a:cubicBezTo>
                    <a:pt x="4951" y="28959"/>
                    <a:pt x="767" y="22827"/>
                    <a:pt x="602" y="17131"/>
                  </a:cubicBezTo>
                  <a:cubicBezTo>
                    <a:pt x="353" y="8721"/>
                    <a:pt x="7271" y="3460"/>
                    <a:pt x="13258" y="1471"/>
                  </a:cubicBezTo>
                  <a:cubicBezTo>
                    <a:pt x="14770" y="974"/>
                    <a:pt x="16986" y="415"/>
                    <a:pt x="19451" y="353"/>
                  </a:cubicBezTo>
                  <a:lnTo>
                    <a:pt x="19451" y="0"/>
                  </a:lnTo>
                  <a:close/>
                </a:path>
              </a:pathLst>
            </a:custGeom>
            <a:solidFill>
              <a:schemeClr val="lt2"/>
            </a:solidFill>
            <a:ln w="38100">
              <a:solidFill>
                <a:srgbClr val="FEF2E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38;p2"/>
          <p:cNvGrpSpPr/>
          <p:nvPr/>
        </p:nvGrpSpPr>
        <p:grpSpPr>
          <a:xfrm rot="151764">
            <a:off x="85308" y="6147530"/>
            <a:ext cx="892640" cy="816455"/>
            <a:chOff x="5177300" y="2314950"/>
            <a:chExt cx="341575" cy="312400"/>
          </a:xfrm>
          <a:solidFill>
            <a:schemeClr val="accent5">
              <a:lumMod val="20000"/>
              <a:lumOff val="80000"/>
              <a:alpha val="80000"/>
            </a:schemeClr>
          </a:solidFill>
        </p:grpSpPr>
        <p:sp>
          <p:nvSpPr>
            <p:cNvPr id="20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029878" cy="1013517"/>
          </a:xfrm>
        </p:spPr>
        <p:txBody>
          <a:bodyPr/>
          <a:lstStyle/>
          <a:p>
            <a:pPr algn="l"/>
            <a:r>
              <a:rPr lang="zh-TW" altLang="en-US" sz="5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求助</a:t>
            </a:r>
            <a:r>
              <a:rPr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endParaRPr lang="zh-TW" altLang="en-US" sz="50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09158" y="1742651"/>
            <a:ext cx="7704856" cy="440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2300" indent="-533400"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當下需要讓別人知道，你受到騷擾。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2300" indent="-533400">
              <a:buFont typeface="Wingdings" panose="05000000000000000000" pitchFamily="2" charset="2"/>
              <a:buChar char="l"/>
            </a:pP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2300" indent="-533400"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向</a:t>
            </a:r>
            <a:r>
              <a:rPr lang="zh-TW" altLang="en-US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導師、家長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反映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2300" indent="-533400">
              <a:buFont typeface="Wingdings" panose="05000000000000000000" pitchFamily="2" charset="2"/>
              <a:buChar char="l"/>
            </a:pP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2300" indent="-533400"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告知警察</a:t>
            </a:r>
            <a:r>
              <a:rPr lang="zh-TW" altLang="en-US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、好同學、好朋友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采風體W3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2300" indent="-533400">
              <a:buFont typeface="Wingdings" panose="05000000000000000000" pitchFamily="2" charset="2"/>
              <a:buChar char="l"/>
            </a:pP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2300" indent="-533400"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撥打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保護專線。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采風體W3"/>
            </a:endParaRPr>
          </a:p>
          <a:p>
            <a:pPr>
              <a:buFont typeface="Wingdings" panose="05000000000000000000" pitchFamily="2" charset="2"/>
              <a:buChar char="l"/>
            </a:pP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采風體W3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7050" indent="-457200" algn="just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" panose="05000000000000000000" pitchFamily="2" charset="2"/>
              <a:buChar char="l"/>
            </a:pP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967"/>
            <a:ext cx="9144000" cy="486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05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252300163"/>
              </p:ext>
            </p:extLst>
          </p:nvPr>
        </p:nvGraphicFramePr>
        <p:xfrm>
          <a:off x="251520" y="116632"/>
          <a:ext cx="849694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dk1">
              <a:alpha val="89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50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8695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</a:t>
            </a:r>
            <a:endParaRPr lang="zh-TW" altLang="en-US" sz="15000" b="1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8695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8165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92526F-B620-4C12-B906-B0C5D1586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592526F-B620-4C12-B906-B0C5D1586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D0ED6E-D048-437F-B720-7C1BC3FB5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D4D0ED6E-D048-437F-B720-7C1BC3FB5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7277C0-33D3-4303-82EB-7FBBC7DB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5C7277C0-33D3-4303-82EB-7FBBC7DBE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082B2B-276A-4AE9-BDC5-FF6227EE9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E7082B2B-276A-4AE9-BDC5-FF6227EE9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719353-31DB-4A04-9A6C-CB5D45DD8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77719353-31DB-4A04-9A6C-CB5D45DD8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4C346A-F35B-4CEE-803B-82BF4A917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2A4C346A-F35B-4CEE-803B-82BF4A917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10281C-5024-4B44-A377-C6AD56A84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8C10281C-5024-4B44-A377-C6AD56A84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057DAD-01E2-48BD-9DFC-F0C512719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5E057DAD-01E2-48BD-9DFC-F0C512719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E5A56B-30F2-49E9-9AE3-7801A8415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12E5A56B-30F2-49E9-9AE3-7801A84152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E55EDD-6F8D-4B4A-8875-56DE52DDA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B9E55EDD-6F8D-4B4A-8875-56DE52DDA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68DD0E-4E10-46A5-9903-24EA2A506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5368DD0E-4E10-46A5-9903-24EA2A506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4AE569-C725-4487-A3E0-FEB8527F7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0A4AE569-C725-4487-A3E0-FEB8527F7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31B1F-FA6E-4CDF-8BDF-A98F09720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C8431B1F-FA6E-4CDF-8BDF-A98F09720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8B99A3-D854-4263-AC50-0143E6EFC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608B99A3-D854-4263-AC50-0143E6EFC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98015D-998B-4E38-ACA9-C64A912F8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F798015D-998B-4E38-ACA9-C64A912F8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FFB38E-7C0E-46C2-BF2B-D3B4C42E4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BFFB38E-7C0E-46C2-BF2B-D3B4C42E4C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7;p2"/>
          <p:cNvSpPr/>
          <p:nvPr/>
        </p:nvSpPr>
        <p:spPr>
          <a:xfrm rot="10800000">
            <a:off x="2663280" y="6165304"/>
            <a:ext cx="1795378" cy="692696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928864" y="908720"/>
            <a:ext cx="186752" cy="167685"/>
          </a:xfrm>
          <a:custGeom>
            <a:avLst/>
            <a:gdLst/>
            <a:ahLst/>
            <a:cxnLst/>
            <a:rect l="l" t="t" r="r" b="b"/>
            <a:pathLst>
              <a:path w="5821" h="5221" extrusionOk="0">
                <a:moveTo>
                  <a:pt x="3294" y="0"/>
                </a:moveTo>
                <a:cubicBezTo>
                  <a:pt x="3024" y="0"/>
                  <a:pt x="2734" y="83"/>
                  <a:pt x="2486" y="208"/>
                </a:cubicBezTo>
                <a:cubicBezTo>
                  <a:pt x="1284" y="788"/>
                  <a:pt x="0" y="2362"/>
                  <a:pt x="539" y="3770"/>
                </a:cubicBezTo>
                <a:cubicBezTo>
                  <a:pt x="725" y="4247"/>
                  <a:pt x="1098" y="4620"/>
                  <a:pt x="1533" y="4848"/>
                </a:cubicBezTo>
                <a:cubicBezTo>
                  <a:pt x="1989" y="5096"/>
                  <a:pt x="2548" y="5220"/>
                  <a:pt x="3128" y="5220"/>
                </a:cubicBezTo>
                <a:cubicBezTo>
                  <a:pt x="4143" y="5220"/>
                  <a:pt x="5179" y="4806"/>
                  <a:pt x="5614" y="3853"/>
                </a:cubicBezTo>
                <a:cubicBezTo>
                  <a:pt x="5800" y="3460"/>
                  <a:pt x="5821" y="2983"/>
                  <a:pt x="5717" y="2548"/>
                </a:cubicBezTo>
                <a:cubicBezTo>
                  <a:pt x="5696" y="2445"/>
                  <a:pt x="5676" y="2341"/>
                  <a:pt x="5634" y="2238"/>
                </a:cubicBezTo>
                <a:cubicBezTo>
                  <a:pt x="5448" y="1720"/>
                  <a:pt x="5116" y="1264"/>
                  <a:pt x="4764" y="850"/>
                </a:cubicBezTo>
                <a:cubicBezTo>
                  <a:pt x="4454" y="498"/>
                  <a:pt x="4081" y="125"/>
                  <a:pt x="3604" y="21"/>
                </a:cubicBezTo>
                <a:cubicBezTo>
                  <a:pt x="3501" y="0"/>
                  <a:pt x="3397" y="0"/>
                  <a:pt x="3294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7;p2"/>
          <p:cNvSpPr/>
          <p:nvPr/>
        </p:nvSpPr>
        <p:spPr>
          <a:xfrm>
            <a:off x="-1" y="-6911"/>
            <a:ext cx="1394273" cy="1108375"/>
          </a:xfrm>
          <a:custGeom>
            <a:avLst/>
            <a:gdLst/>
            <a:ahLst/>
            <a:cxnLst/>
            <a:rect l="l" t="t" r="r" b="b"/>
            <a:pathLst>
              <a:path w="43459" h="34510" extrusionOk="0">
                <a:moveTo>
                  <a:pt x="41491" y="0"/>
                </a:moveTo>
                <a:cubicBezTo>
                  <a:pt x="32604" y="12159"/>
                  <a:pt x="19327" y="22827"/>
                  <a:pt x="1803" y="31858"/>
                </a:cubicBezTo>
                <a:cubicBezTo>
                  <a:pt x="1243" y="32127"/>
                  <a:pt x="643" y="32438"/>
                  <a:pt x="1" y="32749"/>
                </a:cubicBezTo>
                <a:lnTo>
                  <a:pt x="1" y="34510"/>
                </a:lnTo>
                <a:cubicBezTo>
                  <a:pt x="912" y="34075"/>
                  <a:pt x="1782" y="33640"/>
                  <a:pt x="2528" y="33246"/>
                </a:cubicBezTo>
                <a:cubicBezTo>
                  <a:pt x="20715" y="23883"/>
                  <a:pt x="34427" y="12739"/>
                  <a:pt x="43459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矩形 7"/>
          <p:cNvSpPr/>
          <p:nvPr/>
        </p:nvSpPr>
        <p:spPr>
          <a:xfrm>
            <a:off x="5759624" y="1046912"/>
            <a:ext cx="3096344" cy="5406424"/>
          </a:xfrm>
          <a:prstGeom prst="rect">
            <a:avLst/>
          </a:prstGeom>
          <a:solidFill>
            <a:srgbClr val="E9896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 txBox="1">
            <a:spLocks/>
          </p:cNvSpPr>
          <p:nvPr/>
        </p:nvSpPr>
        <p:spPr>
          <a:xfrm>
            <a:off x="3682527" y="332656"/>
            <a:ext cx="177894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</a:t>
            </a:r>
          </a:p>
        </p:txBody>
      </p:sp>
      <p:sp>
        <p:nvSpPr>
          <p:cNvPr id="5" name="矩形 4"/>
          <p:cNvSpPr/>
          <p:nvPr/>
        </p:nvSpPr>
        <p:spPr>
          <a:xfrm>
            <a:off x="5868144" y="1787525"/>
            <a:ext cx="3168352" cy="3282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500"/>
              </a:lnSpc>
              <a:spcAft>
                <a:spcPts val="1200"/>
              </a:spcAft>
            </a:pPr>
            <a:r>
              <a:rPr lang="zh-TW" altLang="en-US" sz="27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7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語言、</a:t>
            </a:r>
            <a:r>
              <a:rPr lang="zh-TW" altLang="en-US" sz="27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肢體或</a:t>
            </a:r>
            <a:r>
              <a:rPr lang="zh-TW" altLang="en-US" sz="27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暴力對他人的性別氣質、性取向、性特徵取笑或評論的行為，包括有關性或身體部位的嘲諷玩笑、評論或譏笑</a:t>
            </a:r>
            <a:r>
              <a:rPr lang="zh-TW" altLang="en-US" sz="27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7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ãç«ç°ç·å­©ãçåçæå°çµæ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5" r="9418" b="12968"/>
          <a:stretch/>
        </p:blipFill>
        <p:spPr bwMode="auto">
          <a:xfrm>
            <a:off x="467544" y="1058312"/>
            <a:ext cx="529208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67544" y="1052736"/>
            <a:ext cx="8388424" cy="540060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5759624" y="1052736"/>
            <a:ext cx="0" cy="5400600"/>
          </a:xfrm>
          <a:prstGeom prst="line">
            <a:avLst/>
          </a:prstGeom>
          <a:ln w="57150">
            <a:solidFill>
              <a:srgbClr val="E989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群組 12"/>
          <p:cNvGrpSpPr/>
          <p:nvPr/>
        </p:nvGrpSpPr>
        <p:grpSpPr>
          <a:xfrm rot="5400000">
            <a:off x="7363920" y="-309881"/>
            <a:ext cx="771615" cy="1392181"/>
            <a:chOff x="-13708" y="2675888"/>
            <a:chExt cx="1186317" cy="212126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4" name="Google Shape;20;p2"/>
            <p:cNvSpPr/>
            <p:nvPr/>
          </p:nvSpPr>
          <p:spPr>
            <a:xfrm rot="10800000">
              <a:off x="-13708" y="2675888"/>
              <a:ext cx="1186317" cy="1858012"/>
            </a:xfrm>
            <a:custGeom>
              <a:avLst/>
              <a:gdLst/>
              <a:ahLst/>
              <a:cxnLst/>
              <a:rect l="l" t="t" r="r" b="b"/>
              <a:pathLst>
                <a:path w="23304" h="36459" extrusionOk="0">
                  <a:moveTo>
                    <a:pt x="19829" y="0"/>
                  </a:moveTo>
                  <a:cubicBezTo>
                    <a:pt x="17493" y="0"/>
                    <a:pt x="15105" y="475"/>
                    <a:pt x="13008" y="1174"/>
                  </a:cubicBezTo>
                  <a:cubicBezTo>
                    <a:pt x="6111" y="3432"/>
                    <a:pt x="0" y="9169"/>
                    <a:pt x="228" y="16979"/>
                  </a:cubicBezTo>
                  <a:cubicBezTo>
                    <a:pt x="394" y="22509"/>
                    <a:pt x="4391" y="28723"/>
                    <a:pt x="8451" y="32224"/>
                  </a:cubicBezTo>
                  <a:cubicBezTo>
                    <a:pt x="11887" y="35200"/>
                    <a:pt x="14959" y="36459"/>
                    <a:pt x="18940" y="36459"/>
                  </a:cubicBezTo>
                  <a:cubicBezTo>
                    <a:pt x="19808" y="36459"/>
                    <a:pt x="20720" y="36399"/>
                    <a:pt x="21688" y="36284"/>
                  </a:cubicBezTo>
                  <a:cubicBezTo>
                    <a:pt x="22226" y="36222"/>
                    <a:pt x="22765" y="36139"/>
                    <a:pt x="23303" y="36035"/>
                  </a:cubicBezTo>
                  <a:lnTo>
                    <a:pt x="23303" y="407"/>
                  </a:lnTo>
                  <a:cubicBezTo>
                    <a:pt x="22392" y="179"/>
                    <a:pt x="21460" y="55"/>
                    <a:pt x="20507" y="14"/>
                  </a:cubicBezTo>
                  <a:cubicBezTo>
                    <a:pt x="20282" y="5"/>
                    <a:pt x="20056" y="0"/>
                    <a:pt x="19829" y="0"/>
                  </a:cubicBezTo>
                  <a:close/>
                </a:path>
              </a:pathLst>
            </a:custGeom>
            <a:solidFill>
              <a:srgbClr val="F9D8A3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;p2"/>
            <p:cNvSpPr/>
            <p:nvPr/>
          </p:nvSpPr>
          <p:spPr>
            <a:xfrm rot="10800000">
              <a:off x="-13708" y="2922323"/>
              <a:ext cx="990226" cy="1874831"/>
            </a:xfrm>
            <a:custGeom>
              <a:avLst/>
              <a:gdLst/>
              <a:ahLst/>
              <a:cxnLst/>
              <a:rect l="l" t="t" r="r" b="b"/>
              <a:pathLst>
                <a:path w="19452" h="36789" extrusionOk="0">
                  <a:moveTo>
                    <a:pt x="19451" y="0"/>
                  </a:moveTo>
                  <a:cubicBezTo>
                    <a:pt x="16945" y="63"/>
                    <a:pt x="14687" y="643"/>
                    <a:pt x="13154" y="1160"/>
                  </a:cubicBezTo>
                  <a:cubicBezTo>
                    <a:pt x="7044" y="3170"/>
                    <a:pt x="1" y="8555"/>
                    <a:pt x="249" y="17131"/>
                  </a:cubicBezTo>
                  <a:cubicBezTo>
                    <a:pt x="415" y="22931"/>
                    <a:pt x="4661" y="29166"/>
                    <a:pt x="8535" y="32501"/>
                  </a:cubicBezTo>
                  <a:cubicBezTo>
                    <a:pt x="11994" y="35504"/>
                    <a:pt x="15060" y="36789"/>
                    <a:pt x="19120" y="36789"/>
                  </a:cubicBezTo>
                  <a:lnTo>
                    <a:pt x="19451" y="36789"/>
                  </a:lnTo>
                  <a:lnTo>
                    <a:pt x="19451" y="36436"/>
                  </a:lnTo>
                  <a:cubicBezTo>
                    <a:pt x="19354" y="36438"/>
                    <a:pt x="19256" y="36439"/>
                    <a:pt x="19160" y="36439"/>
                  </a:cubicBezTo>
                  <a:cubicBezTo>
                    <a:pt x="15183" y="36439"/>
                    <a:pt x="12160" y="35184"/>
                    <a:pt x="8763" y="32252"/>
                  </a:cubicBezTo>
                  <a:cubicBezTo>
                    <a:pt x="4951" y="28959"/>
                    <a:pt x="767" y="22827"/>
                    <a:pt x="602" y="17131"/>
                  </a:cubicBezTo>
                  <a:cubicBezTo>
                    <a:pt x="353" y="8721"/>
                    <a:pt x="7271" y="3460"/>
                    <a:pt x="13258" y="1471"/>
                  </a:cubicBezTo>
                  <a:cubicBezTo>
                    <a:pt x="14770" y="974"/>
                    <a:pt x="16986" y="415"/>
                    <a:pt x="19451" y="353"/>
                  </a:cubicBezTo>
                  <a:lnTo>
                    <a:pt x="19451" y="0"/>
                  </a:lnTo>
                  <a:close/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45667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6927" y="2132818"/>
            <a:ext cx="8151537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明確</a:t>
            </a:r>
            <a:r>
              <a:rPr kumimoji="0" lang="zh-TW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表達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你的不舒服，讓對方知道你拒絕接受性霸凌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離開</a:t>
            </a:r>
            <a:r>
              <a:rPr kumimoji="0" lang="zh-TW" alt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現場去尋求協助</a:t>
            </a:r>
            <a:r>
              <a:rPr kumimoji="0" lang="zh-TW" altLang="en-US" sz="26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600" b="1" i="0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92075" algn="l"/>
              </a:tabLst>
              <a:defRPr/>
            </a:pP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任何人的性別特徵、性別特質、性傾向或性別認同都應被尊重，當被拿來取笑或攻擊時，</a:t>
            </a:r>
            <a:r>
              <a:rPr kumimoji="0" lang="zh-TW" alt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不要因此失去自信或有罪惡感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2075" algn="l"/>
              </a:tabLst>
              <a:defRPr/>
            </a:pP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告訴你信任的人，和支持你的人談談，可以幫助心情調適及獲得協助。若性霸凌事件讓你出現</a:t>
            </a:r>
            <a:r>
              <a:rPr kumimoji="0" lang="zh-TW" alt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身心症狀</a:t>
            </a:r>
            <a:r>
              <a:rPr kumimoji="0" lang="zh-TW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，應尋求精神醫療及心理諮商專業人員的協助。</a:t>
            </a:r>
            <a:endParaRPr kumimoji="0" lang="zh-TW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79712" y="431861"/>
            <a:ext cx="49808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遇到性霸凌怎麼辦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-1116632" y="8181528"/>
            <a:ext cx="10039403" cy="5256584"/>
            <a:chOff x="-398197" y="1019458"/>
            <a:chExt cx="13060017" cy="4743220"/>
          </a:xfrm>
        </p:grpSpPr>
        <p:sp>
          <p:nvSpPr>
            <p:cNvPr id="5" name="矩形 4"/>
            <p:cNvSpPr/>
            <p:nvPr/>
          </p:nvSpPr>
          <p:spPr>
            <a:xfrm>
              <a:off x="-398197" y="1019458"/>
              <a:ext cx="13060017" cy="4743220"/>
            </a:xfrm>
            <a:prstGeom prst="rect">
              <a:avLst/>
            </a:prstGeom>
            <a:solidFill>
              <a:srgbClr val="FFFFFF">
                <a:alpha val="7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037630" y="2270550"/>
              <a:ext cx="9723858" cy="20273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性霸凌的求助管道：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1.</a:t>
              </a: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向導師、家長反映、利用學校投訴信箱投訴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2.</a:t>
              </a: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向教育部</a:t>
              </a: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24</a:t>
              </a: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小時反霸凌專線投訴</a:t>
              </a:r>
              <a:endPara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（</a:t>
              </a: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0800-200885</a:t>
              </a: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）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3.</a:t>
              </a: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撥打</a:t>
              </a: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113</a:t>
              </a: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尋求協助或報警處理</a:t>
              </a:r>
            </a:p>
          </p:txBody>
        </p:sp>
      </p:grpSp>
      <p:sp>
        <p:nvSpPr>
          <p:cNvPr id="7" name="圓角矩形 6"/>
          <p:cNvSpPr/>
          <p:nvPr/>
        </p:nvSpPr>
        <p:spPr>
          <a:xfrm>
            <a:off x="432566" y="1432578"/>
            <a:ext cx="8424936" cy="5020758"/>
          </a:xfrm>
          <a:prstGeom prst="round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24222" y="1469120"/>
            <a:ext cx="288032" cy="2880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 flipV="1">
            <a:off x="899592" y="1155584"/>
            <a:ext cx="226276" cy="22627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61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3086" y="192017"/>
            <a:ext cx="1880054" cy="1880054"/>
          </a:xfrm>
          <a:prstGeom prst="rect">
            <a:avLst/>
          </a:prstGeom>
        </p:spPr>
      </p:pic>
      <p:sp>
        <p:nvSpPr>
          <p:cNvPr id="11" name="橢圓 10"/>
          <p:cNvSpPr/>
          <p:nvPr/>
        </p:nvSpPr>
        <p:spPr>
          <a:xfrm>
            <a:off x="8284188" y="6226051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 flipV="1">
            <a:off x="8559558" y="5912515"/>
            <a:ext cx="226276" cy="2262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 flipV="1">
            <a:off x="8744364" y="6267971"/>
            <a:ext cx="226276" cy="22627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6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7;p2"/>
          <p:cNvSpPr/>
          <p:nvPr/>
        </p:nvSpPr>
        <p:spPr>
          <a:xfrm rot="5400000">
            <a:off x="7941295" y="5507279"/>
            <a:ext cx="1515299" cy="883650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23193" y="260648"/>
            <a:ext cx="4248472" cy="728464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認識性別平等</a:t>
            </a:r>
            <a:endParaRPr lang="zh-TW" altLang="en-US" sz="48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70964" y="1124744"/>
            <a:ext cx="8521515" cy="1459767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平等小學堂：斷開習俗歧視鎖鍊</a:t>
            </a:r>
          </a:p>
          <a:p>
            <a:pPr algn="l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www.youtube.com/watch?v=bl3iA1c0Irg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1" y="2348880"/>
            <a:ext cx="8064896" cy="4357873"/>
          </a:xfrm>
          <a:prstGeom prst="rect">
            <a:avLst/>
          </a:prstGeom>
        </p:spPr>
      </p:pic>
      <p:sp>
        <p:nvSpPr>
          <p:cNvPr id="12" name="Google Shape;11;p2"/>
          <p:cNvSpPr/>
          <p:nvPr/>
        </p:nvSpPr>
        <p:spPr>
          <a:xfrm>
            <a:off x="784848" y="764704"/>
            <a:ext cx="186752" cy="167685"/>
          </a:xfrm>
          <a:custGeom>
            <a:avLst/>
            <a:gdLst/>
            <a:ahLst/>
            <a:cxnLst/>
            <a:rect l="l" t="t" r="r" b="b"/>
            <a:pathLst>
              <a:path w="5821" h="5221" extrusionOk="0">
                <a:moveTo>
                  <a:pt x="3294" y="0"/>
                </a:moveTo>
                <a:cubicBezTo>
                  <a:pt x="3024" y="0"/>
                  <a:pt x="2734" y="83"/>
                  <a:pt x="2486" y="208"/>
                </a:cubicBezTo>
                <a:cubicBezTo>
                  <a:pt x="1284" y="788"/>
                  <a:pt x="0" y="2362"/>
                  <a:pt x="539" y="3770"/>
                </a:cubicBezTo>
                <a:cubicBezTo>
                  <a:pt x="725" y="4247"/>
                  <a:pt x="1098" y="4620"/>
                  <a:pt x="1533" y="4848"/>
                </a:cubicBezTo>
                <a:cubicBezTo>
                  <a:pt x="1989" y="5096"/>
                  <a:pt x="2548" y="5220"/>
                  <a:pt x="3128" y="5220"/>
                </a:cubicBezTo>
                <a:cubicBezTo>
                  <a:pt x="4143" y="5220"/>
                  <a:pt x="5179" y="4806"/>
                  <a:pt x="5614" y="3853"/>
                </a:cubicBezTo>
                <a:cubicBezTo>
                  <a:pt x="5800" y="3460"/>
                  <a:pt x="5821" y="2983"/>
                  <a:pt x="5717" y="2548"/>
                </a:cubicBezTo>
                <a:cubicBezTo>
                  <a:pt x="5696" y="2445"/>
                  <a:pt x="5676" y="2341"/>
                  <a:pt x="5634" y="2238"/>
                </a:cubicBezTo>
                <a:cubicBezTo>
                  <a:pt x="5448" y="1720"/>
                  <a:pt x="5116" y="1264"/>
                  <a:pt x="4764" y="850"/>
                </a:cubicBezTo>
                <a:cubicBezTo>
                  <a:pt x="4454" y="498"/>
                  <a:pt x="4081" y="125"/>
                  <a:pt x="3604" y="21"/>
                </a:cubicBezTo>
                <a:cubicBezTo>
                  <a:pt x="3501" y="0"/>
                  <a:pt x="3397" y="0"/>
                  <a:pt x="3294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7;p2"/>
          <p:cNvSpPr/>
          <p:nvPr/>
        </p:nvSpPr>
        <p:spPr>
          <a:xfrm>
            <a:off x="-1" y="-6911"/>
            <a:ext cx="1394273" cy="1108375"/>
          </a:xfrm>
          <a:custGeom>
            <a:avLst/>
            <a:gdLst/>
            <a:ahLst/>
            <a:cxnLst/>
            <a:rect l="l" t="t" r="r" b="b"/>
            <a:pathLst>
              <a:path w="43459" h="34510" extrusionOk="0">
                <a:moveTo>
                  <a:pt x="41491" y="0"/>
                </a:moveTo>
                <a:cubicBezTo>
                  <a:pt x="32604" y="12159"/>
                  <a:pt x="19327" y="22827"/>
                  <a:pt x="1803" y="31858"/>
                </a:cubicBezTo>
                <a:cubicBezTo>
                  <a:pt x="1243" y="32127"/>
                  <a:pt x="643" y="32438"/>
                  <a:pt x="1" y="32749"/>
                </a:cubicBezTo>
                <a:lnTo>
                  <a:pt x="1" y="34510"/>
                </a:lnTo>
                <a:cubicBezTo>
                  <a:pt x="912" y="34075"/>
                  <a:pt x="1782" y="33640"/>
                  <a:pt x="2528" y="33246"/>
                </a:cubicBezTo>
                <a:cubicBezTo>
                  <a:pt x="20715" y="23883"/>
                  <a:pt x="34427" y="12739"/>
                  <a:pt x="43459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282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 rot="15757430">
            <a:off x="295361" y="5175816"/>
            <a:ext cx="1218841" cy="2757038"/>
            <a:chOff x="-13710" y="2675884"/>
            <a:chExt cx="1186317" cy="2121267"/>
          </a:xfrm>
        </p:grpSpPr>
        <p:sp>
          <p:nvSpPr>
            <p:cNvPr id="11" name="Google Shape;20;p2"/>
            <p:cNvSpPr/>
            <p:nvPr/>
          </p:nvSpPr>
          <p:spPr>
            <a:xfrm rot="10800000">
              <a:off x="-13710" y="2675884"/>
              <a:ext cx="1186317" cy="1858012"/>
            </a:xfrm>
            <a:custGeom>
              <a:avLst/>
              <a:gdLst/>
              <a:ahLst/>
              <a:cxnLst/>
              <a:rect l="l" t="t" r="r" b="b"/>
              <a:pathLst>
                <a:path w="23304" h="36459" extrusionOk="0">
                  <a:moveTo>
                    <a:pt x="19829" y="0"/>
                  </a:moveTo>
                  <a:cubicBezTo>
                    <a:pt x="17493" y="0"/>
                    <a:pt x="15105" y="475"/>
                    <a:pt x="13008" y="1174"/>
                  </a:cubicBezTo>
                  <a:cubicBezTo>
                    <a:pt x="6111" y="3432"/>
                    <a:pt x="0" y="9169"/>
                    <a:pt x="228" y="16979"/>
                  </a:cubicBezTo>
                  <a:cubicBezTo>
                    <a:pt x="394" y="22509"/>
                    <a:pt x="4391" y="28723"/>
                    <a:pt x="8451" y="32224"/>
                  </a:cubicBezTo>
                  <a:cubicBezTo>
                    <a:pt x="11887" y="35200"/>
                    <a:pt x="14959" y="36459"/>
                    <a:pt x="18940" y="36459"/>
                  </a:cubicBezTo>
                  <a:cubicBezTo>
                    <a:pt x="19808" y="36459"/>
                    <a:pt x="20720" y="36399"/>
                    <a:pt x="21688" y="36284"/>
                  </a:cubicBezTo>
                  <a:cubicBezTo>
                    <a:pt x="22226" y="36222"/>
                    <a:pt x="22765" y="36139"/>
                    <a:pt x="23303" y="36035"/>
                  </a:cubicBezTo>
                  <a:lnTo>
                    <a:pt x="23303" y="407"/>
                  </a:lnTo>
                  <a:cubicBezTo>
                    <a:pt x="22392" y="179"/>
                    <a:pt x="21460" y="55"/>
                    <a:pt x="20507" y="14"/>
                  </a:cubicBezTo>
                  <a:cubicBezTo>
                    <a:pt x="20282" y="5"/>
                    <a:pt x="20056" y="0"/>
                    <a:pt x="19829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;p2"/>
            <p:cNvSpPr/>
            <p:nvPr/>
          </p:nvSpPr>
          <p:spPr>
            <a:xfrm rot="10800000">
              <a:off x="-13710" y="2922321"/>
              <a:ext cx="990227" cy="1874830"/>
            </a:xfrm>
            <a:custGeom>
              <a:avLst/>
              <a:gdLst/>
              <a:ahLst/>
              <a:cxnLst/>
              <a:rect l="l" t="t" r="r" b="b"/>
              <a:pathLst>
                <a:path w="19452" h="36789" extrusionOk="0">
                  <a:moveTo>
                    <a:pt x="19451" y="0"/>
                  </a:moveTo>
                  <a:cubicBezTo>
                    <a:pt x="16945" y="63"/>
                    <a:pt x="14687" y="643"/>
                    <a:pt x="13154" y="1160"/>
                  </a:cubicBezTo>
                  <a:cubicBezTo>
                    <a:pt x="7044" y="3170"/>
                    <a:pt x="1" y="8555"/>
                    <a:pt x="249" y="17131"/>
                  </a:cubicBezTo>
                  <a:cubicBezTo>
                    <a:pt x="415" y="22931"/>
                    <a:pt x="4661" y="29166"/>
                    <a:pt x="8535" y="32501"/>
                  </a:cubicBezTo>
                  <a:cubicBezTo>
                    <a:pt x="11994" y="35504"/>
                    <a:pt x="15060" y="36789"/>
                    <a:pt x="19120" y="36789"/>
                  </a:cubicBezTo>
                  <a:lnTo>
                    <a:pt x="19451" y="36789"/>
                  </a:lnTo>
                  <a:lnTo>
                    <a:pt x="19451" y="36436"/>
                  </a:lnTo>
                  <a:cubicBezTo>
                    <a:pt x="19354" y="36438"/>
                    <a:pt x="19256" y="36439"/>
                    <a:pt x="19160" y="36439"/>
                  </a:cubicBezTo>
                  <a:cubicBezTo>
                    <a:pt x="15183" y="36439"/>
                    <a:pt x="12160" y="35184"/>
                    <a:pt x="8763" y="32252"/>
                  </a:cubicBezTo>
                  <a:cubicBezTo>
                    <a:pt x="4951" y="28959"/>
                    <a:pt x="767" y="22827"/>
                    <a:pt x="602" y="17131"/>
                  </a:cubicBezTo>
                  <a:cubicBezTo>
                    <a:pt x="353" y="8721"/>
                    <a:pt x="7271" y="3460"/>
                    <a:pt x="13258" y="1471"/>
                  </a:cubicBezTo>
                  <a:cubicBezTo>
                    <a:pt x="14770" y="974"/>
                    <a:pt x="16986" y="415"/>
                    <a:pt x="19451" y="353"/>
                  </a:cubicBezTo>
                  <a:lnTo>
                    <a:pt x="19451" y="0"/>
                  </a:lnTo>
                  <a:close/>
                </a:path>
              </a:pathLst>
            </a:custGeom>
            <a:solidFill>
              <a:schemeClr val="lt2"/>
            </a:solidFill>
            <a:ln w="3810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12652" y="224644"/>
            <a:ext cx="8352928" cy="936104"/>
          </a:xfrm>
          <a:noFill/>
        </p:spPr>
        <p:txBody>
          <a:bodyPr>
            <a:noAutofit/>
          </a:bodyPr>
          <a:lstStyle/>
          <a:p>
            <a:pPr algn="ctr"/>
            <a:r>
              <a:rPr lang="zh-TW" altLang="en-US" sz="5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性別</a:t>
            </a:r>
            <a:r>
              <a:rPr lang="zh-TW" altLang="en-US" sz="5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平等 </a:t>
            </a:r>
            <a:r>
              <a:rPr lang="en-US" altLang="zh-TW" sz="4400" b="1" dirty="0" smtClean="0">
                <a:solidFill>
                  <a:srgbClr val="F8695E"/>
                </a:solidFill>
                <a:latin typeface="微軟正黑體" pitchFamily="34" charset="-120"/>
                <a:ea typeface="微軟正黑體" pitchFamily="34" charset="-120"/>
              </a:rPr>
              <a:t>Gender Equality</a:t>
            </a:r>
            <a:endParaRPr lang="zh-TW" altLang="en-US" sz="4400" b="1" dirty="0">
              <a:solidFill>
                <a:srgbClr val="F8695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12652" y="2290229"/>
            <a:ext cx="8712968" cy="3960440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spcBef>
                <a:spcPts val="0"/>
              </a:spcBef>
              <a:buSzPct val="85000"/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平等是兩性教育中極為重要的概念之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一，</a:t>
            </a:r>
            <a:r>
              <a:rPr kumimoji="1" lang="zh-TW" altLang="zh-TW" sz="3600" b="1" kern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指任何人不因其</a:t>
            </a:r>
            <a:r>
              <a:rPr kumimoji="1" lang="zh-TW" altLang="zh-TW" sz="3600" b="1" u="sng" kern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生理性別、性傾向、性別特質或性別認同</a:t>
            </a:r>
            <a:r>
              <a:rPr kumimoji="1" lang="zh-TW" altLang="zh-TW" sz="3600" b="1" kern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等不同，而受到差別待遇。</a:t>
            </a:r>
            <a:endParaRPr kumimoji="1" lang="en-US" altLang="zh-TW" sz="36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12652" y="1304764"/>
            <a:ext cx="4698722" cy="805445"/>
            <a:chOff x="412652" y="1304764"/>
            <a:chExt cx="4698722" cy="805445"/>
          </a:xfrm>
        </p:grpSpPr>
        <p:sp>
          <p:nvSpPr>
            <p:cNvPr id="6" name="圓角矩形 5"/>
            <p:cNvSpPr/>
            <p:nvPr/>
          </p:nvSpPr>
          <p:spPr>
            <a:xfrm>
              <a:off x="412652" y="1304764"/>
              <a:ext cx="4591396" cy="756084"/>
            </a:xfrm>
            <a:prstGeom prst="roundRect">
              <a:avLst/>
            </a:prstGeom>
            <a:solidFill>
              <a:srgbClr val="F9D8A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412652" y="1340768"/>
              <a:ext cx="469872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4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什麼是性別平等？</a:t>
              </a:r>
              <a:endParaRPr lang="zh-TW" altLang="en-US" sz="4400" dirty="0"/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8273">
            <a:off x="6268295" y="4360715"/>
            <a:ext cx="2329878" cy="2329878"/>
          </a:xfrm>
          <a:prstGeom prst="rect">
            <a:avLst/>
          </a:prstGeom>
        </p:spPr>
      </p:pic>
      <p:sp>
        <p:nvSpPr>
          <p:cNvPr id="9" name="Google Shape;30;p2"/>
          <p:cNvSpPr/>
          <p:nvPr/>
        </p:nvSpPr>
        <p:spPr>
          <a:xfrm rot="11761253" flipH="1">
            <a:off x="8315908" y="-177848"/>
            <a:ext cx="1656184" cy="1094841"/>
          </a:xfrm>
          <a:custGeom>
            <a:avLst/>
            <a:gdLst/>
            <a:ahLst/>
            <a:cxnLst/>
            <a:rect l="l" t="t" r="r" b="b"/>
            <a:pathLst>
              <a:path w="229256" h="71979" extrusionOk="0">
                <a:moveTo>
                  <a:pt x="81025" y="0"/>
                </a:moveTo>
                <a:cubicBezTo>
                  <a:pt x="64376" y="0"/>
                  <a:pt x="47727" y="666"/>
                  <a:pt x="31134" y="1943"/>
                </a:cubicBezTo>
                <a:cubicBezTo>
                  <a:pt x="16261" y="3108"/>
                  <a:pt x="1" y="3829"/>
                  <a:pt x="112" y="23364"/>
                </a:cubicBezTo>
                <a:cubicBezTo>
                  <a:pt x="112" y="30245"/>
                  <a:pt x="2886" y="36794"/>
                  <a:pt x="5661" y="43120"/>
                </a:cubicBezTo>
                <a:cubicBezTo>
                  <a:pt x="10046" y="52999"/>
                  <a:pt x="14707" y="62988"/>
                  <a:pt x="20645" y="71978"/>
                </a:cubicBezTo>
                <a:lnTo>
                  <a:pt x="226647" y="71978"/>
                </a:lnTo>
                <a:lnTo>
                  <a:pt x="229256" y="70813"/>
                </a:lnTo>
                <a:cubicBezTo>
                  <a:pt x="228146" y="69592"/>
                  <a:pt x="227036" y="68427"/>
                  <a:pt x="225926" y="67317"/>
                </a:cubicBezTo>
                <a:cubicBezTo>
                  <a:pt x="211608" y="53165"/>
                  <a:pt x="195125" y="41400"/>
                  <a:pt x="178698" y="29746"/>
                </a:cubicBezTo>
                <a:cubicBezTo>
                  <a:pt x="167155" y="21533"/>
                  <a:pt x="155446" y="13264"/>
                  <a:pt x="142237" y="8103"/>
                </a:cubicBezTo>
                <a:cubicBezTo>
                  <a:pt x="124978" y="1277"/>
                  <a:pt x="106054" y="222"/>
                  <a:pt x="87518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38;p2"/>
          <p:cNvGrpSpPr/>
          <p:nvPr/>
        </p:nvGrpSpPr>
        <p:grpSpPr>
          <a:xfrm rot="6647151">
            <a:off x="8441929" y="457575"/>
            <a:ext cx="892640" cy="816455"/>
            <a:chOff x="5177300" y="2314950"/>
            <a:chExt cx="341575" cy="312400"/>
          </a:xfrm>
          <a:solidFill>
            <a:schemeClr val="accent5">
              <a:lumMod val="40000"/>
              <a:lumOff val="60000"/>
              <a:alpha val="80000"/>
            </a:schemeClr>
          </a:solidFill>
        </p:grpSpPr>
        <p:sp>
          <p:nvSpPr>
            <p:cNvPr id="14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112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38;p2"/>
          <p:cNvGrpSpPr/>
          <p:nvPr/>
        </p:nvGrpSpPr>
        <p:grpSpPr>
          <a:xfrm rot="-5400000">
            <a:off x="13348" y="4619221"/>
            <a:ext cx="892640" cy="816455"/>
            <a:chOff x="5177300" y="2314950"/>
            <a:chExt cx="341575" cy="312400"/>
          </a:xfrm>
          <a:solidFill>
            <a:srgbClr val="FFBDBD"/>
          </a:solidFill>
        </p:grpSpPr>
        <p:sp>
          <p:nvSpPr>
            <p:cNvPr id="9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411760" y="6453336"/>
            <a:ext cx="7164288" cy="5065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sz="2000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en-US" altLang="zh-TW" sz="2000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</a:t>
            </a:r>
            <a:r>
              <a:rPr lang="en-US" altLang="zh-TW" sz="20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</a:t>
            </a:r>
            <a:r>
              <a:rPr lang="en-US" altLang="zh-TW" sz="2000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www.setn.com/News.aspx?NewsID=798225</a:t>
            </a:r>
          </a:p>
          <a:p>
            <a:endParaRPr lang="zh-TW" altLang="en-US" sz="2000" dirty="0"/>
          </a:p>
        </p:txBody>
      </p:sp>
      <p:sp>
        <p:nvSpPr>
          <p:cNvPr id="7" name="Google Shape;27;p2"/>
          <p:cNvSpPr/>
          <p:nvPr/>
        </p:nvSpPr>
        <p:spPr>
          <a:xfrm rot="5400000">
            <a:off x="7787784" y="862780"/>
            <a:ext cx="1670315" cy="1042116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7" r="25802" b="2112"/>
          <a:stretch/>
        </p:blipFill>
        <p:spPr bwMode="auto">
          <a:xfrm>
            <a:off x="1043608" y="59805"/>
            <a:ext cx="7344816" cy="632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Google Shape;39;p2"/>
          <p:cNvSpPr/>
          <p:nvPr/>
        </p:nvSpPr>
        <p:spPr>
          <a:xfrm rot="16200000">
            <a:off x="8542635" y="1908540"/>
            <a:ext cx="225659" cy="221493"/>
          </a:xfrm>
          <a:custGeom>
            <a:avLst/>
            <a:gdLst/>
            <a:ahLst/>
            <a:cxnLst/>
            <a:rect l="l" t="t" r="r" b="b"/>
            <a:pathLst>
              <a:path w="3454" h="3390" extrusionOk="0">
                <a:moveTo>
                  <a:pt x="2010" y="0"/>
                </a:moveTo>
                <a:cubicBezTo>
                  <a:pt x="1940" y="0"/>
                  <a:pt x="1869" y="5"/>
                  <a:pt x="1794" y="14"/>
                </a:cubicBezTo>
                <a:cubicBezTo>
                  <a:pt x="1137" y="92"/>
                  <a:pt x="491" y="270"/>
                  <a:pt x="223" y="927"/>
                </a:cubicBezTo>
                <a:cubicBezTo>
                  <a:pt x="1" y="1462"/>
                  <a:pt x="56" y="2453"/>
                  <a:pt x="391" y="2988"/>
                </a:cubicBezTo>
                <a:cubicBezTo>
                  <a:pt x="584" y="3293"/>
                  <a:pt x="798" y="3389"/>
                  <a:pt x="1049" y="3389"/>
                </a:cubicBezTo>
                <a:cubicBezTo>
                  <a:pt x="1246" y="3389"/>
                  <a:pt x="1466" y="3330"/>
                  <a:pt x="1716" y="3266"/>
                </a:cubicBezTo>
                <a:cubicBezTo>
                  <a:pt x="2451" y="3077"/>
                  <a:pt x="3198" y="2754"/>
                  <a:pt x="3398" y="2063"/>
                </a:cubicBezTo>
                <a:cubicBezTo>
                  <a:pt x="3431" y="1918"/>
                  <a:pt x="3454" y="1751"/>
                  <a:pt x="3431" y="1573"/>
                </a:cubicBezTo>
                <a:cubicBezTo>
                  <a:pt x="3359" y="696"/>
                  <a:pt x="2885" y="0"/>
                  <a:pt x="2010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41;p2"/>
          <p:cNvSpPr/>
          <p:nvPr/>
        </p:nvSpPr>
        <p:spPr>
          <a:xfrm rot="16200000">
            <a:off x="8798441" y="2280691"/>
            <a:ext cx="146541" cy="126950"/>
          </a:xfrm>
          <a:custGeom>
            <a:avLst/>
            <a:gdLst/>
            <a:ahLst/>
            <a:cxnLst/>
            <a:rect l="l" t="t" r="r" b="b"/>
            <a:pathLst>
              <a:path w="2243" h="1943" extrusionOk="0">
                <a:moveTo>
                  <a:pt x="1563" y="1"/>
                </a:moveTo>
                <a:cubicBezTo>
                  <a:pt x="1381" y="1"/>
                  <a:pt x="1190" y="39"/>
                  <a:pt x="1048" y="92"/>
                </a:cubicBezTo>
                <a:cubicBezTo>
                  <a:pt x="468" y="304"/>
                  <a:pt x="1" y="593"/>
                  <a:pt x="201" y="1317"/>
                </a:cubicBezTo>
                <a:cubicBezTo>
                  <a:pt x="331" y="1770"/>
                  <a:pt x="519" y="1942"/>
                  <a:pt x="730" y="1942"/>
                </a:cubicBezTo>
                <a:cubicBezTo>
                  <a:pt x="1189" y="1942"/>
                  <a:pt x="1759" y="1133"/>
                  <a:pt x="2095" y="638"/>
                </a:cubicBezTo>
                <a:cubicBezTo>
                  <a:pt x="2242" y="150"/>
                  <a:pt x="1920" y="1"/>
                  <a:pt x="1563" y="1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099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462594" y="614740"/>
            <a:ext cx="8352928" cy="936104"/>
          </a:xfrm>
          <a:noFill/>
        </p:spPr>
        <p:txBody>
          <a:bodyPr>
            <a:noAutofit/>
          </a:bodyPr>
          <a:lstStyle/>
          <a:p>
            <a:pPr algn="ctr"/>
            <a:r>
              <a:rPr lang="zh-TW" altLang="en-US" sz="5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性別</a:t>
            </a:r>
            <a:r>
              <a:rPr lang="zh-TW" altLang="en-US" sz="5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平等 </a:t>
            </a:r>
            <a:r>
              <a:rPr lang="en-US" altLang="zh-TW" sz="4400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Gender Equality</a:t>
            </a:r>
            <a:endParaRPr lang="zh-TW" altLang="en-US" sz="4400" b="1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395902" y="1802872"/>
            <a:ext cx="6486312" cy="1030509"/>
            <a:chOff x="432046" y="0"/>
            <a:chExt cx="6486312" cy="1030509"/>
          </a:xfrm>
        </p:grpSpPr>
        <p:sp>
          <p:nvSpPr>
            <p:cNvPr id="13" name="圓角矩形 12"/>
            <p:cNvSpPr/>
            <p:nvPr/>
          </p:nvSpPr>
          <p:spPr>
            <a:xfrm>
              <a:off x="432046" y="0"/>
              <a:ext cx="6486312" cy="1030509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圓角矩形 4"/>
            <p:cNvSpPr txBox="1"/>
            <p:nvPr/>
          </p:nvSpPr>
          <p:spPr>
            <a:xfrm>
              <a:off x="462229" y="30183"/>
              <a:ext cx="6425946" cy="970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53340" rIns="8001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zh-TW" altLang="en-US" sz="4200" b="1" kern="1200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何謂性平三法</a:t>
              </a:r>
              <a:r>
                <a:rPr kumimoji="1" lang="en-US" altLang="zh-TW" sz="4200" b="1" kern="1200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endParaRPr lang="zh-TW" altLang="en-US" sz="4200" b="1" kern="1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9" name="直線接點 18"/>
          <p:cNvCxnSpPr/>
          <p:nvPr/>
        </p:nvCxnSpPr>
        <p:spPr>
          <a:xfrm>
            <a:off x="2029654" y="2833381"/>
            <a:ext cx="0" cy="31459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H="1">
            <a:off x="2029654" y="3539448"/>
            <a:ext cx="10801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H="1">
            <a:off x="2029654" y="4755200"/>
            <a:ext cx="10801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H="1">
            <a:off x="2029654" y="5962155"/>
            <a:ext cx="10801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/>
          <p:cNvGrpSpPr/>
          <p:nvPr/>
        </p:nvGrpSpPr>
        <p:grpSpPr>
          <a:xfrm>
            <a:off x="3109773" y="3163239"/>
            <a:ext cx="4742257" cy="846914"/>
            <a:chOff x="432046" y="0"/>
            <a:chExt cx="6486312" cy="103050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7" name="圓角矩形 26"/>
            <p:cNvSpPr/>
            <p:nvPr/>
          </p:nvSpPr>
          <p:spPr>
            <a:xfrm>
              <a:off x="432046" y="0"/>
              <a:ext cx="6486312" cy="1030509"/>
            </a:xfrm>
            <a:prstGeom prst="roundRect">
              <a:avLst>
                <a:gd name="adj" fmla="val 10000"/>
              </a:avLst>
            </a:prstGeom>
            <a:grp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圓角矩形 4"/>
            <p:cNvSpPr txBox="1"/>
            <p:nvPr/>
          </p:nvSpPr>
          <p:spPr>
            <a:xfrm>
              <a:off x="462229" y="30183"/>
              <a:ext cx="6425946" cy="9701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53340" rIns="8001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zh-TW" altLang="en-US" sz="4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</a:t>
              </a:r>
              <a:r>
                <a:rPr kumimoji="1" lang="zh-TW" altLang="en-US" sz="4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性別</a:t>
              </a:r>
              <a:r>
                <a:rPr kumimoji="1" lang="zh-TW" altLang="en-US" sz="4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平等教育法」</a:t>
              </a: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3110630" y="4315690"/>
            <a:ext cx="4742257" cy="846914"/>
            <a:chOff x="432046" y="0"/>
            <a:chExt cx="6486312" cy="103050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0" name="圓角矩形 29"/>
            <p:cNvSpPr/>
            <p:nvPr/>
          </p:nvSpPr>
          <p:spPr>
            <a:xfrm>
              <a:off x="432046" y="0"/>
              <a:ext cx="6486312" cy="1030509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圓角矩形 4"/>
            <p:cNvSpPr txBox="1"/>
            <p:nvPr/>
          </p:nvSpPr>
          <p:spPr>
            <a:xfrm>
              <a:off x="462229" y="30183"/>
              <a:ext cx="6425946" cy="9701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53340" rIns="8001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zh-TW" altLang="en-US" sz="4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「性別工作平等法」</a:t>
              </a: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131840" y="5517232"/>
            <a:ext cx="4742257" cy="846914"/>
            <a:chOff x="432046" y="0"/>
            <a:chExt cx="6486312" cy="103050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3" name="圓角矩形 32"/>
            <p:cNvSpPr/>
            <p:nvPr/>
          </p:nvSpPr>
          <p:spPr>
            <a:xfrm>
              <a:off x="432046" y="0"/>
              <a:ext cx="6486312" cy="1030509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圓角矩形 4"/>
            <p:cNvSpPr txBox="1"/>
            <p:nvPr/>
          </p:nvSpPr>
          <p:spPr>
            <a:xfrm>
              <a:off x="462229" y="30183"/>
              <a:ext cx="6425946" cy="9701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53340" rIns="8001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zh-TW" altLang="en-US" sz="4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「性騷擾</a:t>
              </a:r>
              <a:r>
                <a:rPr kumimoji="1" lang="zh-TW" altLang="en-US" sz="4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防治</a:t>
              </a:r>
              <a:r>
                <a:rPr kumimoji="1" lang="zh-TW" altLang="en-US" sz="40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法」</a:t>
              </a:r>
              <a:endParaRPr kumimoji="1"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 rot="15757430">
            <a:off x="295361" y="5175816"/>
            <a:ext cx="1218841" cy="2757038"/>
            <a:chOff x="-13710" y="2675884"/>
            <a:chExt cx="1186317" cy="2121267"/>
          </a:xfrm>
        </p:grpSpPr>
        <p:sp>
          <p:nvSpPr>
            <p:cNvPr id="36" name="Google Shape;20;p2"/>
            <p:cNvSpPr/>
            <p:nvPr/>
          </p:nvSpPr>
          <p:spPr>
            <a:xfrm rot="10800000">
              <a:off x="-13710" y="2675884"/>
              <a:ext cx="1186317" cy="1858012"/>
            </a:xfrm>
            <a:custGeom>
              <a:avLst/>
              <a:gdLst/>
              <a:ahLst/>
              <a:cxnLst/>
              <a:rect l="l" t="t" r="r" b="b"/>
              <a:pathLst>
                <a:path w="23304" h="36459" extrusionOk="0">
                  <a:moveTo>
                    <a:pt x="19829" y="0"/>
                  </a:moveTo>
                  <a:cubicBezTo>
                    <a:pt x="17493" y="0"/>
                    <a:pt x="15105" y="475"/>
                    <a:pt x="13008" y="1174"/>
                  </a:cubicBezTo>
                  <a:cubicBezTo>
                    <a:pt x="6111" y="3432"/>
                    <a:pt x="0" y="9169"/>
                    <a:pt x="228" y="16979"/>
                  </a:cubicBezTo>
                  <a:cubicBezTo>
                    <a:pt x="394" y="22509"/>
                    <a:pt x="4391" y="28723"/>
                    <a:pt x="8451" y="32224"/>
                  </a:cubicBezTo>
                  <a:cubicBezTo>
                    <a:pt x="11887" y="35200"/>
                    <a:pt x="14959" y="36459"/>
                    <a:pt x="18940" y="36459"/>
                  </a:cubicBezTo>
                  <a:cubicBezTo>
                    <a:pt x="19808" y="36459"/>
                    <a:pt x="20720" y="36399"/>
                    <a:pt x="21688" y="36284"/>
                  </a:cubicBezTo>
                  <a:cubicBezTo>
                    <a:pt x="22226" y="36222"/>
                    <a:pt x="22765" y="36139"/>
                    <a:pt x="23303" y="36035"/>
                  </a:cubicBezTo>
                  <a:lnTo>
                    <a:pt x="23303" y="407"/>
                  </a:lnTo>
                  <a:cubicBezTo>
                    <a:pt x="22392" y="179"/>
                    <a:pt x="21460" y="55"/>
                    <a:pt x="20507" y="14"/>
                  </a:cubicBezTo>
                  <a:cubicBezTo>
                    <a:pt x="20282" y="5"/>
                    <a:pt x="20056" y="0"/>
                    <a:pt x="19829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1;p2"/>
            <p:cNvSpPr/>
            <p:nvPr/>
          </p:nvSpPr>
          <p:spPr>
            <a:xfrm rot="10800000">
              <a:off x="-13710" y="2922321"/>
              <a:ext cx="990227" cy="1874830"/>
            </a:xfrm>
            <a:custGeom>
              <a:avLst/>
              <a:gdLst/>
              <a:ahLst/>
              <a:cxnLst/>
              <a:rect l="l" t="t" r="r" b="b"/>
              <a:pathLst>
                <a:path w="19452" h="36789" extrusionOk="0">
                  <a:moveTo>
                    <a:pt x="19451" y="0"/>
                  </a:moveTo>
                  <a:cubicBezTo>
                    <a:pt x="16945" y="63"/>
                    <a:pt x="14687" y="643"/>
                    <a:pt x="13154" y="1160"/>
                  </a:cubicBezTo>
                  <a:cubicBezTo>
                    <a:pt x="7044" y="3170"/>
                    <a:pt x="1" y="8555"/>
                    <a:pt x="249" y="17131"/>
                  </a:cubicBezTo>
                  <a:cubicBezTo>
                    <a:pt x="415" y="22931"/>
                    <a:pt x="4661" y="29166"/>
                    <a:pt x="8535" y="32501"/>
                  </a:cubicBezTo>
                  <a:cubicBezTo>
                    <a:pt x="11994" y="35504"/>
                    <a:pt x="15060" y="36789"/>
                    <a:pt x="19120" y="36789"/>
                  </a:cubicBezTo>
                  <a:lnTo>
                    <a:pt x="19451" y="36789"/>
                  </a:lnTo>
                  <a:lnTo>
                    <a:pt x="19451" y="36436"/>
                  </a:lnTo>
                  <a:cubicBezTo>
                    <a:pt x="19354" y="36438"/>
                    <a:pt x="19256" y="36439"/>
                    <a:pt x="19160" y="36439"/>
                  </a:cubicBezTo>
                  <a:cubicBezTo>
                    <a:pt x="15183" y="36439"/>
                    <a:pt x="12160" y="35184"/>
                    <a:pt x="8763" y="32252"/>
                  </a:cubicBezTo>
                  <a:cubicBezTo>
                    <a:pt x="4951" y="28959"/>
                    <a:pt x="767" y="22827"/>
                    <a:pt x="602" y="17131"/>
                  </a:cubicBezTo>
                  <a:cubicBezTo>
                    <a:pt x="353" y="8721"/>
                    <a:pt x="7271" y="3460"/>
                    <a:pt x="13258" y="1471"/>
                  </a:cubicBezTo>
                  <a:cubicBezTo>
                    <a:pt x="14770" y="974"/>
                    <a:pt x="16986" y="415"/>
                    <a:pt x="19451" y="353"/>
                  </a:cubicBezTo>
                  <a:lnTo>
                    <a:pt x="19451" y="0"/>
                  </a:lnTo>
                  <a:close/>
                </a:path>
              </a:pathLst>
            </a:custGeom>
            <a:solidFill>
              <a:schemeClr val="lt2"/>
            </a:solidFill>
            <a:ln w="3810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0;p2"/>
          <p:cNvSpPr/>
          <p:nvPr/>
        </p:nvSpPr>
        <p:spPr>
          <a:xfrm rot="11761253" flipH="1">
            <a:off x="8315908" y="-177848"/>
            <a:ext cx="1656184" cy="1094841"/>
          </a:xfrm>
          <a:custGeom>
            <a:avLst/>
            <a:gdLst/>
            <a:ahLst/>
            <a:cxnLst/>
            <a:rect l="l" t="t" r="r" b="b"/>
            <a:pathLst>
              <a:path w="229256" h="71979" extrusionOk="0">
                <a:moveTo>
                  <a:pt x="81025" y="0"/>
                </a:moveTo>
                <a:cubicBezTo>
                  <a:pt x="64376" y="0"/>
                  <a:pt x="47727" y="666"/>
                  <a:pt x="31134" y="1943"/>
                </a:cubicBezTo>
                <a:cubicBezTo>
                  <a:pt x="16261" y="3108"/>
                  <a:pt x="1" y="3829"/>
                  <a:pt x="112" y="23364"/>
                </a:cubicBezTo>
                <a:cubicBezTo>
                  <a:pt x="112" y="30245"/>
                  <a:pt x="2886" y="36794"/>
                  <a:pt x="5661" y="43120"/>
                </a:cubicBezTo>
                <a:cubicBezTo>
                  <a:pt x="10046" y="52999"/>
                  <a:pt x="14707" y="62988"/>
                  <a:pt x="20645" y="71978"/>
                </a:cubicBezTo>
                <a:lnTo>
                  <a:pt x="226647" y="71978"/>
                </a:lnTo>
                <a:lnTo>
                  <a:pt x="229256" y="70813"/>
                </a:lnTo>
                <a:cubicBezTo>
                  <a:pt x="228146" y="69592"/>
                  <a:pt x="227036" y="68427"/>
                  <a:pt x="225926" y="67317"/>
                </a:cubicBezTo>
                <a:cubicBezTo>
                  <a:pt x="211608" y="53165"/>
                  <a:pt x="195125" y="41400"/>
                  <a:pt x="178698" y="29746"/>
                </a:cubicBezTo>
                <a:cubicBezTo>
                  <a:pt x="167155" y="21533"/>
                  <a:pt x="155446" y="13264"/>
                  <a:pt x="142237" y="8103"/>
                </a:cubicBezTo>
                <a:cubicBezTo>
                  <a:pt x="124978" y="1277"/>
                  <a:pt x="106054" y="222"/>
                  <a:pt x="87518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8;p2"/>
          <p:cNvGrpSpPr/>
          <p:nvPr/>
        </p:nvGrpSpPr>
        <p:grpSpPr>
          <a:xfrm rot="6647151">
            <a:off x="8441929" y="457575"/>
            <a:ext cx="892640" cy="816455"/>
            <a:chOff x="5177300" y="2314950"/>
            <a:chExt cx="341575" cy="312400"/>
          </a:xfrm>
          <a:solidFill>
            <a:schemeClr val="accent5">
              <a:lumMod val="40000"/>
              <a:lumOff val="60000"/>
              <a:alpha val="80000"/>
            </a:schemeClr>
          </a:solidFill>
        </p:grpSpPr>
        <p:sp>
          <p:nvSpPr>
            <p:cNvPr id="40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2696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5740" y="26238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生活上存在的性別不平等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713129" y="3226614"/>
            <a:ext cx="9386117" cy="1642593"/>
            <a:chOff x="664541" y="3309684"/>
            <a:chExt cx="9386117" cy="1642593"/>
          </a:xfrm>
        </p:grpSpPr>
        <p:sp>
          <p:nvSpPr>
            <p:cNvPr id="17" name="圓角矩形 16"/>
            <p:cNvSpPr/>
            <p:nvPr/>
          </p:nvSpPr>
          <p:spPr>
            <a:xfrm>
              <a:off x="664541" y="3309684"/>
              <a:ext cx="9386117" cy="158633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326597" y="3647309"/>
              <a:ext cx="4572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defTabSz="685800">
                <a:defRPr/>
              </a:pPr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大年初一女兒不能回娘家</a:t>
              </a:r>
              <a:r>
                <a:rPr lang="en-US" altLang="zh-TW" sz="28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</a:t>
              </a:r>
              <a:r>
                <a:rPr lang="zh-TW" altLang="en-US" sz="28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</a:t>
              </a:r>
              <a:r>
                <a:rPr lang="zh-TW" altLang="en-US" sz="28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讓家裡帶來厄運、招致窮</a:t>
              </a:r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738" y="3620000"/>
              <a:ext cx="1124615" cy="1124615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3414403"/>
              <a:ext cx="1537874" cy="1537874"/>
            </a:xfrm>
            <a:prstGeom prst="rect">
              <a:avLst/>
            </a:prstGeom>
          </p:spPr>
        </p:pic>
        <p:sp>
          <p:nvSpPr>
            <p:cNvPr id="23" name="乘號 22"/>
            <p:cNvSpPr/>
            <p:nvPr/>
          </p:nvSpPr>
          <p:spPr>
            <a:xfrm>
              <a:off x="7205829" y="3700818"/>
              <a:ext cx="1156046" cy="1251459"/>
            </a:xfrm>
            <a:prstGeom prst="mathMultiply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-975654" y="1444130"/>
            <a:ext cx="9386117" cy="1612379"/>
            <a:chOff x="-989341" y="1511786"/>
            <a:chExt cx="9386117" cy="1612379"/>
          </a:xfrm>
        </p:grpSpPr>
        <p:sp>
          <p:nvSpPr>
            <p:cNvPr id="6" name="圓角矩形 5"/>
            <p:cNvSpPr/>
            <p:nvPr/>
          </p:nvSpPr>
          <p:spPr>
            <a:xfrm>
              <a:off x="-989341" y="1540274"/>
              <a:ext cx="9386117" cy="151503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26" name="Picture 2" descr="ãperiodãçåçæå°çµæ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9861" y="1511786"/>
              <a:ext cx="1612379" cy="1612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1847" y="1680383"/>
              <a:ext cx="1240771" cy="1240771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728379" y="1830873"/>
              <a:ext cx="4572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defTabSz="685800">
                <a:defRPr/>
              </a:pPr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女生月經來不能去拜拜</a:t>
              </a:r>
              <a:r>
                <a:rPr lang="en-US" altLang="zh-TW" sz="28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</a:t>
              </a:r>
            </a:p>
            <a:p>
              <a:pPr lvl="0" defTabSz="685800">
                <a:defRPr/>
              </a:pPr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對月經的</a:t>
              </a:r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汙名化</a:t>
              </a:r>
            </a:p>
          </p:txBody>
        </p:sp>
        <p:sp>
          <p:nvSpPr>
            <p:cNvPr id="18" name="乘號 17"/>
            <p:cNvSpPr/>
            <p:nvPr/>
          </p:nvSpPr>
          <p:spPr>
            <a:xfrm>
              <a:off x="6204764" y="1897915"/>
              <a:ext cx="1182387" cy="1180292"/>
            </a:xfrm>
            <a:prstGeom prst="mathMultiply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-1031873" y="5027279"/>
            <a:ext cx="9386117" cy="1586338"/>
            <a:chOff x="-1031873" y="5027279"/>
            <a:chExt cx="9386117" cy="1586338"/>
          </a:xfrm>
        </p:grpSpPr>
        <p:sp>
          <p:nvSpPr>
            <p:cNvPr id="25" name="圓角矩形 24"/>
            <p:cNvSpPr/>
            <p:nvPr/>
          </p:nvSpPr>
          <p:spPr>
            <a:xfrm>
              <a:off x="-1031873" y="5027279"/>
              <a:ext cx="9386117" cy="158633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052" name="Picture 4" descr="ç¸éåç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75927">
              <a:off x="5903879" y="5288762"/>
              <a:ext cx="1051292" cy="1051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矩形 26"/>
            <p:cNvSpPr/>
            <p:nvPr/>
          </p:nvSpPr>
          <p:spPr>
            <a:xfrm>
              <a:off x="703011" y="5343394"/>
              <a:ext cx="537103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685800">
                <a:defRPr/>
              </a:pPr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覺得男性能力較女性</a:t>
              </a:r>
              <a:r>
                <a:rPr lang="zh-TW" altLang="en-US" sz="28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好</a:t>
              </a:r>
              <a:r>
                <a:rPr lang="en-US" altLang="zh-TW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</a:t>
              </a:r>
              <a:r>
                <a:rPr lang="zh-TW" altLang="en-US" sz="28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男性</a:t>
              </a:r>
              <a:r>
                <a:rPr lang="zh-TW" altLang="en-US" sz="28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比女性在職場上更容易加薪或升遷</a:t>
              </a: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2015" y="5219069"/>
              <a:ext cx="1190677" cy="1190677"/>
            </a:xfrm>
            <a:prstGeom prst="rect">
              <a:avLst/>
            </a:prstGeom>
          </p:spPr>
        </p:pic>
        <p:sp>
          <p:nvSpPr>
            <p:cNvPr id="3" name="乘號 2"/>
            <p:cNvSpPr/>
            <p:nvPr/>
          </p:nvSpPr>
          <p:spPr>
            <a:xfrm>
              <a:off x="6427069" y="5491929"/>
              <a:ext cx="1093264" cy="1075889"/>
            </a:xfrm>
            <a:prstGeom prst="mathMultiply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0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 rot="15757430">
            <a:off x="295361" y="5175816"/>
            <a:ext cx="1218841" cy="2757038"/>
            <a:chOff x="-13710" y="2675884"/>
            <a:chExt cx="1186317" cy="2121267"/>
          </a:xfrm>
        </p:grpSpPr>
        <p:sp>
          <p:nvSpPr>
            <p:cNvPr id="15" name="Google Shape;20;p2"/>
            <p:cNvSpPr/>
            <p:nvPr/>
          </p:nvSpPr>
          <p:spPr>
            <a:xfrm rot="10800000">
              <a:off x="-13710" y="2675884"/>
              <a:ext cx="1186317" cy="1858012"/>
            </a:xfrm>
            <a:custGeom>
              <a:avLst/>
              <a:gdLst/>
              <a:ahLst/>
              <a:cxnLst/>
              <a:rect l="l" t="t" r="r" b="b"/>
              <a:pathLst>
                <a:path w="23304" h="36459" extrusionOk="0">
                  <a:moveTo>
                    <a:pt x="19829" y="0"/>
                  </a:moveTo>
                  <a:cubicBezTo>
                    <a:pt x="17493" y="0"/>
                    <a:pt x="15105" y="475"/>
                    <a:pt x="13008" y="1174"/>
                  </a:cubicBezTo>
                  <a:cubicBezTo>
                    <a:pt x="6111" y="3432"/>
                    <a:pt x="0" y="9169"/>
                    <a:pt x="228" y="16979"/>
                  </a:cubicBezTo>
                  <a:cubicBezTo>
                    <a:pt x="394" y="22509"/>
                    <a:pt x="4391" y="28723"/>
                    <a:pt x="8451" y="32224"/>
                  </a:cubicBezTo>
                  <a:cubicBezTo>
                    <a:pt x="11887" y="35200"/>
                    <a:pt x="14959" y="36459"/>
                    <a:pt x="18940" y="36459"/>
                  </a:cubicBezTo>
                  <a:cubicBezTo>
                    <a:pt x="19808" y="36459"/>
                    <a:pt x="20720" y="36399"/>
                    <a:pt x="21688" y="36284"/>
                  </a:cubicBezTo>
                  <a:cubicBezTo>
                    <a:pt x="22226" y="36222"/>
                    <a:pt x="22765" y="36139"/>
                    <a:pt x="23303" y="36035"/>
                  </a:cubicBezTo>
                  <a:lnTo>
                    <a:pt x="23303" y="407"/>
                  </a:lnTo>
                  <a:cubicBezTo>
                    <a:pt x="22392" y="179"/>
                    <a:pt x="21460" y="55"/>
                    <a:pt x="20507" y="14"/>
                  </a:cubicBezTo>
                  <a:cubicBezTo>
                    <a:pt x="20282" y="5"/>
                    <a:pt x="20056" y="0"/>
                    <a:pt x="19829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;p2"/>
            <p:cNvSpPr/>
            <p:nvPr/>
          </p:nvSpPr>
          <p:spPr>
            <a:xfrm rot="10800000">
              <a:off x="-13710" y="2922321"/>
              <a:ext cx="990227" cy="1874830"/>
            </a:xfrm>
            <a:custGeom>
              <a:avLst/>
              <a:gdLst/>
              <a:ahLst/>
              <a:cxnLst/>
              <a:rect l="l" t="t" r="r" b="b"/>
              <a:pathLst>
                <a:path w="19452" h="36789" extrusionOk="0">
                  <a:moveTo>
                    <a:pt x="19451" y="0"/>
                  </a:moveTo>
                  <a:cubicBezTo>
                    <a:pt x="16945" y="63"/>
                    <a:pt x="14687" y="643"/>
                    <a:pt x="13154" y="1160"/>
                  </a:cubicBezTo>
                  <a:cubicBezTo>
                    <a:pt x="7044" y="3170"/>
                    <a:pt x="1" y="8555"/>
                    <a:pt x="249" y="17131"/>
                  </a:cubicBezTo>
                  <a:cubicBezTo>
                    <a:pt x="415" y="22931"/>
                    <a:pt x="4661" y="29166"/>
                    <a:pt x="8535" y="32501"/>
                  </a:cubicBezTo>
                  <a:cubicBezTo>
                    <a:pt x="11994" y="35504"/>
                    <a:pt x="15060" y="36789"/>
                    <a:pt x="19120" y="36789"/>
                  </a:cubicBezTo>
                  <a:lnTo>
                    <a:pt x="19451" y="36789"/>
                  </a:lnTo>
                  <a:lnTo>
                    <a:pt x="19451" y="36436"/>
                  </a:lnTo>
                  <a:cubicBezTo>
                    <a:pt x="19354" y="36438"/>
                    <a:pt x="19256" y="36439"/>
                    <a:pt x="19160" y="36439"/>
                  </a:cubicBezTo>
                  <a:cubicBezTo>
                    <a:pt x="15183" y="36439"/>
                    <a:pt x="12160" y="35184"/>
                    <a:pt x="8763" y="32252"/>
                  </a:cubicBezTo>
                  <a:cubicBezTo>
                    <a:pt x="4951" y="28959"/>
                    <a:pt x="767" y="22827"/>
                    <a:pt x="602" y="17131"/>
                  </a:cubicBezTo>
                  <a:cubicBezTo>
                    <a:pt x="353" y="8721"/>
                    <a:pt x="7271" y="3460"/>
                    <a:pt x="13258" y="1471"/>
                  </a:cubicBezTo>
                  <a:cubicBezTo>
                    <a:pt x="14770" y="974"/>
                    <a:pt x="16986" y="415"/>
                    <a:pt x="19451" y="353"/>
                  </a:cubicBezTo>
                  <a:lnTo>
                    <a:pt x="19451" y="0"/>
                  </a:lnTo>
                  <a:close/>
                </a:path>
              </a:pathLst>
            </a:custGeom>
            <a:solidFill>
              <a:schemeClr val="lt2"/>
            </a:solidFill>
            <a:ln w="3810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30;p2"/>
          <p:cNvSpPr/>
          <p:nvPr/>
        </p:nvSpPr>
        <p:spPr>
          <a:xfrm rot="11761253" flipH="1">
            <a:off x="8315908" y="-177848"/>
            <a:ext cx="1656184" cy="1094841"/>
          </a:xfrm>
          <a:custGeom>
            <a:avLst/>
            <a:gdLst/>
            <a:ahLst/>
            <a:cxnLst/>
            <a:rect l="l" t="t" r="r" b="b"/>
            <a:pathLst>
              <a:path w="229256" h="71979" extrusionOk="0">
                <a:moveTo>
                  <a:pt x="81025" y="0"/>
                </a:moveTo>
                <a:cubicBezTo>
                  <a:pt x="64376" y="0"/>
                  <a:pt x="47727" y="666"/>
                  <a:pt x="31134" y="1943"/>
                </a:cubicBezTo>
                <a:cubicBezTo>
                  <a:pt x="16261" y="3108"/>
                  <a:pt x="1" y="3829"/>
                  <a:pt x="112" y="23364"/>
                </a:cubicBezTo>
                <a:cubicBezTo>
                  <a:pt x="112" y="30245"/>
                  <a:pt x="2886" y="36794"/>
                  <a:pt x="5661" y="43120"/>
                </a:cubicBezTo>
                <a:cubicBezTo>
                  <a:pt x="10046" y="52999"/>
                  <a:pt x="14707" y="62988"/>
                  <a:pt x="20645" y="71978"/>
                </a:cubicBezTo>
                <a:lnTo>
                  <a:pt x="226647" y="71978"/>
                </a:lnTo>
                <a:lnTo>
                  <a:pt x="229256" y="70813"/>
                </a:lnTo>
                <a:cubicBezTo>
                  <a:pt x="228146" y="69592"/>
                  <a:pt x="227036" y="68427"/>
                  <a:pt x="225926" y="67317"/>
                </a:cubicBezTo>
                <a:cubicBezTo>
                  <a:pt x="211608" y="53165"/>
                  <a:pt x="195125" y="41400"/>
                  <a:pt x="178698" y="29746"/>
                </a:cubicBezTo>
                <a:cubicBezTo>
                  <a:pt x="167155" y="21533"/>
                  <a:pt x="155446" y="13264"/>
                  <a:pt x="142237" y="8103"/>
                </a:cubicBezTo>
                <a:cubicBezTo>
                  <a:pt x="124978" y="1277"/>
                  <a:pt x="106054" y="222"/>
                  <a:pt x="87518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38;p2"/>
          <p:cNvGrpSpPr/>
          <p:nvPr/>
        </p:nvGrpSpPr>
        <p:grpSpPr>
          <a:xfrm rot="6647151">
            <a:off x="8441929" y="457575"/>
            <a:ext cx="892640" cy="816455"/>
            <a:chOff x="5177300" y="2314950"/>
            <a:chExt cx="341575" cy="312400"/>
          </a:xfrm>
          <a:solidFill>
            <a:schemeClr val="accent5">
              <a:lumMod val="40000"/>
              <a:lumOff val="60000"/>
              <a:alpha val="80000"/>
            </a:schemeClr>
          </a:solidFill>
        </p:grpSpPr>
        <p:sp>
          <p:nvSpPr>
            <p:cNvPr id="19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ç¸éåç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1"/>
          <a:stretch/>
        </p:blipFill>
        <p:spPr bwMode="auto">
          <a:xfrm>
            <a:off x="5502667" y="2016489"/>
            <a:ext cx="3274110" cy="34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727035" y="470621"/>
            <a:ext cx="7733397" cy="642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男生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也是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性別刻板印象的受害者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3354109"/>
            <a:ext cx="50139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男性的情緒常被要求要壓抑而無法紓解，或是被賦予了一些社會期待與要求，因此有較容易轉向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菸酒等傷害健康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的方式做為情緒出口。</a:t>
            </a:r>
          </a:p>
        </p:txBody>
      </p:sp>
      <p:sp>
        <p:nvSpPr>
          <p:cNvPr id="11" name="圓角矩形圖說文字 10"/>
          <p:cNvSpPr/>
          <p:nvPr/>
        </p:nvSpPr>
        <p:spPr>
          <a:xfrm>
            <a:off x="945977" y="1459803"/>
            <a:ext cx="2808312" cy="780878"/>
          </a:xfrm>
          <a:prstGeom prst="wedgeRoundRectCallout">
            <a:avLst>
              <a:gd name="adj1" fmla="val -60732"/>
              <a:gd name="adj2" fmla="val 3342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男兒有淚不輕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彈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675387" y="5949280"/>
            <a:ext cx="7901235" cy="728261"/>
            <a:chOff x="6461114" y="5849084"/>
            <a:chExt cx="10534980" cy="971013"/>
          </a:xfrm>
        </p:grpSpPr>
        <p:sp>
          <p:nvSpPr>
            <p:cNvPr id="3" name="矩形 2"/>
            <p:cNvSpPr/>
            <p:nvPr/>
          </p:nvSpPr>
          <p:spPr>
            <a:xfrm>
              <a:off x="7409708" y="6087093"/>
              <a:ext cx="9586386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衛生福利部的男性關懷專線</a:t>
              </a:r>
              <a:r>
                <a:rPr kumimoji="0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(0800-013-999)</a:t>
              </a:r>
              <a:endPara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pic>
          <p:nvPicPr>
            <p:cNvPr id="4100" name="Picture 4" descr="ç¸éåç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114" y="5849084"/>
              <a:ext cx="971015" cy="97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圓角矩形圖說文字 9"/>
          <p:cNvSpPr/>
          <p:nvPr/>
        </p:nvSpPr>
        <p:spPr>
          <a:xfrm>
            <a:off x="1785421" y="2403336"/>
            <a:ext cx="2808312" cy="780878"/>
          </a:xfrm>
          <a:prstGeom prst="wedgeRoundRectCallout">
            <a:avLst>
              <a:gd name="adj1" fmla="val 58656"/>
              <a:gd name="adj2" fmla="val -29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男主外，女主內</a:t>
            </a:r>
          </a:p>
        </p:txBody>
      </p:sp>
    </p:spTree>
    <p:extLst>
      <p:ext uri="{BB962C8B-B14F-4D97-AF65-F5344CB8AC3E}">
        <p14:creationId xmlns:p14="http://schemas.microsoft.com/office/powerpoint/2010/main" val="1100149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-316186" y="0"/>
            <a:ext cx="9896016" cy="6860952"/>
            <a:chOff x="-357283" y="0"/>
            <a:chExt cx="9896016" cy="6860952"/>
          </a:xfrm>
        </p:grpSpPr>
        <p:sp>
          <p:nvSpPr>
            <p:cNvPr id="7" name="矩形 6"/>
            <p:cNvSpPr/>
            <p:nvPr/>
          </p:nvSpPr>
          <p:spPr>
            <a:xfrm>
              <a:off x="-357283" y="2952"/>
              <a:ext cx="4904961" cy="6858000"/>
            </a:xfrm>
            <a:prstGeom prst="rect">
              <a:avLst/>
            </a:prstGeom>
            <a:solidFill>
              <a:srgbClr val="F8D8CA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548046" y="0"/>
              <a:ext cx="4990687" cy="6858000"/>
            </a:xfrm>
            <a:prstGeom prst="rect">
              <a:avLst/>
            </a:prstGeom>
            <a:solidFill>
              <a:srgbClr val="CCEC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2590062" y="2967335"/>
            <a:ext cx="3998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誰來定義</a:t>
            </a:r>
            <a:r>
              <a:rPr kumimoji="0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0" lang="zh-TW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2088135" y="1831903"/>
            <a:ext cx="5067093" cy="1290031"/>
          </a:xfrm>
          <a:prstGeom prst="wedgeRoundRectCallout">
            <a:avLst>
              <a:gd name="adj1" fmla="val -57872"/>
              <a:gd name="adj2" fmla="val 5130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女生就是要有女生的</a:t>
            </a:r>
            <a:r>
              <a:rPr kumimoji="0" lang="zh-TW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樣子</a:t>
            </a:r>
            <a:endParaRPr kumimoji="0" lang="zh-TW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1947208" y="3933056"/>
            <a:ext cx="4967135" cy="1370040"/>
          </a:xfrm>
          <a:prstGeom prst="wedgeRoundRectCallout">
            <a:avLst>
              <a:gd name="adj1" fmla="val 60521"/>
              <a:gd name="adj2" fmla="val 903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男生就是要有男生的</a:t>
            </a:r>
            <a:r>
              <a:rPr kumimoji="0" lang="zh-TW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樣子</a:t>
            </a:r>
            <a:endParaRPr kumimoji="0" lang="zh-TW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1914" y="1386371"/>
            <a:ext cx="4179122" cy="417912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7343" y="1339439"/>
            <a:ext cx="4179122" cy="41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5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5" grpId="2" animBg="1"/>
      <p:bldP spid="8" grpId="0" animBg="1"/>
      <p:bldP spid="8" grpId="1" animBg="1"/>
      <p:bldP spid="8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9512" y="214308"/>
            <a:ext cx="8770864" cy="815342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115616" y="214308"/>
            <a:ext cx="7049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唐鳳</a:t>
            </a:r>
          </a:p>
        </p:txBody>
      </p:sp>
      <p:sp>
        <p:nvSpPr>
          <p:cNvPr id="14" name="矩形 13"/>
          <p:cNvSpPr/>
          <p:nvPr/>
        </p:nvSpPr>
        <p:spPr>
          <a:xfrm>
            <a:off x="4142546" y="1852941"/>
            <a:ext cx="48939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79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中華民國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政務委員</a:t>
            </a:r>
            <a:endParaRPr lang="en-US" altLang="zh-TW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279400"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不少人對她的性別特別好奇。她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歲改名，同時宣告跨性別身份，身份證性別一欄填「無」。</a:t>
            </a:r>
          </a:p>
          <a:p>
            <a:pPr marL="457200" indent="-279400">
              <a:buFont typeface="Arial" panose="020B0604020202020204" pitchFamily="34" charset="0"/>
              <a:buChar char="•"/>
            </a:pPr>
            <a:endParaRPr lang="zh-TW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6" name="Picture 6" descr="▲（圖／翻攝自唐鳳推特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4943"/>
            <a:ext cx="4007442" cy="400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513059" y="4966248"/>
            <a:ext cx="8254841" cy="6640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zh-TW" altLang="en-US" sz="33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33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其實沒有變性，我一直都是我自己的</a:t>
            </a:r>
            <a:r>
              <a:rPr lang="zh-TW" altLang="en-US" sz="33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樣子</a:t>
            </a:r>
            <a:endParaRPr lang="zh-TW" altLang="en-US" sz="33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49606" y="5860383"/>
            <a:ext cx="8581746" cy="7831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自己，如今勇敢活出自己</a:t>
            </a:r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人生</a:t>
            </a:r>
            <a:endParaRPr lang="zh-TW" altLang="en-US" sz="40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562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3936" y="1953114"/>
            <a:ext cx="5451240" cy="1054894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我們可以怎麼做</a:t>
            </a:r>
            <a:r>
              <a:rPr lang="zh-TW" altLang="en-US" sz="4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54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Google Shape;20;p2"/>
          <p:cNvSpPr/>
          <p:nvPr/>
        </p:nvSpPr>
        <p:spPr>
          <a:xfrm rot="8563687">
            <a:off x="-468455" y="5656358"/>
            <a:ext cx="2336634" cy="2239626"/>
          </a:xfrm>
          <a:custGeom>
            <a:avLst/>
            <a:gdLst/>
            <a:ahLst/>
            <a:cxnLst/>
            <a:rect l="l" t="t" r="r" b="b"/>
            <a:pathLst>
              <a:path w="23304" h="36459" extrusionOk="0">
                <a:moveTo>
                  <a:pt x="19829" y="0"/>
                </a:moveTo>
                <a:cubicBezTo>
                  <a:pt x="17493" y="0"/>
                  <a:pt x="15105" y="475"/>
                  <a:pt x="13008" y="1174"/>
                </a:cubicBezTo>
                <a:cubicBezTo>
                  <a:pt x="6111" y="3432"/>
                  <a:pt x="0" y="9169"/>
                  <a:pt x="228" y="16979"/>
                </a:cubicBezTo>
                <a:cubicBezTo>
                  <a:pt x="394" y="22509"/>
                  <a:pt x="4391" y="28723"/>
                  <a:pt x="8451" y="32224"/>
                </a:cubicBezTo>
                <a:cubicBezTo>
                  <a:pt x="11887" y="35200"/>
                  <a:pt x="14959" y="36459"/>
                  <a:pt x="18940" y="36459"/>
                </a:cubicBezTo>
                <a:cubicBezTo>
                  <a:pt x="19808" y="36459"/>
                  <a:pt x="20720" y="36399"/>
                  <a:pt x="21688" y="36284"/>
                </a:cubicBezTo>
                <a:cubicBezTo>
                  <a:pt x="22226" y="36222"/>
                  <a:pt x="22765" y="36139"/>
                  <a:pt x="23303" y="36035"/>
                </a:cubicBezTo>
                <a:lnTo>
                  <a:pt x="23303" y="407"/>
                </a:lnTo>
                <a:cubicBezTo>
                  <a:pt x="22392" y="179"/>
                  <a:pt x="21460" y="55"/>
                  <a:pt x="20507" y="14"/>
                </a:cubicBezTo>
                <a:cubicBezTo>
                  <a:pt x="20282" y="5"/>
                  <a:pt x="20056" y="0"/>
                  <a:pt x="19829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1;p2"/>
          <p:cNvSpPr/>
          <p:nvPr/>
        </p:nvSpPr>
        <p:spPr>
          <a:xfrm rot="8162537">
            <a:off x="61038" y="5775243"/>
            <a:ext cx="2207322" cy="2001854"/>
          </a:xfrm>
          <a:custGeom>
            <a:avLst/>
            <a:gdLst/>
            <a:ahLst/>
            <a:cxnLst/>
            <a:rect l="l" t="t" r="r" b="b"/>
            <a:pathLst>
              <a:path w="19452" h="36789" extrusionOk="0">
                <a:moveTo>
                  <a:pt x="19451" y="0"/>
                </a:moveTo>
                <a:cubicBezTo>
                  <a:pt x="16945" y="63"/>
                  <a:pt x="14687" y="643"/>
                  <a:pt x="13154" y="1160"/>
                </a:cubicBezTo>
                <a:cubicBezTo>
                  <a:pt x="7044" y="3170"/>
                  <a:pt x="1" y="8555"/>
                  <a:pt x="249" y="17131"/>
                </a:cubicBezTo>
                <a:cubicBezTo>
                  <a:pt x="415" y="22931"/>
                  <a:pt x="4661" y="29166"/>
                  <a:pt x="8535" y="32501"/>
                </a:cubicBezTo>
                <a:cubicBezTo>
                  <a:pt x="11994" y="35504"/>
                  <a:pt x="15060" y="36789"/>
                  <a:pt x="19120" y="36789"/>
                </a:cubicBezTo>
                <a:lnTo>
                  <a:pt x="19451" y="36789"/>
                </a:lnTo>
                <a:lnTo>
                  <a:pt x="19451" y="36436"/>
                </a:lnTo>
                <a:cubicBezTo>
                  <a:pt x="19354" y="36438"/>
                  <a:pt x="19256" y="36439"/>
                  <a:pt x="19160" y="36439"/>
                </a:cubicBezTo>
                <a:cubicBezTo>
                  <a:pt x="15183" y="36439"/>
                  <a:pt x="12160" y="35184"/>
                  <a:pt x="8763" y="32252"/>
                </a:cubicBezTo>
                <a:cubicBezTo>
                  <a:pt x="4951" y="28959"/>
                  <a:pt x="767" y="22827"/>
                  <a:pt x="602" y="17131"/>
                </a:cubicBezTo>
                <a:cubicBezTo>
                  <a:pt x="353" y="8721"/>
                  <a:pt x="7271" y="3460"/>
                  <a:pt x="13258" y="1471"/>
                </a:cubicBezTo>
                <a:cubicBezTo>
                  <a:pt x="14770" y="974"/>
                  <a:pt x="16986" y="415"/>
                  <a:pt x="19451" y="353"/>
                </a:cubicBezTo>
                <a:lnTo>
                  <a:pt x="19451" y="0"/>
                </a:lnTo>
                <a:close/>
              </a:path>
            </a:pathLst>
          </a:custGeom>
          <a:solidFill>
            <a:schemeClr val="lt2"/>
          </a:solidFill>
          <a:ln w="3810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7;p2"/>
          <p:cNvSpPr/>
          <p:nvPr/>
        </p:nvSpPr>
        <p:spPr>
          <a:xfrm>
            <a:off x="5561804" y="-301707"/>
            <a:ext cx="3890501" cy="1697965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38;p2"/>
          <p:cNvGrpSpPr/>
          <p:nvPr/>
        </p:nvGrpSpPr>
        <p:grpSpPr>
          <a:xfrm rot="-5400000">
            <a:off x="7198204" y="519299"/>
            <a:ext cx="892640" cy="816455"/>
            <a:chOff x="5177300" y="2314950"/>
            <a:chExt cx="341575" cy="312400"/>
          </a:xfrm>
          <a:solidFill>
            <a:srgbClr val="FFBDBD"/>
          </a:solidFill>
        </p:grpSpPr>
        <p:sp>
          <p:nvSpPr>
            <p:cNvPr id="11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1;p2"/>
          <p:cNvSpPr/>
          <p:nvPr/>
        </p:nvSpPr>
        <p:spPr>
          <a:xfrm>
            <a:off x="1547664" y="1196752"/>
            <a:ext cx="186752" cy="167685"/>
          </a:xfrm>
          <a:custGeom>
            <a:avLst/>
            <a:gdLst/>
            <a:ahLst/>
            <a:cxnLst/>
            <a:rect l="l" t="t" r="r" b="b"/>
            <a:pathLst>
              <a:path w="5821" h="5221" extrusionOk="0">
                <a:moveTo>
                  <a:pt x="3294" y="0"/>
                </a:moveTo>
                <a:cubicBezTo>
                  <a:pt x="3024" y="0"/>
                  <a:pt x="2734" y="83"/>
                  <a:pt x="2486" y="208"/>
                </a:cubicBezTo>
                <a:cubicBezTo>
                  <a:pt x="1284" y="788"/>
                  <a:pt x="0" y="2362"/>
                  <a:pt x="539" y="3770"/>
                </a:cubicBezTo>
                <a:cubicBezTo>
                  <a:pt x="725" y="4247"/>
                  <a:pt x="1098" y="4620"/>
                  <a:pt x="1533" y="4848"/>
                </a:cubicBezTo>
                <a:cubicBezTo>
                  <a:pt x="1989" y="5096"/>
                  <a:pt x="2548" y="5220"/>
                  <a:pt x="3128" y="5220"/>
                </a:cubicBezTo>
                <a:cubicBezTo>
                  <a:pt x="4143" y="5220"/>
                  <a:pt x="5179" y="4806"/>
                  <a:pt x="5614" y="3853"/>
                </a:cubicBezTo>
                <a:cubicBezTo>
                  <a:pt x="5800" y="3460"/>
                  <a:pt x="5821" y="2983"/>
                  <a:pt x="5717" y="2548"/>
                </a:cubicBezTo>
                <a:cubicBezTo>
                  <a:pt x="5696" y="2445"/>
                  <a:pt x="5676" y="2341"/>
                  <a:pt x="5634" y="2238"/>
                </a:cubicBezTo>
                <a:cubicBezTo>
                  <a:pt x="5448" y="1720"/>
                  <a:pt x="5116" y="1264"/>
                  <a:pt x="4764" y="850"/>
                </a:cubicBezTo>
                <a:cubicBezTo>
                  <a:pt x="4454" y="498"/>
                  <a:pt x="4081" y="125"/>
                  <a:pt x="3604" y="21"/>
                </a:cubicBezTo>
                <a:cubicBezTo>
                  <a:pt x="3501" y="0"/>
                  <a:pt x="3397" y="0"/>
                  <a:pt x="3294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1;p2"/>
          <p:cNvSpPr/>
          <p:nvPr/>
        </p:nvSpPr>
        <p:spPr>
          <a:xfrm>
            <a:off x="439851" y="1373847"/>
            <a:ext cx="186752" cy="167685"/>
          </a:xfrm>
          <a:custGeom>
            <a:avLst/>
            <a:gdLst/>
            <a:ahLst/>
            <a:cxnLst/>
            <a:rect l="l" t="t" r="r" b="b"/>
            <a:pathLst>
              <a:path w="5821" h="5221" extrusionOk="0">
                <a:moveTo>
                  <a:pt x="3294" y="0"/>
                </a:moveTo>
                <a:cubicBezTo>
                  <a:pt x="3024" y="0"/>
                  <a:pt x="2734" y="83"/>
                  <a:pt x="2486" y="208"/>
                </a:cubicBezTo>
                <a:cubicBezTo>
                  <a:pt x="1284" y="788"/>
                  <a:pt x="0" y="2362"/>
                  <a:pt x="539" y="3770"/>
                </a:cubicBezTo>
                <a:cubicBezTo>
                  <a:pt x="725" y="4247"/>
                  <a:pt x="1098" y="4620"/>
                  <a:pt x="1533" y="4848"/>
                </a:cubicBezTo>
                <a:cubicBezTo>
                  <a:pt x="1989" y="5096"/>
                  <a:pt x="2548" y="5220"/>
                  <a:pt x="3128" y="5220"/>
                </a:cubicBezTo>
                <a:cubicBezTo>
                  <a:pt x="4143" y="5220"/>
                  <a:pt x="5179" y="4806"/>
                  <a:pt x="5614" y="3853"/>
                </a:cubicBezTo>
                <a:cubicBezTo>
                  <a:pt x="5800" y="3460"/>
                  <a:pt x="5821" y="2983"/>
                  <a:pt x="5717" y="2548"/>
                </a:cubicBezTo>
                <a:cubicBezTo>
                  <a:pt x="5696" y="2445"/>
                  <a:pt x="5676" y="2341"/>
                  <a:pt x="5634" y="2238"/>
                </a:cubicBezTo>
                <a:cubicBezTo>
                  <a:pt x="5448" y="1720"/>
                  <a:pt x="5116" y="1264"/>
                  <a:pt x="4764" y="850"/>
                </a:cubicBezTo>
                <a:cubicBezTo>
                  <a:pt x="4454" y="498"/>
                  <a:pt x="4081" y="125"/>
                  <a:pt x="3604" y="21"/>
                </a:cubicBezTo>
                <a:cubicBezTo>
                  <a:pt x="3501" y="0"/>
                  <a:pt x="3397" y="0"/>
                  <a:pt x="3294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7;p2"/>
          <p:cNvSpPr/>
          <p:nvPr/>
        </p:nvSpPr>
        <p:spPr>
          <a:xfrm>
            <a:off x="-1" y="-6911"/>
            <a:ext cx="1394273" cy="1108375"/>
          </a:xfrm>
          <a:custGeom>
            <a:avLst/>
            <a:gdLst/>
            <a:ahLst/>
            <a:cxnLst/>
            <a:rect l="l" t="t" r="r" b="b"/>
            <a:pathLst>
              <a:path w="43459" h="34510" extrusionOk="0">
                <a:moveTo>
                  <a:pt x="41491" y="0"/>
                </a:moveTo>
                <a:cubicBezTo>
                  <a:pt x="32604" y="12159"/>
                  <a:pt x="19327" y="22827"/>
                  <a:pt x="1803" y="31858"/>
                </a:cubicBezTo>
                <a:cubicBezTo>
                  <a:pt x="1243" y="32127"/>
                  <a:pt x="643" y="32438"/>
                  <a:pt x="1" y="32749"/>
                </a:cubicBezTo>
                <a:lnTo>
                  <a:pt x="1" y="34510"/>
                </a:lnTo>
                <a:cubicBezTo>
                  <a:pt x="912" y="34075"/>
                  <a:pt x="1782" y="33640"/>
                  <a:pt x="2528" y="33246"/>
                </a:cubicBezTo>
                <a:cubicBezTo>
                  <a:pt x="20715" y="23883"/>
                  <a:pt x="34427" y="12739"/>
                  <a:pt x="43459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97368"/>
            <a:ext cx="3360316" cy="336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75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7;p2"/>
          <p:cNvSpPr/>
          <p:nvPr/>
        </p:nvSpPr>
        <p:spPr>
          <a:xfrm>
            <a:off x="3857332" y="-6911"/>
            <a:ext cx="2387772" cy="1042116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rgbClr val="FEE2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0;p2"/>
          <p:cNvSpPr/>
          <p:nvPr/>
        </p:nvSpPr>
        <p:spPr>
          <a:xfrm>
            <a:off x="6262819" y="6147451"/>
            <a:ext cx="2293706" cy="720150"/>
          </a:xfrm>
          <a:custGeom>
            <a:avLst/>
            <a:gdLst/>
            <a:ahLst/>
            <a:cxnLst/>
            <a:rect l="l" t="t" r="r" b="b"/>
            <a:pathLst>
              <a:path w="229256" h="71979" extrusionOk="0">
                <a:moveTo>
                  <a:pt x="81025" y="0"/>
                </a:moveTo>
                <a:cubicBezTo>
                  <a:pt x="64376" y="0"/>
                  <a:pt x="47727" y="666"/>
                  <a:pt x="31134" y="1943"/>
                </a:cubicBezTo>
                <a:cubicBezTo>
                  <a:pt x="16261" y="3108"/>
                  <a:pt x="1" y="3829"/>
                  <a:pt x="112" y="23364"/>
                </a:cubicBezTo>
                <a:cubicBezTo>
                  <a:pt x="112" y="30245"/>
                  <a:pt x="2886" y="36794"/>
                  <a:pt x="5661" y="43120"/>
                </a:cubicBezTo>
                <a:cubicBezTo>
                  <a:pt x="10046" y="52999"/>
                  <a:pt x="14707" y="62988"/>
                  <a:pt x="20645" y="71978"/>
                </a:cubicBezTo>
                <a:lnTo>
                  <a:pt x="226647" y="71978"/>
                </a:lnTo>
                <a:lnTo>
                  <a:pt x="229256" y="70813"/>
                </a:lnTo>
                <a:cubicBezTo>
                  <a:pt x="228146" y="69592"/>
                  <a:pt x="227036" y="68427"/>
                  <a:pt x="225926" y="67317"/>
                </a:cubicBezTo>
                <a:cubicBezTo>
                  <a:pt x="211608" y="53165"/>
                  <a:pt x="195125" y="41400"/>
                  <a:pt x="178698" y="29746"/>
                </a:cubicBezTo>
                <a:cubicBezTo>
                  <a:pt x="167155" y="21533"/>
                  <a:pt x="155446" y="13264"/>
                  <a:pt x="142237" y="8103"/>
                </a:cubicBezTo>
                <a:cubicBezTo>
                  <a:pt x="124978" y="1277"/>
                  <a:pt x="106054" y="222"/>
                  <a:pt x="87518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8;p2"/>
          <p:cNvGrpSpPr/>
          <p:nvPr/>
        </p:nvGrpSpPr>
        <p:grpSpPr>
          <a:xfrm rot="14294951">
            <a:off x="8452096" y="4720014"/>
            <a:ext cx="892640" cy="816455"/>
            <a:chOff x="5177300" y="2314950"/>
            <a:chExt cx="341575" cy="312400"/>
          </a:xfrm>
          <a:solidFill>
            <a:srgbClr val="CAE4F6">
              <a:alpha val="80000"/>
            </a:srgbClr>
          </a:solidFill>
        </p:grpSpPr>
        <p:sp>
          <p:nvSpPr>
            <p:cNvPr id="9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-13710" y="2675884"/>
            <a:ext cx="1186317" cy="2121267"/>
            <a:chOff x="-13710" y="2675884"/>
            <a:chExt cx="1186317" cy="2121267"/>
          </a:xfrm>
        </p:grpSpPr>
        <p:sp>
          <p:nvSpPr>
            <p:cNvPr id="15" name="Google Shape;20;p2"/>
            <p:cNvSpPr/>
            <p:nvPr/>
          </p:nvSpPr>
          <p:spPr>
            <a:xfrm rot="10800000">
              <a:off x="-13710" y="2675884"/>
              <a:ext cx="1186317" cy="1858012"/>
            </a:xfrm>
            <a:custGeom>
              <a:avLst/>
              <a:gdLst/>
              <a:ahLst/>
              <a:cxnLst/>
              <a:rect l="l" t="t" r="r" b="b"/>
              <a:pathLst>
                <a:path w="23304" h="36459" extrusionOk="0">
                  <a:moveTo>
                    <a:pt x="19829" y="0"/>
                  </a:moveTo>
                  <a:cubicBezTo>
                    <a:pt x="17493" y="0"/>
                    <a:pt x="15105" y="475"/>
                    <a:pt x="13008" y="1174"/>
                  </a:cubicBezTo>
                  <a:cubicBezTo>
                    <a:pt x="6111" y="3432"/>
                    <a:pt x="0" y="9169"/>
                    <a:pt x="228" y="16979"/>
                  </a:cubicBezTo>
                  <a:cubicBezTo>
                    <a:pt x="394" y="22509"/>
                    <a:pt x="4391" y="28723"/>
                    <a:pt x="8451" y="32224"/>
                  </a:cubicBezTo>
                  <a:cubicBezTo>
                    <a:pt x="11887" y="35200"/>
                    <a:pt x="14959" y="36459"/>
                    <a:pt x="18940" y="36459"/>
                  </a:cubicBezTo>
                  <a:cubicBezTo>
                    <a:pt x="19808" y="36459"/>
                    <a:pt x="20720" y="36399"/>
                    <a:pt x="21688" y="36284"/>
                  </a:cubicBezTo>
                  <a:cubicBezTo>
                    <a:pt x="22226" y="36222"/>
                    <a:pt x="22765" y="36139"/>
                    <a:pt x="23303" y="36035"/>
                  </a:cubicBezTo>
                  <a:lnTo>
                    <a:pt x="23303" y="407"/>
                  </a:lnTo>
                  <a:cubicBezTo>
                    <a:pt x="22392" y="179"/>
                    <a:pt x="21460" y="55"/>
                    <a:pt x="20507" y="14"/>
                  </a:cubicBezTo>
                  <a:cubicBezTo>
                    <a:pt x="20282" y="5"/>
                    <a:pt x="20056" y="0"/>
                    <a:pt x="19829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;p2"/>
            <p:cNvSpPr/>
            <p:nvPr/>
          </p:nvSpPr>
          <p:spPr>
            <a:xfrm rot="10800000">
              <a:off x="-13710" y="2922321"/>
              <a:ext cx="990227" cy="1874830"/>
            </a:xfrm>
            <a:custGeom>
              <a:avLst/>
              <a:gdLst/>
              <a:ahLst/>
              <a:cxnLst/>
              <a:rect l="l" t="t" r="r" b="b"/>
              <a:pathLst>
                <a:path w="19452" h="36789" extrusionOk="0">
                  <a:moveTo>
                    <a:pt x="19451" y="0"/>
                  </a:moveTo>
                  <a:cubicBezTo>
                    <a:pt x="16945" y="63"/>
                    <a:pt x="14687" y="643"/>
                    <a:pt x="13154" y="1160"/>
                  </a:cubicBezTo>
                  <a:cubicBezTo>
                    <a:pt x="7044" y="3170"/>
                    <a:pt x="1" y="8555"/>
                    <a:pt x="249" y="17131"/>
                  </a:cubicBezTo>
                  <a:cubicBezTo>
                    <a:pt x="415" y="22931"/>
                    <a:pt x="4661" y="29166"/>
                    <a:pt x="8535" y="32501"/>
                  </a:cubicBezTo>
                  <a:cubicBezTo>
                    <a:pt x="11994" y="35504"/>
                    <a:pt x="15060" y="36789"/>
                    <a:pt x="19120" y="36789"/>
                  </a:cubicBezTo>
                  <a:lnTo>
                    <a:pt x="19451" y="36789"/>
                  </a:lnTo>
                  <a:lnTo>
                    <a:pt x="19451" y="36436"/>
                  </a:lnTo>
                  <a:cubicBezTo>
                    <a:pt x="19354" y="36438"/>
                    <a:pt x="19256" y="36439"/>
                    <a:pt x="19160" y="36439"/>
                  </a:cubicBezTo>
                  <a:cubicBezTo>
                    <a:pt x="15183" y="36439"/>
                    <a:pt x="12160" y="35184"/>
                    <a:pt x="8763" y="32252"/>
                  </a:cubicBezTo>
                  <a:cubicBezTo>
                    <a:pt x="4951" y="28959"/>
                    <a:pt x="767" y="22827"/>
                    <a:pt x="602" y="17131"/>
                  </a:cubicBezTo>
                  <a:cubicBezTo>
                    <a:pt x="353" y="8721"/>
                    <a:pt x="7271" y="3460"/>
                    <a:pt x="13258" y="1471"/>
                  </a:cubicBezTo>
                  <a:cubicBezTo>
                    <a:pt x="14770" y="974"/>
                    <a:pt x="16986" y="415"/>
                    <a:pt x="19451" y="353"/>
                  </a:cubicBezTo>
                  <a:lnTo>
                    <a:pt x="19451" y="0"/>
                  </a:lnTo>
                  <a:close/>
                </a:path>
              </a:pathLst>
            </a:custGeom>
            <a:solidFill>
              <a:schemeClr val="lt2"/>
            </a:solidFill>
            <a:ln w="38100">
              <a:solidFill>
                <a:srgbClr val="FEF2E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38;p2"/>
          <p:cNvGrpSpPr/>
          <p:nvPr/>
        </p:nvGrpSpPr>
        <p:grpSpPr>
          <a:xfrm rot="151764">
            <a:off x="85308" y="6147530"/>
            <a:ext cx="892640" cy="816455"/>
            <a:chOff x="5177300" y="2314950"/>
            <a:chExt cx="341575" cy="312400"/>
          </a:xfrm>
          <a:solidFill>
            <a:schemeClr val="accent5">
              <a:lumMod val="20000"/>
              <a:lumOff val="80000"/>
              <a:alpha val="80000"/>
            </a:schemeClr>
          </a:solidFill>
        </p:grpSpPr>
        <p:sp>
          <p:nvSpPr>
            <p:cNvPr id="18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圓角矩形 1"/>
          <p:cNvSpPr/>
          <p:nvPr/>
        </p:nvSpPr>
        <p:spPr>
          <a:xfrm>
            <a:off x="748365" y="1704987"/>
            <a:ext cx="7496043" cy="10556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85800"/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不要以性別作為分離或差別待遇的基準，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endParaRPr lang="en-US" altLang="zh-TW" sz="28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85800"/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減少、去除</a:t>
            </a: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性別核板印象。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17220" y="351952"/>
            <a:ext cx="7886700" cy="994172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TW" altLang="en-US" sz="48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去性別化</a:t>
            </a:r>
            <a:r>
              <a:rPr lang="en-US" altLang="zh-TW" sz="48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拋除對性別的框架</a:t>
            </a:r>
          </a:p>
        </p:txBody>
      </p:sp>
      <p:pic>
        <p:nvPicPr>
          <p:cNvPr id="2050" name="Picture 2" descr="ãçå ´å¦å¦é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22" y="3372612"/>
            <a:ext cx="4186289" cy="279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329763" y="3357859"/>
            <a:ext cx="4087950" cy="2823942"/>
            <a:chOff x="395187" y="3208579"/>
            <a:chExt cx="4157010" cy="2956325"/>
          </a:xfrm>
        </p:grpSpPr>
        <p:pic>
          <p:nvPicPr>
            <p:cNvPr id="2052" name="Picture 4" descr="ãéå¥³æ§å·¥ä½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172"/>
            <a:stretch/>
          </p:blipFill>
          <p:spPr bwMode="auto">
            <a:xfrm>
              <a:off x="395187" y="3208579"/>
              <a:ext cx="2736653" cy="295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ãéå¥³æ§å·¥ä½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19"/>
            <a:stretch/>
          </p:blipFill>
          <p:spPr bwMode="auto">
            <a:xfrm>
              <a:off x="3059832" y="3208579"/>
              <a:ext cx="1492365" cy="295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2395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7;p2"/>
          <p:cNvSpPr/>
          <p:nvPr/>
        </p:nvSpPr>
        <p:spPr>
          <a:xfrm>
            <a:off x="3857332" y="-6911"/>
            <a:ext cx="2387772" cy="1042116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rgbClr val="FEE2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0;p2"/>
          <p:cNvSpPr/>
          <p:nvPr/>
        </p:nvSpPr>
        <p:spPr>
          <a:xfrm>
            <a:off x="6262819" y="6147451"/>
            <a:ext cx="2293706" cy="720150"/>
          </a:xfrm>
          <a:custGeom>
            <a:avLst/>
            <a:gdLst/>
            <a:ahLst/>
            <a:cxnLst/>
            <a:rect l="l" t="t" r="r" b="b"/>
            <a:pathLst>
              <a:path w="229256" h="71979" extrusionOk="0">
                <a:moveTo>
                  <a:pt x="81025" y="0"/>
                </a:moveTo>
                <a:cubicBezTo>
                  <a:pt x="64376" y="0"/>
                  <a:pt x="47727" y="666"/>
                  <a:pt x="31134" y="1943"/>
                </a:cubicBezTo>
                <a:cubicBezTo>
                  <a:pt x="16261" y="3108"/>
                  <a:pt x="1" y="3829"/>
                  <a:pt x="112" y="23364"/>
                </a:cubicBezTo>
                <a:cubicBezTo>
                  <a:pt x="112" y="30245"/>
                  <a:pt x="2886" y="36794"/>
                  <a:pt x="5661" y="43120"/>
                </a:cubicBezTo>
                <a:cubicBezTo>
                  <a:pt x="10046" y="52999"/>
                  <a:pt x="14707" y="62988"/>
                  <a:pt x="20645" y="71978"/>
                </a:cubicBezTo>
                <a:lnTo>
                  <a:pt x="226647" y="71978"/>
                </a:lnTo>
                <a:lnTo>
                  <a:pt x="229256" y="70813"/>
                </a:lnTo>
                <a:cubicBezTo>
                  <a:pt x="228146" y="69592"/>
                  <a:pt x="227036" y="68427"/>
                  <a:pt x="225926" y="67317"/>
                </a:cubicBezTo>
                <a:cubicBezTo>
                  <a:pt x="211608" y="53165"/>
                  <a:pt x="195125" y="41400"/>
                  <a:pt x="178698" y="29746"/>
                </a:cubicBezTo>
                <a:cubicBezTo>
                  <a:pt x="167155" y="21533"/>
                  <a:pt x="155446" y="13264"/>
                  <a:pt x="142237" y="8103"/>
                </a:cubicBezTo>
                <a:cubicBezTo>
                  <a:pt x="124978" y="1277"/>
                  <a:pt x="106054" y="222"/>
                  <a:pt x="87518" y="0"/>
                </a:cubicBezTo>
                <a:close/>
              </a:path>
            </a:pathLst>
          </a:custGeom>
          <a:solidFill>
            <a:srgbClr val="FDECD6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38;p2"/>
          <p:cNvGrpSpPr/>
          <p:nvPr/>
        </p:nvGrpSpPr>
        <p:grpSpPr>
          <a:xfrm rot="14294951">
            <a:off x="8651030" y="5251995"/>
            <a:ext cx="892640" cy="816455"/>
            <a:chOff x="5177300" y="2314950"/>
            <a:chExt cx="341575" cy="312400"/>
          </a:xfrm>
          <a:solidFill>
            <a:srgbClr val="CAE4F6">
              <a:alpha val="80000"/>
            </a:srgbClr>
          </a:solidFill>
        </p:grpSpPr>
        <p:sp>
          <p:nvSpPr>
            <p:cNvPr id="18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0" y="1169921"/>
            <a:ext cx="1186317" cy="2121267"/>
            <a:chOff x="-13710" y="2675884"/>
            <a:chExt cx="1186317" cy="2121267"/>
          </a:xfrm>
        </p:grpSpPr>
        <p:sp>
          <p:nvSpPr>
            <p:cNvPr id="26" name="Google Shape;20;p2"/>
            <p:cNvSpPr/>
            <p:nvPr/>
          </p:nvSpPr>
          <p:spPr>
            <a:xfrm rot="10800000">
              <a:off x="-13710" y="2675884"/>
              <a:ext cx="1186317" cy="1858012"/>
            </a:xfrm>
            <a:custGeom>
              <a:avLst/>
              <a:gdLst/>
              <a:ahLst/>
              <a:cxnLst/>
              <a:rect l="l" t="t" r="r" b="b"/>
              <a:pathLst>
                <a:path w="23304" h="36459" extrusionOk="0">
                  <a:moveTo>
                    <a:pt x="19829" y="0"/>
                  </a:moveTo>
                  <a:cubicBezTo>
                    <a:pt x="17493" y="0"/>
                    <a:pt x="15105" y="475"/>
                    <a:pt x="13008" y="1174"/>
                  </a:cubicBezTo>
                  <a:cubicBezTo>
                    <a:pt x="6111" y="3432"/>
                    <a:pt x="0" y="9169"/>
                    <a:pt x="228" y="16979"/>
                  </a:cubicBezTo>
                  <a:cubicBezTo>
                    <a:pt x="394" y="22509"/>
                    <a:pt x="4391" y="28723"/>
                    <a:pt x="8451" y="32224"/>
                  </a:cubicBezTo>
                  <a:cubicBezTo>
                    <a:pt x="11887" y="35200"/>
                    <a:pt x="14959" y="36459"/>
                    <a:pt x="18940" y="36459"/>
                  </a:cubicBezTo>
                  <a:cubicBezTo>
                    <a:pt x="19808" y="36459"/>
                    <a:pt x="20720" y="36399"/>
                    <a:pt x="21688" y="36284"/>
                  </a:cubicBezTo>
                  <a:cubicBezTo>
                    <a:pt x="22226" y="36222"/>
                    <a:pt x="22765" y="36139"/>
                    <a:pt x="23303" y="36035"/>
                  </a:cubicBezTo>
                  <a:lnTo>
                    <a:pt x="23303" y="407"/>
                  </a:lnTo>
                  <a:cubicBezTo>
                    <a:pt x="22392" y="179"/>
                    <a:pt x="21460" y="55"/>
                    <a:pt x="20507" y="14"/>
                  </a:cubicBezTo>
                  <a:cubicBezTo>
                    <a:pt x="20282" y="5"/>
                    <a:pt x="20056" y="0"/>
                    <a:pt x="19829" y="0"/>
                  </a:cubicBezTo>
                  <a:close/>
                </a:path>
              </a:pathLst>
            </a:custGeom>
            <a:solidFill>
              <a:srgbClr val="D7EFF5">
                <a:alpha val="6980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;p2"/>
            <p:cNvSpPr/>
            <p:nvPr/>
          </p:nvSpPr>
          <p:spPr>
            <a:xfrm rot="10800000">
              <a:off x="-13710" y="2922321"/>
              <a:ext cx="990227" cy="1874830"/>
            </a:xfrm>
            <a:custGeom>
              <a:avLst/>
              <a:gdLst/>
              <a:ahLst/>
              <a:cxnLst/>
              <a:rect l="l" t="t" r="r" b="b"/>
              <a:pathLst>
                <a:path w="19452" h="36789" extrusionOk="0">
                  <a:moveTo>
                    <a:pt x="19451" y="0"/>
                  </a:moveTo>
                  <a:cubicBezTo>
                    <a:pt x="16945" y="63"/>
                    <a:pt x="14687" y="643"/>
                    <a:pt x="13154" y="1160"/>
                  </a:cubicBezTo>
                  <a:cubicBezTo>
                    <a:pt x="7044" y="3170"/>
                    <a:pt x="1" y="8555"/>
                    <a:pt x="249" y="17131"/>
                  </a:cubicBezTo>
                  <a:cubicBezTo>
                    <a:pt x="415" y="22931"/>
                    <a:pt x="4661" y="29166"/>
                    <a:pt x="8535" y="32501"/>
                  </a:cubicBezTo>
                  <a:cubicBezTo>
                    <a:pt x="11994" y="35504"/>
                    <a:pt x="15060" y="36789"/>
                    <a:pt x="19120" y="36789"/>
                  </a:cubicBezTo>
                  <a:lnTo>
                    <a:pt x="19451" y="36789"/>
                  </a:lnTo>
                  <a:lnTo>
                    <a:pt x="19451" y="36436"/>
                  </a:lnTo>
                  <a:cubicBezTo>
                    <a:pt x="19354" y="36438"/>
                    <a:pt x="19256" y="36439"/>
                    <a:pt x="19160" y="36439"/>
                  </a:cubicBezTo>
                  <a:cubicBezTo>
                    <a:pt x="15183" y="36439"/>
                    <a:pt x="12160" y="35184"/>
                    <a:pt x="8763" y="32252"/>
                  </a:cubicBezTo>
                  <a:cubicBezTo>
                    <a:pt x="4951" y="28959"/>
                    <a:pt x="767" y="22827"/>
                    <a:pt x="602" y="17131"/>
                  </a:cubicBezTo>
                  <a:cubicBezTo>
                    <a:pt x="353" y="8721"/>
                    <a:pt x="7271" y="3460"/>
                    <a:pt x="13258" y="1471"/>
                  </a:cubicBezTo>
                  <a:cubicBezTo>
                    <a:pt x="14770" y="974"/>
                    <a:pt x="16986" y="415"/>
                    <a:pt x="19451" y="353"/>
                  </a:cubicBezTo>
                  <a:lnTo>
                    <a:pt x="19451" y="0"/>
                  </a:lnTo>
                  <a:close/>
                </a:path>
              </a:pathLst>
            </a:custGeom>
            <a:solidFill>
              <a:schemeClr val="lt2"/>
            </a:solidFill>
            <a:ln w="38100">
              <a:solidFill>
                <a:srgbClr val="FEF2E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38;p2"/>
          <p:cNvGrpSpPr/>
          <p:nvPr/>
        </p:nvGrpSpPr>
        <p:grpSpPr>
          <a:xfrm rot="151764">
            <a:off x="85308" y="6147530"/>
            <a:ext cx="892640" cy="816455"/>
            <a:chOff x="5177300" y="2314950"/>
            <a:chExt cx="341575" cy="312400"/>
          </a:xfrm>
          <a:solidFill>
            <a:schemeClr val="accent2">
              <a:lumMod val="40000"/>
              <a:lumOff val="60000"/>
              <a:alpha val="80000"/>
            </a:schemeClr>
          </a:solidFill>
        </p:grpSpPr>
        <p:sp>
          <p:nvSpPr>
            <p:cNvPr id="29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76470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cap="all" dirty="0" smtClean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面對多元性別及性傾向</a:t>
            </a:r>
            <a:r>
              <a:rPr lang="en-US" altLang="zh-TW" sz="5400" b="1" cap="all" dirty="0" smtClean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5400" b="1" cap="all" dirty="0">
              <a:ln w="9000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3369836" y="2174562"/>
            <a:ext cx="2434686" cy="229836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TW" altLang="en-US" sz="3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獨立</a:t>
            </a:r>
            <a:r>
              <a:rPr lang="zh-TW" altLang="en-US" sz="3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endParaRPr lang="zh-TW" altLang="en-US" sz="3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995658" y="4823502"/>
            <a:ext cx="28968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TW" altLang="en-US" sz="26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每個人的獨特性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536123" y="4823502"/>
            <a:ext cx="2332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TW" altLang="en-US" sz="2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我的想法</a:t>
            </a:r>
            <a:r>
              <a:rPr lang="zh-TW" altLang="en-US" sz="2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2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471271" y="4823502"/>
            <a:ext cx="28968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TW" altLang="en-US" sz="26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多方資料蒐集</a:t>
            </a:r>
          </a:p>
        </p:txBody>
      </p:sp>
      <p:sp>
        <p:nvSpPr>
          <p:cNvPr id="10" name="橢圓 9"/>
          <p:cNvSpPr/>
          <p:nvPr/>
        </p:nvSpPr>
        <p:spPr>
          <a:xfrm>
            <a:off x="669927" y="2173970"/>
            <a:ext cx="2434686" cy="22983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TW" altLang="en-US" sz="3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試著</a:t>
            </a:r>
            <a:endParaRPr lang="en-US" altLang="zh-TW" sz="3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85800"/>
            <a:r>
              <a:rPr lang="zh-TW" altLang="en-US" sz="3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去了解</a:t>
            </a:r>
            <a:endParaRPr lang="zh-TW" altLang="en-US" sz="3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125445" y="2173970"/>
            <a:ext cx="2434686" cy="22983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TW" altLang="en-US" sz="3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尊重的</a:t>
            </a:r>
            <a:endParaRPr lang="en-US" altLang="zh-TW" sz="3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85800"/>
            <a:r>
              <a:rPr lang="zh-TW" altLang="en-US" sz="3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endParaRPr lang="zh-TW" altLang="en-US" sz="3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8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3C45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6016" y="-1395536"/>
            <a:ext cx="5040560" cy="4896544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-1044624" y="1164767"/>
            <a:ext cx="6624736" cy="6435458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359532" y="1052736"/>
            <a:ext cx="842493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u"/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多疑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另一半極度不信任，常會懷疑對方欺騙自己或對自己不忠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極端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挫折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容忍度低，情緒起伏大，容易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因為小事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而情緒失控甚至出手打人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自我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」：以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自我為中心思考，認為自己才是對的，不願與他人溝通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掌控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執著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於掌控另一半日常行蹤、交友狀況及金錢使用等，不願給對方任何自由空間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濫用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藥物或酒精上癮，導致精神不濟、情緒不穩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u"/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傷害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另一半施以精神或肢體上的暴力行為，使對方的身體產生損害、心理感到壓迫。</a:t>
            </a:r>
          </a:p>
        </p:txBody>
      </p:sp>
      <p:sp>
        <p:nvSpPr>
          <p:cNvPr id="3" name="矩形 2"/>
          <p:cNvSpPr/>
          <p:nvPr/>
        </p:nvSpPr>
        <p:spPr>
          <a:xfrm>
            <a:off x="2786896" y="188640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恐怖情人</a:t>
            </a:r>
            <a:r>
              <a:rPr lang="zh-TW" altLang="en-US" sz="4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徵兆</a:t>
            </a:r>
            <a:endParaRPr lang="zh-TW" altLang="en-US" sz="4400" b="1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319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64"/>
          <a:stretch/>
        </p:blipFill>
        <p:spPr>
          <a:xfrm>
            <a:off x="32947" y="-531440"/>
            <a:ext cx="9075557" cy="727280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27584" y="4653136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  <a:hlinkClick r:id="rId4"/>
              </a:rPr>
              <a:t>https://</a:t>
            </a:r>
            <a:r>
              <a:rPr lang="en-US" altLang="zh-TW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  <a:hlinkClick r:id="rId4"/>
              </a:rPr>
              <a:t>www.youtube.com/watch?v=V85QIzctLUo&amp;ab_channel=WebTVAsiaTaiwan</a:t>
            </a:r>
            <a:endParaRPr lang="en-US" altLang="zh-TW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22152" y="76470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影片欣賞</a:t>
            </a:r>
            <a:endParaRPr lang="zh-TW" altLang="en-US" sz="5400" b="1" dirty="0">
              <a:ln w="1905"/>
              <a:solidFill>
                <a:schemeClr val="accent5">
                  <a:lumMod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94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45940" y="453418"/>
            <a:ext cx="5328592" cy="815342"/>
          </a:xfrm>
          <a:prstGeom prst="rect">
            <a:avLst/>
          </a:prstGeom>
          <a:solidFill>
            <a:srgbClr val="FFBDB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531" y="4173786"/>
            <a:ext cx="3343513" cy="253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84054" y="1331640"/>
            <a:ext cx="8424936" cy="44048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受到歡迎的、與</a:t>
            </a:r>
            <a:r>
              <a:rPr lang="zh-TW" altLang="en-US" sz="3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性或性別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性的言詞。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違反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他人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意願之行為或畫面加諸他人，令他人感到不舒服。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到您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就學的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表現，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或日常生活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之進行，就可能構成性騷擾。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904056" y="188640"/>
            <a:ext cx="741236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>
            <a:lvl1pPr lvl="0" algn="l" rtl="0" eaLnBrk="1" latinLnBrk="0" hangingPunct="1">
              <a:spcBef>
                <a:spcPts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algn="ctr">
              <a:defRPr/>
            </a:pPr>
            <a:r>
              <a:rPr lang="zh-TW" altLang="en-US" sz="4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</a:t>
            </a:r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性騷擾呢</a:t>
            </a:r>
            <a:r>
              <a:rPr lang="en-US" altLang="zh-TW" sz="4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8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996" y="6466334"/>
            <a:ext cx="5631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zh-TW" altLang="en-US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：衛服部保護</a:t>
            </a:r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en-US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司</a:t>
            </a:r>
            <a:r>
              <a:rPr lang="en-US" altLang="zh-TW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</a:t>
            </a:r>
            <a:r>
              <a:rPr lang="en-US" altLang="zh-TW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://ppt.cc/fO46Kx</a:t>
            </a:r>
            <a:endParaRPr lang="zh-TW" altLang="en-US" b="1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0" y="4841708"/>
            <a:ext cx="960836" cy="1368153"/>
            <a:chOff x="-13710" y="2675884"/>
            <a:chExt cx="1186317" cy="2121267"/>
          </a:xfrm>
        </p:grpSpPr>
        <p:sp>
          <p:nvSpPr>
            <p:cNvPr id="8" name="Google Shape;20;p2"/>
            <p:cNvSpPr/>
            <p:nvPr/>
          </p:nvSpPr>
          <p:spPr>
            <a:xfrm rot="10800000">
              <a:off x="-13710" y="2675884"/>
              <a:ext cx="1186317" cy="1858012"/>
            </a:xfrm>
            <a:custGeom>
              <a:avLst/>
              <a:gdLst/>
              <a:ahLst/>
              <a:cxnLst/>
              <a:rect l="l" t="t" r="r" b="b"/>
              <a:pathLst>
                <a:path w="23304" h="36459" extrusionOk="0">
                  <a:moveTo>
                    <a:pt x="19829" y="0"/>
                  </a:moveTo>
                  <a:cubicBezTo>
                    <a:pt x="17493" y="0"/>
                    <a:pt x="15105" y="475"/>
                    <a:pt x="13008" y="1174"/>
                  </a:cubicBezTo>
                  <a:cubicBezTo>
                    <a:pt x="6111" y="3432"/>
                    <a:pt x="0" y="9169"/>
                    <a:pt x="228" y="16979"/>
                  </a:cubicBezTo>
                  <a:cubicBezTo>
                    <a:pt x="394" y="22509"/>
                    <a:pt x="4391" y="28723"/>
                    <a:pt x="8451" y="32224"/>
                  </a:cubicBezTo>
                  <a:cubicBezTo>
                    <a:pt x="11887" y="35200"/>
                    <a:pt x="14959" y="36459"/>
                    <a:pt x="18940" y="36459"/>
                  </a:cubicBezTo>
                  <a:cubicBezTo>
                    <a:pt x="19808" y="36459"/>
                    <a:pt x="20720" y="36399"/>
                    <a:pt x="21688" y="36284"/>
                  </a:cubicBezTo>
                  <a:cubicBezTo>
                    <a:pt x="22226" y="36222"/>
                    <a:pt x="22765" y="36139"/>
                    <a:pt x="23303" y="36035"/>
                  </a:cubicBezTo>
                  <a:lnTo>
                    <a:pt x="23303" y="407"/>
                  </a:lnTo>
                  <a:cubicBezTo>
                    <a:pt x="22392" y="179"/>
                    <a:pt x="21460" y="55"/>
                    <a:pt x="20507" y="14"/>
                  </a:cubicBezTo>
                  <a:cubicBezTo>
                    <a:pt x="20282" y="5"/>
                    <a:pt x="20056" y="0"/>
                    <a:pt x="19829" y="0"/>
                  </a:cubicBezTo>
                  <a:close/>
                </a:path>
              </a:pathLst>
            </a:custGeom>
            <a:solidFill>
              <a:srgbClr val="F0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;p2"/>
            <p:cNvSpPr/>
            <p:nvPr/>
          </p:nvSpPr>
          <p:spPr>
            <a:xfrm rot="10800000">
              <a:off x="-13710" y="2922321"/>
              <a:ext cx="990227" cy="1874830"/>
            </a:xfrm>
            <a:custGeom>
              <a:avLst/>
              <a:gdLst/>
              <a:ahLst/>
              <a:cxnLst/>
              <a:rect l="l" t="t" r="r" b="b"/>
              <a:pathLst>
                <a:path w="19452" h="36789" extrusionOk="0">
                  <a:moveTo>
                    <a:pt x="19451" y="0"/>
                  </a:moveTo>
                  <a:cubicBezTo>
                    <a:pt x="16945" y="63"/>
                    <a:pt x="14687" y="643"/>
                    <a:pt x="13154" y="1160"/>
                  </a:cubicBezTo>
                  <a:cubicBezTo>
                    <a:pt x="7044" y="3170"/>
                    <a:pt x="1" y="8555"/>
                    <a:pt x="249" y="17131"/>
                  </a:cubicBezTo>
                  <a:cubicBezTo>
                    <a:pt x="415" y="22931"/>
                    <a:pt x="4661" y="29166"/>
                    <a:pt x="8535" y="32501"/>
                  </a:cubicBezTo>
                  <a:cubicBezTo>
                    <a:pt x="11994" y="35504"/>
                    <a:pt x="15060" y="36789"/>
                    <a:pt x="19120" y="36789"/>
                  </a:cubicBezTo>
                  <a:lnTo>
                    <a:pt x="19451" y="36789"/>
                  </a:lnTo>
                  <a:lnTo>
                    <a:pt x="19451" y="36436"/>
                  </a:lnTo>
                  <a:cubicBezTo>
                    <a:pt x="19354" y="36438"/>
                    <a:pt x="19256" y="36439"/>
                    <a:pt x="19160" y="36439"/>
                  </a:cubicBezTo>
                  <a:cubicBezTo>
                    <a:pt x="15183" y="36439"/>
                    <a:pt x="12160" y="35184"/>
                    <a:pt x="8763" y="32252"/>
                  </a:cubicBezTo>
                  <a:cubicBezTo>
                    <a:pt x="4951" y="28959"/>
                    <a:pt x="767" y="22827"/>
                    <a:pt x="602" y="17131"/>
                  </a:cubicBezTo>
                  <a:cubicBezTo>
                    <a:pt x="353" y="8721"/>
                    <a:pt x="7271" y="3460"/>
                    <a:pt x="13258" y="1471"/>
                  </a:cubicBezTo>
                  <a:cubicBezTo>
                    <a:pt x="14770" y="974"/>
                    <a:pt x="16986" y="415"/>
                    <a:pt x="19451" y="353"/>
                  </a:cubicBezTo>
                  <a:lnTo>
                    <a:pt x="19451" y="0"/>
                  </a:lnTo>
                  <a:close/>
                </a:path>
              </a:pathLst>
            </a:custGeom>
            <a:solidFill>
              <a:schemeClr val="lt2"/>
            </a:solidFill>
            <a:ln w="3810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30;p2"/>
          <p:cNvSpPr/>
          <p:nvPr/>
        </p:nvSpPr>
        <p:spPr>
          <a:xfrm rot="10800000" flipH="1">
            <a:off x="8163737" y="-80597"/>
            <a:ext cx="1377923" cy="720150"/>
          </a:xfrm>
          <a:custGeom>
            <a:avLst/>
            <a:gdLst/>
            <a:ahLst/>
            <a:cxnLst/>
            <a:rect l="l" t="t" r="r" b="b"/>
            <a:pathLst>
              <a:path w="229256" h="71979" extrusionOk="0">
                <a:moveTo>
                  <a:pt x="81025" y="0"/>
                </a:moveTo>
                <a:cubicBezTo>
                  <a:pt x="64376" y="0"/>
                  <a:pt x="47727" y="666"/>
                  <a:pt x="31134" y="1943"/>
                </a:cubicBezTo>
                <a:cubicBezTo>
                  <a:pt x="16261" y="3108"/>
                  <a:pt x="1" y="3829"/>
                  <a:pt x="112" y="23364"/>
                </a:cubicBezTo>
                <a:cubicBezTo>
                  <a:pt x="112" y="30245"/>
                  <a:pt x="2886" y="36794"/>
                  <a:pt x="5661" y="43120"/>
                </a:cubicBezTo>
                <a:cubicBezTo>
                  <a:pt x="10046" y="52999"/>
                  <a:pt x="14707" y="62988"/>
                  <a:pt x="20645" y="71978"/>
                </a:cubicBezTo>
                <a:lnTo>
                  <a:pt x="226647" y="71978"/>
                </a:lnTo>
                <a:lnTo>
                  <a:pt x="229256" y="70813"/>
                </a:lnTo>
                <a:cubicBezTo>
                  <a:pt x="228146" y="69592"/>
                  <a:pt x="227036" y="68427"/>
                  <a:pt x="225926" y="67317"/>
                </a:cubicBezTo>
                <a:cubicBezTo>
                  <a:pt x="211608" y="53165"/>
                  <a:pt x="195125" y="41400"/>
                  <a:pt x="178698" y="29746"/>
                </a:cubicBezTo>
                <a:cubicBezTo>
                  <a:pt x="167155" y="21533"/>
                  <a:pt x="155446" y="13264"/>
                  <a:pt x="142237" y="8103"/>
                </a:cubicBezTo>
                <a:cubicBezTo>
                  <a:pt x="124978" y="1277"/>
                  <a:pt x="106054" y="222"/>
                  <a:pt x="87518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38;p2"/>
          <p:cNvGrpSpPr/>
          <p:nvPr/>
        </p:nvGrpSpPr>
        <p:grpSpPr>
          <a:xfrm rot="-5400000">
            <a:off x="8316812" y="574846"/>
            <a:ext cx="625906" cy="572486"/>
            <a:chOff x="5177300" y="2314950"/>
            <a:chExt cx="341575" cy="3124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2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40;p2"/>
          <p:cNvSpPr/>
          <p:nvPr/>
        </p:nvSpPr>
        <p:spPr>
          <a:xfrm rot="16200000">
            <a:off x="739760" y="748966"/>
            <a:ext cx="124512" cy="121177"/>
          </a:xfrm>
          <a:custGeom>
            <a:avLst/>
            <a:gdLst/>
            <a:ahLst/>
            <a:cxnLst/>
            <a:rect l="l" t="t" r="r" b="b"/>
            <a:pathLst>
              <a:path w="2718" h="2645" extrusionOk="0">
                <a:moveTo>
                  <a:pt x="1275" y="0"/>
                </a:moveTo>
                <a:cubicBezTo>
                  <a:pt x="1162" y="0"/>
                  <a:pt x="1049" y="16"/>
                  <a:pt x="936" y="48"/>
                </a:cubicBezTo>
                <a:cubicBezTo>
                  <a:pt x="279" y="237"/>
                  <a:pt x="1" y="360"/>
                  <a:pt x="56" y="1128"/>
                </a:cubicBezTo>
                <a:cubicBezTo>
                  <a:pt x="101" y="1640"/>
                  <a:pt x="212" y="2253"/>
                  <a:pt x="647" y="2520"/>
                </a:cubicBezTo>
                <a:cubicBezTo>
                  <a:pt x="779" y="2606"/>
                  <a:pt x="941" y="2644"/>
                  <a:pt x="1114" y="2644"/>
                </a:cubicBezTo>
                <a:cubicBezTo>
                  <a:pt x="1683" y="2644"/>
                  <a:pt x="2375" y="2235"/>
                  <a:pt x="2563" y="1774"/>
                </a:cubicBezTo>
                <a:cubicBezTo>
                  <a:pt x="2607" y="1663"/>
                  <a:pt x="2629" y="1551"/>
                  <a:pt x="2641" y="1440"/>
                </a:cubicBezTo>
                <a:cubicBezTo>
                  <a:pt x="2718" y="666"/>
                  <a:pt x="2021" y="0"/>
                  <a:pt x="1275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40;p2"/>
          <p:cNvSpPr/>
          <p:nvPr/>
        </p:nvSpPr>
        <p:spPr>
          <a:xfrm rot="16200000">
            <a:off x="892906" y="900621"/>
            <a:ext cx="68855" cy="67011"/>
          </a:xfrm>
          <a:custGeom>
            <a:avLst/>
            <a:gdLst/>
            <a:ahLst/>
            <a:cxnLst/>
            <a:rect l="l" t="t" r="r" b="b"/>
            <a:pathLst>
              <a:path w="2718" h="2645" extrusionOk="0">
                <a:moveTo>
                  <a:pt x="1275" y="0"/>
                </a:moveTo>
                <a:cubicBezTo>
                  <a:pt x="1162" y="0"/>
                  <a:pt x="1049" y="16"/>
                  <a:pt x="936" y="48"/>
                </a:cubicBezTo>
                <a:cubicBezTo>
                  <a:pt x="279" y="237"/>
                  <a:pt x="1" y="360"/>
                  <a:pt x="56" y="1128"/>
                </a:cubicBezTo>
                <a:cubicBezTo>
                  <a:pt x="101" y="1640"/>
                  <a:pt x="212" y="2253"/>
                  <a:pt x="647" y="2520"/>
                </a:cubicBezTo>
                <a:cubicBezTo>
                  <a:pt x="779" y="2606"/>
                  <a:pt x="941" y="2644"/>
                  <a:pt x="1114" y="2644"/>
                </a:cubicBezTo>
                <a:cubicBezTo>
                  <a:pt x="1683" y="2644"/>
                  <a:pt x="2375" y="2235"/>
                  <a:pt x="2563" y="1774"/>
                </a:cubicBezTo>
                <a:cubicBezTo>
                  <a:pt x="2607" y="1663"/>
                  <a:pt x="2629" y="1551"/>
                  <a:pt x="2641" y="1440"/>
                </a:cubicBezTo>
                <a:cubicBezTo>
                  <a:pt x="2718" y="666"/>
                  <a:pt x="2021" y="0"/>
                  <a:pt x="1275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0;p2"/>
          <p:cNvSpPr/>
          <p:nvPr/>
        </p:nvSpPr>
        <p:spPr>
          <a:xfrm rot="14331629" flipH="1">
            <a:off x="8209895" y="3452446"/>
            <a:ext cx="1656184" cy="1094841"/>
          </a:xfrm>
          <a:custGeom>
            <a:avLst/>
            <a:gdLst/>
            <a:ahLst/>
            <a:cxnLst/>
            <a:rect l="l" t="t" r="r" b="b"/>
            <a:pathLst>
              <a:path w="229256" h="71979" extrusionOk="0">
                <a:moveTo>
                  <a:pt x="81025" y="0"/>
                </a:moveTo>
                <a:cubicBezTo>
                  <a:pt x="64376" y="0"/>
                  <a:pt x="47727" y="666"/>
                  <a:pt x="31134" y="1943"/>
                </a:cubicBezTo>
                <a:cubicBezTo>
                  <a:pt x="16261" y="3108"/>
                  <a:pt x="1" y="3829"/>
                  <a:pt x="112" y="23364"/>
                </a:cubicBezTo>
                <a:cubicBezTo>
                  <a:pt x="112" y="30245"/>
                  <a:pt x="2886" y="36794"/>
                  <a:pt x="5661" y="43120"/>
                </a:cubicBezTo>
                <a:cubicBezTo>
                  <a:pt x="10046" y="52999"/>
                  <a:pt x="14707" y="62988"/>
                  <a:pt x="20645" y="71978"/>
                </a:cubicBezTo>
                <a:lnTo>
                  <a:pt x="226647" y="71978"/>
                </a:lnTo>
                <a:lnTo>
                  <a:pt x="229256" y="70813"/>
                </a:lnTo>
                <a:cubicBezTo>
                  <a:pt x="228146" y="69592"/>
                  <a:pt x="227036" y="68427"/>
                  <a:pt x="225926" y="67317"/>
                </a:cubicBezTo>
                <a:cubicBezTo>
                  <a:pt x="211608" y="53165"/>
                  <a:pt x="195125" y="41400"/>
                  <a:pt x="178698" y="29746"/>
                </a:cubicBezTo>
                <a:cubicBezTo>
                  <a:pt x="167155" y="21533"/>
                  <a:pt x="155446" y="13264"/>
                  <a:pt x="142237" y="8103"/>
                </a:cubicBezTo>
                <a:cubicBezTo>
                  <a:pt x="124978" y="1277"/>
                  <a:pt x="106054" y="222"/>
                  <a:pt x="87518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;p2"/>
          <p:cNvSpPr/>
          <p:nvPr/>
        </p:nvSpPr>
        <p:spPr>
          <a:xfrm>
            <a:off x="-1" y="-6911"/>
            <a:ext cx="1394273" cy="1108375"/>
          </a:xfrm>
          <a:custGeom>
            <a:avLst/>
            <a:gdLst/>
            <a:ahLst/>
            <a:cxnLst/>
            <a:rect l="l" t="t" r="r" b="b"/>
            <a:pathLst>
              <a:path w="43459" h="34510" extrusionOk="0">
                <a:moveTo>
                  <a:pt x="41491" y="0"/>
                </a:moveTo>
                <a:cubicBezTo>
                  <a:pt x="32604" y="12159"/>
                  <a:pt x="19327" y="22827"/>
                  <a:pt x="1803" y="31858"/>
                </a:cubicBezTo>
                <a:cubicBezTo>
                  <a:pt x="1243" y="32127"/>
                  <a:pt x="643" y="32438"/>
                  <a:pt x="1" y="32749"/>
                </a:cubicBezTo>
                <a:lnTo>
                  <a:pt x="1" y="34510"/>
                </a:lnTo>
                <a:cubicBezTo>
                  <a:pt x="912" y="34075"/>
                  <a:pt x="1782" y="33640"/>
                  <a:pt x="2528" y="33246"/>
                </a:cubicBezTo>
                <a:cubicBezTo>
                  <a:pt x="20715" y="23883"/>
                  <a:pt x="34427" y="12739"/>
                  <a:pt x="43459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群組 25"/>
          <p:cNvGrpSpPr/>
          <p:nvPr/>
        </p:nvGrpSpPr>
        <p:grpSpPr>
          <a:xfrm>
            <a:off x="-517580" y="1253431"/>
            <a:ext cx="4473905" cy="3355489"/>
            <a:chOff x="-517580" y="1253431"/>
            <a:chExt cx="4473905" cy="3355489"/>
          </a:xfrm>
        </p:grpSpPr>
        <p:sp>
          <p:nvSpPr>
            <p:cNvPr id="8" name="Google Shape;1377;p61">
              <a:extLst>
                <a:ext uri="{FF2B5EF4-FFF2-40B4-BE49-F238E27FC236}">
                  <a16:creationId xmlns:a16="http://schemas.microsoft.com/office/drawing/2014/main" id="{99463DD9-A223-4497-86BD-9DC90BCC1C77}"/>
                </a:ext>
              </a:extLst>
            </p:cNvPr>
            <p:cNvSpPr/>
            <p:nvPr/>
          </p:nvSpPr>
          <p:spPr>
            <a:xfrm rot="19587944">
              <a:off x="-517580" y="1253431"/>
              <a:ext cx="4473905" cy="3355489"/>
            </a:xfrm>
            <a:custGeom>
              <a:avLst/>
              <a:gdLst/>
              <a:ahLst/>
              <a:cxnLst/>
              <a:rect l="l" t="t" r="r" b="b"/>
              <a:pathLst>
                <a:path w="36927" h="30664" extrusionOk="0">
                  <a:moveTo>
                    <a:pt x="19198" y="0"/>
                  </a:moveTo>
                  <a:cubicBezTo>
                    <a:pt x="17850" y="0"/>
                    <a:pt x="16505" y="119"/>
                    <a:pt x="15227" y="301"/>
                  </a:cubicBezTo>
                  <a:cubicBezTo>
                    <a:pt x="9390" y="1125"/>
                    <a:pt x="1081" y="3075"/>
                    <a:pt x="368" y="10115"/>
                  </a:cubicBezTo>
                  <a:cubicBezTo>
                    <a:pt x="0" y="13802"/>
                    <a:pt x="3230" y="18001"/>
                    <a:pt x="5625" y="20530"/>
                  </a:cubicBezTo>
                  <a:cubicBezTo>
                    <a:pt x="8822" y="23905"/>
                    <a:pt x="11774" y="27102"/>
                    <a:pt x="15951" y="29285"/>
                  </a:cubicBezTo>
                  <a:cubicBezTo>
                    <a:pt x="17796" y="30247"/>
                    <a:pt x="19900" y="30664"/>
                    <a:pt x="22026" y="30664"/>
                  </a:cubicBezTo>
                  <a:cubicBezTo>
                    <a:pt x="24674" y="30664"/>
                    <a:pt x="27357" y="30017"/>
                    <a:pt x="29619" y="28973"/>
                  </a:cubicBezTo>
                  <a:cubicBezTo>
                    <a:pt x="32649" y="27581"/>
                    <a:pt x="34498" y="24361"/>
                    <a:pt x="35511" y="21242"/>
                  </a:cubicBezTo>
                  <a:cubicBezTo>
                    <a:pt x="36926" y="16932"/>
                    <a:pt x="35456" y="12454"/>
                    <a:pt x="33027" y="8811"/>
                  </a:cubicBezTo>
                  <a:cubicBezTo>
                    <a:pt x="31680" y="6795"/>
                    <a:pt x="30076" y="4790"/>
                    <a:pt x="28338" y="3086"/>
                  </a:cubicBezTo>
                  <a:cubicBezTo>
                    <a:pt x="26923" y="1705"/>
                    <a:pt x="25163" y="880"/>
                    <a:pt x="23270" y="435"/>
                  </a:cubicBezTo>
                  <a:cubicBezTo>
                    <a:pt x="21957" y="125"/>
                    <a:pt x="20576" y="0"/>
                    <a:pt x="19198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2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  <p:sp>
          <p:nvSpPr>
            <p:cNvPr id="2" name="矩形 1"/>
            <p:cNvSpPr/>
            <p:nvPr/>
          </p:nvSpPr>
          <p:spPr>
            <a:xfrm>
              <a:off x="208112" y="2169612"/>
              <a:ext cx="332772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zh-TW" altLang="en-US" sz="32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好好表達情感，避免遇到</a:t>
              </a:r>
              <a:r>
                <a:rPr lang="en-US" altLang="zh-TW" sz="32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32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成為恐佈情人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4328113" y="3582287"/>
            <a:ext cx="3782578" cy="4059373"/>
            <a:chOff x="4328113" y="3582287"/>
            <a:chExt cx="3782578" cy="4059373"/>
          </a:xfrm>
        </p:grpSpPr>
        <p:sp>
          <p:nvSpPr>
            <p:cNvPr id="11" name="Google Shape;1377;p61">
              <a:extLst>
                <a:ext uri="{FF2B5EF4-FFF2-40B4-BE49-F238E27FC236}">
                  <a16:creationId xmlns:a16="http://schemas.microsoft.com/office/drawing/2014/main" id="{99463DD9-A223-4497-86BD-9DC90BCC1C77}"/>
                </a:ext>
              </a:extLst>
            </p:cNvPr>
            <p:cNvSpPr/>
            <p:nvPr/>
          </p:nvSpPr>
          <p:spPr>
            <a:xfrm rot="18522171">
              <a:off x="4189715" y="3720685"/>
              <a:ext cx="4059373" cy="3782578"/>
            </a:xfrm>
            <a:custGeom>
              <a:avLst/>
              <a:gdLst/>
              <a:ahLst/>
              <a:cxnLst/>
              <a:rect l="l" t="t" r="r" b="b"/>
              <a:pathLst>
                <a:path w="36927" h="30664" extrusionOk="0">
                  <a:moveTo>
                    <a:pt x="19198" y="0"/>
                  </a:moveTo>
                  <a:cubicBezTo>
                    <a:pt x="17850" y="0"/>
                    <a:pt x="16505" y="119"/>
                    <a:pt x="15227" y="301"/>
                  </a:cubicBezTo>
                  <a:cubicBezTo>
                    <a:pt x="9390" y="1125"/>
                    <a:pt x="1081" y="3075"/>
                    <a:pt x="368" y="10115"/>
                  </a:cubicBezTo>
                  <a:cubicBezTo>
                    <a:pt x="0" y="13802"/>
                    <a:pt x="3230" y="18001"/>
                    <a:pt x="5625" y="20530"/>
                  </a:cubicBezTo>
                  <a:cubicBezTo>
                    <a:pt x="8822" y="23905"/>
                    <a:pt x="11774" y="27102"/>
                    <a:pt x="15951" y="29285"/>
                  </a:cubicBezTo>
                  <a:cubicBezTo>
                    <a:pt x="17796" y="30247"/>
                    <a:pt x="19900" y="30664"/>
                    <a:pt x="22026" y="30664"/>
                  </a:cubicBezTo>
                  <a:cubicBezTo>
                    <a:pt x="24674" y="30664"/>
                    <a:pt x="27357" y="30017"/>
                    <a:pt x="29619" y="28973"/>
                  </a:cubicBezTo>
                  <a:cubicBezTo>
                    <a:pt x="32649" y="27581"/>
                    <a:pt x="34498" y="24361"/>
                    <a:pt x="35511" y="21242"/>
                  </a:cubicBezTo>
                  <a:cubicBezTo>
                    <a:pt x="36926" y="16932"/>
                    <a:pt x="35456" y="12454"/>
                    <a:pt x="33027" y="8811"/>
                  </a:cubicBezTo>
                  <a:cubicBezTo>
                    <a:pt x="31680" y="6795"/>
                    <a:pt x="30076" y="4790"/>
                    <a:pt x="28338" y="3086"/>
                  </a:cubicBezTo>
                  <a:cubicBezTo>
                    <a:pt x="26923" y="1705"/>
                    <a:pt x="25163" y="880"/>
                    <a:pt x="23270" y="435"/>
                  </a:cubicBezTo>
                  <a:cubicBezTo>
                    <a:pt x="21957" y="125"/>
                    <a:pt x="20576" y="0"/>
                    <a:pt x="19198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0000"/>
              </a:schemeClr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4567591" y="4757373"/>
              <a:ext cx="332772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zh-TW" altLang="en-US" sz="32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尊重與認識彼此的差異減少校園霸凌</a:t>
              </a: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4777511" y="-571582"/>
            <a:ext cx="3755331" cy="4226752"/>
            <a:chOff x="4777511" y="-571582"/>
            <a:chExt cx="3755331" cy="4226752"/>
          </a:xfrm>
        </p:grpSpPr>
        <p:sp>
          <p:nvSpPr>
            <p:cNvPr id="10" name="Google Shape;1377;p61">
              <a:extLst>
                <a:ext uri="{FF2B5EF4-FFF2-40B4-BE49-F238E27FC236}">
                  <a16:creationId xmlns:a16="http://schemas.microsoft.com/office/drawing/2014/main" id="{99463DD9-A223-4497-86BD-9DC90BCC1C77}"/>
                </a:ext>
              </a:extLst>
            </p:cNvPr>
            <p:cNvSpPr/>
            <p:nvPr/>
          </p:nvSpPr>
          <p:spPr>
            <a:xfrm rot="18522171">
              <a:off x="4541801" y="-335872"/>
              <a:ext cx="4226752" cy="3755331"/>
            </a:xfrm>
            <a:custGeom>
              <a:avLst/>
              <a:gdLst/>
              <a:ahLst/>
              <a:cxnLst/>
              <a:rect l="l" t="t" r="r" b="b"/>
              <a:pathLst>
                <a:path w="36927" h="30664" extrusionOk="0">
                  <a:moveTo>
                    <a:pt x="19198" y="0"/>
                  </a:moveTo>
                  <a:cubicBezTo>
                    <a:pt x="17850" y="0"/>
                    <a:pt x="16505" y="119"/>
                    <a:pt x="15227" y="301"/>
                  </a:cubicBezTo>
                  <a:cubicBezTo>
                    <a:pt x="9390" y="1125"/>
                    <a:pt x="1081" y="3075"/>
                    <a:pt x="368" y="10115"/>
                  </a:cubicBezTo>
                  <a:cubicBezTo>
                    <a:pt x="0" y="13802"/>
                    <a:pt x="3230" y="18001"/>
                    <a:pt x="5625" y="20530"/>
                  </a:cubicBezTo>
                  <a:cubicBezTo>
                    <a:pt x="8822" y="23905"/>
                    <a:pt x="11774" y="27102"/>
                    <a:pt x="15951" y="29285"/>
                  </a:cubicBezTo>
                  <a:cubicBezTo>
                    <a:pt x="17796" y="30247"/>
                    <a:pt x="19900" y="30664"/>
                    <a:pt x="22026" y="30664"/>
                  </a:cubicBezTo>
                  <a:cubicBezTo>
                    <a:pt x="24674" y="30664"/>
                    <a:pt x="27357" y="30017"/>
                    <a:pt x="29619" y="28973"/>
                  </a:cubicBezTo>
                  <a:cubicBezTo>
                    <a:pt x="32649" y="27581"/>
                    <a:pt x="34498" y="24361"/>
                    <a:pt x="35511" y="21242"/>
                  </a:cubicBezTo>
                  <a:cubicBezTo>
                    <a:pt x="36926" y="16932"/>
                    <a:pt x="35456" y="12454"/>
                    <a:pt x="33027" y="8811"/>
                  </a:cubicBezTo>
                  <a:cubicBezTo>
                    <a:pt x="31680" y="6795"/>
                    <a:pt x="30076" y="4790"/>
                    <a:pt x="28338" y="3086"/>
                  </a:cubicBezTo>
                  <a:cubicBezTo>
                    <a:pt x="26923" y="1705"/>
                    <a:pt x="25163" y="880"/>
                    <a:pt x="23270" y="435"/>
                  </a:cubicBezTo>
                  <a:cubicBezTo>
                    <a:pt x="21957" y="125"/>
                    <a:pt x="20576" y="0"/>
                    <a:pt x="19198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20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5076056" y="897982"/>
              <a:ext cx="332772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zh-TW" altLang="en-US" sz="3200" b="1" dirty="0"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認識身體界線，學會保護自己</a:t>
              </a:r>
            </a:p>
          </p:txBody>
        </p:sp>
      </p:grpSp>
      <p:sp>
        <p:nvSpPr>
          <p:cNvPr id="16" name="Google Shape;11;p2"/>
          <p:cNvSpPr/>
          <p:nvPr/>
        </p:nvSpPr>
        <p:spPr>
          <a:xfrm>
            <a:off x="543566" y="547276"/>
            <a:ext cx="307137" cy="275779"/>
          </a:xfrm>
          <a:custGeom>
            <a:avLst/>
            <a:gdLst/>
            <a:ahLst/>
            <a:cxnLst/>
            <a:rect l="l" t="t" r="r" b="b"/>
            <a:pathLst>
              <a:path w="5821" h="5221" extrusionOk="0">
                <a:moveTo>
                  <a:pt x="3294" y="0"/>
                </a:moveTo>
                <a:cubicBezTo>
                  <a:pt x="3024" y="0"/>
                  <a:pt x="2734" y="83"/>
                  <a:pt x="2486" y="208"/>
                </a:cubicBezTo>
                <a:cubicBezTo>
                  <a:pt x="1284" y="788"/>
                  <a:pt x="0" y="2362"/>
                  <a:pt x="539" y="3770"/>
                </a:cubicBezTo>
                <a:cubicBezTo>
                  <a:pt x="725" y="4247"/>
                  <a:pt x="1098" y="4620"/>
                  <a:pt x="1533" y="4848"/>
                </a:cubicBezTo>
                <a:cubicBezTo>
                  <a:pt x="1989" y="5096"/>
                  <a:pt x="2548" y="5220"/>
                  <a:pt x="3128" y="5220"/>
                </a:cubicBezTo>
                <a:cubicBezTo>
                  <a:pt x="4143" y="5220"/>
                  <a:pt x="5179" y="4806"/>
                  <a:pt x="5614" y="3853"/>
                </a:cubicBezTo>
                <a:cubicBezTo>
                  <a:pt x="5800" y="3460"/>
                  <a:pt x="5821" y="2983"/>
                  <a:pt x="5717" y="2548"/>
                </a:cubicBezTo>
                <a:cubicBezTo>
                  <a:pt x="5696" y="2445"/>
                  <a:pt x="5676" y="2341"/>
                  <a:pt x="5634" y="2238"/>
                </a:cubicBezTo>
                <a:cubicBezTo>
                  <a:pt x="5448" y="1720"/>
                  <a:pt x="5116" y="1264"/>
                  <a:pt x="4764" y="850"/>
                </a:cubicBezTo>
                <a:cubicBezTo>
                  <a:pt x="4454" y="498"/>
                  <a:pt x="4081" y="125"/>
                  <a:pt x="3604" y="21"/>
                </a:cubicBezTo>
                <a:cubicBezTo>
                  <a:pt x="3501" y="0"/>
                  <a:pt x="3397" y="0"/>
                  <a:pt x="3294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1;p2"/>
          <p:cNvSpPr/>
          <p:nvPr/>
        </p:nvSpPr>
        <p:spPr>
          <a:xfrm>
            <a:off x="439851" y="941799"/>
            <a:ext cx="186752" cy="167685"/>
          </a:xfrm>
          <a:custGeom>
            <a:avLst/>
            <a:gdLst/>
            <a:ahLst/>
            <a:cxnLst/>
            <a:rect l="l" t="t" r="r" b="b"/>
            <a:pathLst>
              <a:path w="5821" h="5221" extrusionOk="0">
                <a:moveTo>
                  <a:pt x="3294" y="0"/>
                </a:moveTo>
                <a:cubicBezTo>
                  <a:pt x="3024" y="0"/>
                  <a:pt x="2734" y="83"/>
                  <a:pt x="2486" y="208"/>
                </a:cubicBezTo>
                <a:cubicBezTo>
                  <a:pt x="1284" y="788"/>
                  <a:pt x="0" y="2362"/>
                  <a:pt x="539" y="3770"/>
                </a:cubicBezTo>
                <a:cubicBezTo>
                  <a:pt x="725" y="4247"/>
                  <a:pt x="1098" y="4620"/>
                  <a:pt x="1533" y="4848"/>
                </a:cubicBezTo>
                <a:cubicBezTo>
                  <a:pt x="1989" y="5096"/>
                  <a:pt x="2548" y="5220"/>
                  <a:pt x="3128" y="5220"/>
                </a:cubicBezTo>
                <a:cubicBezTo>
                  <a:pt x="4143" y="5220"/>
                  <a:pt x="5179" y="4806"/>
                  <a:pt x="5614" y="3853"/>
                </a:cubicBezTo>
                <a:cubicBezTo>
                  <a:pt x="5800" y="3460"/>
                  <a:pt x="5821" y="2983"/>
                  <a:pt x="5717" y="2548"/>
                </a:cubicBezTo>
                <a:cubicBezTo>
                  <a:pt x="5696" y="2445"/>
                  <a:pt x="5676" y="2341"/>
                  <a:pt x="5634" y="2238"/>
                </a:cubicBezTo>
                <a:cubicBezTo>
                  <a:pt x="5448" y="1720"/>
                  <a:pt x="5116" y="1264"/>
                  <a:pt x="4764" y="850"/>
                </a:cubicBezTo>
                <a:cubicBezTo>
                  <a:pt x="4454" y="498"/>
                  <a:pt x="4081" y="125"/>
                  <a:pt x="3604" y="21"/>
                </a:cubicBezTo>
                <a:cubicBezTo>
                  <a:pt x="3501" y="0"/>
                  <a:pt x="3397" y="0"/>
                  <a:pt x="3294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38;p2"/>
          <p:cNvGrpSpPr/>
          <p:nvPr/>
        </p:nvGrpSpPr>
        <p:grpSpPr>
          <a:xfrm rot="-5400000">
            <a:off x="7925933" y="3300151"/>
            <a:ext cx="892640" cy="816455"/>
            <a:chOff x="5177300" y="2314950"/>
            <a:chExt cx="341575" cy="312400"/>
          </a:xfrm>
          <a:solidFill>
            <a:srgbClr val="FFBDBD"/>
          </a:solidFill>
        </p:grpSpPr>
        <p:sp>
          <p:nvSpPr>
            <p:cNvPr id="20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3" y="4991724"/>
            <a:ext cx="1866276" cy="186627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22" y="5034233"/>
            <a:ext cx="1847663" cy="18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1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5" y="-1833460"/>
            <a:ext cx="8916811" cy="891681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741998" y="200028"/>
            <a:ext cx="763802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尊重</a:t>
            </a:r>
            <a:r>
              <a:rPr lang="en-US" altLang="zh-TW" sz="8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394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平等</a:t>
            </a:r>
            <a:r>
              <a:rPr lang="en-US" altLang="zh-TW" sz="8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友善</a:t>
            </a:r>
            <a:endParaRPr kumimoji="0" lang="zh-TW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708920"/>
            <a:ext cx="8593967" cy="218527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479549" y="4831307"/>
            <a:ext cx="9865096" cy="1910061"/>
          </a:xfrm>
          <a:prstGeom prst="rect">
            <a:avLst/>
          </a:prstGeom>
          <a:solidFill>
            <a:schemeClr val="accent6">
              <a:lumMod val="60000"/>
              <a:lumOff val="40000"/>
              <a:alpha val="74902"/>
            </a:schemeClr>
          </a:solidFill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6000" b="1" dirty="0" smtClean="0">
                <a:solidFill>
                  <a:srgbClr val="FF505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性別平權</a:t>
            </a:r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en Jyuu Gothic Regular" panose="020B0302020203020207" pitchFamily="34" charset="-120"/>
              </a:rPr>
              <a:t> </a:t>
            </a:r>
            <a:r>
              <a:rPr lang="zh-TW" altLang="en-US" sz="6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en Jyuu Gothic Regular" panose="020B0302020203020207" pitchFamily="34" charset="-120"/>
              </a:rPr>
              <a:t> </a:t>
            </a:r>
            <a:r>
              <a:rPr lang="zh-TW" altLang="en-US" sz="6000" b="1" dirty="0">
                <a:solidFill>
                  <a:srgbClr val="FF5050"/>
                </a:solidFill>
                <a:latin typeface="Gen Jyuu Gothic Regular" panose="020B0302020203020207" pitchFamily="34" charset="-120"/>
                <a:ea typeface="Gen Jyuu Gothic Regular" panose="020B0302020203020207" pitchFamily="34" charset="-120"/>
                <a:cs typeface="Gen Jyuu Gothic Regular" panose="020B0302020203020207" pitchFamily="34" charset="-120"/>
              </a:rPr>
              <a:t>共創和諧</a:t>
            </a:r>
          </a:p>
        </p:txBody>
      </p:sp>
      <p:sp>
        <p:nvSpPr>
          <p:cNvPr id="5" name="矩形 4"/>
          <p:cNvSpPr/>
          <p:nvPr/>
        </p:nvSpPr>
        <p:spPr>
          <a:xfrm>
            <a:off x="2951820" y="6207695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Lucida Sans Unicode"/>
                <a:ea typeface="微軟正黑體" panose="020B0604030504040204" pitchFamily="34" charset="-120"/>
              </a:rPr>
              <a:t>Respect </a:t>
            </a:r>
            <a:r>
              <a:rPr lang="en-US" altLang="zh-TW" sz="2400" b="1" noProof="0" dirty="0" smtClean="0">
                <a:solidFill>
                  <a:schemeClr val="accent2">
                    <a:lumMod val="75000"/>
                  </a:schemeClr>
                </a:solidFill>
                <a:latin typeface="Lucida Sans Unicode"/>
                <a:ea typeface="微軟正黑體" panose="020B0604030504040204" pitchFamily="34" charset="-120"/>
              </a:rPr>
              <a:t>E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Lucida Sans Unicode"/>
                <a:ea typeface="微軟正黑體" panose="020B0604030504040204" pitchFamily="34" charset="-120"/>
              </a:rPr>
              <a:t>veryone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Lucida Sans Unicode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1037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753" t="18769" r="4027" b="16008"/>
          <a:stretch/>
        </p:blipFill>
        <p:spPr>
          <a:xfrm>
            <a:off x="0" y="-22126"/>
            <a:ext cx="9144000" cy="68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58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7;p2"/>
          <p:cNvSpPr/>
          <p:nvPr/>
        </p:nvSpPr>
        <p:spPr>
          <a:xfrm>
            <a:off x="3857332" y="-6911"/>
            <a:ext cx="2387772" cy="1042116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0;p2"/>
          <p:cNvSpPr/>
          <p:nvPr/>
        </p:nvSpPr>
        <p:spPr>
          <a:xfrm>
            <a:off x="6262819" y="6147451"/>
            <a:ext cx="2293706" cy="720150"/>
          </a:xfrm>
          <a:custGeom>
            <a:avLst/>
            <a:gdLst/>
            <a:ahLst/>
            <a:cxnLst/>
            <a:rect l="l" t="t" r="r" b="b"/>
            <a:pathLst>
              <a:path w="229256" h="71979" extrusionOk="0">
                <a:moveTo>
                  <a:pt x="81025" y="0"/>
                </a:moveTo>
                <a:cubicBezTo>
                  <a:pt x="64376" y="0"/>
                  <a:pt x="47727" y="666"/>
                  <a:pt x="31134" y="1943"/>
                </a:cubicBezTo>
                <a:cubicBezTo>
                  <a:pt x="16261" y="3108"/>
                  <a:pt x="1" y="3829"/>
                  <a:pt x="112" y="23364"/>
                </a:cubicBezTo>
                <a:cubicBezTo>
                  <a:pt x="112" y="30245"/>
                  <a:pt x="2886" y="36794"/>
                  <a:pt x="5661" y="43120"/>
                </a:cubicBezTo>
                <a:cubicBezTo>
                  <a:pt x="10046" y="52999"/>
                  <a:pt x="14707" y="62988"/>
                  <a:pt x="20645" y="71978"/>
                </a:cubicBezTo>
                <a:lnTo>
                  <a:pt x="226647" y="71978"/>
                </a:lnTo>
                <a:lnTo>
                  <a:pt x="229256" y="70813"/>
                </a:lnTo>
                <a:cubicBezTo>
                  <a:pt x="228146" y="69592"/>
                  <a:pt x="227036" y="68427"/>
                  <a:pt x="225926" y="67317"/>
                </a:cubicBezTo>
                <a:cubicBezTo>
                  <a:pt x="211608" y="53165"/>
                  <a:pt x="195125" y="41400"/>
                  <a:pt x="178698" y="29746"/>
                </a:cubicBezTo>
                <a:cubicBezTo>
                  <a:pt x="167155" y="21533"/>
                  <a:pt x="155446" y="13264"/>
                  <a:pt x="142237" y="8103"/>
                </a:cubicBezTo>
                <a:cubicBezTo>
                  <a:pt x="124978" y="1277"/>
                  <a:pt x="106054" y="222"/>
                  <a:pt x="87518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38;p2"/>
          <p:cNvGrpSpPr/>
          <p:nvPr/>
        </p:nvGrpSpPr>
        <p:grpSpPr>
          <a:xfrm rot="14294951">
            <a:off x="8452095" y="4720014"/>
            <a:ext cx="892640" cy="816455"/>
            <a:chOff x="5177300" y="2314950"/>
            <a:chExt cx="341575" cy="312400"/>
          </a:xfrm>
          <a:solidFill>
            <a:srgbClr val="CAE4F6">
              <a:alpha val="80000"/>
            </a:srgbClr>
          </a:solidFill>
        </p:grpSpPr>
        <p:sp>
          <p:nvSpPr>
            <p:cNvPr id="13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1;p2"/>
          <p:cNvSpPr/>
          <p:nvPr/>
        </p:nvSpPr>
        <p:spPr>
          <a:xfrm>
            <a:off x="1547664" y="1196752"/>
            <a:ext cx="186752" cy="167685"/>
          </a:xfrm>
          <a:custGeom>
            <a:avLst/>
            <a:gdLst/>
            <a:ahLst/>
            <a:cxnLst/>
            <a:rect l="l" t="t" r="r" b="b"/>
            <a:pathLst>
              <a:path w="5821" h="5221" extrusionOk="0">
                <a:moveTo>
                  <a:pt x="3294" y="0"/>
                </a:moveTo>
                <a:cubicBezTo>
                  <a:pt x="3024" y="0"/>
                  <a:pt x="2734" y="83"/>
                  <a:pt x="2486" y="208"/>
                </a:cubicBezTo>
                <a:cubicBezTo>
                  <a:pt x="1284" y="788"/>
                  <a:pt x="0" y="2362"/>
                  <a:pt x="539" y="3770"/>
                </a:cubicBezTo>
                <a:cubicBezTo>
                  <a:pt x="725" y="4247"/>
                  <a:pt x="1098" y="4620"/>
                  <a:pt x="1533" y="4848"/>
                </a:cubicBezTo>
                <a:cubicBezTo>
                  <a:pt x="1989" y="5096"/>
                  <a:pt x="2548" y="5220"/>
                  <a:pt x="3128" y="5220"/>
                </a:cubicBezTo>
                <a:cubicBezTo>
                  <a:pt x="4143" y="5220"/>
                  <a:pt x="5179" y="4806"/>
                  <a:pt x="5614" y="3853"/>
                </a:cubicBezTo>
                <a:cubicBezTo>
                  <a:pt x="5800" y="3460"/>
                  <a:pt x="5821" y="2983"/>
                  <a:pt x="5717" y="2548"/>
                </a:cubicBezTo>
                <a:cubicBezTo>
                  <a:pt x="5696" y="2445"/>
                  <a:pt x="5676" y="2341"/>
                  <a:pt x="5634" y="2238"/>
                </a:cubicBezTo>
                <a:cubicBezTo>
                  <a:pt x="5448" y="1720"/>
                  <a:pt x="5116" y="1264"/>
                  <a:pt x="4764" y="850"/>
                </a:cubicBezTo>
                <a:cubicBezTo>
                  <a:pt x="4454" y="498"/>
                  <a:pt x="4081" y="125"/>
                  <a:pt x="3604" y="21"/>
                </a:cubicBezTo>
                <a:cubicBezTo>
                  <a:pt x="3501" y="0"/>
                  <a:pt x="3397" y="0"/>
                  <a:pt x="3294" y="0"/>
                </a:cubicBezTo>
                <a:close/>
              </a:path>
            </a:pathLst>
          </a:custGeom>
          <a:solidFill>
            <a:srgbClr val="FFB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群組 18"/>
          <p:cNvGrpSpPr/>
          <p:nvPr/>
        </p:nvGrpSpPr>
        <p:grpSpPr>
          <a:xfrm>
            <a:off x="-13710" y="2675884"/>
            <a:ext cx="1186317" cy="2121267"/>
            <a:chOff x="-13710" y="2675884"/>
            <a:chExt cx="1186317" cy="2121267"/>
          </a:xfrm>
        </p:grpSpPr>
        <p:sp>
          <p:nvSpPr>
            <p:cNvPr id="20" name="Google Shape;20;p2"/>
            <p:cNvSpPr/>
            <p:nvPr/>
          </p:nvSpPr>
          <p:spPr>
            <a:xfrm rot="10800000">
              <a:off x="-13710" y="2675884"/>
              <a:ext cx="1186317" cy="1858012"/>
            </a:xfrm>
            <a:custGeom>
              <a:avLst/>
              <a:gdLst/>
              <a:ahLst/>
              <a:cxnLst/>
              <a:rect l="l" t="t" r="r" b="b"/>
              <a:pathLst>
                <a:path w="23304" h="36459" extrusionOk="0">
                  <a:moveTo>
                    <a:pt x="19829" y="0"/>
                  </a:moveTo>
                  <a:cubicBezTo>
                    <a:pt x="17493" y="0"/>
                    <a:pt x="15105" y="475"/>
                    <a:pt x="13008" y="1174"/>
                  </a:cubicBezTo>
                  <a:cubicBezTo>
                    <a:pt x="6111" y="3432"/>
                    <a:pt x="0" y="9169"/>
                    <a:pt x="228" y="16979"/>
                  </a:cubicBezTo>
                  <a:cubicBezTo>
                    <a:pt x="394" y="22509"/>
                    <a:pt x="4391" y="28723"/>
                    <a:pt x="8451" y="32224"/>
                  </a:cubicBezTo>
                  <a:cubicBezTo>
                    <a:pt x="11887" y="35200"/>
                    <a:pt x="14959" y="36459"/>
                    <a:pt x="18940" y="36459"/>
                  </a:cubicBezTo>
                  <a:cubicBezTo>
                    <a:pt x="19808" y="36459"/>
                    <a:pt x="20720" y="36399"/>
                    <a:pt x="21688" y="36284"/>
                  </a:cubicBezTo>
                  <a:cubicBezTo>
                    <a:pt x="22226" y="36222"/>
                    <a:pt x="22765" y="36139"/>
                    <a:pt x="23303" y="36035"/>
                  </a:cubicBezTo>
                  <a:lnTo>
                    <a:pt x="23303" y="407"/>
                  </a:lnTo>
                  <a:cubicBezTo>
                    <a:pt x="22392" y="179"/>
                    <a:pt x="21460" y="55"/>
                    <a:pt x="20507" y="14"/>
                  </a:cubicBezTo>
                  <a:cubicBezTo>
                    <a:pt x="20282" y="5"/>
                    <a:pt x="20056" y="0"/>
                    <a:pt x="19829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-13710" y="2922321"/>
              <a:ext cx="990227" cy="1874830"/>
            </a:xfrm>
            <a:custGeom>
              <a:avLst/>
              <a:gdLst/>
              <a:ahLst/>
              <a:cxnLst/>
              <a:rect l="l" t="t" r="r" b="b"/>
              <a:pathLst>
                <a:path w="19452" h="36789" extrusionOk="0">
                  <a:moveTo>
                    <a:pt x="19451" y="0"/>
                  </a:moveTo>
                  <a:cubicBezTo>
                    <a:pt x="16945" y="63"/>
                    <a:pt x="14687" y="643"/>
                    <a:pt x="13154" y="1160"/>
                  </a:cubicBezTo>
                  <a:cubicBezTo>
                    <a:pt x="7044" y="3170"/>
                    <a:pt x="1" y="8555"/>
                    <a:pt x="249" y="17131"/>
                  </a:cubicBezTo>
                  <a:cubicBezTo>
                    <a:pt x="415" y="22931"/>
                    <a:pt x="4661" y="29166"/>
                    <a:pt x="8535" y="32501"/>
                  </a:cubicBezTo>
                  <a:cubicBezTo>
                    <a:pt x="11994" y="35504"/>
                    <a:pt x="15060" y="36789"/>
                    <a:pt x="19120" y="36789"/>
                  </a:cubicBezTo>
                  <a:lnTo>
                    <a:pt x="19451" y="36789"/>
                  </a:lnTo>
                  <a:lnTo>
                    <a:pt x="19451" y="36436"/>
                  </a:lnTo>
                  <a:cubicBezTo>
                    <a:pt x="19354" y="36438"/>
                    <a:pt x="19256" y="36439"/>
                    <a:pt x="19160" y="36439"/>
                  </a:cubicBezTo>
                  <a:cubicBezTo>
                    <a:pt x="15183" y="36439"/>
                    <a:pt x="12160" y="35184"/>
                    <a:pt x="8763" y="32252"/>
                  </a:cubicBezTo>
                  <a:cubicBezTo>
                    <a:pt x="4951" y="28959"/>
                    <a:pt x="767" y="22827"/>
                    <a:pt x="602" y="17131"/>
                  </a:cubicBezTo>
                  <a:cubicBezTo>
                    <a:pt x="353" y="8721"/>
                    <a:pt x="7271" y="3460"/>
                    <a:pt x="13258" y="1471"/>
                  </a:cubicBezTo>
                  <a:cubicBezTo>
                    <a:pt x="14770" y="974"/>
                    <a:pt x="16986" y="415"/>
                    <a:pt x="19451" y="353"/>
                  </a:cubicBezTo>
                  <a:lnTo>
                    <a:pt x="19451" y="0"/>
                  </a:lnTo>
                  <a:close/>
                </a:path>
              </a:pathLst>
            </a:custGeom>
            <a:solidFill>
              <a:schemeClr val="lt2"/>
            </a:solidFill>
            <a:ln w="38100">
              <a:solidFill>
                <a:srgbClr val="FEF2E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38;p2"/>
          <p:cNvGrpSpPr/>
          <p:nvPr/>
        </p:nvGrpSpPr>
        <p:grpSpPr>
          <a:xfrm rot="151764">
            <a:off x="85308" y="6147530"/>
            <a:ext cx="892640" cy="816455"/>
            <a:chOff x="5177300" y="2314950"/>
            <a:chExt cx="341575" cy="312400"/>
          </a:xfrm>
          <a:solidFill>
            <a:schemeClr val="accent5">
              <a:lumMod val="20000"/>
              <a:lumOff val="80000"/>
              <a:alpha val="80000"/>
            </a:schemeClr>
          </a:solidFill>
        </p:grpSpPr>
        <p:sp>
          <p:nvSpPr>
            <p:cNvPr id="23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Shape 246"/>
          <p:cNvSpPr txBox="1">
            <a:spLocks/>
          </p:cNvSpPr>
          <p:nvPr/>
        </p:nvSpPr>
        <p:spPr>
          <a:xfrm>
            <a:off x="638560" y="2985736"/>
            <a:ext cx="7893880" cy="2808287"/>
          </a:xfrm>
          <a:prstGeom prst="rect">
            <a:avLst/>
          </a:prstGeom>
        </p:spPr>
        <p:txBody>
          <a:bodyPr lIns="91425" tIns="91425" rIns="91425" bIns="91425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 algn="ctr">
              <a:buFont typeface="Arial" charset="0"/>
              <a:buNone/>
              <a:defRPr/>
            </a:pPr>
            <a:r>
              <a:rPr kumimoji="0" lang="zh-TW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古印體(P)"/>
              </a:rPr>
              <a:t>當你</a:t>
            </a:r>
            <a:r>
              <a:rPr kumimoji="0" lang="zh-TW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古印體(P)"/>
              </a:rPr>
              <a:t>面對性騷擾、性侵害、性暴力、</a:t>
            </a:r>
            <a:endParaRPr kumimoji="0" lang="en-US" altLang="zh-TW" sz="32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華康古印體(P)"/>
            </a:endParaRPr>
          </a:p>
          <a:p>
            <a:pPr marL="342900" indent="-342900" algn="ctr">
              <a:spcAft>
                <a:spcPts val="600"/>
              </a:spcAft>
              <a:buFont typeface="Arial" charset="0"/>
              <a:buNone/>
              <a:defRPr/>
            </a:pPr>
            <a:r>
              <a:rPr kumimoji="0" lang="zh-TW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古印體(P)"/>
              </a:rPr>
              <a:t>性霸凌等等事件感到</a:t>
            </a:r>
            <a:r>
              <a:rPr kumimoji="0" lang="zh-TW" altLang="en-US" sz="3200" b="1" dirty="0" smtClean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古印體(P)"/>
              </a:rPr>
              <a:t>不知所措</a:t>
            </a:r>
            <a:endParaRPr kumimoji="0" lang="en-US" altLang="zh-TW" sz="3200" b="1" dirty="0">
              <a:solidFill>
                <a:srgbClr val="FF5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古印體(P)"/>
            </a:endParaRPr>
          </a:p>
          <a:p>
            <a:pPr marL="342900" indent="-342900" algn="ctr">
              <a:buFont typeface="Arial" charset="0"/>
              <a:buNone/>
              <a:defRPr/>
            </a:pPr>
            <a:r>
              <a:rPr kumimoji="0" lang="zh-TW" altLang="en-US" sz="5400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古印體(P)"/>
              </a:rPr>
              <a:t>少年輔導</a:t>
            </a:r>
            <a:r>
              <a:rPr kumimoji="0" lang="zh-TW" altLang="en-US" sz="5400" b="1" dirty="0" smtClean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古印體(P)"/>
              </a:rPr>
              <a:t>委員會</a:t>
            </a:r>
            <a:endParaRPr kumimoji="0" lang="en-US" altLang="zh-TW" sz="5400" b="1" dirty="0" smtClean="0">
              <a:solidFill>
                <a:srgbClr val="FF5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古印體(P)"/>
            </a:endParaRPr>
          </a:p>
          <a:p>
            <a:pPr marL="342900" indent="-342900" algn="ctr">
              <a:spcAft>
                <a:spcPts val="2400"/>
              </a:spcAft>
              <a:buFont typeface="Arial" charset="0"/>
              <a:buNone/>
              <a:defRPr/>
            </a:pPr>
            <a:r>
              <a:rPr kumimoji="0" lang="zh-TW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古印體(P)"/>
              </a:rPr>
              <a:t>願意</a:t>
            </a:r>
            <a:r>
              <a:rPr kumimoji="0" lang="zh-TW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古印體(P)"/>
              </a:rPr>
              <a:t>和你站在</a:t>
            </a:r>
            <a:r>
              <a:rPr kumimoji="0" lang="zh-TW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古印體(P)"/>
              </a:rPr>
              <a:t>一起！</a:t>
            </a:r>
            <a:endParaRPr kumimoji="0" lang="en-US" altLang="zh-TW" sz="3200" b="1" dirty="0"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華康古印體(P)"/>
            </a:endParaRPr>
          </a:p>
          <a:p>
            <a:pPr marL="342900" indent="-342900" algn="ctr">
              <a:spcBef>
                <a:spcPts val="1200"/>
              </a:spcBef>
              <a:buFont typeface="Arial" charset="0"/>
              <a:buNone/>
              <a:defRPr/>
            </a:pPr>
            <a:r>
              <a:rPr kumimoji="0" lang="zh-TW" altLang="en-US" sz="3200" b="1" dirty="0" smtClean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古印體(P)"/>
              </a:rPr>
              <a:t>       找我們</a:t>
            </a:r>
            <a:r>
              <a:rPr kumimoji="0" lang="zh-TW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古印體(P)"/>
                <a:sym typeface="Wingdings 2" pitchFamily="18" charset="2"/>
              </a:rPr>
              <a:t> </a:t>
            </a:r>
            <a:r>
              <a:rPr kumimoji="0" lang="en-US" altLang="zh-TW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古印體(P)"/>
              </a:rPr>
              <a:t>07-380-1484</a:t>
            </a:r>
            <a:r>
              <a:rPr kumimoji="0" lang="zh-TW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華康古印體(P)"/>
              </a:rPr>
              <a:t> </a:t>
            </a:r>
            <a:endParaRPr kumimoji="0" lang="en-US" altLang="zh-TW" sz="3200" b="1" dirty="0">
              <a:effectLst>
                <a:outerShdw blurRad="38100" dist="38100" dir="2700000" algn="tl">
                  <a:srgbClr val="FFFFFF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華康古印體(P)"/>
            </a:endParaRPr>
          </a:p>
        </p:txBody>
      </p:sp>
      <p:sp>
        <p:nvSpPr>
          <p:cNvPr id="64514" name="Shape 245"/>
          <p:cNvSpPr txBox="1">
            <a:spLocks/>
          </p:cNvSpPr>
          <p:nvPr/>
        </p:nvSpPr>
        <p:spPr bwMode="auto">
          <a:xfrm>
            <a:off x="1979712" y="367290"/>
            <a:ext cx="5196706" cy="255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zh-TW" altLang="en-US" sz="80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謝謝觀賞</a:t>
            </a:r>
            <a:r>
              <a:rPr kumimoji="0" lang="zh-TW" altLang="zh-TW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THANKS</a:t>
            </a:r>
            <a:r>
              <a:rPr kumimoji="0" lang="en-US" altLang="zh-TW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kumimoji="0" lang="zh-TW" altLang="zh-TW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kumimoji="0" lang="zh-TW" altLang="zh-TW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8" name="Picture 4" descr="ç¸éåç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906030"/>
            <a:ext cx="478879" cy="47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979712" y="476672"/>
            <a:ext cx="2416326" cy="864096"/>
            <a:chOff x="2204584" y="277821"/>
            <a:chExt cx="2191454" cy="1208733"/>
          </a:xfrm>
          <a:solidFill>
            <a:srgbClr val="FDE6DB"/>
          </a:solidFill>
        </p:grpSpPr>
        <p:sp>
          <p:nvSpPr>
            <p:cNvPr id="6" name="Google Shape;1376;p61">
              <a:extLst>
                <a:ext uri="{FF2B5EF4-FFF2-40B4-BE49-F238E27FC236}">
                  <a16:creationId xmlns:a16="http://schemas.microsoft.com/office/drawing/2014/main" id="{DE56F59A-6457-456A-8625-72E7C67C126F}"/>
                </a:ext>
              </a:extLst>
            </p:cNvPr>
            <p:cNvSpPr/>
            <p:nvPr/>
          </p:nvSpPr>
          <p:spPr>
            <a:xfrm rot="10464942">
              <a:off x="2204584" y="277821"/>
              <a:ext cx="2025808" cy="1199934"/>
            </a:xfrm>
            <a:custGeom>
              <a:avLst/>
              <a:gdLst/>
              <a:ahLst/>
              <a:cxnLst/>
              <a:rect l="l" t="t" r="r" b="b"/>
              <a:pathLst>
                <a:path w="36927" h="30664" extrusionOk="0">
                  <a:moveTo>
                    <a:pt x="19198" y="0"/>
                  </a:moveTo>
                  <a:cubicBezTo>
                    <a:pt x="17850" y="0"/>
                    <a:pt x="16505" y="119"/>
                    <a:pt x="15227" y="301"/>
                  </a:cubicBezTo>
                  <a:cubicBezTo>
                    <a:pt x="9390" y="1125"/>
                    <a:pt x="1081" y="3075"/>
                    <a:pt x="368" y="10115"/>
                  </a:cubicBezTo>
                  <a:cubicBezTo>
                    <a:pt x="0" y="13802"/>
                    <a:pt x="3230" y="18001"/>
                    <a:pt x="5625" y="20530"/>
                  </a:cubicBezTo>
                  <a:cubicBezTo>
                    <a:pt x="8822" y="23905"/>
                    <a:pt x="11774" y="27102"/>
                    <a:pt x="15951" y="29285"/>
                  </a:cubicBezTo>
                  <a:cubicBezTo>
                    <a:pt x="17796" y="30247"/>
                    <a:pt x="19900" y="30664"/>
                    <a:pt x="22026" y="30664"/>
                  </a:cubicBezTo>
                  <a:cubicBezTo>
                    <a:pt x="24674" y="30664"/>
                    <a:pt x="27357" y="30017"/>
                    <a:pt x="29619" y="28973"/>
                  </a:cubicBezTo>
                  <a:cubicBezTo>
                    <a:pt x="32649" y="27581"/>
                    <a:pt x="34498" y="24361"/>
                    <a:pt x="35511" y="21242"/>
                  </a:cubicBezTo>
                  <a:cubicBezTo>
                    <a:pt x="36926" y="16932"/>
                    <a:pt x="35456" y="12454"/>
                    <a:pt x="33027" y="8811"/>
                  </a:cubicBezTo>
                  <a:cubicBezTo>
                    <a:pt x="31680" y="6795"/>
                    <a:pt x="30076" y="4790"/>
                    <a:pt x="28338" y="3086"/>
                  </a:cubicBezTo>
                  <a:cubicBezTo>
                    <a:pt x="26923" y="1705"/>
                    <a:pt x="25163" y="880"/>
                    <a:pt x="23270" y="435"/>
                  </a:cubicBezTo>
                  <a:cubicBezTo>
                    <a:pt x="21957" y="125"/>
                    <a:pt x="20576" y="0"/>
                    <a:pt x="19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76;p61">
              <a:extLst>
                <a:ext uri="{FF2B5EF4-FFF2-40B4-BE49-F238E27FC236}">
                  <a16:creationId xmlns:a16="http://schemas.microsoft.com/office/drawing/2014/main" id="{DE56F59A-6457-456A-8625-72E7C67C126F}"/>
                </a:ext>
              </a:extLst>
            </p:cNvPr>
            <p:cNvSpPr/>
            <p:nvPr/>
          </p:nvSpPr>
          <p:spPr>
            <a:xfrm rot="21258786">
              <a:off x="2226914" y="286620"/>
              <a:ext cx="2169124" cy="1199934"/>
            </a:xfrm>
            <a:custGeom>
              <a:avLst/>
              <a:gdLst/>
              <a:ahLst/>
              <a:cxnLst/>
              <a:rect l="l" t="t" r="r" b="b"/>
              <a:pathLst>
                <a:path w="36927" h="30664" extrusionOk="0">
                  <a:moveTo>
                    <a:pt x="19198" y="0"/>
                  </a:moveTo>
                  <a:cubicBezTo>
                    <a:pt x="17850" y="0"/>
                    <a:pt x="16505" y="119"/>
                    <a:pt x="15227" y="301"/>
                  </a:cubicBezTo>
                  <a:cubicBezTo>
                    <a:pt x="9390" y="1125"/>
                    <a:pt x="1081" y="3075"/>
                    <a:pt x="368" y="10115"/>
                  </a:cubicBezTo>
                  <a:cubicBezTo>
                    <a:pt x="0" y="13802"/>
                    <a:pt x="3230" y="18001"/>
                    <a:pt x="5625" y="20530"/>
                  </a:cubicBezTo>
                  <a:cubicBezTo>
                    <a:pt x="8822" y="23905"/>
                    <a:pt x="11774" y="27102"/>
                    <a:pt x="15951" y="29285"/>
                  </a:cubicBezTo>
                  <a:cubicBezTo>
                    <a:pt x="17796" y="30247"/>
                    <a:pt x="19900" y="30664"/>
                    <a:pt x="22026" y="30664"/>
                  </a:cubicBezTo>
                  <a:cubicBezTo>
                    <a:pt x="24674" y="30664"/>
                    <a:pt x="27357" y="30017"/>
                    <a:pt x="29619" y="28973"/>
                  </a:cubicBezTo>
                  <a:cubicBezTo>
                    <a:pt x="32649" y="27581"/>
                    <a:pt x="34498" y="24361"/>
                    <a:pt x="35511" y="21242"/>
                  </a:cubicBezTo>
                  <a:cubicBezTo>
                    <a:pt x="36926" y="16932"/>
                    <a:pt x="35456" y="12454"/>
                    <a:pt x="33027" y="8811"/>
                  </a:cubicBezTo>
                  <a:cubicBezTo>
                    <a:pt x="31680" y="6795"/>
                    <a:pt x="30076" y="4790"/>
                    <a:pt x="28338" y="3086"/>
                  </a:cubicBezTo>
                  <a:cubicBezTo>
                    <a:pt x="26923" y="1705"/>
                    <a:pt x="25163" y="880"/>
                    <a:pt x="23270" y="435"/>
                  </a:cubicBezTo>
                  <a:cubicBezTo>
                    <a:pt x="21957" y="125"/>
                    <a:pt x="20576" y="0"/>
                    <a:pt x="19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-99392"/>
            <a:ext cx="7056784" cy="1584176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性騷擾 </a:t>
            </a:r>
            <a:r>
              <a:rPr lang="zh-TW" altLang="en-US" sz="36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分為以下四種</a:t>
            </a:r>
            <a:endParaRPr lang="zh-TW" altLang="en-US" sz="3600" b="1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Google Shape;1377;p61">
            <a:extLst>
              <a:ext uri="{FF2B5EF4-FFF2-40B4-BE49-F238E27FC236}">
                <a16:creationId xmlns:a16="http://schemas.microsoft.com/office/drawing/2014/main" id="{99463DD9-A223-4497-86BD-9DC90BCC1C77}"/>
              </a:ext>
            </a:extLst>
          </p:cNvPr>
          <p:cNvSpPr/>
          <p:nvPr/>
        </p:nvSpPr>
        <p:spPr>
          <a:xfrm rot="19587944">
            <a:off x="939249" y="1709876"/>
            <a:ext cx="3380549" cy="2535457"/>
          </a:xfrm>
          <a:custGeom>
            <a:avLst/>
            <a:gdLst/>
            <a:ahLst/>
            <a:cxnLst/>
            <a:rect l="l" t="t" r="r" b="b"/>
            <a:pathLst>
              <a:path w="36927" h="30664" extrusionOk="0">
                <a:moveTo>
                  <a:pt x="19198" y="0"/>
                </a:moveTo>
                <a:cubicBezTo>
                  <a:pt x="17850" y="0"/>
                  <a:pt x="16505" y="119"/>
                  <a:pt x="15227" y="301"/>
                </a:cubicBezTo>
                <a:cubicBezTo>
                  <a:pt x="9390" y="1125"/>
                  <a:pt x="1081" y="3075"/>
                  <a:pt x="368" y="10115"/>
                </a:cubicBezTo>
                <a:cubicBezTo>
                  <a:pt x="0" y="13802"/>
                  <a:pt x="3230" y="18001"/>
                  <a:pt x="5625" y="20530"/>
                </a:cubicBezTo>
                <a:cubicBezTo>
                  <a:pt x="8822" y="23905"/>
                  <a:pt x="11774" y="27102"/>
                  <a:pt x="15951" y="29285"/>
                </a:cubicBezTo>
                <a:cubicBezTo>
                  <a:pt x="17796" y="30247"/>
                  <a:pt x="19900" y="30664"/>
                  <a:pt x="22026" y="30664"/>
                </a:cubicBezTo>
                <a:cubicBezTo>
                  <a:pt x="24674" y="30664"/>
                  <a:pt x="27357" y="30017"/>
                  <a:pt x="29619" y="28973"/>
                </a:cubicBezTo>
                <a:cubicBezTo>
                  <a:pt x="32649" y="27581"/>
                  <a:pt x="34498" y="24361"/>
                  <a:pt x="35511" y="21242"/>
                </a:cubicBezTo>
                <a:cubicBezTo>
                  <a:pt x="36926" y="16932"/>
                  <a:pt x="35456" y="12454"/>
                  <a:pt x="33027" y="8811"/>
                </a:cubicBezTo>
                <a:cubicBezTo>
                  <a:pt x="31680" y="6795"/>
                  <a:pt x="30076" y="4790"/>
                  <a:pt x="28338" y="3086"/>
                </a:cubicBezTo>
                <a:cubicBezTo>
                  <a:pt x="26923" y="1705"/>
                  <a:pt x="25163" y="880"/>
                  <a:pt x="23270" y="435"/>
                </a:cubicBezTo>
                <a:cubicBezTo>
                  <a:pt x="21957" y="125"/>
                  <a:pt x="20576" y="0"/>
                  <a:pt x="19198" y="0"/>
                </a:cubicBezTo>
                <a:close/>
              </a:path>
            </a:pathLst>
          </a:custGeom>
          <a:solidFill>
            <a:srgbClr val="F9D8A3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8" name="Google Shape;1377;p61">
            <a:extLst>
              <a:ext uri="{FF2B5EF4-FFF2-40B4-BE49-F238E27FC236}">
                <a16:creationId xmlns:a16="http://schemas.microsoft.com/office/drawing/2014/main" id="{99463DD9-A223-4497-86BD-9DC90BCC1C77}"/>
              </a:ext>
            </a:extLst>
          </p:cNvPr>
          <p:cNvSpPr/>
          <p:nvPr/>
        </p:nvSpPr>
        <p:spPr>
          <a:xfrm rot="18522171">
            <a:off x="5131328" y="1508143"/>
            <a:ext cx="2954691" cy="2867643"/>
          </a:xfrm>
          <a:custGeom>
            <a:avLst/>
            <a:gdLst/>
            <a:ahLst/>
            <a:cxnLst/>
            <a:rect l="l" t="t" r="r" b="b"/>
            <a:pathLst>
              <a:path w="36927" h="30664" extrusionOk="0">
                <a:moveTo>
                  <a:pt x="19198" y="0"/>
                </a:moveTo>
                <a:cubicBezTo>
                  <a:pt x="17850" y="0"/>
                  <a:pt x="16505" y="119"/>
                  <a:pt x="15227" y="301"/>
                </a:cubicBezTo>
                <a:cubicBezTo>
                  <a:pt x="9390" y="1125"/>
                  <a:pt x="1081" y="3075"/>
                  <a:pt x="368" y="10115"/>
                </a:cubicBezTo>
                <a:cubicBezTo>
                  <a:pt x="0" y="13802"/>
                  <a:pt x="3230" y="18001"/>
                  <a:pt x="5625" y="20530"/>
                </a:cubicBezTo>
                <a:cubicBezTo>
                  <a:pt x="8822" y="23905"/>
                  <a:pt x="11774" y="27102"/>
                  <a:pt x="15951" y="29285"/>
                </a:cubicBezTo>
                <a:cubicBezTo>
                  <a:pt x="17796" y="30247"/>
                  <a:pt x="19900" y="30664"/>
                  <a:pt x="22026" y="30664"/>
                </a:cubicBezTo>
                <a:cubicBezTo>
                  <a:pt x="24674" y="30664"/>
                  <a:pt x="27357" y="30017"/>
                  <a:pt x="29619" y="28973"/>
                </a:cubicBezTo>
                <a:cubicBezTo>
                  <a:pt x="32649" y="27581"/>
                  <a:pt x="34498" y="24361"/>
                  <a:pt x="35511" y="21242"/>
                </a:cubicBezTo>
                <a:cubicBezTo>
                  <a:pt x="36926" y="16932"/>
                  <a:pt x="35456" y="12454"/>
                  <a:pt x="33027" y="8811"/>
                </a:cubicBezTo>
                <a:cubicBezTo>
                  <a:pt x="31680" y="6795"/>
                  <a:pt x="30076" y="4790"/>
                  <a:pt x="28338" y="3086"/>
                </a:cubicBezTo>
                <a:cubicBezTo>
                  <a:pt x="26923" y="1705"/>
                  <a:pt x="25163" y="880"/>
                  <a:pt x="23270" y="435"/>
                </a:cubicBezTo>
                <a:cubicBezTo>
                  <a:pt x="21957" y="125"/>
                  <a:pt x="20576" y="0"/>
                  <a:pt x="19198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9" name="Google Shape;1377;p61">
            <a:extLst>
              <a:ext uri="{FF2B5EF4-FFF2-40B4-BE49-F238E27FC236}">
                <a16:creationId xmlns:a16="http://schemas.microsoft.com/office/drawing/2014/main" id="{99463DD9-A223-4497-86BD-9DC90BCC1C77}"/>
              </a:ext>
            </a:extLst>
          </p:cNvPr>
          <p:cNvSpPr/>
          <p:nvPr/>
        </p:nvSpPr>
        <p:spPr>
          <a:xfrm rot="19587944">
            <a:off x="5035828" y="4323259"/>
            <a:ext cx="3262323" cy="2504876"/>
          </a:xfrm>
          <a:custGeom>
            <a:avLst/>
            <a:gdLst/>
            <a:ahLst/>
            <a:cxnLst/>
            <a:rect l="l" t="t" r="r" b="b"/>
            <a:pathLst>
              <a:path w="36927" h="30664" extrusionOk="0">
                <a:moveTo>
                  <a:pt x="19198" y="0"/>
                </a:moveTo>
                <a:cubicBezTo>
                  <a:pt x="17850" y="0"/>
                  <a:pt x="16505" y="119"/>
                  <a:pt x="15227" y="301"/>
                </a:cubicBezTo>
                <a:cubicBezTo>
                  <a:pt x="9390" y="1125"/>
                  <a:pt x="1081" y="3075"/>
                  <a:pt x="368" y="10115"/>
                </a:cubicBezTo>
                <a:cubicBezTo>
                  <a:pt x="0" y="13802"/>
                  <a:pt x="3230" y="18001"/>
                  <a:pt x="5625" y="20530"/>
                </a:cubicBezTo>
                <a:cubicBezTo>
                  <a:pt x="8822" y="23905"/>
                  <a:pt x="11774" y="27102"/>
                  <a:pt x="15951" y="29285"/>
                </a:cubicBezTo>
                <a:cubicBezTo>
                  <a:pt x="17796" y="30247"/>
                  <a:pt x="19900" y="30664"/>
                  <a:pt x="22026" y="30664"/>
                </a:cubicBezTo>
                <a:cubicBezTo>
                  <a:pt x="24674" y="30664"/>
                  <a:pt x="27357" y="30017"/>
                  <a:pt x="29619" y="28973"/>
                </a:cubicBezTo>
                <a:cubicBezTo>
                  <a:pt x="32649" y="27581"/>
                  <a:pt x="34498" y="24361"/>
                  <a:pt x="35511" y="21242"/>
                </a:cubicBezTo>
                <a:cubicBezTo>
                  <a:pt x="36926" y="16932"/>
                  <a:pt x="35456" y="12454"/>
                  <a:pt x="33027" y="8811"/>
                </a:cubicBezTo>
                <a:cubicBezTo>
                  <a:pt x="31680" y="6795"/>
                  <a:pt x="30076" y="4790"/>
                  <a:pt x="28338" y="3086"/>
                </a:cubicBezTo>
                <a:cubicBezTo>
                  <a:pt x="26923" y="1705"/>
                  <a:pt x="25163" y="880"/>
                  <a:pt x="23270" y="435"/>
                </a:cubicBezTo>
                <a:cubicBezTo>
                  <a:pt x="21957" y="125"/>
                  <a:pt x="20576" y="0"/>
                  <a:pt x="19198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2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1" name="Google Shape;1377;p61">
            <a:extLst>
              <a:ext uri="{FF2B5EF4-FFF2-40B4-BE49-F238E27FC236}">
                <a16:creationId xmlns:a16="http://schemas.microsoft.com/office/drawing/2014/main" id="{99463DD9-A223-4497-86BD-9DC90BCC1C77}"/>
              </a:ext>
            </a:extLst>
          </p:cNvPr>
          <p:cNvSpPr/>
          <p:nvPr/>
        </p:nvSpPr>
        <p:spPr>
          <a:xfrm rot="18522171">
            <a:off x="1282280" y="4146804"/>
            <a:ext cx="2918767" cy="2877081"/>
          </a:xfrm>
          <a:custGeom>
            <a:avLst/>
            <a:gdLst/>
            <a:ahLst/>
            <a:cxnLst/>
            <a:rect l="l" t="t" r="r" b="b"/>
            <a:pathLst>
              <a:path w="36927" h="30664" extrusionOk="0">
                <a:moveTo>
                  <a:pt x="19198" y="0"/>
                </a:moveTo>
                <a:cubicBezTo>
                  <a:pt x="17850" y="0"/>
                  <a:pt x="16505" y="119"/>
                  <a:pt x="15227" y="301"/>
                </a:cubicBezTo>
                <a:cubicBezTo>
                  <a:pt x="9390" y="1125"/>
                  <a:pt x="1081" y="3075"/>
                  <a:pt x="368" y="10115"/>
                </a:cubicBezTo>
                <a:cubicBezTo>
                  <a:pt x="0" y="13802"/>
                  <a:pt x="3230" y="18001"/>
                  <a:pt x="5625" y="20530"/>
                </a:cubicBezTo>
                <a:cubicBezTo>
                  <a:pt x="8822" y="23905"/>
                  <a:pt x="11774" y="27102"/>
                  <a:pt x="15951" y="29285"/>
                </a:cubicBezTo>
                <a:cubicBezTo>
                  <a:pt x="17796" y="30247"/>
                  <a:pt x="19900" y="30664"/>
                  <a:pt x="22026" y="30664"/>
                </a:cubicBezTo>
                <a:cubicBezTo>
                  <a:pt x="24674" y="30664"/>
                  <a:pt x="27357" y="30017"/>
                  <a:pt x="29619" y="28973"/>
                </a:cubicBezTo>
                <a:cubicBezTo>
                  <a:pt x="32649" y="27581"/>
                  <a:pt x="34498" y="24361"/>
                  <a:pt x="35511" y="21242"/>
                </a:cubicBezTo>
                <a:cubicBezTo>
                  <a:pt x="36926" y="16932"/>
                  <a:pt x="35456" y="12454"/>
                  <a:pt x="33027" y="8811"/>
                </a:cubicBezTo>
                <a:cubicBezTo>
                  <a:pt x="31680" y="6795"/>
                  <a:pt x="30076" y="4790"/>
                  <a:pt x="28338" y="3086"/>
                </a:cubicBezTo>
                <a:cubicBezTo>
                  <a:pt x="26923" y="1705"/>
                  <a:pt x="25163" y="880"/>
                  <a:pt x="23270" y="435"/>
                </a:cubicBezTo>
                <a:cubicBezTo>
                  <a:pt x="21957" y="125"/>
                  <a:pt x="20576" y="0"/>
                  <a:pt x="19198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2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2" name="橢圓 11"/>
          <p:cNvSpPr/>
          <p:nvPr/>
        </p:nvSpPr>
        <p:spPr>
          <a:xfrm>
            <a:off x="1259632" y="3508103"/>
            <a:ext cx="516051" cy="5160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1</a:t>
            </a:r>
            <a:endParaRPr lang="zh-TW" altLang="en-US" sz="36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353191" y="6137231"/>
            <a:ext cx="516051" cy="51605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3</a:t>
            </a:r>
            <a:endParaRPr lang="zh-TW" altLang="en-US" sz="36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5325677" y="3517446"/>
            <a:ext cx="516051" cy="51605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2</a:t>
            </a:r>
            <a:endParaRPr lang="zh-TW" altLang="en-US" sz="36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808228" y="6083121"/>
            <a:ext cx="516051" cy="51605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4</a:t>
            </a:r>
            <a:endParaRPr lang="zh-TW" altLang="en-US" sz="36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50339" y="3546949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言語的騷擾</a:t>
            </a:r>
          </a:p>
        </p:txBody>
      </p:sp>
      <p:sp>
        <p:nvSpPr>
          <p:cNvPr id="17" name="矩形 16"/>
          <p:cNvSpPr/>
          <p:nvPr/>
        </p:nvSpPr>
        <p:spPr>
          <a:xfrm>
            <a:off x="5904910" y="352765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肢體上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騷擾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43899" y="614614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視覺的騷擾</a:t>
            </a:r>
          </a:p>
        </p:txBody>
      </p:sp>
      <p:sp>
        <p:nvSpPr>
          <p:cNvPr id="19" name="矩形 18"/>
          <p:cNvSpPr/>
          <p:nvPr/>
        </p:nvSpPr>
        <p:spPr>
          <a:xfrm>
            <a:off x="5395930" y="6041651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不受歡迎的性要求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83" y="1626589"/>
            <a:ext cx="1798888" cy="1798888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219" y="4181445"/>
            <a:ext cx="1664352" cy="1950889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4"/>
          <a:stretch/>
        </p:blipFill>
        <p:spPr>
          <a:xfrm>
            <a:off x="5580112" y="1834265"/>
            <a:ext cx="1956541" cy="1596071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45"/>
          <a:stretch/>
        </p:blipFill>
        <p:spPr>
          <a:xfrm rot="18256802">
            <a:off x="6723068" y="2185867"/>
            <a:ext cx="1035144" cy="14630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57"/>
          <a:stretch/>
        </p:blipFill>
        <p:spPr>
          <a:xfrm>
            <a:off x="5985636" y="5312545"/>
            <a:ext cx="1646366" cy="670776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0759">
            <a:off x="6122480" y="4335790"/>
            <a:ext cx="1089018" cy="108901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0;p2"/>
          <p:cNvSpPr/>
          <p:nvPr/>
        </p:nvSpPr>
        <p:spPr>
          <a:xfrm flipH="1">
            <a:off x="-240937" y="6143406"/>
            <a:ext cx="1377923" cy="720150"/>
          </a:xfrm>
          <a:custGeom>
            <a:avLst/>
            <a:gdLst/>
            <a:ahLst/>
            <a:cxnLst/>
            <a:rect l="l" t="t" r="r" b="b"/>
            <a:pathLst>
              <a:path w="229256" h="71979" extrusionOk="0">
                <a:moveTo>
                  <a:pt x="81025" y="0"/>
                </a:moveTo>
                <a:cubicBezTo>
                  <a:pt x="64376" y="0"/>
                  <a:pt x="47727" y="666"/>
                  <a:pt x="31134" y="1943"/>
                </a:cubicBezTo>
                <a:cubicBezTo>
                  <a:pt x="16261" y="3108"/>
                  <a:pt x="1" y="3829"/>
                  <a:pt x="112" y="23364"/>
                </a:cubicBezTo>
                <a:cubicBezTo>
                  <a:pt x="112" y="30245"/>
                  <a:pt x="2886" y="36794"/>
                  <a:pt x="5661" y="43120"/>
                </a:cubicBezTo>
                <a:cubicBezTo>
                  <a:pt x="10046" y="52999"/>
                  <a:pt x="14707" y="62988"/>
                  <a:pt x="20645" y="71978"/>
                </a:cubicBezTo>
                <a:lnTo>
                  <a:pt x="226647" y="71978"/>
                </a:lnTo>
                <a:lnTo>
                  <a:pt x="229256" y="70813"/>
                </a:lnTo>
                <a:cubicBezTo>
                  <a:pt x="228146" y="69592"/>
                  <a:pt x="227036" y="68427"/>
                  <a:pt x="225926" y="67317"/>
                </a:cubicBezTo>
                <a:cubicBezTo>
                  <a:pt x="211608" y="53165"/>
                  <a:pt x="195125" y="41400"/>
                  <a:pt x="178698" y="29746"/>
                </a:cubicBezTo>
                <a:cubicBezTo>
                  <a:pt x="167155" y="21533"/>
                  <a:pt x="155446" y="13264"/>
                  <a:pt x="142237" y="8103"/>
                </a:cubicBezTo>
                <a:cubicBezTo>
                  <a:pt x="124978" y="1277"/>
                  <a:pt x="106054" y="222"/>
                  <a:pt x="87518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52962" y="1268760"/>
            <a:ext cx="7723360" cy="49808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言語中帶有貶抑任一性別的意味。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-355600">
              <a:lnSpc>
                <a:spcPct val="150000"/>
              </a:lnSpc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性別偏見或歧視行為及態度，甚至帶有侮辱、敵視或詆毀其他性別的言論。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Shape 1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0" y="3689718"/>
            <a:ext cx="3960440" cy="2799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5" y="3689718"/>
            <a:ext cx="3907951" cy="2801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群組 6"/>
          <p:cNvGrpSpPr/>
          <p:nvPr/>
        </p:nvGrpSpPr>
        <p:grpSpPr>
          <a:xfrm rot="10800000">
            <a:off x="8217502" y="404664"/>
            <a:ext cx="960836" cy="1368153"/>
            <a:chOff x="-13710" y="2675884"/>
            <a:chExt cx="1186317" cy="2121267"/>
          </a:xfrm>
        </p:grpSpPr>
        <p:sp>
          <p:nvSpPr>
            <p:cNvPr id="8" name="Google Shape;20;p2"/>
            <p:cNvSpPr/>
            <p:nvPr/>
          </p:nvSpPr>
          <p:spPr>
            <a:xfrm rot="10800000">
              <a:off x="-13710" y="2675884"/>
              <a:ext cx="1186317" cy="1858012"/>
            </a:xfrm>
            <a:custGeom>
              <a:avLst/>
              <a:gdLst/>
              <a:ahLst/>
              <a:cxnLst/>
              <a:rect l="l" t="t" r="r" b="b"/>
              <a:pathLst>
                <a:path w="23304" h="36459" extrusionOk="0">
                  <a:moveTo>
                    <a:pt x="19829" y="0"/>
                  </a:moveTo>
                  <a:cubicBezTo>
                    <a:pt x="17493" y="0"/>
                    <a:pt x="15105" y="475"/>
                    <a:pt x="13008" y="1174"/>
                  </a:cubicBezTo>
                  <a:cubicBezTo>
                    <a:pt x="6111" y="3432"/>
                    <a:pt x="0" y="9169"/>
                    <a:pt x="228" y="16979"/>
                  </a:cubicBezTo>
                  <a:cubicBezTo>
                    <a:pt x="394" y="22509"/>
                    <a:pt x="4391" y="28723"/>
                    <a:pt x="8451" y="32224"/>
                  </a:cubicBezTo>
                  <a:cubicBezTo>
                    <a:pt x="11887" y="35200"/>
                    <a:pt x="14959" y="36459"/>
                    <a:pt x="18940" y="36459"/>
                  </a:cubicBezTo>
                  <a:cubicBezTo>
                    <a:pt x="19808" y="36459"/>
                    <a:pt x="20720" y="36399"/>
                    <a:pt x="21688" y="36284"/>
                  </a:cubicBezTo>
                  <a:cubicBezTo>
                    <a:pt x="22226" y="36222"/>
                    <a:pt x="22765" y="36139"/>
                    <a:pt x="23303" y="36035"/>
                  </a:cubicBezTo>
                  <a:lnTo>
                    <a:pt x="23303" y="407"/>
                  </a:lnTo>
                  <a:cubicBezTo>
                    <a:pt x="22392" y="179"/>
                    <a:pt x="21460" y="55"/>
                    <a:pt x="20507" y="14"/>
                  </a:cubicBezTo>
                  <a:cubicBezTo>
                    <a:pt x="20282" y="5"/>
                    <a:pt x="20056" y="0"/>
                    <a:pt x="19829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;p2"/>
            <p:cNvSpPr/>
            <p:nvPr/>
          </p:nvSpPr>
          <p:spPr>
            <a:xfrm rot="10800000">
              <a:off x="-13710" y="2922321"/>
              <a:ext cx="990227" cy="1874830"/>
            </a:xfrm>
            <a:custGeom>
              <a:avLst/>
              <a:gdLst/>
              <a:ahLst/>
              <a:cxnLst/>
              <a:rect l="l" t="t" r="r" b="b"/>
              <a:pathLst>
                <a:path w="19452" h="36789" extrusionOk="0">
                  <a:moveTo>
                    <a:pt x="19451" y="0"/>
                  </a:moveTo>
                  <a:cubicBezTo>
                    <a:pt x="16945" y="63"/>
                    <a:pt x="14687" y="643"/>
                    <a:pt x="13154" y="1160"/>
                  </a:cubicBezTo>
                  <a:cubicBezTo>
                    <a:pt x="7044" y="3170"/>
                    <a:pt x="1" y="8555"/>
                    <a:pt x="249" y="17131"/>
                  </a:cubicBezTo>
                  <a:cubicBezTo>
                    <a:pt x="415" y="22931"/>
                    <a:pt x="4661" y="29166"/>
                    <a:pt x="8535" y="32501"/>
                  </a:cubicBezTo>
                  <a:cubicBezTo>
                    <a:pt x="11994" y="35504"/>
                    <a:pt x="15060" y="36789"/>
                    <a:pt x="19120" y="36789"/>
                  </a:cubicBezTo>
                  <a:lnTo>
                    <a:pt x="19451" y="36789"/>
                  </a:lnTo>
                  <a:lnTo>
                    <a:pt x="19451" y="36436"/>
                  </a:lnTo>
                  <a:cubicBezTo>
                    <a:pt x="19354" y="36438"/>
                    <a:pt x="19256" y="36439"/>
                    <a:pt x="19160" y="36439"/>
                  </a:cubicBezTo>
                  <a:cubicBezTo>
                    <a:pt x="15183" y="36439"/>
                    <a:pt x="12160" y="35184"/>
                    <a:pt x="8763" y="32252"/>
                  </a:cubicBezTo>
                  <a:cubicBezTo>
                    <a:pt x="4951" y="28959"/>
                    <a:pt x="767" y="22827"/>
                    <a:pt x="602" y="17131"/>
                  </a:cubicBezTo>
                  <a:cubicBezTo>
                    <a:pt x="353" y="8721"/>
                    <a:pt x="7271" y="3460"/>
                    <a:pt x="13258" y="1471"/>
                  </a:cubicBezTo>
                  <a:cubicBezTo>
                    <a:pt x="14770" y="974"/>
                    <a:pt x="16986" y="415"/>
                    <a:pt x="19451" y="353"/>
                  </a:cubicBezTo>
                  <a:lnTo>
                    <a:pt x="19451" y="0"/>
                  </a:lnTo>
                  <a:close/>
                </a:path>
              </a:pathLst>
            </a:custGeom>
            <a:solidFill>
              <a:schemeClr val="lt2"/>
            </a:solidFill>
            <a:ln w="3810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矩形 10"/>
          <p:cNvSpPr/>
          <p:nvPr/>
        </p:nvSpPr>
        <p:spPr>
          <a:xfrm>
            <a:off x="1945940" y="453418"/>
            <a:ext cx="5328592" cy="815342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904056" y="188640"/>
            <a:ext cx="741236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>
            <a:lvl1pPr lvl="0" algn="l" rtl="0" eaLnBrk="1" latinLnBrk="0" hangingPunct="1">
              <a:spcBef>
                <a:spcPts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algn="ctr">
              <a:defRPr/>
            </a:pPr>
            <a:r>
              <a:rPr lang="zh-TW" altLang="en-US" sz="4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言語的騷擾</a:t>
            </a:r>
            <a:endParaRPr lang="zh-TW" altLang="en-US" sz="48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Google Shape;38;p2"/>
          <p:cNvGrpSpPr/>
          <p:nvPr/>
        </p:nvGrpSpPr>
        <p:grpSpPr>
          <a:xfrm rot="14320302">
            <a:off x="-77007" y="290879"/>
            <a:ext cx="892640" cy="816455"/>
            <a:chOff x="5177300" y="2314950"/>
            <a:chExt cx="341575" cy="312400"/>
          </a:xfrm>
          <a:solidFill>
            <a:srgbClr val="F9D8A3"/>
          </a:solidFill>
        </p:grpSpPr>
        <p:sp>
          <p:nvSpPr>
            <p:cNvPr id="14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30;p2"/>
          <p:cNvSpPr/>
          <p:nvPr/>
        </p:nvSpPr>
        <p:spPr>
          <a:xfrm flipH="1">
            <a:off x="-240937" y="6143406"/>
            <a:ext cx="1377923" cy="720150"/>
          </a:xfrm>
          <a:custGeom>
            <a:avLst/>
            <a:gdLst/>
            <a:ahLst/>
            <a:cxnLst/>
            <a:rect l="l" t="t" r="r" b="b"/>
            <a:pathLst>
              <a:path w="229256" h="71979" extrusionOk="0">
                <a:moveTo>
                  <a:pt x="81025" y="0"/>
                </a:moveTo>
                <a:cubicBezTo>
                  <a:pt x="64376" y="0"/>
                  <a:pt x="47727" y="666"/>
                  <a:pt x="31134" y="1943"/>
                </a:cubicBezTo>
                <a:cubicBezTo>
                  <a:pt x="16261" y="3108"/>
                  <a:pt x="1" y="3829"/>
                  <a:pt x="112" y="23364"/>
                </a:cubicBezTo>
                <a:cubicBezTo>
                  <a:pt x="112" y="30245"/>
                  <a:pt x="2886" y="36794"/>
                  <a:pt x="5661" y="43120"/>
                </a:cubicBezTo>
                <a:cubicBezTo>
                  <a:pt x="10046" y="52999"/>
                  <a:pt x="14707" y="62988"/>
                  <a:pt x="20645" y="71978"/>
                </a:cubicBezTo>
                <a:lnTo>
                  <a:pt x="226647" y="71978"/>
                </a:lnTo>
                <a:lnTo>
                  <a:pt x="229256" y="70813"/>
                </a:lnTo>
                <a:cubicBezTo>
                  <a:pt x="228146" y="69592"/>
                  <a:pt x="227036" y="68427"/>
                  <a:pt x="225926" y="67317"/>
                </a:cubicBezTo>
                <a:cubicBezTo>
                  <a:pt x="211608" y="53165"/>
                  <a:pt x="195125" y="41400"/>
                  <a:pt x="178698" y="29746"/>
                </a:cubicBezTo>
                <a:cubicBezTo>
                  <a:pt x="167155" y="21533"/>
                  <a:pt x="155446" y="13264"/>
                  <a:pt x="142237" y="8103"/>
                </a:cubicBezTo>
                <a:cubicBezTo>
                  <a:pt x="124978" y="1277"/>
                  <a:pt x="106054" y="222"/>
                  <a:pt x="8751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群組 14"/>
          <p:cNvGrpSpPr/>
          <p:nvPr/>
        </p:nvGrpSpPr>
        <p:grpSpPr>
          <a:xfrm rot="10800000">
            <a:off x="8217502" y="404664"/>
            <a:ext cx="960836" cy="1368153"/>
            <a:chOff x="-13710" y="2675884"/>
            <a:chExt cx="1186317" cy="2121267"/>
          </a:xfrm>
        </p:grpSpPr>
        <p:sp>
          <p:nvSpPr>
            <p:cNvPr id="16" name="Google Shape;20;p2"/>
            <p:cNvSpPr/>
            <p:nvPr/>
          </p:nvSpPr>
          <p:spPr>
            <a:xfrm rot="10800000">
              <a:off x="-13710" y="2675884"/>
              <a:ext cx="1186317" cy="1858012"/>
            </a:xfrm>
            <a:custGeom>
              <a:avLst/>
              <a:gdLst/>
              <a:ahLst/>
              <a:cxnLst/>
              <a:rect l="l" t="t" r="r" b="b"/>
              <a:pathLst>
                <a:path w="23304" h="36459" extrusionOk="0">
                  <a:moveTo>
                    <a:pt x="19829" y="0"/>
                  </a:moveTo>
                  <a:cubicBezTo>
                    <a:pt x="17493" y="0"/>
                    <a:pt x="15105" y="475"/>
                    <a:pt x="13008" y="1174"/>
                  </a:cubicBezTo>
                  <a:cubicBezTo>
                    <a:pt x="6111" y="3432"/>
                    <a:pt x="0" y="9169"/>
                    <a:pt x="228" y="16979"/>
                  </a:cubicBezTo>
                  <a:cubicBezTo>
                    <a:pt x="394" y="22509"/>
                    <a:pt x="4391" y="28723"/>
                    <a:pt x="8451" y="32224"/>
                  </a:cubicBezTo>
                  <a:cubicBezTo>
                    <a:pt x="11887" y="35200"/>
                    <a:pt x="14959" y="36459"/>
                    <a:pt x="18940" y="36459"/>
                  </a:cubicBezTo>
                  <a:cubicBezTo>
                    <a:pt x="19808" y="36459"/>
                    <a:pt x="20720" y="36399"/>
                    <a:pt x="21688" y="36284"/>
                  </a:cubicBezTo>
                  <a:cubicBezTo>
                    <a:pt x="22226" y="36222"/>
                    <a:pt x="22765" y="36139"/>
                    <a:pt x="23303" y="36035"/>
                  </a:cubicBezTo>
                  <a:lnTo>
                    <a:pt x="23303" y="407"/>
                  </a:lnTo>
                  <a:cubicBezTo>
                    <a:pt x="22392" y="179"/>
                    <a:pt x="21460" y="55"/>
                    <a:pt x="20507" y="14"/>
                  </a:cubicBezTo>
                  <a:cubicBezTo>
                    <a:pt x="20282" y="5"/>
                    <a:pt x="20056" y="0"/>
                    <a:pt x="19829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;p2"/>
            <p:cNvSpPr/>
            <p:nvPr/>
          </p:nvSpPr>
          <p:spPr>
            <a:xfrm rot="10800000">
              <a:off x="-13710" y="2922321"/>
              <a:ext cx="990227" cy="1874830"/>
            </a:xfrm>
            <a:custGeom>
              <a:avLst/>
              <a:gdLst/>
              <a:ahLst/>
              <a:cxnLst/>
              <a:rect l="l" t="t" r="r" b="b"/>
              <a:pathLst>
                <a:path w="19452" h="36789" extrusionOk="0">
                  <a:moveTo>
                    <a:pt x="19451" y="0"/>
                  </a:moveTo>
                  <a:cubicBezTo>
                    <a:pt x="16945" y="63"/>
                    <a:pt x="14687" y="643"/>
                    <a:pt x="13154" y="1160"/>
                  </a:cubicBezTo>
                  <a:cubicBezTo>
                    <a:pt x="7044" y="3170"/>
                    <a:pt x="1" y="8555"/>
                    <a:pt x="249" y="17131"/>
                  </a:cubicBezTo>
                  <a:cubicBezTo>
                    <a:pt x="415" y="22931"/>
                    <a:pt x="4661" y="29166"/>
                    <a:pt x="8535" y="32501"/>
                  </a:cubicBezTo>
                  <a:cubicBezTo>
                    <a:pt x="11994" y="35504"/>
                    <a:pt x="15060" y="36789"/>
                    <a:pt x="19120" y="36789"/>
                  </a:cubicBezTo>
                  <a:lnTo>
                    <a:pt x="19451" y="36789"/>
                  </a:lnTo>
                  <a:lnTo>
                    <a:pt x="19451" y="36436"/>
                  </a:lnTo>
                  <a:cubicBezTo>
                    <a:pt x="19354" y="36438"/>
                    <a:pt x="19256" y="36439"/>
                    <a:pt x="19160" y="36439"/>
                  </a:cubicBezTo>
                  <a:cubicBezTo>
                    <a:pt x="15183" y="36439"/>
                    <a:pt x="12160" y="35184"/>
                    <a:pt x="8763" y="32252"/>
                  </a:cubicBezTo>
                  <a:cubicBezTo>
                    <a:pt x="4951" y="28959"/>
                    <a:pt x="767" y="22827"/>
                    <a:pt x="602" y="17131"/>
                  </a:cubicBezTo>
                  <a:cubicBezTo>
                    <a:pt x="353" y="8721"/>
                    <a:pt x="7271" y="3460"/>
                    <a:pt x="13258" y="1471"/>
                  </a:cubicBezTo>
                  <a:cubicBezTo>
                    <a:pt x="14770" y="974"/>
                    <a:pt x="16986" y="415"/>
                    <a:pt x="19451" y="353"/>
                  </a:cubicBezTo>
                  <a:lnTo>
                    <a:pt x="19451" y="0"/>
                  </a:lnTo>
                  <a:close/>
                </a:path>
              </a:pathLst>
            </a:custGeom>
            <a:solidFill>
              <a:schemeClr val="lt2"/>
            </a:solidFill>
            <a:ln w="3810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11560" y="1340768"/>
            <a:ext cx="7920880" cy="4620824"/>
          </a:xfrm>
        </p:spPr>
        <p:txBody>
          <a:bodyPr/>
          <a:lstStyle/>
          <a:p>
            <a:pPr marL="355600" indent="-355600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任一人對他人做出肢體上的動作，讓對方覺得不受尊重及不舒服。</a:t>
            </a:r>
            <a:r>
              <a:rPr lang="en-US" altLang="zh-TW" sz="3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例如：故意觸碰對方的肢體。</a:t>
            </a:r>
            <a:r>
              <a:rPr lang="en-US" altLang="zh-TW" sz="32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4755320" y="3651180"/>
            <a:ext cx="4065152" cy="2952328"/>
            <a:chOff x="4716016" y="3717032"/>
            <a:chExt cx="4065152" cy="2952328"/>
          </a:xfrm>
        </p:grpSpPr>
        <p:sp>
          <p:nvSpPr>
            <p:cNvPr id="9" name="矩形 8"/>
            <p:cNvSpPr/>
            <p:nvPr/>
          </p:nvSpPr>
          <p:spPr>
            <a:xfrm>
              <a:off x="4716016" y="3717032"/>
              <a:ext cx="4065152" cy="29523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" name="Shape 135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890399" y="3907368"/>
              <a:ext cx="3613317" cy="2612643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0" y="3674480"/>
            <a:ext cx="4174516" cy="292952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945940" y="453418"/>
            <a:ext cx="5328592" cy="815342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904056" y="188640"/>
            <a:ext cx="741236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>
            <a:lvl1pPr lvl="0" algn="l" rtl="0" eaLnBrk="1" latinLnBrk="0" hangingPunct="1">
              <a:spcBef>
                <a:spcPts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algn="ctr">
              <a:defRPr/>
            </a:pPr>
            <a:r>
              <a:rPr lang="zh-TW" altLang="en-US" sz="4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肢體上</a:t>
            </a:r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騷擾</a:t>
            </a:r>
            <a:endParaRPr lang="zh-TW" altLang="en-US" sz="48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Google Shape;38;p2"/>
          <p:cNvGrpSpPr/>
          <p:nvPr/>
        </p:nvGrpSpPr>
        <p:grpSpPr>
          <a:xfrm rot="14320302">
            <a:off x="-77007" y="290879"/>
            <a:ext cx="892640" cy="816455"/>
            <a:chOff x="5177300" y="2314950"/>
            <a:chExt cx="341575" cy="3124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57541" y="1514632"/>
            <a:ext cx="7606477" cy="4548816"/>
          </a:xfrm>
        </p:spPr>
        <p:txBody>
          <a:bodyPr/>
          <a:lstStyle/>
          <a:p>
            <a:pPr marL="355600" lvl="0" indent="-355600">
              <a:lnSpc>
                <a:spcPct val="150000"/>
              </a:lnSpc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展示裸露色情圖片或是帶有貶抑任一性別意味的海報、宣傳單，造成當事人不舒服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者。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endPara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3040938" y="3738549"/>
            <a:ext cx="5184576" cy="2880320"/>
            <a:chOff x="1825947" y="3284984"/>
            <a:chExt cx="5626373" cy="3384376"/>
          </a:xfrm>
        </p:grpSpPr>
        <p:sp>
          <p:nvSpPr>
            <p:cNvPr id="19" name="矩形 18"/>
            <p:cNvSpPr/>
            <p:nvPr/>
          </p:nvSpPr>
          <p:spPr>
            <a:xfrm>
              <a:off x="1825947" y="3284984"/>
              <a:ext cx="5626373" cy="33843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" name="圖片 7" descr="e60abe30-c083-11e4-8dc1-2b2c784cabdd_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0391" y="3604080"/>
              <a:ext cx="5084141" cy="2859828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1945940" y="453418"/>
            <a:ext cx="5328592" cy="815342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904056" y="188640"/>
            <a:ext cx="741236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>
            <a:lvl1pPr lvl="0" algn="l" rtl="0" eaLnBrk="1" latinLnBrk="0" hangingPunct="1">
              <a:spcBef>
                <a:spcPts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algn="ctr">
              <a:defRPr/>
            </a:pPr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視覺的騷擾</a:t>
            </a:r>
            <a:endParaRPr lang="zh-TW" altLang="en-US" sz="48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Google Shape;30;p2"/>
          <p:cNvSpPr/>
          <p:nvPr/>
        </p:nvSpPr>
        <p:spPr>
          <a:xfrm flipH="1">
            <a:off x="-240937" y="6143406"/>
            <a:ext cx="1377923" cy="720150"/>
          </a:xfrm>
          <a:custGeom>
            <a:avLst/>
            <a:gdLst/>
            <a:ahLst/>
            <a:cxnLst/>
            <a:rect l="l" t="t" r="r" b="b"/>
            <a:pathLst>
              <a:path w="229256" h="71979" extrusionOk="0">
                <a:moveTo>
                  <a:pt x="81025" y="0"/>
                </a:moveTo>
                <a:cubicBezTo>
                  <a:pt x="64376" y="0"/>
                  <a:pt x="47727" y="666"/>
                  <a:pt x="31134" y="1943"/>
                </a:cubicBezTo>
                <a:cubicBezTo>
                  <a:pt x="16261" y="3108"/>
                  <a:pt x="1" y="3829"/>
                  <a:pt x="112" y="23364"/>
                </a:cubicBezTo>
                <a:cubicBezTo>
                  <a:pt x="112" y="30245"/>
                  <a:pt x="2886" y="36794"/>
                  <a:pt x="5661" y="43120"/>
                </a:cubicBezTo>
                <a:cubicBezTo>
                  <a:pt x="10046" y="52999"/>
                  <a:pt x="14707" y="62988"/>
                  <a:pt x="20645" y="71978"/>
                </a:cubicBezTo>
                <a:lnTo>
                  <a:pt x="226647" y="71978"/>
                </a:lnTo>
                <a:lnTo>
                  <a:pt x="229256" y="70813"/>
                </a:lnTo>
                <a:cubicBezTo>
                  <a:pt x="228146" y="69592"/>
                  <a:pt x="227036" y="68427"/>
                  <a:pt x="225926" y="67317"/>
                </a:cubicBezTo>
                <a:cubicBezTo>
                  <a:pt x="211608" y="53165"/>
                  <a:pt x="195125" y="41400"/>
                  <a:pt x="178698" y="29746"/>
                </a:cubicBezTo>
                <a:cubicBezTo>
                  <a:pt x="167155" y="21533"/>
                  <a:pt x="155446" y="13264"/>
                  <a:pt x="142237" y="8103"/>
                </a:cubicBezTo>
                <a:cubicBezTo>
                  <a:pt x="124978" y="1277"/>
                  <a:pt x="106054" y="222"/>
                  <a:pt x="8751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群組 9"/>
          <p:cNvGrpSpPr/>
          <p:nvPr/>
        </p:nvGrpSpPr>
        <p:grpSpPr>
          <a:xfrm rot="10800000">
            <a:off x="8217502" y="404664"/>
            <a:ext cx="960836" cy="1368153"/>
            <a:chOff x="-13710" y="2675884"/>
            <a:chExt cx="1186317" cy="2121267"/>
          </a:xfrm>
        </p:grpSpPr>
        <p:sp>
          <p:nvSpPr>
            <p:cNvPr id="11" name="Google Shape;20;p2"/>
            <p:cNvSpPr/>
            <p:nvPr/>
          </p:nvSpPr>
          <p:spPr>
            <a:xfrm rot="10800000">
              <a:off x="-13710" y="2675884"/>
              <a:ext cx="1186317" cy="1858012"/>
            </a:xfrm>
            <a:custGeom>
              <a:avLst/>
              <a:gdLst/>
              <a:ahLst/>
              <a:cxnLst/>
              <a:rect l="l" t="t" r="r" b="b"/>
              <a:pathLst>
                <a:path w="23304" h="36459" extrusionOk="0">
                  <a:moveTo>
                    <a:pt x="19829" y="0"/>
                  </a:moveTo>
                  <a:cubicBezTo>
                    <a:pt x="17493" y="0"/>
                    <a:pt x="15105" y="475"/>
                    <a:pt x="13008" y="1174"/>
                  </a:cubicBezTo>
                  <a:cubicBezTo>
                    <a:pt x="6111" y="3432"/>
                    <a:pt x="0" y="9169"/>
                    <a:pt x="228" y="16979"/>
                  </a:cubicBezTo>
                  <a:cubicBezTo>
                    <a:pt x="394" y="22509"/>
                    <a:pt x="4391" y="28723"/>
                    <a:pt x="8451" y="32224"/>
                  </a:cubicBezTo>
                  <a:cubicBezTo>
                    <a:pt x="11887" y="35200"/>
                    <a:pt x="14959" y="36459"/>
                    <a:pt x="18940" y="36459"/>
                  </a:cubicBezTo>
                  <a:cubicBezTo>
                    <a:pt x="19808" y="36459"/>
                    <a:pt x="20720" y="36399"/>
                    <a:pt x="21688" y="36284"/>
                  </a:cubicBezTo>
                  <a:cubicBezTo>
                    <a:pt x="22226" y="36222"/>
                    <a:pt x="22765" y="36139"/>
                    <a:pt x="23303" y="36035"/>
                  </a:cubicBezTo>
                  <a:lnTo>
                    <a:pt x="23303" y="407"/>
                  </a:lnTo>
                  <a:cubicBezTo>
                    <a:pt x="22392" y="179"/>
                    <a:pt x="21460" y="55"/>
                    <a:pt x="20507" y="14"/>
                  </a:cubicBezTo>
                  <a:cubicBezTo>
                    <a:pt x="20282" y="5"/>
                    <a:pt x="20056" y="0"/>
                    <a:pt x="19829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;p2"/>
            <p:cNvSpPr/>
            <p:nvPr/>
          </p:nvSpPr>
          <p:spPr>
            <a:xfrm rot="10800000">
              <a:off x="-13710" y="2922321"/>
              <a:ext cx="990227" cy="1874830"/>
            </a:xfrm>
            <a:custGeom>
              <a:avLst/>
              <a:gdLst/>
              <a:ahLst/>
              <a:cxnLst/>
              <a:rect l="l" t="t" r="r" b="b"/>
              <a:pathLst>
                <a:path w="19452" h="36789" extrusionOk="0">
                  <a:moveTo>
                    <a:pt x="19451" y="0"/>
                  </a:moveTo>
                  <a:cubicBezTo>
                    <a:pt x="16945" y="63"/>
                    <a:pt x="14687" y="643"/>
                    <a:pt x="13154" y="1160"/>
                  </a:cubicBezTo>
                  <a:cubicBezTo>
                    <a:pt x="7044" y="3170"/>
                    <a:pt x="1" y="8555"/>
                    <a:pt x="249" y="17131"/>
                  </a:cubicBezTo>
                  <a:cubicBezTo>
                    <a:pt x="415" y="22931"/>
                    <a:pt x="4661" y="29166"/>
                    <a:pt x="8535" y="32501"/>
                  </a:cubicBezTo>
                  <a:cubicBezTo>
                    <a:pt x="11994" y="35504"/>
                    <a:pt x="15060" y="36789"/>
                    <a:pt x="19120" y="36789"/>
                  </a:cubicBezTo>
                  <a:lnTo>
                    <a:pt x="19451" y="36789"/>
                  </a:lnTo>
                  <a:lnTo>
                    <a:pt x="19451" y="36436"/>
                  </a:lnTo>
                  <a:cubicBezTo>
                    <a:pt x="19354" y="36438"/>
                    <a:pt x="19256" y="36439"/>
                    <a:pt x="19160" y="36439"/>
                  </a:cubicBezTo>
                  <a:cubicBezTo>
                    <a:pt x="15183" y="36439"/>
                    <a:pt x="12160" y="35184"/>
                    <a:pt x="8763" y="32252"/>
                  </a:cubicBezTo>
                  <a:cubicBezTo>
                    <a:pt x="4951" y="28959"/>
                    <a:pt x="767" y="22827"/>
                    <a:pt x="602" y="17131"/>
                  </a:cubicBezTo>
                  <a:cubicBezTo>
                    <a:pt x="353" y="8721"/>
                    <a:pt x="7271" y="3460"/>
                    <a:pt x="13258" y="1471"/>
                  </a:cubicBezTo>
                  <a:cubicBezTo>
                    <a:pt x="14770" y="974"/>
                    <a:pt x="16986" y="415"/>
                    <a:pt x="19451" y="353"/>
                  </a:cubicBezTo>
                  <a:lnTo>
                    <a:pt x="19451" y="0"/>
                  </a:lnTo>
                  <a:close/>
                </a:path>
              </a:pathLst>
            </a:custGeom>
            <a:solidFill>
              <a:schemeClr val="lt2"/>
            </a:solidFill>
            <a:ln w="3810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38;p2"/>
          <p:cNvGrpSpPr/>
          <p:nvPr/>
        </p:nvGrpSpPr>
        <p:grpSpPr>
          <a:xfrm rot="14320302">
            <a:off x="-77007" y="290879"/>
            <a:ext cx="892640" cy="816455"/>
            <a:chOff x="5177300" y="2314950"/>
            <a:chExt cx="341575" cy="3124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4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13443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2834" y="1474179"/>
            <a:ext cx="7556892" cy="4116768"/>
          </a:xfrm>
        </p:spPr>
        <p:txBody>
          <a:bodyPr/>
          <a:lstStyle/>
          <a:p>
            <a:pPr marL="355600" indent="-355600">
              <a:lnSpc>
                <a:spcPct val="150000"/>
              </a:lnSpc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以要求對方同意性服務作為交換利益條件的手段。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例如：給你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妳糖果，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我摸一下。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grpSp>
        <p:nvGrpSpPr>
          <p:cNvPr id="21" name="群組 20"/>
          <p:cNvGrpSpPr/>
          <p:nvPr/>
        </p:nvGrpSpPr>
        <p:grpSpPr>
          <a:xfrm>
            <a:off x="5364088" y="3623161"/>
            <a:ext cx="3150395" cy="2880320"/>
            <a:chOff x="5225927" y="3651253"/>
            <a:chExt cx="3150395" cy="2880320"/>
          </a:xfrm>
        </p:grpSpPr>
        <p:sp>
          <p:nvSpPr>
            <p:cNvPr id="20" name="矩形 19"/>
            <p:cNvSpPr/>
            <p:nvPr/>
          </p:nvSpPr>
          <p:spPr>
            <a:xfrm>
              <a:off x="5225927" y="3651253"/>
              <a:ext cx="3150395" cy="28803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" name="Shape 135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5542958" y="3720931"/>
              <a:ext cx="2516332" cy="2740963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763688" y="453418"/>
            <a:ext cx="5688632" cy="815342"/>
          </a:xfrm>
          <a:prstGeom prst="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904056" y="188640"/>
            <a:ext cx="7412360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>
            <a:lvl1pPr lvl="0" algn="l" rtl="0" eaLnBrk="1" latinLnBrk="0" hangingPunct="1">
              <a:spcBef>
                <a:spcPts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algn="ctr">
              <a:defRPr/>
            </a:pPr>
            <a:r>
              <a:rPr lang="zh-TW" altLang="en-US" sz="4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不受歡迎的性要求</a:t>
            </a:r>
            <a:endParaRPr lang="zh-TW" altLang="en-US" sz="48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Google Shape;30;p2"/>
          <p:cNvSpPr/>
          <p:nvPr/>
        </p:nvSpPr>
        <p:spPr>
          <a:xfrm flipH="1">
            <a:off x="-240937" y="6143406"/>
            <a:ext cx="1377923" cy="720150"/>
          </a:xfrm>
          <a:custGeom>
            <a:avLst/>
            <a:gdLst/>
            <a:ahLst/>
            <a:cxnLst/>
            <a:rect l="l" t="t" r="r" b="b"/>
            <a:pathLst>
              <a:path w="229256" h="71979" extrusionOk="0">
                <a:moveTo>
                  <a:pt x="81025" y="0"/>
                </a:moveTo>
                <a:cubicBezTo>
                  <a:pt x="64376" y="0"/>
                  <a:pt x="47727" y="666"/>
                  <a:pt x="31134" y="1943"/>
                </a:cubicBezTo>
                <a:cubicBezTo>
                  <a:pt x="16261" y="3108"/>
                  <a:pt x="1" y="3829"/>
                  <a:pt x="112" y="23364"/>
                </a:cubicBezTo>
                <a:cubicBezTo>
                  <a:pt x="112" y="30245"/>
                  <a:pt x="2886" y="36794"/>
                  <a:pt x="5661" y="43120"/>
                </a:cubicBezTo>
                <a:cubicBezTo>
                  <a:pt x="10046" y="52999"/>
                  <a:pt x="14707" y="62988"/>
                  <a:pt x="20645" y="71978"/>
                </a:cubicBezTo>
                <a:lnTo>
                  <a:pt x="226647" y="71978"/>
                </a:lnTo>
                <a:lnTo>
                  <a:pt x="229256" y="70813"/>
                </a:lnTo>
                <a:cubicBezTo>
                  <a:pt x="228146" y="69592"/>
                  <a:pt x="227036" y="68427"/>
                  <a:pt x="225926" y="67317"/>
                </a:cubicBezTo>
                <a:cubicBezTo>
                  <a:pt x="211608" y="53165"/>
                  <a:pt x="195125" y="41400"/>
                  <a:pt x="178698" y="29746"/>
                </a:cubicBezTo>
                <a:cubicBezTo>
                  <a:pt x="167155" y="21533"/>
                  <a:pt x="155446" y="13264"/>
                  <a:pt x="142237" y="8103"/>
                </a:cubicBezTo>
                <a:cubicBezTo>
                  <a:pt x="124978" y="1277"/>
                  <a:pt x="106054" y="222"/>
                  <a:pt x="87518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群組 9"/>
          <p:cNvGrpSpPr/>
          <p:nvPr/>
        </p:nvGrpSpPr>
        <p:grpSpPr>
          <a:xfrm rot="10800000">
            <a:off x="8217502" y="404664"/>
            <a:ext cx="960836" cy="1368153"/>
            <a:chOff x="-13710" y="2675884"/>
            <a:chExt cx="1186317" cy="2121267"/>
          </a:xfrm>
        </p:grpSpPr>
        <p:sp>
          <p:nvSpPr>
            <p:cNvPr id="11" name="Google Shape;20;p2"/>
            <p:cNvSpPr/>
            <p:nvPr/>
          </p:nvSpPr>
          <p:spPr>
            <a:xfrm rot="10800000">
              <a:off x="-13710" y="2675884"/>
              <a:ext cx="1186317" cy="1858012"/>
            </a:xfrm>
            <a:custGeom>
              <a:avLst/>
              <a:gdLst/>
              <a:ahLst/>
              <a:cxnLst/>
              <a:rect l="l" t="t" r="r" b="b"/>
              <a:pathLst>
                <a:path w="23304" h="36459" extrusionOk="0">
                  <a:moveTo>
                    <a:pt x="19829" y="0"/>
                  </a:moveTo>
                  <a:cubicBezTo>
                    <a:pt x="17493" y="0"/>
                    <a:pt x="15105" y="475"/>
                    <a:pt x="13008" y="1174"/>
                  </a:cubicBezTo>
                  <a:cubicBezTo>
                    <a:pt x="6111" y="3432"/>
                    <a:pt x="0" y="9169"/>
                    <a:pt x="228" y="16979"/>
                  </a:cubicBezTo>
                  <a:cubicBezTo>
                    <a:pt x="394" y="22509"/>
                    <a:pt x="4391" y="28723"/>
                    <a:pt x="8451" y="32224"/>
                  </a:cubicBezTo>
                  <a:cubicBezTo>
                    <a:pt x="11887" y="35200"/>
                    <a:pt x="14959" y="36459"/>
                    <a:pt x="18940" y="36459"/>
                  </a:cubicBezTo>
                  <a:cubicBezTo>
                    <a:pt x="19808" y="36459"/>
                    <a:pt x="20720" y="36399"/>
                    <a:pt x="21688" y="36284"/>
                  </a:cubicBezTo>
                  <a:cubicBezTo>
                    <a:pt x="22226" y="36222"/>
                    <a:pt x="22765" y="36139"/>
                    <a:pt x="23303" y="36035"/>
                  </a:cubicBezTo>
                  <a:lnTo>
                    <a:pt x="23303" y="407"/>
                  </a:lnTo>
                  <a:cubicBezTo>
                    <a:pt x="22392" y="179"/>
                    <a:pt x="21460" y="55"/>
                    <a:pt x="20507" y="14"/>
                  </a:cubicBezTo>
                  <a:cubicBezTo>
                    <a:pt x="20282" y="5"/>
                    <a:pt x="20056" y="0"/>
                    <a:pt x="19829" y="0"/>
                  </a:cubicBezTo>
                  <a:close/>
                </a:path>
              </a:pathLst>
            </a:custGeom>
            <a:solidFill>
              <a:srgbClr val="F0B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;p2"/>
            <p:cNvSpPr/>
            <p:nvPr/>
          </p:nvSpPr>
          <p:spPr>
            <a:xfrm rot="10800000">
              <a:off x="-13710" y="2922321"/>
              <a:ext cx="990227" cy="1874830"/>
            </a:xfrm>
            <a:custGeom>
              <a:avLst/>
              <a:gdLst/>
              <a:ahLst/>
              <a:cxnLst/>
              <a:rect l="l" t="t" r="r" b="b"/>
              <a:pathLst>
                <a:path w="19452" h="36789" extrusionOk="0">
                  <a:moveTo>
                    <a:pt x="19451" y="0"/>
                  </a:moveTo>
                  <a:cubicBezTo>
                    <a:pt x="16945" y="63"/>
                    <a:pt x="14687" y="643"/>
                    <a:pt x="13154" y="1160"/>
                  </a:cubicBezTo>
                  <a:cubicBezTo>
                    <a:pt x="7044" y="3170"/>
                    <a:pt x="1" y="8555"/>
                    <a:pt x="249" y="17131"/>
                  </a:cubicBezTo>
                  <a:cubicBezTo>
                    <a:pt x="415" y="22931"/>
                    <a:pt x="4661" y="29166"/>
                    <a:pt x="8535" y="32501"/>
                  </a:cubicBezTo>
                  <a:cubicBezTo>
                    <a:pt x="11994" y="35504"/>
                    <a:pt x="15060" y="36789"/>
                    <a:pt x="19120" y="36789"/>
                  </a:cubicBezTo>
                  <a:lnTo>
                    <a:pt x="19451" y="36789"/>
                  </a:lnTo>
                  <a:lnTo>
                    <a:pt x="19451" y="36436"/>
                  </a:lnTo>
                  <a:cubicBezTo>
                    <a:pt x="19354" y="36438"/>
                    <a:pt x="19256" y="36439"/>
                    <a:pt x="19160" y="36439"/>
                  </a:cubicBezTo>
                  <a:cubicBezTo>
                    <a:pt x="15183" y="36439"/>
                    <a:pt x="12160" y="35184"/>
                    <a:pt x="8763" y="32252"/>
                  </a:cubicBezTo>
                  <a:cubicBezTo>
                    <a:pt x="4951" y="28959"/>
                    <a:pt x="767" y="22827"/>
                    <a:pt x="602" y="17131"/>
                  </a:cubicBezTo>
                  <a:cubicBezTo>
                    <a:pt x="353" y="8721"/>
                    <a:pt x="7271" y="3460"/>
                    <a:pt x="13258" y="1471"/>
                  </a:cubicBezTo>
                  <a:cubicBezTo>
                    <a:pt x="14770" y="974"/>
                    <a:pt x="16986" y="415"/>
                    <a:pt x="19451" y="353"/>
                  </a:cubicBezTo>
                  <a:lnTo>
                    <a:pt x="19451" y="0"/>
                  </a:lnTo>
                  <a:close/>
                </a:path>
              </a:pathLst>
            </a:custGeom>
            <a:solidFill>
              <a:schemeClr val="lt2"/>
            </a:solidFill>
            <a:ln w="3810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38;p2"/>
          <p:cNvGrpSpPr/>
          <p:nvPr/>
        </p:nvGrpSpPr>
        <p:grpSpPr>
          <a:xfrm rot="14320302">
            <a:off x="-77007" y="290879"/>
            <a:ext cx="892640" cy="816455"/>
            <a:chOff x="5177300" y="2314950"/>
            <a:chExt cx="341575" cy="3124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724595" y="3861048"/>
            <a:ext cx="4330526" cy="2571951"/>
            <a:chOff x="724594" y="3595442"/>
            <a:chExt cx="4777741" cy="2837557"/>
          </a:xfrm>
        </p:grpSpPr>
        <p:sp>
          <p:nvSpPr>
            <p:cNvPr id="19" name="矩形 18"/>
            <p:cNvSpPr/>
            <p:nvPr/>
          </p:nvSpPr>
          <p:spPr>
            <a:xfrm>
              <a:off x="724594" y="3595442"/>
              <a:ext cx="4777741" cy="28375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245" y="4053358"/>
              <a:ext cx="4486843" cy="192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655272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3734</TotalTime>
  <Words>1871</Words>
  <Application>Microsoft Office PowerPoint</Application>
  <PresentationFormat>如螢幕大小 (4:3)</PresentationFormat>
  <Paragraphs>190</Paragraphs>
  <Slides>33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50" baseType="lpstr">
      <vt:lpstr>Arial Unicode MS</vt:lpstr>
      <vt:lpstr>Gen Jyuu Gothic Regular</vt:lpstr>
      <vt:lpstr>華康古印體(P)</vt:lpstr>
      <vt:lpstr>華康采風體W3</vt:lpstr>
      <vt:lpstr>微軟正黑體</vt:lpstr>
      <vt:lpstr>新細明體</vt:lpstr>
      <vt:lpstr>Hanyi Senty Chalk Original</vt:lpstr>
      <vt:lpstr>Arial</vt:lpstr>
      <vt:lpstr>標楷體</vt:lpstr>
      <vt:lpstr>Wingdings</vt:lpstr>
      <vt:lpstr>Times New Roman</vt:lpstr>
      <vt:lpstr>Calibri Light</vt:lpstr>
      <vt:lpstr>Lucida Sans Unicode</vt:lpstr>
      <vt:lpstr>Calibri</vt:lpstr>
      <vt:lpstr>Comic Sans MS</vt:lpstr>
      <vt:lpstr>Wingdings 2</vt:lpstr>
      <vt:lpstr>Office Theme</vt:lpstr>
      <vt:lpstr>PowerPoint 簡報</vt:lpstr>
      <vt:lpstr>PowerPoint 簡報</vt:lpstr>
      <vt:lpstr>PowerPoint 簡報</vt:lpstr>
      <vt:lpstr>性騷擾 分為以下四種</vt:lpstr>
      <vt:lpstr>PowerPoint 簡報</vt:lpstr>
      <vt:lpstr>PowerPoint 簡報</vt:lpstr>
      <vt:lpstr>PowerPoint 簡報</vt:lpstr>
      <vt:lpstr>PowerPoint 簡報</vt:lpstr>
      <vt:lpstr>PowerPoint 簡報</vt:lpstr>
      <vt:lpstr>性騷擾人人都該注意!!!!!!</vt:lpstr>
      <vt:lpstr>PowerPoint 簡報</vt:lpstr>
      <vt:lpstr>大聲說 「不」</vt:lpstr>
      <vt:lpstr>求助方式</vt:lpstr>
      <vt:lpstr>PowerPoint 簡報</vt:lpstr>
      <vt:lpstr>PowerPoint 簡報</vt:lpstr>
      <vt:lpstr>PowerPoint 簡報</vt:lpstr>
      <vt:lpstr>PowerPoint 簡報</vt:lpstr>
      <vt:lpstr>認識性別平等</vt:lpstr>
      <vt:lpstr>性別平等 Gender Equality</vt:lpstr>
      <vt:lpstr>性別平等 Gender Equality</vt:lpstr>
      <vt:lpstr>生活上存在的性別不平等</vt:lpstr>
      <vt:lpstr>PowerPoint 簡報</vt:lpstr>
      <vt:lpstr>PowerPoint 簡報</vt:lpstr>
      <vt:lpstr>PowerPoint 簡報</vt:lpstr>
      <vt:lpstr>我們可以怎麼做？</vt:lpstr>
      <vt:lpstr>PowerPoint 簡報</vt:lpstr>
      <vt:lpstr>面對多元性別及性傾向…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94打工 94ㄞˋ注意</dc:title>
  <dc:creator>青少年中心02</dc:creator>
  <cp:lastModifiedBy>李翠吟</cp:lastModifiedBy>
  <cp:revision>321</cp:revision>
  <dcterms:created xsi:type="dcterms:W3CDTF">2017-09-04T01:20:47Z</dcterms:created>
  <dcterms:modified xsi:type="dcterms:W3CDTF">2024-03-05T02:28:03Z</dcterms:modified>
</cp:coreProperties>
</file>