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1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96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01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5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1903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89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31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4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2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11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6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64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7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1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1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9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58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1425A8-36F2-46DB-BFB0-606BC1586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1039" y="2697098"/>
            <a:ext cx="7766936" cy="1646302"/>
          </a:xfrm>
        </p:spPr>
        <p:txBody>
          <a:bodyPr/>
          <a:lstStyle/>
          <a:p>
            <a:pPr algn="ctr"/>
            <a:r>
              <a:rPr lang="zh-TW" altLang="en-US" sz="7200" b="1" dirty="0"/>
              <a:t>勤休制度宣導</a:t>
            </a:r>
            <a:br>
              <a:rPr lang="en-US" altLang="zh-TW" sz="7200" b="1" dirty="0"/>
            </a:br>
            <a:endParaRPr lang="zh-TW" altLang="en-US" sz="7200" b="1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91F2020-5494-4F9E-BC2F-CCEC89E6F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6534" y="5193833"/>
            <a:ext cx="7766936" cy="1096899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人事室</a:t>
            </a:r>
            <a:r>
              <a:rPr lang="en-US" altLang="zh-TW" sz="3200" dirty="0"/>
              <a:t>113.6.26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788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D84AE2-0425-47E7-8625-0641F3B11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0249" y="1094208"/>
            <a:ext cx="8494773" cy="1630138"/>
          </a:xfrm>
        </p:spPr>
        <p:txBody>
          <a:bodyPr/>
          <a:lstStyle/>
          <a:p>
            <a:pPr algn="l"/>
            <a:r>
              <a:rPr lang="zh-TW" altLang="en-US" sz="7200" b="1" dirty="0"/>
              <a:t>背景</a:t>
            </a:r>
            <a:br>
              <a:rPr lang="en-US" altLang="zh-TW" dirty="0"/>
            </a:b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司法院釋字第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785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號解釋：健康權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1B78E10-D2AE-433E-8EE0-D90BEEA77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3054286"/>
            <a:ext cx="8598467" cy="3176832"/>
          </a:xfrm>
        </p:spPr>
        <p:txBody>
          <a:bodyPr>
            <a:noAutofit/>
          </a:bodyPr>
          <a:lstStyle/>
          <a:p>
            <a:pPr algn="l"/>
            <a:r>
              <a:rPr lang="zh-TW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訂定框架性規範</a:t>
            </a:r>
            <a:endParaRPr lang="en-US" altLang="zh-TW" sz="4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服勤時數合理上限</a:t>
            </a:r>
            <a:endParaRPr lang="en-US" altLang="zh-TW" sz="4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服勤與休假之頻率</a:t>
            </a:r>
            <a:endParaRPr lang="en-US" altLang="zh-TW" sz="4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服勤日中連續休息最低時數</a:t>
            </a:r>
          </a:p>
        </p:txBody>
      </p:sp>
    </p:spTree>
    <p:extLst>
      <p:ext uri="{BB962C8B-B14F-4D97-AF65-F5344CB8AC3E}">
        <p14:creationId xmlns:p14="http://schemas.microsoft.com/office/powerpoint/2010/main" val="3269619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93FC5E-CA70-480F-8ABB-978B7848F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80" y="609599"/>
            <a:ext cx="8331322" cy="1624553"/>
          </a:xfrm>
        </p:spPr>
        <p:txBody>
          <a:bodyPr>
            <a:normAutofit fontScale="90000"/>
          </a:bodyPr>
          <a:lstStyle/>
          <a:p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辦公時數原則</a:t>
            </a:r>
            <a:b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公務員服務法</a:t>
            </a:r>
            <a:r>
              <a:rPr lang="en-US" altLang="zh-TW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非輪班輪休人員</a:t>
            </a:r>
            <a:r>
              <a:rPr lang="en-US" altLang="zh-TW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DB22354-840C-409F-8972-08E4C7112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80" y="2366128"/>
            <a:ext cx="8135332" cy="367523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每日</a:t>
            </a:r>
            <a:r>
              <a:rPr lang="en-US" altLang="zh-TW" sz="4400" b="1" dirty="0">
                <a:latin typeface="+mj-ea"/>
                <a:ea typeface="+mj-ea"/>
              </a:rPr>
              <a:t>8</a:t>
            </a:r>
            <a:r>
              <a:rPr lang="zh-TW" altLang="en-US" sz="4400" b="1" dirty="0">
                <a:latin typeface="+mj-ea"/>
                <a:ea typeface="+mj-ea"/>
              </a:rPr>
              <a:t>小時、每週</a:t>
            </a:r>
            <a:r>
              <a:rPr lang="en-US" altLang="zh-TW" sz="4400" b="1" dirty="0">
                <a:latin typeface="+mj-ea"/>
                <a:ea typeface="+mj-ea"/>
              </a:rPr>
              <a:t>40</a:t>
            </a:r>
            <a:r>
              <a:rPr lang="zh-TW" altLang="en-US" sz="4400" b="1" dirty="0">
                <a:latin typeface="+mj-ea"/>
                <a:ea typeface="+mj-ea"/>
              </a:rPr>
              <a:t>小時</a:t>
            </a:r>
            <a:endParaRPr lang="en-US" altLang="zh-TW" sz="4400" b="1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每日正常辦公時數連同延長辦公時數不得超過</a:t>
            </a:r>
            <a:r>
              <a:rPr lang="en-US" altLang="zh-TW" sz="4400" b="1" dirty="0">
                <a:solidFill>
                  <a:srgbClr val="FF0000"/>
                </a:solidFill>
                <a:latin typeface="+mj-ea"/>
                <a:ea typeface="+mj-ea"/>
              </a:rPr>
              <a:t>12(8+4)</a:t>
            </a:r>
            <a:r>
              <a:rPr lang="zh-TW" altLang="en-US" sz="4400" b="1" dirty="0">
                <a:latin typeface="+mj-ea"/>
                <a:ea typeface="+mj-ea"/>
              </a:rPr>
              <a:t>小時</a:t>
            </a:r>
            <a:endParaRPr lang="en-US" altLang="zh-TW" sz="4400" b="1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每月延長辦公時數不得超過</a:t>
            </a:r>
            <a:r>
              <a:rPr lang="en-US" altLang="zh-TW" sz="4400" b="1" dirty="0">
                <a:solidFill>
                  <a:srgbClr val="FF0000"/>
                </a:solidFill>
                <a:latin typeface="+mj-ea"/>
                <a:ea typeface="+mj-ea"/>
              </a:rPr>
              <a:t>60</a:t>
            </a:r>
            <a:r>
              <a:rPr lang="zh-TW" altLang="en-US" sz="4400" b="1" dirty="0">
                <a:latin typeface="+mj-ea"/>
                <a:ea typeface="+mj-ea"/>
              </a:rPr>
              <a:t>小時</a:t>
            </a:r>
          </a:p>
        </p:txBody>
      </p:sp>
    </p:spTree>
    <p:extLst>
      <p:ext uri="{BB962C8B-B14F-4D97-AF65-F5344CB8AC3E}">
        <p14:creationId xmlns:p14="http://schemas.microsoft.com/office/powerpoint/2010/main" val="206109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C1C27D-74B2-4F55-9F86-F9DE0F388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延長辦公時數要件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8649C9-BAB1-428B-8DB5-2965F40D0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37627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經主管指派</a:t>
            </a:r>
            <a:endParaRPr lang="en-US" altLang="zh-TW" sz="4400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加班指派考量急迫、必要、合理性，並應併同檢視同仁當月加班情形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於法定工作時間以外</a:t>
            </a:r>
            <a:endParaRPr lang="en-US" altLang="zh-TW" sz="4400" b="1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執行職務</a:t>
            </a:r>
          </a:p>
        </p:txBody>
      </p:sp>
    </p:spTree>
    <p:extLst>
      <p:ext uri="{BB962C8B-B14F-4D97-AF65-F5344CB8AC3E}">
        <p14:creationId xmlns:p14="http://schemas.microsoft.com/office/powerpoint/2010/main" val="396643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757921-403B-428A-85E6-FBE2E3539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得再延長工時之條件</a:t>
            </a:r>
            <a:br>
              <a:rPr lang="en-US" altLang="zh-TW" sz="6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行政院與所屬中央及地方各機關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構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公務員服勤實施辦法</a:t>
            </a:r>
            <a:r>
              <a:rPr lang="en-US" altLang="zh-TW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764CF6-EF8B-4C18-8604-21F52B569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71860"/>
            <a:ext cx="8596668" cy="376950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搶救重大災害</a:t>
            </a:r>
            <a:endParaRPr lang="en-US" altLang="zh-TW" sz="4400" b="1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處理緊急或重大突發事件</a:t>
            </a:r>
            <a:endParaRPr lang="en-US" altLang="zh-TW" sz="4400" b="1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處理重大專案</a:t>
            </a:r>
            <a:r>
              <a:rPr lang="en-US" altLang="zh-TW" sz="4400" b="1" dirty="0">
                <a:latin typeface="+mj-ea"/>
                <a:ea typeface="+mj-ea"/>
              </a:rPr>
              <a:t>/</a:t>
            </a:r>
            <a:r>
              <a:rPr lang="zh-TW" altLang="en-US" sz="4400" b="1" dirty="0">
                <a:latin typeface="+mj-ea"/>
                <a:ea typeface="+mj-ea"/>
              </a:rPr>
              <a:t>特殊重大專案</a:t>
            </a:r>
            <a:endParaRPr lang="en-US" altLang="zh-TW" sz="4400" b="1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400" b="1" dirty="0">
                <a:latin typeface="+mj-ea"/>
                <a:ea typeface="+mj-ea"/>
              </a:rPr>
              <a:t>辦理季節性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4400" b="1" dirty="0">
                <a:latin typeface="+mj-ea"/>
                <a:ea typeface="+mj-ea"/>
              </a:rPr>
              <a:t>週期性工作</a:t>
            </a:r>
          </a:p>
        </p:txBody>
      </p:sp>
    </p:spTree>
    <p:extLst>
      <p:ext uri="{BB962C8B-B14F-4D97-AF65-F5344CB8AC3E}">
        <p14:creationId xmlns:p14="http://schemas.microsoft.com/office/powerpoint/2010/main" val="253496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F7C923-7FC8-481E-87BD-F1850D34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29" y="590746"/>
            <a:ext cx="8862592" cy="1436017"/>
          </a:xfrm>
        </p:spPr>
        <p:txBody>
          <a:bodyPr>
            <a:normAutofit fontScale="90000"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</a:rPr>
              <a:t>再延長工時之備查</a:t>
            </a:r>
            <a:r>
              <a:rPr lang="en-US" altLang="zh-TW" sz="6000" b="1" dirty="0">
                <a:latin typeface="微軟正黑體" panose="020B0604030504040204" pitchFamily="34" charset="-120"/>
              </a:rPr>
              <a:t>(</a:t>
            </a:r>
            <a:r>
              <a:rPr lang="zh-TW" altLang="en-US" sz="6000" b="1" dirty="0">
                <a:latin typeface="微軟正黑體" panose="020B0604030504040204" pitchFamily="34" charset="-120"/>
              </a:rPr>
              <a:t>同意</a:t>
            </a:r>
            <a:r>
              <a:rPr lang="en-US" altLang="zh-TW" sz="6000" b="1" dirty="0">
                <a:latin typeface="微軟正黑體" panose="020B0604030504040204" pitchFamily="34" charset="-120"/>
              </a:rPr>
              <a:t>)</a:t>
            </a:r>
            <a:br>
              <a:rPr lang="en-US" altLang="zh-TW" sz="6000" b="1" dirty="0">
                <a:latin typeface="+mj-ea"/>
              </a:rPr>
            </a:br>
            <a:r>
              <a:rPr lang="zh-TW" altLang="en-US" sz="2900" b="1" dirty="0">
                <a:latin typeface="+mj-ea"/>
              </a:rPr>
              <a:t>搶救重大災害</a:t>
            </a: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900" b="1" dirty="0">
                <a:latin typeface="+mj-ea"/>
              </a:rPr>
              <a:t>處理緊急或重大突發事件</a:t>
            </a: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900" b="1" dirty="0">
                <a:latin typeface="+mj-ea"/>
              </a:rPr>
              <a:t>辦理重大專案</a:t>
            </a:r>
            <a:br>
              <a:rPr lang="en-US" altLang="zh-TW" sz="2700" b="1" dirty="0">
                <a:latin typeface="+mj-ea"/>
              </a:rPr>
            </a:br>
            <a:endParaRPr lang="zh-TW" altLang="en-US" sz="2700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15FC343B-DE18-4171-9A88-D269E7DC1E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811032"/>
              </p:ext>
            </p:extLst>
          </p:nvPr>
        </p:nvGraphicFramePr>
        <p:xfrm>
          <a:off x="894150" y="2196446"/>
          <a:ext cx="9145396" cy="3461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7153">
                  <a:extLst>
                    <a:ext uri="{9D8B030D-6E8A-4147-A177-3AD203B41FA5}">
                      <a16:colId xmlns:a16="http://schemas.microsoft.com/office/drawing/2014/main" val="3606292025"/>
                    </a:ext>
                  </a:extLst>
                </a:gridCol>
                <a:gridCol w="4798243">
                  <a:extLst>
                    <a:ext uri="{9D8B030D-6E8A-4147-A177-3AD203B41FA5}">
                      <a16:colId xmlns:a16="http://schemas.microsoft.com/office/drawing/2014/main" val="1594431056"/>
                    </a:ext>
                  </a:extLst>
                </a:gridCol>
              </a:tblGrid>
              <a:tr h="2083323"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800" kern="1200" dirty="0"/>
                        <a:t>每日工時上限</a:t>
                      </a:r>
                      <a:r>
                        <a:rPr lang="en-US" altLang="zh-TW" sz="2800" kern="1200" dirty="0">
                          <a:solidFill>
                            <a:srgbClr val="FF0000"/>
                          </a:solidFill>
                        </a:rPr>
                        <a:t>14(8+6)</a:t>
                      </a:r>
                      <a:r>
                        <a:rPr lang="zh-TW" altLang="en-US" sz="2800" kern="1200" dirty="0"/>
                        <a:t>小時</a:t>
                      </a:r>
                    </a:p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800" kern="1200" dirty="0"/>
                        <a:t>每月加班上限</a:t>
                      </a:r>
                      <a:r>
                        <a:rPr lang="en-US" altLang="zh-TW" sz="2800" kern="1200" dirty="0">
                          <a:solidFill>
                            <a:srgbClr val="FF0000"/>
                          </a:solidFill>
                        </a:rPr>
                        <a:t>80</a:t>
                      </a:r>
                      <a:r>
                        <a:rPr lang="zh-TW" altLang="en-US" sz="2800" kern="1200" dirty="0"/>
                        <a:t>小時</a:t>
                      </a:r>
                      <a:endParaRPr lang="zh-TW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800" kern="1200" dirty="0"/>
                        <a:t>急迫必要、人力調度困難</a:t>
                      </a:r>
                      <a:endParaRPr lang="en-US" altLang="zh-TW" sz="2800" kern="1200" dirty="0"/>
                    </a:p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800" kern="1200" dirty="0"/>
                        <a:t>每日工時不受</a:t>
                      </a:r>
                      <a:r>
                        <a:rPr lang="en-US" altLang="zh-TW" sz="2800" kern="1200" dirty="0"/>
                        <a:t>14</a:t>
                      </a:r>
                      <a:r>
                        <a:rPr lang="zh-TW" altLang="en-US" sz="2800" kern="1200" dirty="0"/>
                        <a:t>小時限制，惟</a:t>
                      </a:r>
                      <a:r>
                        <a:rPr lang="zh-TW" altLang="en-US" sz="2800" kern="1200" dirty="0">
                          <a:solidFill>
                            <a:srgbClr val="FF0000"/>
                          </a:solidFill>
                        </a:rPr>
                        <a:t>不得連續超過</a:t>
                      </a:r>
                      <a:r>
                        <a:rPr lang="en-US" altLang="zh-TW" sz="2800" kern="12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zh-TW" altLang="en-US" sz="2800" kern="1200" dirty="0">
                          <a:solidFill>
                            <a:srgbClr val="FF0000"/>
                          </a:solidFill>
                        </a:rPr>
                        <a:t>日</a:t>
                      </a:r>
                      <a:endParaRPr lang="en-US" altLang="zh-TW" sz="2800" kern="1200" dirty="0">
                        <a:solidFill>
                          <a:srgbClr val="FF0000"/>
                        </a:solidFill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en-US" sz="2800" kern="1200" dirty="0"/>
                        <a:t>每月加班上限</a:t>
                      </a:r>
                      <a:r>
                        <a:rPr lang="en-US" altLang="zh-TW" sz="2800" kern="1200" dirty="0"/>
                        <a:t>80</a:t>
                      </a:r>
                      <a:r>
                        <a:rPr lang="zh-TW" altLang="en-US" sz="2800" kern="1200" dirty="0"/>
                        <a:t>小時</a:t>
                      </a:r>
                      <a:endParaRPr lang="zh-TW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78850"/>
                  </a:ext>
                </a:extLst>
              </a:tr>
              <a:tr h="1377710">
                <a:tc gridSpan="2"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800" kern="1200" dirty="0"/>
                        <a:t>任務執行結束後</a:t>
                      </a:r>
                      <a:r>
                        <a:rPr lang="en-US" altLang="zh-TW" sz="2800" kern="1200" dirty="0"/>
                        <a:t>1</a:t>
                      </a:r>
                      <a:r>
                        <a:rPr lang="zh-TW" altLang="en-US" sz="2800" kern="1200" dirty="0"/>
                        <a:t>個月內循業務系統函報市警局相關業務單位彙整</a:t>
                      </a:r>
                      <a:r>
                        <a:rPr lang="zh-TW" altLang="en-US" sz="2800" b="1" kern="1200" dirty="0"/>
                        <a:t>函報市府備查</a:t>
                      </a:r>
                      <a:r>
                        <a:rPr lang="en-US" altLang="zh-TW" sz="2800" b="1" kern="1200" dirty="0"/>
                        <a:t>(</a:t>
                      </a:r>
                      <a:r>
                        <a:rPr lang="zh-TW" altLang="en-US" sz="2800" b="1" kern="1200" dirty="0"/>
                        <a:t>事後備查</a:t>
                      </a:r>
                      <a:r>
                        <a:rPr lang="en-US" altLang="zh-TW" sz="2800" b="1" kern="1200" dirty="0"/>
                        <a:t>)</a:t>
                      </a:r>
                      <a:endParaRPr lang="zh-TW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l" defTabSz="4572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zh-TW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038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32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8CB14B-57F5-4AA9-9054-1DD9F038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</a:rPr>
              <a:t>再延長工時之備查</a:t>
            </a:r>
            <a:r>
              <a:rPr lang="en-US" altLang="zh-TW" sz="6000" b="1" dirty="0">
                <a:latin typeface="微軟正黑體" panose="020B0604030504040204" pitchFamily="34" charset="-120"/>
              </a:rPr>
              <a:t>(</a:t>
            </a:r>
            <a:r>
              <a:rPr lang="zh-TW" altLang="en-US" sz="6000" b="1" dirty="0">
                <a:latin typeface="微軟正黑體" panose="020B0604030504040204" pitchFamily="34" charset="-120"/>
              </a:rPr>
              <a:t>同意</a:t>
            </a:r>
            <a:r>
              <a:rPr lang="en-US" altLang="zh-TW" sz="6000" b="1" dirty="0">
                <a:latin typeface="微軟正黑體" panose="020B0604030504040204" pitchFamily="34" charset="-120"/>
              </a:rPr>
              <a:t>)</a:t>
            </a:r>
            <a:br>
              <a:rPr lang="en-US" altLang="zh-TW" sz="6000" b="1" dirty="0">
                <a:latin typeface="+mj-ea"/>
              </a:rPr>
            </a:br>
            <a:endParaRPr lang="zh-TW" altLang="en-US" sz="2900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9EF1B77E-2B7A-47C3-97AF-52D9DC0C5F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97899"/>
              </p:ext>
            </p:extLst>
          </p:nvPr>
        </p:nvGraphicFramePr>
        <p:xfrm>
          <a:off x="1046376" y="1930400"/>
          <a:ext cx="8173038" cy="3750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6770">
                  <a:extLst>
                    <a:ext uri="{9D8B030D-6E8A-4147-A177-3AD203B41FA5}">
                      <a16:colId xmlns:a16="http://schemas.microsoft.com/office/drawing/2014/main" val="362971674"/>
                    </a:ext>
                  </a:extLst>
                </a:gridCol>
                <a:gridCol w="4666268">
                  <a:extLst>
                    <a:ext uri="{9D8B030D-6E8A-4147-A177-3AD203B41FA5}">
                      <a16:colId xmlns:a16="http://schemas.microsoft.com/office/drawing/2014/main" val="481098652"/>
                    </a:ext>
                  </a:extLst>
                </a:gridCol>
              </a:tblGrid>
              <a:tr h="1889744"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800" kern="1200" dirty="0"/>
                        <a:t>特殊重大專案</a:t>
                      </a:r>
                      <a:endParaRPr lang="en-US" altLang="zh-TW" sz="2800" kern="1200" dirty="0"/>
                    </a:p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en-US" altLang="zh-TW" sz="2800" kern="1200" dirty="0"/>
                        <a:t>3</a:t>
                      </a:r>
                      <a:r>
                        <a:rPr lang="zh-TW" altLang="en-US" sz="2800" kern="1200" dirty="0"/>
                        <a:t>個月加班上限</a:t>
                      </a:r>
                      <a:r>
                        <a:rPr lang="en-US" altLang="zh-TW" sz="2800" kern="1200" dirty="0"/>
                        <a:t>240</a:t>
                      </a:r>
                      <a:r>
                        <a:rPr lang="zh-TW" altLang="en-US" sz="2800" kern="1200" dirty="0"/>
                        <a:t>小時</a:t>
                      </a:r>
                      <a:endParaRPr lang="en-US" altLang="zh-TW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800" kern="1200" dirty="0"/>
                        <a:t>季節性</a:t>
                      </a:r>
                      <a:r>
                        <a:rPr lang="zh-TW" altLang="en-US" sz="2800" kern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altLang="en-US" sz="2800" kern="1200" dirty="0"/>
                        <a:t>週期性工作</a:t>
                      </a:r>
                      <a:endParaRPr lang="en-US" altLang="zh-TW" sz="2800" kern="12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800" dirty="0"/>
                        <a:t>每日工時上限</a:t>
                      </a:r>
                      <a:r>
                        <a:rPr lang="en-US" altLang="zh-TW" sz="2800" dirty="0">
                          <a:solidFill>
                            <a:srgbClr val="FF0000"/>
                          </a:solidFill>
                        </a:rPr>
                        <a:t>12(8+4)</a:t>
                      </a:r>
                      <a:r>
                        <a:rPr lang="zh-TW" altLang="en-US" sz="2800" dirty="0"/>
                        <a:t>小時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800" dirty="0"/>
                        <a:t>每月加班</a:t>
                      </a:r>
                      <a:r>
                        <a:rPr lang="zh-TW" altLang="en-US" sz="2800" kern="1200" dirty="0"/>
                        <a:t>上限</a:t>
                      </a:r>
                      <a:r>
                        <a:rPr lang="en-US" altLang="zh-TW" sz="2800" dirty="0">
                          <a:solidFill>
                            <a:srgbClr val="FF0000"/>
                          </a:solidFill>
                        </a:rPr>
                        <a:t>80</a:t>
                      </a:r>
                      <a:r>
                        <a:rPr lang="zh-TW" altLang="en-US" sz="2800" dirty="0"/>
                        <a:t>小時</a:t>
                      </a:r>
                      <a:endParaRPr lang="zh-TW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491897"/>
                  </a:ext>
                </a:extLst>
              </a:tr>
              <a:tr h="1861025">
                <a:tc gridSpan="2">
                  <a:txBody>
                    <a:bodyPr/>
                    <a:lstStyle/>
                    <a:p>
                      <a:pPr marL="0" indent="0" algn="l" defTabSz="4572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zh-TW" altLang="en-US" sz="3200" kern="1200" dirty="0"/>
                        <a:t>任務規劃完畢後循業務系統函報市警局相關業務單位彙整</a:t>
                      </a:r>
                      <a:r>
                        <a:rPr lang="zh-TW" altLang="en-US" sz="3200" b="1" kern="1200" dirty="0"/>
                        <a:t>簽陳市府同意</a:t>
                      </a:r>
                      <a:r>
                        <a:rPr lang="en-US" altLang="zh-TW" sz="3200" b="1" kern="1200" dirty="0"/>
                        <a:t>(</a:t>
                      </a:r>
                      <a:r>
                        <a:rPr lang="zh-TW" altLang="en-US" sz="3200" b="1" kern="1200" dirty="0"/>
                        <a:t>事先同意</a:t>
                      </a:r>
                      <a:r>
                        <a:rPr lang="en-US" altLang="zh-TW" sz="3200" b="1" kern="1200" dirty="0"/>
                        <a:t>)</a:t>
                      </a:r>
                      <a:endParaRPr lang="zh-TW" alt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l" defTabSz="4572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zh-TW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956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74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6AB4FC-6922-4DD3-806D-171FDFF3C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86120"/>
            <a:ext cx="8596668" cy="1044280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</a:rPr>
              <a:t>定期檢討勤休制度妥適性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2C2B0E-7DBB-491A-B478-2DBDFF2A8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5400" b="1" dirty="0">
                <a:latin typeface="+mj-ea"/>
                <a:ea typeface="+mj-ea"/>
              </a:rPr>
              <a:t>檢討非必要勤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5400" b="1" dirty="0">
                <a:latin typeface="+mj-ea"/>
                <a:ea typeface="+mj-ea"/>
              </a:rPr>
              <a:t>業務</a:t>
            </a:r>
            <a:endParaRPr lang="en-US" altLang="zh-TW" sz="5400" b="1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5400" b="1" dirty="0">
                <a:latin typeface="+mj-ea"/>
                <a:ea typeface="+mj-ea"/>
              </a:rPr>
              <a:t>業務流程簡化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5400" b="1" dirty="0">
                <a:latin typeface="+mj-ea"/>
                <a:ea typeface="+mj-ea"/>
              </a:rPr>
              <a:t>資訊化</a:t>
            </a:r>
            <a:endParaRPr lang="en-US" altLang="zh-TW" sz="5400" b="1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5400" b="1" dirty="0">
                <a:latin typeface="+mj-ea"/>
                <a:ea typeface="+mj-ea"/>
              </a:rPr>
              <a:t>檢視加班必要及合理性</a:t>
            </a:r>
          </a:p>
        </p:txBody>
      </p:sp>
    </p:spTree>
    <p:extLst>
      <p:ext uri="{BB962C8B-B14F-4D97-AF65-F5344CB8AC3E}">
        <p14:creationId xmlns:p14="http://schemas.microsoft.com/office/powerpoint/2010/main" val="209113417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958</TotalTime>
  <Words>283</Words>
  <Application>Microsoft Office PowerPoint</Application>
  <PresentationFormat>寬螢幕</PresentationFormat>
  <Paragraphs>39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微軟正黑體</vt:lpstr>
      <vt:lpstr>標楷體</vt:lpstr>
      <vt:lpstr>Arial</vt:lpstr>
      <vt:lpstr>Trebuchet MS</vt:lpstr>
      <vt:lpstr>Wingdings</vt:lpstr>
      <vt:lpstr>Wingdings 3</vt:lpstr>
      <vt:lpstr>多面向</vt:lpstr>
      <vt:lpstr>勤休制度宣導 </vt:lpstr>
      <vt:lpstr>背景 司法院釋字第785號解釋：健康權</vt:lpstr>
      <vt:lpstr>辦公時數原則 (公務員服務法-非輪班輪休人員)</vt:lpstr>
      <vt:lpstr>延長辦公時數要件</vt:lpstr>
      <vt:lpstr>得再延長工時之條件 (行政院與所屬中央及地方各機關(構)公務員服勤實施辦法)</vt:lpstr>
      <vt:lpstr>再延長工時之備查(同意) 搶救重大災害、處理緊急或重大突發事件、辦理重大專案 </vt:lpstr>
      <vt:lpstr>再延長工時之備查(同意) </vt:lpstr>
      <vt:lpstr>定期檢討勤休制度妥適性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背景 司法院釋字第785號解釋：健康權</dc:title>
  <dc:creator>洪美楨</dc:creator>
  <cp:lastModifiedBy>洪美楨</cp:lastModifiedBy>
  <cp:revision>50</cp:revision>
  <dcterms:created xsi:type="dcterms:W3CDTF">2024-06-14T03:12:34Z</dcterms:created>
  <dcterms:modified xsi:type="dcterms:W3CDTF">2024-07-23T06:46:03Z</dcterms:modified>
</cp:coreProperties>
</file>