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</p:sldIdLst>
  <p:sldSz cx="12192000" cy="6858000"/>
  <p:notesSz cx="6888163" cy="100203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pPr>
            <a:r>
              <a:rPr lang="zh-TW">
                <a:latin typeface="微軟正黑體" panose="020B0604030504040204" pitchFamily="34" charset="-120"/>
                <a:ea typeface="微軟正黑體" panose="020B0604030504040204" pitchFamily="34" charset="-120"/>
              </a:rPr>
              <a:t>肇事因素分析圖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defRPr>
          </a:pPr>
          <a:endParaRPr lang="zh-TW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工作表1!$B$1</c:f>
              <c:strCache>
                <c:ptCount val="1"/>
                <c:pt idx="0">
                  <c:v>銷售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C8B2-49B2-AABC-C082268F95F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C8B2-49B2-AABC-C082268F95F1}"/>
              </c:ext>
            </c:extLst>
          </c:dPt>
          <c:dPt>
            <c:idx val="2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C8B2-49B2-AABC-C082268F95F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C8B2-49B2-AABC-C082268F95F1}"/>
              </c:ext>
            </c:extLst>
          </c:dPt>
          <c:dPt>
            <c:idx val="4"/>
            <c:bubble3D val="0"/>
            <c:spPr>
              <a:solidFill>
                <a:srgbClr val="7030A0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E419-47F1-86DE-B89803775B1E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C8B2-49B2-AABC-C082268F95F1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EB8C-4410-A650-C4ADBF36CD4E}"/>
              </c:ext>
            </c:extLst>
          </c:dPt>
          <c:dPt>
            <c:idx val="7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E0F3-43BF-8FC6-ABEB988DD7D2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EB8C-4410-A650-C4ADBF36CD4E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EB8C-4410-A650-C4ADBF36CD4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工作表1!$A$2:$A$11</c:f>
              <c:strCache>
                <c:ptCount val="10"/>
                <c:pt idx="0">
                  <c:v>變換車道不當</c:v>
                </c:pt>
                <c:pt idx="1">
                  <c:v>恍神、緊張、心不在焉</c:v>
                </c:pt>
                <c:pt idx="2">
                  <c:v>未注意車前狀況</c:v>
                </c:pt>
                <c:pt idx="3">
                  <c:v>倒車未依規定</c:v>
                </c:pt>
                <c:pt idx="4">
                  <c:v>支道未讓幹道先行</c:v>
                </c:pt>
                <c:pt idx="5">
                  <c:v>轉彎未讓直行車</c:v>
                </c:pt>
                <c:pt idx="6">
                  <c:v>違反號誌規定</c:v>
                </c:pt>
                <c:pt idx="7">
                  <c:v>起步未注意</c:v>
                </c:pt>
                <c:pt idx="8">
                  <c:v>超車不當</c:v>
                </c:pt>
                <c:pt idx="9">
                  <c:v>其他</c:v>
                </c:pt>
              </c:strCache>
            </c:strRef>
          </c:cat>
          <c:val>
            <c:numRef>
              <c:f>工作表1!$B$2:$B$11</c:f>
              <c:numCache>
                <c:formatCode>General</c:formatCode>
                <c:ptCount val="10"/>
                <c:pt idx="0">
                  <c:v>58</c:v>
                </c:pt>
                <c:pt idx="1">
                  <c:v>39</c:v>
                </c:pt>
                <c:pt idx="2">
                  <c:v>30</c:v>
                </c:pt>
                <c:pt idx="3">
                  <c:v>22</c:v>
                </c:pt>
                <c:pt idx="4">
                  <c:v>16</c:v>
                </c:pt>
                <c:pt idx="5">
                  <c:v>12</c:v>
                </c:pt>
                <c:pt idx="6">
                  <c:v>11</c:v>
                </c:pt>
                <c:pt idx="7">
                  <c:v>9</c:v>
                </c:pt>
                <c:pt idx="8">
                  <c:v>8</c:v>
                </c:pt>
                <c:pt idx="9">
                  <c:v>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19-47F1-86DE-B89803775B1E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E298419-DE3D-4B5D-8EBE-E8A04E6FF8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723F3487-4CE6-457A-B31F-8BA27FF1F5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A044A17-281E-4FAC-BD97-D0FCF477F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65969-B4C4-45F7-9A80-FB3E8274C60C}" type="datetimeFigureOut">
              <a:rPr lang="zh-TW" altLang="en-US" smtClean="0"/>
              <a:t>2025/2/17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EB8AF44-30B8-46BF-9FCC-05F7C9EA1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D8398ED-2AE3-40A7-8CCD-979C80655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2B2A4-3045-464F-8143-1DDB29B9BCA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0836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6759341-DD84-425B-A49B-2BA14307D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D147EA87-69A9-450D-8FBE-779ABD90E2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C789630-DB77-4C14-B4AD-BFC3B9217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65969-B4C4-45F7-9A80-FB3E8274C60C}" type="datetimeFigureOut">
              <a:rPr lang="zh-TW" altLang="en-US" smtClean="0"/>
              <a:t>2025/2/17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E431696-C219-46BB-AEAC-10FD9ED20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7DB58E6-4094-4ECF-B23B-6BF53A2C9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2B2A4-3045-464F-8143-1DDB29B9BCA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2571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E62DD50E-CED4-4366-8E5D-EF1E384923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9FA6ACF3-5B40-4BBA-B131-B68208979B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A349D03-0B4C-4F08-8DD6-EC3A7C304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65969-B4C4-45F7-9A80-FB3E8274C60C}" type="datetimeFigureOut">
              <a:rPr lang="zh-TW" altLang="en-US" smtClean="0"/>
              <a:t>2025/2/17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9C56D76-1BAA-4108-92A6-55F29853C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428D8B3-ACDE-4DB4-825D-987786C27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2B2A4-3045-464F-8143-1DDB29B9BCA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31682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0C4DE21-9308-4CA7-99E8-E27A3A326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6C91B13-1697-44AB-8C6A-8DCECD2000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617AACA-6938-490F-A508-74A3A6C5F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65969-B4C4-45F7-9A80-FB3E8274C60C}" type="datetimeFigureOut">
              <a:rPr lang="zh-TW" altLang="en-US" smtClean="0"/>
              <a:t>2025/2/17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955751A-6225-4D80-9F92-A4BE6FE33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F128443-FC59-4FC3-940E-092E245C5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2B2A4-3045-464F-8143-1DDB29B9BCA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6009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A763514-34D5-48D7-9E14-3484324E9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A91ECEBC-F341-413C-B73C-2137A18C8C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476A7F7-C336-48DF-969F-491E8CD31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65969-B4C4-45F7-9A80-FB3E8274C60C}" type="datetimeFigureOut">
              <a:rPr lang="zh-TW" altLang="en-US" smtClean="0"/>
              <a:t>2025/2/17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A92735A-D828-4AF2-BDAE-A87343F6C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E943997-E6DC-493E-83B7-817B3D12B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2B2A4-3045-464F-8143-1DDB29B9BCA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03461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AA206D5-C3C4-4CAF-8F1B-E00E75329B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1BFD52D-3FBB-4ACC-918A-964EC3CEAE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422D2646-1148-4F8A-AD6A-3A2B4BA680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B87CD9C7-9FD6-4A47-AC14-D8EC9CDEE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65969-B4C4-45F7-9A80-FB3E8274C60C}" type="datetimeFigureOut">
              <a:rPr lang="zh-TW" altLang="en-US" smtClean="0"/>
              <a:t>2025/2/17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784CB9B4-439D-4FF4-9452-D62F28AE4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ABA7108F-50D0-42E0-866B-C593C0BEB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2B2A4-3045-464F-8143-1DDB29B9BCA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57411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A50E754-B8A7-4327-8285-5C855C9633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7111B1D7-5F23-49BE-8E87-682C95B6A7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7B496147-4BF8-4F28-9EDB-52A769D0AE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D5781855-1BFA-4B5A-B144-678C9A7D9A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7DDBAB23-1AAF-42CD-ABB4-94C7DCE83E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341FC2A2-A5FC-4AE8-9006-268F0D4B9A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65969-B4C4-45F7-9A80-FB3E8274C60C}" type="datetimeFigureOut">
              <a:rPr lang="zh-TW" altLang="en-US" smtClean="0"/>
              <a:t>2025/2/17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192BCDD1-41C3-480B-B3A6-31CB37909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3B208A5C-6D56-4178-A7D8-9A23B1357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2B2A4-3045-464F-8143-1DDB29B9BCA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5112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05114FC-53FE-453B-BD26-0056B0903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343145AA-77B0-4185-A851-39DD69919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65969-B4C4-45F7-9A80-FB3E8274C60C}" type="datetimeFigureOut">
              <a:rPr lang="zh-TW" altLang="en-US" smtClean="0"/>
              <a:t>2025/2/17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F7ADEB16-7C25-4B25-8E4D-10D4D1516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E3FB55B0-D721-4A98-842F-ACD42C5F5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2B2A4-3045-464F-8143-1DDB29B9BCA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921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21332BA4-A0B0-4234-9234-A246AE393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65969-B4C4-45F7-9A80-FB3E8274C60C}" type="datetimeFigureOut">
              <a:rPr lang="zh-TW" altLang="en-US" smtClean="0"/>
              <a:t>2025/2/17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710C1499-B3B7-4681-BE71-A2E40DD71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205E76A1-B833-400C-9521-FDC5C6AAF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2B2A4-3045-464F-8143-1DDB29B9BCA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3547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99ABBF7-B086-455F-9CF3-CEE2907E1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E9A9029-A087-4BC4-A33C-1A756A498D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58A82F79-417C-4063-8293-1AE3872174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B646BACE-7570-4927-8434-EC13DA8AD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65969-B4C4-45F7-9A80-FB3E8274C60C}" type="datetimeFigureOut">
              <a:rPr lang="zh-TW" altLang="en-US" smtClean="0"/>
              <a:t>2025/2/17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65C43D14-FB08-42C8-ABF3-5942CE61A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A450D79F-4F2E-4DD8-8CAB-8FADC8BAA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2B2A4-3045-464F-8143-1DDB29B9BCA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13553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E0D5284-4640-4D0F-BE9C-B214E85F0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AB6E1901-398B-43AD-8300-8DE62DE055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FCA393F9-E22A-4E9B-AE08-6924A63672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07AE210F-C0D7-4DA1-BDAC-7E0EC9C87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65969-B4C4-45F7-9A80-FB3E8274C60C}" type="datetimeFigureOut">
              <a:rPr lang="zh-TW" altLang="en-US" smtClean="0"/>
              <a:t>2025/2/17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3CAF3222-9E5B-4918-991C-F432FE1F2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1078B5A7-684B-47B2-91C4-88DFFC839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2B2A4-3045-464F-8143-1DDB29B9BCA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90028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CD156C17-9870-4E42-BBDB-6BD1898B6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01DC76C2-081D-4D49-9855-3EA62D2AE4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1E492CA-16DA-4DC1-90C0-43C5ABEC9C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65969-B4C4-45F7-9A80-FB3E8274C60C}" type="datetimeFigureOut">
              <a:rPr lang="zh-TW" altLang="en-US" smtClean="0"/>
              <a:t>2025/2/17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5D04158-4732-456D-9406-E41B3F7C3D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CA558F1-14B2-4703-94FE-D4D434B673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32B2A4-3045-464F-8143-1DDB29B9BCA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4678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7243E90-F282-4118-96B6-43EA82BEDCD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 </a:t>
            </a:r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033433A9-7320-4336-9A94-1EC74B4FDD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2893967"/>
              </p:ext>
            </p:extLst>
          </p:nvPr>
        </p:nvGraphicFramePr>
        <p:xfrm>
          <a:off x="175209" y="704282"/>
          <a:ext cx="11739983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9504">
                  <a:extLst>
                    <a:ext uri="{9D8B030D-6E8A-4147-A177-3AD203B41FA5}">
                      <a16:colId xmlns:a16="http://schemas.microsoft.com/office/drawing/2014/main" val="370786931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00346851"/>
                    </a:ext>
                  </a:extLst>
                </a:gridCol>
                <a:gridCol w="1694576">
                  <a:extLst>
                    <a:ext uri="{9D8B030D-6E8A-4147-A177-3AD203B41FA5}">
                      <a16:colId xmlns:a16="http://schemas.microsoft.com/office/drawing/2014/main" val="3522443428"/>
                    </a:ext>
                  </a:extLst>
                </a:gridCol>
                <a:gridCol w="1895912">
                  <a:extLst>
                    <a:ext uri="{9D8B030D-6E8A-4147-A177-3AD203B41FA5}">
                      <a16:colId xmlns:a16="http://schemas.microsoft.com/office/drawing/2014/main" val="2832581764"/>
                    </a:ext>
                  </a:extLst>
                </a:gridCol>
                <a:gridCol w="2771191">
                  <a:extLst>
                    <a:ext uri="{9D8B030D-6E8A-4147-A177-3AD203B41FA5}">
                      <a16:colId xmlns:a16="http://schemas.microsoft.com/office/drawing/2014/main" val="2121665757"/>
                    </a:ext>
                  </a:extLst>
                </a:gridCol>
              </a:tblGrid>
              <a:tr h="50087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6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易肇事路段件數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A1</a:t>
                      </a:r>
                      <a:endParaRPr lang="zh-TW" altLang="en-US" sz="3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A2</a:t>
                      </a:r>
                      <a:endParaRPr lang="zh-TW" altLang="en-US" sz="3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A3</a:t>
                      </a:r>
                      <a:endParaRPr lang="zh-TW" altLang="en-US" sz="3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6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合計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9256595"/>
                  </a:ext>
                </a:extLst>
              </a:tr>
              <a:tr h="40547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沿海二路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30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33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385888108"/>
                  </a:ext>
                </a:extLst>
              </a:tr>
              <a:tr h="40547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中山四路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16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21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1327354"/>
                  </a:ext>
                </a:extLst>
              </a:tr>
              <a:tr h="40547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沿海三路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19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21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864199666"/>
                  </a:ext>
                </a:extLst>
              </a:tr>
              <a:tr h="40547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高松路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/>
                        <a:t>0</a:t>
                      </a:r>
                      <a:endParaRPr lang="zh-TW" altLang="en-US" sz="2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17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514268922"/>
                  </a:ext>
                </a:extLst>
              </a:tr>
              <a:tr h="40547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漢民路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16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618087161"/>
                  </a:ext>
                </a:extLst>
              </a:tr>
              <a:tr h="40547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高鳳路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883081136"/>
                  </a:ext>
                </a:extLst>
              </a:tr>
              <a:tr h="40547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大業北路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852727263"/>
                  </a:ext>
                </a:extLst>
              </a:tr>
              <a:tr h="40547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學府路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751244998"/>
                  </a:ext>
                </a:extLst>
              </a:tr>
              <a:tr h="40547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北林路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964850553"/>
                  </a:ext>
                </a:extLst>
              </a:tr>
              <a:tr h="40547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鳳林路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56069902"/>
                  </a:ext>
                </a:extLst>
              </a:tr>
            </a:tbl>
          </a:graphicData>
        </a:graphic>
      </p:graphicFrame>
      <p:sp>
        <p:nvSpPr>
          <p:cNvPr id="13" name="矩形: 圓角 12">
            <a:extLst>
              <a:ext uri="{FF2B5EF4-FFF2-40B4-BE49-F238E27FC236}">
                <a16:creationId xmlns:a16="http://schemas.microsoft.com/office/drawing/2014/main" id="{BAFFD97F-E8D4-45E2-8CC1-EA65A515335B}"/>
              </a:ext>
            </a:extLst>
          </p:cNvPr>
          <p:cNvSpPr/>
          <p:nvPr/>
        </p:nvSpPr>
        <p:spPr>
          <a:xfrm>
            <a:off x="175207" y="79353"/>
            <a:ext cx="11841586" cy="574988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88BD6E9C-BB3D-4BAC-AFE2-492106481E95}"/>
              </a:ext>
            </a:extLst>
          </p:cNvPr>
          <p:cNvSpPr txBox="1"/>
          <p:nvPr/>
        </p:nvSpPr>
        <p:spPr>
          <a:xfrm>
            <a:off x="242596" y="57951"/>
            <a:ext cx="116725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高雄市政府警察局小港分局</a:t>
            </a:r>
            <a:r>
              <a:rPr lang="en-US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114</a:t>
            </a:r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月份車禍儀表板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5A5688AF-3E16-45F2-B110-3BF735E99DFD}"/>
              </a:ext>
            </a:extLst>
          </p:cNvPr>
          <p:cNvSpPr txBox="1"/>
          <p:nvPr/>
        </p:nvSpPr>
        <p:spPr>
          <a:xfrm>
            <a:off x="175207" y="5916362"/>
            <a:ext cx="117399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[</a:t>
            </a:r>
            <a:r>
              <a:rPr lang="zh-TW" altLang="en-US" dirty="0"/>
              <a:t>註</a:t>
            </a:r>
            <a:r>
              <a:rPr lang="en-US" altLang="zh-TW" dirty="0"/>
              <a:t>]</a:t>
            </a:r>
            <a:r>
              <a:rPr lang="zh-TW" altLang="en-US" dirty="0"/>
              <a:t>：</a:t>
            </a:r>
            <a:r>
              <a:rPr lang="en-US" altLang="zh-TW" dirty="0"/>
              <a:t>A1</a:t>
            </a:r>
            <a:r>
              <a:rPr lang="zh-TW" altLang="en-US" dirty="0"/>
              <a:t>總計</a:t>
            </a:r>
            <a:r>
              <a:rPr lang="en-US" altLang="zh-TW" dirty="0"/>
              <a:t>0</a:t>
            </a:r>
            <a:r>
              <a:rPr lang="zh-TW" altLang="en-US" dirty="0"/>
              <a:t>件</a:t>
            </a:r>
            <a:endParaRPr lang="en-US" altLang="zh-TW" dirty="0"/>
          </a:p>
          <a:p>
            <a:pPr lvl="1"/>
            <a:r>
              <a:rPr lang="zh-TW" altLang="en-US" dirty="0"/>
              <a:t>  </a:t>
            </a:r>
            <a:r>
              <a:rPr lang="en-US" altLang="zh-TW" dirty="0"/>
              <a:t>A2</a:t>
            </a:r>
            <a:r>
              <a:rPr lang="zh-TW" altLang="en-US" dirty="0"/>
              <a:t>總計</a:t>
            </a:r>
            <a:r>
              <a:rPr lang="en-US" altLang="zh-TW" dirty="0"/>
              <a:t>24</a:t>
            </a:r>
            <a:r>
              <a:rPr lang="zh-TW" altLang="en-US" dirty="0"/>
              <a:t>件</a:t>
            </a:r>
            <a:endParaRPr lang="en-US" altLang="zh-TW" dirty="0"/>
          </a:p>
          <a:p>
            <a:pPr lvl="1"/>
            <a:r>
              <a:rPr lang="zh-TW" altLang="en-US" dirty="0"/>
              <a:t>  </a:t>
            </a:r>
            <a:r>
              <a:rPr lang="en-US" altLang="zh-TW" dirty="0"/>
              <a:t>A3</a:t>
            </a:r>
            <a:r>
              <a:rPr lang="zh-TW" altLang="en-US" dirty="0"/>
              <a:t>總計</a:t>
            </a:r>
            <a:r>
              <a:rPr lang="en-US" altLang="zh-TW" dirty="0"/>
              <a:t>125</a:t>
            </a:r>
            <a:r>
              <a:rPr lang="zh-TW" altLang="en-US" dirty="0"/>
              <a:t>件</a:t>
            </a:r>
            <a:endParaRPr lang="en-US" altLang="zh-TW" dirty="0"/>
          </a:p>
          <a:p>
            <a:pPr lvl="1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40536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7243E90-F282-4118-96B6-43EA82BEDCD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 </a:t>
            </a:r>
          </a:p>
        </p:txBody>
      </p:sp>
      <p:graphicFrame>
        <p:nvGraphicFramePr>
          <p:cNvPr id="11" name="表格 10">
            <a:extLst>
              <a:ext uri="{FF2B5EF4-FFF2-40B4-BE49-F238E27FC236}">
                <a16:creationId xmlns:a16="http://schemas.microsoft.com/office/drawing/2014/main" id="{D203D4D9-C892-4889-BFA0-6DCCFBE1EB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1749335"/>
              </p:ext>
            </p:extLst>
          </p:nvPr>
        </p:nvGraphicFramePr>
        <p:xfrm>
          <a:off x="175207" y="768046"/>
          <a:ext cx="11841585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2452">
                  <a:extLst>
                    <a:ext uri="{9D8B030D-6E8A-4147-A177-3AD203B41FA5}">
                      <a16:colId xmlns:a16="http://schemas.microsoft.com/office/drawing/2014/main" val="3707869311"/>
                    </a:ext>
                  </a:extLst>
                </a:gridCol>
                <a:gridCol w="1652631">
                  <a:extLst>
                    <a:ext uri="{9D8B030D-6E8A-4147-A177-3AD203B41FA5}">
                      <a16:colId xmlns:a16="http://schemas.microsoft.com/office/drawing/2014/main" val="3828571227"/>
                    </a:ext>
                  </a:extLst>
                </a:gridCol>
                <a:gridCol w="1820411">
                  <a:extLst>
                    <a:ext uri="{9D8B030D-6E8A-4147-A177-3AD203B41FA5}">
                      <a16:colId xmlns:a16="http://schemas.microsoft.com/office/drawing/2014/main" val="3169285197"/>
                    </a:ext>
                  </a:extLst>
                </a:gridCol>
                <a:gridCol w="1780762">
                  <a:extLst>
                    <a:ext uri="{9D8B030D-6E8A-4147-A177-3AD203B41FA5}">
                      <a16:colId xmlns:a16="http://schemas.microsoft.com/office/drawing/2014/main" val="510014304"/>
                    </a:ext>
                  </a:extLst>
                </a:gridCol>
                <a:gridCol w="2845329">
                  <a:extLst>
                    <a:ext uri="{9D8B030D-6E8A-4147-A177-3AD203B41FA5}">
                      <a16:colId xmlns:a16="http://schemas.microsoft.com/office/drawing/2014/main" val="140604785"/>
                    </a:ext>
                  </a:extLst>
                </a:gridCol>
              </a:tblGrid>
              <a:tr h="53581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6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易肇事路口件數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A1</a:t>
                      </a:r>
                      <a:endParaRPr lang="zh-TW" altLang="en-US" sz="3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A2</a:t>
                      </a:r>
                      <a:endParaRPr lang="zh-TW" altLang="en-US" sz="3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A3</a:t>
                      </a:r>
                      <a:endParaRPr lang="zh-TW" altLang="en-US" sz="3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6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合計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9256595"/>
                  </a:ext>
                </a:extLst>
              </a:tr>
              <a:tr h="34443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宏平路與沿海一路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385888108"/>
                  </a:ext>
                </a:extLst>
              </a:tr>
              <a:tr h="34443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中山四路與飛機路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1327354"/>
                  </a:ext>
                </a:extLst>
              </a:tr>
              <a:tr h="34443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東林路與沿海三路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864199666"/>
                  </a:ext>
                </a:extLst>
              </a:tr>
              <a:tr h="34443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中林路與沿海二路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514268922"/>
                  </a:ext>
                </a:extLst>
              </a:tr>
              <a:tr h="34443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平和東路與翠亨南路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618087161"/>
                  </a:ext>
                </a:extLst>
              </a:tr>
              <a:tr h="344431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沿海二路與利昌街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883081136"/>
                  </a:ext>
                </a:extLst>
              </a:tr>
              <a:tr h="34443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高松路與高鳳路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852727263"/>
                  </a:ext>
                </a:extLst>
              </a:tr>
              <a:tr h="34443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大業北路與中山四路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751244998"/>
                  </a:ext>
                </a:extLst>
              </a:tr>
              <a:tr h="344431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中山四路與機場入口處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964850553"/>
                  </a:ext>
                </a:extLst>
              </a:tr>
              <a:tr h="344431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沿海三路與世全路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56069902"/>
                  </a:ext>
                </a:extLst>
              </a:tr>
            </a:tbl>
          </a:graphicData>
        </a:graphic>
      </p:graphicFrame>
      <p:sp>
        <p:nvSpPr>
          <p:cNvPr id="13" name="矩形: 圓角 12">
            <a:extLst>
              <a:ext uri="{FF2B5EF4-FFF2-40B4-BE49-F238E27FC236}">
                <a16:creationId xmlns:a16="http://schemas.microsoft.com/office/drawing/2014/main" id="{BAFFD97F-E8D4-45E2-8CC1-EA65A515335B}"/>
              </a:ext>
            </a:extLst>
          </p:cNvPr>
          <p:cNvSpPr/>
          <p:nvPr/>
        </p:nvSpPr>
        <p:spPr>
          <a:xfrm>
            <a:off x="175207" y="62575"/>
            <a:ext cx="11841586" cy="646331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88BD6E9C-BB3D-4BAC-AFE2-492106481E95}"/>
              </a:ext>
            </a:extLst>
          </p:cNvPr>
          <p:cNvSpPr txBox="1"/>
          <p:nvPr/>
        </p:nvSpPr>
        <p:spPr>
          <a:xfrm>
            <a:off x="242596" y="74729"/>
            <a:ext cx="116725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高雄市政府警察局小港分局</a:t>
            </a:r>
            <a:r>
              <a:rPr lang="en-US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114</a:t>
            </a:r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月份車禍儀表板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1AF192E8-2C19-4B79-8462-1CDE3F749788}"/>
              </a:ext>
            </a:extLst>
          </p:cNvPr>
          <p:cNvSpPr txBox="1"/>
          <p:nvPr/>
        </p:nvSpPr>
        <p:spPr>
          <a:xfrm>
            <a:off x="175207" y="5916362"/>
            <a:ext cx="117399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[</a:t>
            </a:r>
            <a:r>
              <a:rPr lang="zh-TW" altLang="en-US" dirty="0"/>
              <a:t>註</a:t>
            </a:r>
            <a:r>
              <a:rPr lang="en-US" altLang="zh-TW" dirty="0"/>
              <a:t>]</a:t>
            </a:r>
            <a:r>
              <a:rPr lang="zh-TW" altLang="en-US" dirty="0"/>
              <a:t>：</a:t>
            </a:r>
            <a:r>
              <a:rPr lang="en-US" altLang="zh-TW" dirty="0"/>
              <a:t>A1</a:t>
            </a:r>
            <a:r>
              <a:rPr lang="zh-TW" altLang="en-US" dirty="0"/>
              <a:t>總計</a:t>
            </a:r>
            <a:r>
              <a:rPr lang="en-US" altLang="zh-TW" dirty="0"/>
              <a:t>0</a:t>
            </a:r>
            <a:r>
              <a:rPr lang="zh-TW" altLang="en-US" dirty="0"/>
              <a:t>件</a:t>
            </a:r>
            <a:endParaRPr lang="en-US" altLang="zh-TW" dirty="0"/>
          </a:p>
          <a:p>
            <a:pPr lvl="1"/>
            <a:r>
              <a:rPr lang="zh-TW" altLang="en-US" dirty="0"/>
              <a:t>  </a:t>
            </a:r>
            <a:r>
              <a:rPr lang="en-US" altLang="zh-TW" dirty="0"/>
              <a:t>A2</a:t>
            </a:r>
            <a:r>
              <a:rPr lang="zh-TW" altLang="en-US" dirty="0"/>
              <a:t>總計</a:t>
            </a:r>
            <a:r>
              <a:rPr lang="en-US" altLang="zh-TW" dirty="0"/>
              <a:t>6</a:t>
            </a:r>
            <a:r>
              <a:rPr lang="zh-TW" altLang="en-US" dirty="0"/>
              <a:t>件</a:t>
            </a:r>
            <a:endParaRPr lang="en-US" altLang="zh-TW" dirty="0"/>
          </a:p>
          <a:p>
            <a:pPr lvl="1"/>
            <a:r>
              <a:rPr lang="zh-TW" altLang="en-US" dirty="0"/>
              <a:t>  </a:t>
            </a:r>
            <a:r>
              <a:rPr lang="en-US" altLang="zh-TW" dirty="0"/>
              <a:t>A3</a:t>
            </a:r>
            <a:r>
              <a:rPr lang="zh-TW" altLang="en-US" dirty="0"/>
              <a:t>總計</a:t>
            </a:r>
            <a:r>
              <a:rPr lang="en-US" altLang="zh-TW" dirty="0"/>
              <a:t>32</a:t>
            </a:r>
            <a:r>
              <a:rPr lang="zh-TW" altLang="en-US" dirty="0"/>
              <a:t>件</a:t>
            </a:r>
            <a:endParaRPr lang="en-US" altLang="zh-TW" dirty="0"/>
          </a:p>
          <a:p>
            <a:pPr lvl="1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18237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7243E90-F282-4118-96B6-43EA82BEDCD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 </a:t>
            </a:r>
          </a:p>
        </p:txBody>
      </p:sp>
      <p:graphicFrame>
        <p:nvGraphicFramePr>
          <p:cNvPr id="12" name="表格 11">
            <a:extLst>
              <a:ext uri="{FF2B5EF4-FFF2-40B4-BE49-F238E27FC236}">
                <a16:creationId xmlns:a16="http://schemas.microsoft.com/office/drawing/2014/main" id="{C553DCAE-A32E-4D2C-9E96-219D7B99DD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0160443"/>
              </p:ext>
            </p:extLst>
          </p:nvPr>
        </p:nvGraphicFramePr>
        <p:xfrm>
          <a:off x="175207" y="849205"/>
          <a:ext cx="5755810" cy="59294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31685">
                  <a:extLst>
                    <a:ext uri="{9D8B030D-6E8A-4147-A177-3AD203B41FA5}">
                      <a16:colId xmlns:a16="http://schemas.microsoft.com/office/drawing/2014/main" val="3707869311"/>
                    </a:ext>
                  </a:extLst>
                </a:gridCol>
                <a:gridCol w="1124125">
                  <a:extLst>
                    <a:ext uri="{9D8B030D-6E8A-4147-A177-3AD203B41FA5}">
                      <a16:colId xmlns:a16="http://schemas.microsoft.com/office/drawing/2014/main" val="3095842194"/>
                    </a:ext>
                  </a:extLst>
                </a:gridCol>
              </a:tblGrid>
              <a:tr h="881163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肇事因素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件數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9256595"/>
                  </a:ext>
                </a:extLst>
              </a:tr>
              <a:tr h="478695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變換車道不當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58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385888108"/>
                  </a:ext>
                </a:extLst>
              </a:tr>
              <a:tr h="478695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恍神、緊張、心不在焉分心駕駛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39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1327354"/>
                  </a:ext>
                </a:extLst>
              </a:tr>
              <a:tr h="7400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未注意車前狀況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30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864199666"/>
                  </a:ext>
                </a:extLst>
              </a:tr>
              <a:tr h="478695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倒車未依規定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22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514268922"/>
                  </a:ext>
                </a:extLst>
              </a:tr>
              <a:tr h="47869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支道車未讓幹道車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16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618087161"/>
                  </a:ext>
                </a:extLst>
              </a:tr>
              <a:tr h="47869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轉彎車未讓直行車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129065694"/>
                  </a:ext>
                </a:extLst>
              </a:tr>
              <a:tr h="47869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違反號誌規定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587617706"/>
                  </a:ext>
                </a:extLst>
              </a:tr>
              <a:tr h="47869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起步未注意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32819475"/>
                  </a:ext>
                </a:extLst>
              </a:tr>
              <a:tr h="47869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超車不當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554301383"/>
                  </a:ext>
                </a:extLst>
              </a:tr>
              <a:tr h="47869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其他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91</a:t>
                      </a:r>
                      <a:endParaRPr lang="zh-TW" altLang="en-US" sz="2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73396767"/>
                  </a:ext>
                </a:extLst>
              </a:tr>
            </a:tbl>
          </a:graphicData>
        </a:graphic>
      </p:graphicFrame>
      <p:sp>
        <p:nvSpPr>
          <p:cNvPr id="13" name="矩形: 圓角 12">
            <a:extLst>
              <a:ext uri="{FF2B5EF4-FFF2-40B4-BE49-F238E27FC236}">
                <a16:creationId xmlns:a16="http://schemas.microsoft.com/office/drawing/2014/main" id="{BAFFD97F-E8D4-45E2-8CC1-EA65A515335B}"/>
              </a:ext>
            </a:extLst>
          </p:cNvPr>
          <p:cNvSpPr/>
          <p:nvPr/>
        </p:nvSpPr>
        <p:spPr>
          <a:xfrm>
            <a:off x="175207" y="79353"/>
            <a:ext cx="11841586" cy="709126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88BD6E9C-BB3D-4BAC-AFE2-492106481E95}"/>
              </a:ext>
            </a:extLst>
          </p:cNvPr>
          <p:cNvSpPr txBox="1"/>
          <p:nvPr/>
        </p:nvSpPr>
        <p:spPr>
          <a:xfrm>
            <a:off x="242596" y="125063"/>
            <a:ext cx="116725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高雄市政府警察局小港分局</a:t>
            </a:r>
            <a:r>
              <a:rPr lang="en-US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114</a:t>
            </a:r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月份車禍儀表板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9" name="圖表 8">
            <a:extLst>
              <a:ext uri="{FF2B5EF4-FFF2-40B4-BE49-F238E27FC236}">
                <a16:creationId xmlns:a16="http://schemas.microsoft.com/office/drawing/2014/main" id="{2D73AA04-CF04-4A5A-BF2C-3981D7DAC76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24971714"/>
              </p:ext>
            </p:extLst>
          </p:nvPr>
        </p:nvGraphicFramePr>
        <p:xfrm>
          <a:off x="6037052" y="870412"/>
          <a:ext cx="5979739" cy="59294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528861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462</TotalTime>
  <Words>274</Words>
  <Application>Microsoft Office PowerPoint</Application>
  <PresentationFormat>寬螢幕</PresentationFormat>
  <Paragraphs>145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9" baseType="lpstr">
      <vt:lpstr>微軟正黑體</vt:lpstr>
      <vt:lpstr>新細明體</vt:lpstr>
      <vt:lpstr>Arial</vt:lpstr>
      <vt:lpstr>Calibri</vt:lpstr>
      <vt:lpstr>Calibri Light</vt:lpstr>
      <vt:lpstr>Office 佈景主題</vt:lpstr>
      <vt:lpstr> </vt:lpstr>
      <vt:lpstr> 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王伯融</dc:creator>
  <cp:lastModifiedBy>王伯融</cp:lastModifiedBy>
  <cp:revision>20</cp:revision>
  <cp:lastPrinted>2025-02-12T01:38:44Z</cp:lastPrinted>
  <dcterms:created xsi:type="dcterms:W3CDTF">2025-02-10T08:33:14Z</dcterms:created>
  <dcterms:modified xsi:type="dcterms:W3CDTF">2025-02-17T01:11:31Z</dcterms:modified>
</cp:coreProperties>
</file>