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</p:sldIdLst>
  <p:sldSz cx="12192000" cy="6858000"/>
  <p:notesSz cx="6888163" cy="10020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pPr>
            <a:r>
              <a:rPr 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肇事因素分析圖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8B2-49B2-AABC-C082268F9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8B2-49B2-AABC-C082268F95F1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8B2-49B2-AABC-C082268F9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8B2-49B2-AABC-C082268F95F1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419-47F1-86DE-B89803775B1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8B2-49B2-AABC-C082268F9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B8C-4410-A650-C4ADBF36CD4E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E0F3-43BF-8FC6-ABEB988DD7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EB8C-4410-A650-C4ADBF36CD4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EB8C-4410-A650-C4ADBF36CD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工作表1!$A$2:$A$11</c:f>
              <c:strCache>
                <c:ptCount val="10"/>
                <c:pt idx="0">
                  <c:v>變換車道不當</c:v>
                </c:pt>
                <c:pt idx="1">
                  <c:v>恍神、緊張、心不在焉</c:v>
                </c:pt>
                <c:pt idx="2">
                  <c:v>未注意車前狀況</c:v>
                </c:pt>
                <c:pt idx="3">
                  <c:v>倒車未依規定</c:v>
                </c:pt>
                <c:pt idx="4">
                  <c:v>支道未讓幹道先行</c:v>
                </c:pt>
                <c:pt idx="5">
                  <c:v>轉彎未讓直行車</c:v>
                </c:pt>
                <c:pt idx="6">
                  <c:v>違反號誌規定</c:v>
                </c:pt>
                <c:pt idx="7">
                  <c:v>起步未注意</c:v>
                </c:pt>
                <c:pt idx="8">
                  <c:v>超車不當</c:v>
                </c:pt>
                <c:pt idx="9">
                  <c:v>其他</c:v>
                </c:pt>
              </c:strCache>
            </c:strRef>
          </c:cat>
          <c:val>
            <c:numRef>
              <c:f>工作表1!$B$2:$B$11</c:f>
              <c:numCache>
                <c:formatCode>General</c:formatCode>
                <c:ptCount val="10"/>
                <c:pt idx="0">
                  <c:v>58</c:v>
                </c:pt>
                <c:pt idx="1">
                  <c:v>39</c:v>
                </c:pt>
                <c:pt idx="2">
                  <c:v>30</c:v>
                </c:pt>
                <c:pt idx="3">
                  <c:v>22</c:v>
                </c:pt>
                <c:pt idx="4">
                  <c:v>16</c:v>
                </c:pt>
                <c:pt idx="5">
                  <c:v>12</c:v>
                </c:pt>
                <c:pt idx="6">
                  <c:v>11</c:v>
                </c:pt>
                <c:pt idx="7">
                  <c:v>9</c:v>
                </c:pt>
                <c:pt idx="8">
                  <c:v>8</c:v>
                </c:pt>
                <c:pt idx="9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19-47F1-86DE-B89803775B1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298419-DE3D-4B5D-8EBE-E8A04E6FF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23F3487-4CE6-457A-B31F-8BA27FF1F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044A17-281E-4FAC-BD97-D0FCF477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B8AF44-30B8-46BF-9FCC-05F7C9EA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8398ED-2AE3-40A7-8CCD-979C8065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3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759341-DD84-425B-A49B-2BA14307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147EA87-69A9-450D-8FBE-779ABD90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789630-DB77-4C14-B4AD-BFC3B921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431696-C219-46BB-AEAC-10FD9ED2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DB58E6-4094-4ECF-B23B-6BF53A2C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57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62DD50E-CED4-4366-8E5D-EF1E384923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A6ACF3-5B40-4BBA-B131-B68208979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349D03-0B4C-4F08-8DD6-EC3A7C30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C56D76-1BAA-4108-92A6-55F29853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28D8B3-ACDE-4DB4-825D-987786C2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68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C4DE21-9308-4CA7-99E8-E27A3A32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C91B13-1697-44AB-8C6A-8DCECD200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17AACA-6938-490F-A508-74A3A6C5F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55751A-6225-4D80-9F92-A4BE6FE3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128443-FC59-4FC3-940E-092E245C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00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763514-34D5-48D7-9E14-3484324E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1ECEBC-F341-413C-B73C-2137A18C8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76A7F7-C336-48DF-969F-491E8CD31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92735A-D828-4AF2-BDAE-A87343F6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943997-E6DC-493E-83B7-817B3D12B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46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A206D5-C3C4-4CAF-8F1B-E00E75329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BFD52D-3FBB-4ACC-918A-964EC3CEA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22D2646-1148-4F8A-AD6A-3A2B4BA68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87CD9C7-9FD6-4A47-AC14-D8EC9CDEE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84CB9B4-439D-4FF4-9452-D62F28AE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BA7108F-50D0-42E0-866B-C593C0BEB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741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50E754-B8A7-4327-8285-5C855C963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111B1D7-5F23-49BE-8E87-682C95B6A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B496147-4BF8-4F28-9EDB-52A769D0A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5781855-1BFA-4B5A-B144-678C9A7D9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DDBAB23-1AAF-42CD-ABB4-94C7DCE83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41FC2A2-A5FC-4AE8-9006-268F0D4B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2BCDD1-41C3-480B-B3A6-31CB3790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B208A5C-6D56-4178-A7D8-9A23B135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11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5114FC-53FE-453B-BD26-0056B0903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43145AA-77B0-4185-A851-39DD6991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7ADEB16-7C25-4B25-8E4D-10D4D151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3FB55B0-D721-4A98-842F-ACD42C5F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2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1332BA4-A0B0-4234-9234-A246AE39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10C1499-B3B7-4681-BE71-A2E40DD7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05E76A1-B833-400C-9521-FDC5C6AA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54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9ABBF7-B086-455F-9CF3-CEE2907E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9A9029-A087-4BC4-A33C-1A756A498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8A82F79-417C-4063-8293-1AE387217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646BACE-7570-4927-8434-EC13DA8A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5C43D14-FB08-42C8-ABF3-5942CE61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450D79F-4F2E-4DD8-8CAB-8FADC8BA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55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0D5284-4640-4D0F-BE9C-B214E85F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B6E1901-398B-43AD-8300-8DE62DE05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CA393F9-E22A-4E9B-AE08-6924A6367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7AE210F-C0D7-4DA1-BDAC-7E0EC9C87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CAF3222-9E5B-4918-991C-F432FE1F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078B5A7-684B-47B2-91C4-88DFFC83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02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D156C17-9870-4E42-BBDB-6BD1898B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1DC76C2-081D-4D49-9855-3EA62D2AE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E492CA-16DA-4DC1-90C0-43C5ABEC9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65969-B4C4-45F7-9A80-FB3E8274C60C}" type="datetimeFigureOut">
              <a:rPr lang="zh-TW" altLang="en-US" smtClean="0"/>
              <a:t>2025/2/17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D04158-4732-456D-9406-E41B3F7C3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A558F1-14B2-4703-94FE-D4D434B67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B2A4-3045-464F-8143-1DDB29B9BC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7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243E90-F282-4118-96B6-43EA82BEDC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33433A9-7320-4336-9A94-1EC74B4FD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93967"/>
              </p:ext>
            </p:extLst>
          </p:nvPr>
        </p:nvGraphicFramePr>
        <p:xfrm>
          <a:off x="175209" y="704282"/>
          <a:ext cx="11739983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504">
                  <a:extLst>
                    <a:ext uri="{9D8B030D-6E8A-4147-A177-3AD203B41FA5}">
                      <a16:colId xmlns:a16="http://schemas.microsoft.com/office/drawing/2014/main" val="370786931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0346851"/>
                    </a:ext>
                  </a:extLst>
                </a:gridCol>
                <a:gridCol w="1694576">
                  <a:extLst>
                    <a:ext uri="{9D8B030D-6E8A-4147-A177-3AD203B41FA5}">
                      <a16:colId xmlns:a16="http://schemas.microsoft.com/office/drawing/2014/main" val="3522443428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2832581764"/>
                    </a:ext>
                  </a:extLst>
                </a:gridCol>
                <a:gridCol w="2771191">
                  <a:extLst>
                    <a:ext uri="{9D8B030D-6E8A-4147-A177-3AD203B41FA5}">
                      <a16:colId xmlns:a16="http://schemas.microsoft.com/office/drawing/2014/main" val="2121665757"/>
                    </a:ext>
                  </a:extLst>
                </a:gridCol>
              </a:tblGrid>
              <a:tr h="50087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易肇事路段件數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</a:t>
                      </a:r>
                      <a:endParaRPr lang="zh-TW" altLang="en-US" sz="3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</a:t>
                      </a:r>
                      <a:endParaRPr lang="zh-TW" altLang="en-US" sz="3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A3</a:t>
                      </a:r>
                      <a:endParaRPr lang="zh-TW" altLang="en-US" sz="3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56595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沿海二路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5888108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中山四路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327354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沿海三路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4199666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高松路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/>
                        <a:t>0</a:t>
                      </a:r>
                      <a:endParaRPr lang="zh-TW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4268922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漢民路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8087161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高鳳路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3081136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大業北路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52727263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學府路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51244998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北林路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64850553"/>
                  </a:ext>
                </a:extLst>
              </a:tr>
              <a:tr h="4054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鳳林路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6069902"/>
                  </a:ext>
                </a:extLst>
              </a:tr>
            </a:tbl>
          </a:graphicData>
        </a:graphic>
      </p:graphicFrame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BAFFD97F-E8D4-45E2-8CC1-EA65A515335B}"/>
              </a:ext>
            </a:extLst>
          </p:cNvPr>
          <p:cNvSpPr/>
          <p:nvPr/>
        </p:nvSpPr>
        <p:spPr>
          <a:xfrm>
            <a:off x="175207" y="79353"/>
            <a:ext cx="11841586" cy="5749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8BD6E9C-BB3D-4BAC-AFE2-492106481E95}"/>
              </a:ext>
            </a:extLst>
          </p:cNvPr>
          <p:cNvSpPr txBox="1"/>
          <p:nvPr/>
        </p:nvSpPr>
        <p:spPr>
          <a:xfrm>
            <a:off x="242596" y="57951"/>
            <a:ext cx="11672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高雄市政府警察局小港分局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月份車禍儀表板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A5688AF-3E16-45F2-B110-3BF735E99DFD}"/>
              </a:ext>
            </a:extLst>
          </p:cNvPr>
          <p:cNvSpPr txBox="1"/>
          <p:nvPr/>
        </p:nvSpPr>
        <p:spPr>
          <a:xfrm>
            <a:off x="175207" y="5916362"/>
            <a:ext cx="11739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[</a:t>
            </a:r>
            <a:r>
              <a:rPr lang="zh-TW" altLang="en-US" dirty="0"/>
              <a:t>註</a:t>
            </a:r>
            <a:r>
              <a:rPr lang="en-US" altLang="zh-TW" dirty="0"/>
              <a:t>]</a:t>
            </a:r>
            <a:r>
              <a:rPr lang="zh-TW" altLang="en-US" dirty="0"/>
              <a:t>：</a:t>
            </a:r>
            <a:r>
              <a:rPr lang="en-US" altLang="zh-TW" dirty="0"/>
              <a:t>A1</a:t>
            </a:r>
            <a:r>
              <a:rPr lang="zh-TW" altLang="en-US" dirty="0"/>
              <a:t>總計</a:t>
            </a:r>
            <a:r>
              <a:rPr lang="en-US" altLang="zh-TW" dirty="0"/>
              <a:t>0</a:t>
            </a:r>
            <a:r>
              <a:rPr lang="zh-TW" altLang="en-US" dirty="0"/>
              <a:t>件</a:t>
            </a:r>
            <a:endParaRPr lang="en-US" altLang="zh-TW" dirty="0"/>
          </a:p>
          <a:p>
            <a:pPr lvl="1"/>
            <a:r>
              <a:rPr lang="zh-TW" altLang="en-US" dirty="0"/>
              <a:t>  </a:t>
            </a:r>
            <a:r>
              <a:rPr lang="en-US" altLang="zh-TW" dirty="0"/>
              <a:t>A2</a:t>
            </a:r>
            <a:r>
              <a:rPr lang="zh-TW" altLang="en-US" dirty="0"/>
              <a:t>總計</a:t>
            </a:r>
            <a:r>
              <a:rPr lang="en-US" altLang="zh-TW" dirty="0"/>
              <a:t>24</a:t>
            </a:r>
            <a:r>
              <a:rPr lang="zh-TW" altLang="en-US" dirty="0"/>
              <a:t>件</a:t>
            </a:r>
            <a:endParaRPr lang="en-US" altLang="zh-TW" dirty="0"/>
          </a:p>
          <a:p>
            <a:pPr lvl="1"/>
            <a:r>
              <a:rPr lang="zh-TW" altLang="en-US" dirty="0"/>
              <a:t>  </a:t>
            </a:r>
            <a:r>
              <a:rPr lang="en-US" altLang="zh-TW" dirty="0"/>
              <a:t>A3</a:t>
            </a:r>
            <a:r>
              <a:rPr lang="zh-TW" altLang="en-US" dirty="0"/>
              <a:t>總計</a:t>
            </a:r>
            <a:r>
              <a:rPr lang="en-US" altLang="zh-TW" dirty="0"/>
              <a:t>125</a:t>
            </a:r>
            <a:r>
              <a:rPr lang="zh-TW" altLang="en-US" dirty="0"/>
              <a:t>件</a:t>
            </a:r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053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243E90-F282-4118-96B6-43EA82BEDC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D203D4D9-C892-4889-BFA0-6DCCFBE1E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49335"/>
              </p:ext>
            </p:extLst>
          </p:nvPr>
        </p:nvGraphicFramePr>
        <p:xfrm>
          <a:off x="175207" y="768046"/>
          <a:ext cx="1184158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452">
                  <a:extLst>
                    <a:ext uri="{9D8B030D-6E8A-4147-A177-3AD203B41FA5}">
                      <a16:colId xmlns:a16="http://schemas.microsoft.com/office/drawing/2014/main" val="3707869311"/>
                    </a:ext>
                  </a:extLst>
                </a:gridCol>
                <a:gridCol w="1652631">
                  <a:extLst>
                    <a:ext uri="{9D8B030D-6E8A-4147-A177-3AD203B41FA5}">
                      <a16:colId xmlns:a16="http://schemas.microsoft.com/office/drawing/2014/main" val="3828571227"/>
                    </a:ext>
                  </a:extLst>
                </a:gridCol>
                <a:gridCol w="1820411">
                  <a:extLst>
                    <a:ext uri="{9D8B030D-6E8A-4147-A177-3AD203B41FA5}">
                      <a16:colId xmlns:a16="http://schemas.microsoft.com/office/drawing/2014/main" val="3169285197"/>
                    </a:ext>
                  </a:extLst>
                </a:gridCol>
                <a:gridCol w="1780762">
                  <a:extLst>
                    <a:ext uri="{9D8B030D-6E8A-4147-A177-3AD203B41FA5}">
                      <a16:colId xmlns:a16="http://schemas.microsoft.com/office/drawing/2014/main" val="510014304"/>
                    </a:ext>
                  </a:extLst>
                </a:gridCol>
                <a:gridCol w="2845329">
                  <a:extLst>
                    <a:ext uri="{9D8B030D-6E8A-4147-A177-3AD203B41FA5}">
                      <a16:colId xmlns:a16="http://schemas.microsoft.com/office/drawing/2014/main" val="140604785"/>
                    </a:ext>
                  </a:extLst>
                </a:gridCol>
              </a:tblGrid>
              <a:tr h="53581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易肇事路口件數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</a:t>
                      </a:r>
                      <a:endParaRPr lang="zh-TW" altLang="en-US" sz="3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</a:t>
                      </a:r>
                      <a:endParaRPr lang="zh-TW" altLang="en-US" sz="3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A3</a:t>
                      </a:r>
                      <a:endParaRPr lang="zh-TW" altLang="en-US" sz="3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56595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宏平路與沿海一路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5888108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中山四路與飛機路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327354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東林路與沿海三路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4199666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中林路與沿海二路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4268922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平和東路與翠亨南路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8087161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沿海二路與利昌街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3081136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高松路與高鳳路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52727263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大業北路與中山四路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51244998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中山四路與機場入口處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64850553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沿海三路與世全路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6069902"/>
                  </a:ext>
                </a:extLst>
              </a:tr>
            </a:tbl>
          </a:graphicData>
        </a:graphic>
      </p:graphicFrame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BAFFD97F-E8D4-45E2-8CC1-EA65A515335B}"/>
              </a:ext>
            </a:extLst>
          </p:cNvPr>
          <p:cNvSpPr/>
          <p:nvPr/>
        </p:nvSpPr>
        <p:spPr>
          <a:xfrm>
            <a:off x="175207" y="62575"/>
            <a:ext cx="11841586" cy="6463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8BD6E9C-BB3D-4BAC-AFE2-492106481E95}"/>
              </a:ext>
            </a:extLst>
          </p:cNvPr>
          <p:cNvSpPr txBox="1"/>
          <p:nvPr/>
        </p:nvSpPr>
        <p:spPr>
          <a:xfrm>
            <a:off x="242596" y="74729"/>
            <a:ext cx="11672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高雄市政府警察局小港分局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月份車禍儀表板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AF192E8-2C19-4B79-8462-1CDE3F749788}"/>
              </a:ext>
            </a:extLst>
          </p:cNvPr>
          <p:cNvSpPr txBox="1"/>
          <p:nvPr/>
        </p:nvSpPr>
        <p:spPr>
          <a:xfrm>
            <a:off x="175207" y="5916362"/>
            <a:ext cx="11739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[</a:t>
            </a:r>
            <a:r>
              <a:rPr lang="zh-TW" altLang="en-US" dirty="0"/>
              <a:t>註</a:t>
            </a:r>
            <a:r>
              <a:rPr lang="en-US" altLang="zh-TW" dirty="0"/>
              <a:t>]</a:t>
            </a:r>
            <a:r>
              <a:rPr lang="zh-TW" altLang="en-US" dirty="0"/>
              <a:t>：</a:t>
            </a:r>
            <a:r>
              <a:rPr lang="en-US" altLang="zh-TW" dirty="0"/>
              <a:t>A1</a:t>
            </a:r>
            <a:r>
              <a:rPr lang="zh-TW" altLang="en-US" dirty="0"/>
              <a:t>總計</a:t>
            </a:r>
            <a:r>
              <a:rPr lang="en-US" altLang="zh-TW" dirty="0"/>
              <a:t>0</a:t>
            </a:r>
            <a:r>
              <a:rPr lang="zh-TW" altLang="en-US" dirty="0"/>
              <a:t>件</a:t>
            </a:r>
            <a:endParaRPr lang="en-US" altLang="zh-TW" dirty="0"/>
          </a:p>
          <a:p>
            <a:pPr lvl="1"/>
            <a:r>
              <a:rPr lang="zh-TW" altLang="en-US" dirty="0"/>
              <a:t>  </a:t>
            </a:r>
            <a:r>
              <a:rPr lang="en-US" altLang="zh-TW" dirty="0"/>
              <a:t>A2</a:t>
            </a:r>
            <a:r>
              <a:rPr lang="zh-TW" altLang="en-US" dirty="0"/>
              <a:t>總計</a:t>
            </a:r>
            <a:r>
              <a:rPr lang="en-US" altLang="zh-TW" dirty="0"/>
              <a:t>6</a:t>
            </a:r>
            <a:r>
              <a:rPr lang="zh-TW" altLang="en-US" dirty="0"/>
              <a:t>件</a:t>
            </a:r>
            <a:endParaRPr lang="en-US" altLang="zh-TW" dirty="0"/>
          </a:p>
          <a:p>
            <a:pPr lvl="1"/>
            <a:r>
              <a:rPr lang="zh-TW" altLang="en-US" dirty="0"/>
              <a:t>  </a:t>
            </a:r>
            <a:r>
              <a:rPr lang="en-US" altLang="zh-TW" dirty="0"/>
              <a:t>A3</a:t>
            </a:r>
            <a:r>
              <a:rPr lang="zh-TW" altLang="en-US" dirty="0"/>
              <a:t>總計</a:t>
            </a:r>
            <a:r>
              <a:rPr lang="en-US" altLang="zh-TW" dirty="0"/>
              <a:t>32</a:t>
            </a:r>
            <a:r>
              <a:rPr lang="zh-TW" altLang="en-US" dirty="0"/>
              <a:t>件</a:t>
            </a:r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823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243E90-F282-4118-96B6-43EA82BEDC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C553DCAE-A32E-4D2C-9E96-219D7B99D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60443"/>
              </p:ext>
            </p:extLst>
          </p:nvPr>
        </p:nvGraphicFramePr>
        <p:xfrm>
          <a:off x="175207" y="849205"/>
          <a:ext cx="5755810" cy="592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685">
                  <a:extLst>
                    <a:ext uri="{9D8B030D-6E8A-4147-A177-3AD203B41FA5}">
                      <a16:colId xmlns:a16="http://schemas.microsoft.com/office/drawing/2014/main" val="3707869311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3095842194"/>
                    </a:ext>
                  </a:extLst>
                </a:gridCol>
              </a:tblGrid>
              <a:tr h="8811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肇事因素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56595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變換車道不當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58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5888108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恍神、緊張、心不在焉分心駕駛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327354"/>
                  </a:ext>
                </a:extLst>
              </a:tr>
              <a:tr h="740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未注意車前狀況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4199666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倒車未依規定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4268922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支道車未讓幹道車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8087161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轉彎車未讓直行車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29065694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違反號誌規定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87617706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起步未注意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2819475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超車不當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4301383"/>
                  </a:ext>
                </a:extLst>
              </a:tr>
              <a:tr h="478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3396767"/>
                  </a:ext>
                </a:extLst>
              </a:tr>
            </a:tbl>
          </a:graphicData>
        </a:graphic>
      </p:graphicFrame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BAFFD97F-E8D4-45E2-8CC1-EA65A515335B}"/>
              </a:ext>
            </a:extLst>
          </p:cNvPr>
          <p:cNvSpPr/>
          <p:nvPr/>
        </p:nvSpPr>
        <p:spPr>
          <a:xfrm>
            <a:off x="175207" y="79353"/>
            <a:ext cx="11841586" cy="70912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8BD6E9C-BB3D-4BAC-AFE2-492106481E95}"/>
              </a:ext>
            </a:extLst>
          </p:cNvPr>
          <p:cNvSpPr txBox="1"/>
          <p:nvPr/>
        </p:nvSpPr>
        <p:spPr>
          <a:xfrm>
            <a:off x="242596" y="125063"/>
            <a:ext cx="11672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高雄市政府警察局小港分局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月份車禍儀表板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圖表 8">
            <a:extLst>
              <a:ext uri="{FF2B5EF4-FFF2-40B4-BE49-F238E27FC236}">
                <a16:creationId xmlns:a16="http://schemas.microsoft.com/office/drawing/2014/main" id="{2D73AA04-CF04-4A5A-BF2C-3981D7DAC7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971714"/>
              </p:ext>
            </p:extLst>
          </p:nvPr>
        </p:nvGraphicFramePr>
        <p:xfrm>
          <a:off x="6037052" y="870412"/>
          <a:ext cx="5979739" cy="5929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288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274</Words>
  <Application>Microsoft Office PowerPoint</Application>
  <PresentationFormat>寬螢幕</PresentationFormat>
  <Paragraphs>145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Office 佈景主題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王伯融</dc:creator>
  <cp:lastModifiedBy>王伯融</cp:lastModifiedBy>
  <cp:revision>20</cp:revision>
  <cp:lastPrinted>2025-02-12T01:38:44Z</cp:lastPrinted>
  <dcterms:created xsi:type="dcterms:W3CDTF">2025-02-10T08:33:14Z</dcterms:created>
  <dcterms:modified xsi:type="dcterms:W3CDTF">2025-02-17T01:11:31Z</dcterms:modified>
</cp:coreProperties>
</file>