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notesMasterIdLst>
    <p:notesMasterId r:id="rId30"/>
  </p:notesMasterIdLst>
  <p:sldIdLst>
    <p:sldId id="256" r:id="rId2"/>
    <p:sldId id="257" r:id="rId3"/>
    <p:sldId id="278" r:id="rId4"/>
    <p:sldId id="259" r:id="rId5"/>
    <p:sldId id="262" r:id="rId6"/>
    <p:sldId id="277" r:id="rId7"/>
    <p:sldId id="260" r:id="rId8"/>
    <p:sldId id="263" r:id="rId9"/>
    <p:sldId id="261" r:id="rId10"/>
    <p:sldId id="264" r:id="rId11"/>
    <p:sldId id="265" r:id="rId12"/>
    <p:sldId id="287" r:id="rId13"/>
    <p:sldId id="283" r:id="rId14"/>
    <p:sldId id="284" r:id="rId15"/>
    <p:sldId id="267" r:id="rId16"/>
    <p:sldId id="279" r:id="rId17"/>
    <p:sldId id="286" r:id="rId18"/>
    <p:sldId id="269" r:id="rId19"/>
    <p:sldId id="280" r:id="rId20"/>
    <p:sldId id="270" r:id="rId21"/>
    <p:sldId id="271" r:id="rId22"/>
    <p:sldId id="281" r:id="rId23"/>
    <p:sldId id="272" r:id="rId24"/>
    <p:sldId id="274" r:id="rId25"/>
    <p:sldId id="276" r:id="rId26"/>
    <p:sldId id="285" r:id="rId27"/>
    <p:sldId id="275" r:id="rId28"/>
    <p:sldId id="282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21" autoAdjust="0"/>
    <p:restoredTop sz="94660"/>
  </p:normalViewPr>
  <p:slideViewPr>
    <p:cSldViewPr snapToGrid="0">
      <p:cViewPr varScale="1">
        <p:scale>
          <a:sx n="98" d="100"/>
          <a:sy n="98" d="100"/>
        </p:scale>
        <p:origin x="72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23B7F9-795A-42E0-A5D9-E33B521E3D94}" type="datetimeFigureOut">
              <a:rPr lang="zh-TW" altLang="en-US" smtClean="0"/>
              <a:t>2025/6/13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386485-761C-47B7-817A-CCB9B4F4732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767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386485-761C-47B7-817A-CCB9B4F4732B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6933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E21D5-1469-4893-AB2A-11B04D77FD7D}" type="datetime1">
              <a:rPr lang="zh-TW" altLang="en-US" smtClean="0"/>
              <a:t>2025/6/13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D953529-FEAA-476F-B0CB-45EDA02C234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121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輔助字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B57C1-845B-4281-B10A-F79AC02AA400}" type="datetime1">
              <a:rPr lang="zh-TW" altLang="en-US" smtClean="0"/>
              <a:t>2025/6/13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D953529-FEAA-476F-B0CB-45EDA02C234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7452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217E9-F7DA-4858-9F1F-B831FCCDC71B}" type="datetime1">
              <a:rPr lang="zh-TW" altLang="en-US" smtClean="0"/>
              <a:t>2025/6/13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D953529-FEAA-476F-B0CB-45EDA02C234E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562257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4D5D-B22C-438E-83C2-AEB830C2AA48}" type="datetime1">
              <a:rPr lang="zh-TW" altLang="en-US" smtClean="0"/>
              <a:t>2025/6/13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D953529-FEAA-476F-B0CB-45EDA02C234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187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4F854-B683-448B-8ECF-DC818318F917}" type="datetime1">
              <a:rPr lang="zh-TW" altLang="en-US" smtClean="0"/>
              <a:t>2025/6/13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D953529-FEAA-476F-B0CB-45EDA02C234E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069361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AE82B-2F8D-442D-B42E-ADC7106DA42B}" type="datetime1">
              <a:rPr lang="zh-TW" altLang="en-US" smtClean="0"/>
              <a:t>2025/6/13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D953529-FEAA-476F-B0CB-45EDA02C234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54698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4A553-3709-4E58-BE72-099801E53A9A}" type="datetime1">
              <a:rPr lang="zh-TW" altLang="en-US" smtClean="0"/>
              <a:t>2025/6/13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53529-FEAA-476F-B0CB-45EDA02C234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28566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C2B04-D10E-4C5A-89C6-631E98978792}" type="datetime1">
              <a:rPr lang="zh-TW" altLang="en-US" smtClean="0"/>
              <a:t>2025/6/13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53529-FEAA-476F-B0CB-45EDA02C234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1829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6C69B-B262-4D80-88BA-45D24963262B}" type="datetime1">
              <a:rPr lang="zh-TW" altLang="en-US" smtClean="0"/>
              <a:t>2025/6/13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53529-FEAA-476F-B0CB-45EDA02C234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6424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56DA2-5C54-41A5-99B5-C8BA0B6429E1}" type="datetime1">
              <a:rPr lang="zh-TW" altLang="en-US" smtClean="0"/>
              <a:t>2025/6/13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D953529-FEAA-476F-B0CB-45EDA02C234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705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7CDE3-9956-4F1F-8E10-902A09A070A6}" type="datetime1">
              <a:rPr lang="zh-TW" altLang="en-US" smtClean="0"/>
              <a:t>2025/6/13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D953529-FEAA-476F-B0CB-45EDA02C234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1153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B6FA7-A9C5-4189-92F0-F142EED56294}" type="datetime1">
              <a:rPr lang="zh-TW" altLang="en-US" smtClean="0"/>
              <a:t>2025/6/13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D953529-FEAA-476F-B0CB-45EDA02C234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4689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C523F-8309-40DE-ACA1-7471C698FB38}" type="datetime1">
              <a:rPr lang="zh-TW" altLang="en-US" smtClean="0"/>
              <a:t>2025/6/13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53529-FEAA-476F-B0CB-45EDA02C234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9703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1872B-DE4E-4CBB-9B2E-93B76F138C28}" type="datetime1">
              <a:rPr lang="zh-TW" altLang="en-US" smtClean="0"/>
              <a:t>2025/6/13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53529-FEAA-476F-B0CB-45EDA02C234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8753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7DB52-B1DC-4AC0-B8D5-D79289C76166}" type="datetime1">
              <a:rPr lang="zh-TW" altLang="en-US" smtClean="0"/>
              <a:t>2025/6/13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53529-FEAA-476F-B0CB-45EDA02C234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9209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22EF9-4FCA-4A64-8235-736C903C8679}" type="datetime1">
              <a:rPr lang="zh-TW" altLang="en-US" smtClean="0"/>
              <a:t>2025/6/13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D953529-FEAA-476F-B0CB-45EDA02C234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7203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146045-BC94-4A51-9FB0-FA589866DEE5}" type="datetime1">
              <a:rPr lang="zh-TW" altLang="en-US" smtClean="0"/>
              <a:t>2025/6/13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D953529-FEAA-476F-B0CB-45EDA02C234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8705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4a"/><Relationship Id="rId7" Type="http://schemas.openxmlformats.org/officeDocument/2006/relationships/image" Target="../media/image2.jpg"/><Relationship Id="rId12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jpg"/><Relationship Id="rId11" Type="http://schemas.microsoft.com/office/2007/relationships/hdphoto" Target="../media/hdphoto1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.png"/><Relationship Id="rId4" Type="http://schemas.openxmlformats.org/officeDocument/2006/relationships/audio" Target="../media/media2.m4a"/><Relationship Id="rId9" Type="http://schemas.openxmlformats.org/officeDocument/2006/relationships/hyperlink" Target="https://labor.kcg.gov.tw/cp.aspx?n=50955560BE56692B&amp;s=DF14952083019853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3.png"/><Relationship Id="rId5" Type="http://schemas.openxmlformats.org/officeDocument/2006/relationships/image" Target="../media/image9.jp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3.pn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9.jpg"/><Relationship Id="rId5" Type="http://schemas.openxmlformats.org/officeDocument/2006/relationships/image" Target="../media/image7.png"/><Relationship Id="rId4" Type="http://schemas.openxmlformats.org/officeDocument/2006/relationships/image" Target="../media/image15.jpeg"/><Relationship Id="rId9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png"/><Relationship Id="rId9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8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jp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8.jpg"/><Relationship Id="rId5" Type="http://schemas.openxmlformats.org/officeDocument/2006/relationships/image" Target="../media/image27.jpg"/><Relationship Id="rId10" Type="http://schemas.openxmlformats.org/officeDocument/2006/relationships/image" Target="../media/image14.jpg"/><Relationship Id="rId4" Type="http://schemas.openxmlformats.org/officeDocument/2006/relationships/image" Target="../media/image26.jpg"/><Relationship Id="rId9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jp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2.png"/><Relationship Id="rId11" Type="http://schemas.microsoft.com/office/2007/relationships/hdphoto" Target="../media/hdphoto1.wdp"/><Relationship Id="rId5" Type="http://schemas.openxmlformats.org/officeDocument/2006/relationships/image" Target="../media/image30.svg"/><Relationship Id="rId10" Type="http://schemas.openxmlformats.org/officeDocument/2006/relationships/image" Target="../media/image13.png"/><Relationship Id="rId4" Type="http://schemas.openxmlformats.org/officeDocument/2006/relationships/image" Target="../media/image29.png"/><Relationship Id="rId9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9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10" Type="http://schemas.microsoft.com/office/2007/relationships/hdphoto" Target="../media/hdphoto1.wdp"/><Relationship Id="rId4" Type="http://schemas.openxmlformats.org/officeDocument/2006/relationships/image" Target="../media/image32.jpeg"/><Relationship Id="rId9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3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3.pn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42.jpg"/><Relationship Id="rId5" Type="http://schemas.openxmlformats.org/officeDocument/2006/relationships/image" Target="../media/image41.jpeg"/><Relationship Id="rId4" Type="http://schemas.openxmlformats.org/officeDocument/2006/relationships/image" Target="../media/image4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3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45.jp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2.jp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2.png"/><Relationship Id="rId5" Type="http://schemas.openxmlformats.org/officeDocument/2006/relationships/image" Target="../media/image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4.jp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E9F3FF0-4CA6-2179-7CBF-1A754B264C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4114" y="245957"/>
            <a:ext cx="12200467" cy="1159933"/>
          </a:xfrm>
        </p:spPr>
        <p:txBody>
          <a:bodyPr>
            <a:norm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身 障 者 申 請 國 家 考 試 相 關 補 助 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170B2B8-AD9D-6194-85DD-38BC1CBF8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53529-FEAA-476F-B0CB-45EDA02C234E}" type="slidenum"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fld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 descr="一張含有 美工圖案, 符號, 圖形, 表情符號 的圖片&#10;&#10;AI 產生的內容可能不正確。">
            <a:extLst>
              <a:ext uri="{FF2B5EF4-FFF2-40B4-BE49-F238E27FC236}">
                <a16:creationId xmlns:a16="http://schemas.microsoft.com/office/drawing/2014/main" id="{2DC694B2-1BAB-F81A-1BCF-718CA83122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520" y="5013114"/>
            <a:ext cx="1416959" cy="1405889"/>
          </a:xfrm>
          <a:prstGeom prst="rect">
            <a:avLst/>
          </a:prstGeom>
        </p:spPr>
      </p:pic>
      <p:pic>
        <p:nvPicPr>
          <p:cNvPr id="5" name="圖片 4" descr="一張含有 文字, 美工圖案, 動畫卡通, 卡通 的圖片&#10;&#10;AI 產生的內容可能不正確。">
            <a:extLst>
              <a:ext uri="{FF2B5EF4-FFF2-40B4-BE49-F238E27FC236}">
                <a16:creationId xmlns:a16="http://schemas.microsoft.com/office/drawing/2014/main" id="{3375BF96-F7A6-D82A-A1D2-7DACC6C6FA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5"/>
          <a:stretch/>
        </p:blipFill>
        <p:spPr>
          <a:xfrm>
            <a:off x="2237607" y="1370271"/>
            <a:ext cx="6858000" cy="5293360"/>
          </a:xfrm>
          <a:prstGeom prst="rect">
            <a:avLst/>
          </a:prstGeom>
        </p:spPr>
      </p:pic>
      <p:pic>
        <p:nvPicPr>
          <p:cNvPr id="4" name="圖片 3" descr="一張含有 樣式, 正方形, 圖形, 像素 的圖片&#10;&#10;AI 產生的內容可能不正確。">
            <a:extLst>
              <a:ext uri="{FF2B5EF4-FFF2-40B4-BE49-F238E27FC236}">
                <a16:creationId xmlns:a16="http://schemas.microsoft.com/office/drawing/2014/main" id="{B0B6DEE7-28DF-346F-5F67-9D47F5902E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769" y="1547190"/>
            <a:ext cx="2328460" cy="232846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B763A33C-A9A8-ACF4-D278-4CC6E97BC5E8}"/>
              </a:ext>
            </a:extLst>
          </p:cNvPr>
          <p:cNvSpPr txBox="1"/>
          <p:nvPr/>
        </p:nvSpPr>
        <p:spPr>
          <a:xfrm>
            <a:off x="10002520" y="4016951"/>
            <a:ext cx="1492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>
                <a:latin typeface="+mj-ea"/>
                <a:ea typeface="+mj-ea"/>
                <a:hlinkClick r:id="rId9"/>
              </a:rPr>
              <a:t>(</a:t>
            </a:r>
            <a:r>
              <a:rPr lang="zh-TW" altLang="en-US" sz="2800" dirty="0">
                <a:latin typeface="+mj-ea"/>
                <a:ea typeface="+mj-ea"/>
                <a:hlinkClick r:id="rId9"/>
              </a:rPr>
              <a:t>請按我</a:t>
            </a:r>
            <a:r>
              <a:rPr lang="en-US" altLang="zh-TW" sz="2800" dirty="0">
                <a:latin typeface="+mj-ea"/>
                <a:ea typeface="+mj-ea"/>
                <a:hlinkClick r:id="rId9"/>
              </a:rPr>
              <a:t>)</a:t>
            </a:r>
            <a:endParaRPr lang="zh-TW" altLang="en-US" sz="2800" dirty="0">
              <a:latin typeface="+mj-ea"/>
              <a:ea typeface="+mj-ea"/>
            </a:endParaRPr>
          </a:p>
        </p:txBody>
      </p:sp>
      <p:pic>
        <p:nvPicPr>
          <p:cNvPr id="11" name="申請補助">
            <a:hlinkClick r:id="" action="ppaction://media"/>
            <a:extLst>
              <a:ext uri="{FF2B5EF4-FFF2-40B4-BE49-F238E27FC236}">
                <a16:creationId xmlns:a16="http://schemas.microsoft.com/office/drawing/2014/main" id="{7758279E-91E4-4346-AA03-0F73B66CA5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biLevel thresh="7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1812" y="5468604"/>
            <a:ext cx="1389396" cy="1389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錄製的聲音">
            <a:hlinkClick r:id="" action="ppaction://media"/>
            <a:extLst>
              <a:ext uri="{FF2B5EF4-FFF2-40B4-BE49-F238E27FC236}">
                <a16:creationId xmlns:a16="http://schemas.microsoft.com/office/drawing/2014/main" id="{ADCDB24E-F979-4B02-AA6C-70C5FB63A7E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biLevel thresh="7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05382" y="4016950"/>
            <a:ext cx="756271" cy="75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0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1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09528F-F945-8FE9-2A14-29C7EC3FA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78FAE7C-2943-A7CB-B533-BE844B8FD3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630" y="284479"/>
            <a:ext cx="10995660" cy="1155383"/>
          </a:xfrm>
        </p:spPr>
        <p:txBody>
          <a:bodyPr>
            <a:norm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 家 考 試 考 上 的 錢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777C775-AAE2-68D5-D01D-2FE879C3D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63054" y="4577666"/>
            <a:ext cx="779767" cy="365125"/>
          </a:xfrm>
        </p:spPr>
        <p:txBody>
          <a:bodyPr/>
          <a:lstStyle/>
          <a:p>
            <a:fld id="{4D953529-FEAA-476F-B0CB-45EDA02C234E}" type="slidenum">
              <a:rPr lang="zh-TW" altLang="en-US" smtClean="0"/>
              <a:t>10</a:t>
            </a:fld>
            <a:endParaRPr lang="zh-TW" altLang="en-US"/>
          </a:p>
        </p:txBody>
      </p:sp>
      <p:pic>
        <p:nvPicPr>
          <p:cNvPr id="3" name="Picture 2" descr="卡通錢圖案素材| PNG和向量圖| 透明背景圖片| 免費下载- Pngtree">
            <a:extLst>
              <a:ext uri="{FF2B5EF4-FFF2-40B4-BE49-F238E27FC236}">
                <a16:creationId xmlns:a16="http://schemas.microsoft.com/office/drawing/2014/main" id="{8F5902E2-6A36-FEE4-E0FC-B0F3A7A87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193" y="3988957"/>
            <a:ext cx="1230638" cy="152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FC56339C-50DD-47DE-744B-FDCFE194B8E3}"/>
              </a:ext>
            </a:extLst>
          </p:cNvPr>
          <p:cNvSpPr txBox="1"/>
          <p:nvPr/>
        </p:nvSpPr>
        <p:spPr>
          <a:xfrm>
            <a:off x="6367512" y="1783969"/>
            <a:ext cx="878173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考上公務員，</a:t>
            </a:r>
            <a:endParaRPr lang="en-US" altLang="zh-TW" sz="4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就可以領錢。</a:t>
            </a:r>
            <a:endParaRPr lang="en-US" altLang="zh-TW" sz="4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3033A6E-BDC6-76A9-B89F-D6C0EBD6759C}"/>
              </a:ext>
            </a:extLst>
          </p:cNvPr>
          <p:cNvSpPr txBox="1"/>
          <p:nvPr/>
        </p:nvSpPr>
        <p:spPr>
          <a:xfrm>
            <a:off x="7092011" y="4120132"/>
            <a:ext cx="47568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6000" dirty="0">
                <a:latin typeface="+mj-ea"/>
                <a:ea typeface="+mj-ea"/>
              </a:rPr>
              <a:t>獎金</a:t>
            </a:r>
            <a:r>
              <a:rPr lang="en-US" altLang="zh-TW" sz="6000" b="1" dirty="0">
                <a:latin typeface="+mj-ea"/>
                <a:ea typeface="+mj-ea"/>
              </a:rPr>
              <a:t>15000</a:t>
            </a:r>
            <a:r>
              <a:rPr lang="zh-TW" altLang="en-US" sz="6000" b="1" dirty="0">
                <a:latin typeface="+mj-ea"/>
                <a:ea typeface="+mj-ea"/>
              </a:rPr>
              <a:t>元</a:t>
            </a:r>
            <a:endParaRPr lang="en-US" altLang="zh-TW" sz="6000" b="1" dirty="0">
              <a:latin typeface="+mj-ea"/>
              <a:ea typeface="+mj-ea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0E158F66-BC24-BEAD-27EE-64155D4271FF}"/>
              </a:ext>
            </a:extLst>
          </p:cNvPr>
          <p:cNvGrpSpPr/>
          <p:nvPr/>
        </p:nvGrpSpPr>
        <p:grpSpPr>
          <a:xfrm>
            <a:off x="921695" y="1738206"/>
            <a:ext cx="4721318" cy="4099660"/>
            <a:chOff x="8722368" y="2141227"/>
            <a:chExt cx="3344277" cy="3344277"/>
          </a:xfrm>
        </p:grpSpPr>
        <p:pic>
          <p:nvPicPr>
            <p:cNvPr id="10" name="圖片 9" descr="一張含有 輪, 美工圖案, 卡通, 圖解 的圖片&#10;&#10;AI 產生的內容可能不正確。">
              <a:extLst>
                <a:ext uri="{FF2B5EF4-FFF2-40B4-BE49-F238E27FC236}">
                  <a16:creationId xmlns:a16="http://schemas.microsoft.com/office/drawing/2014/main" id="{29F5AECA-3A42-6AF6-C81F-22CFF006D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2368" y="2141227"/>
              <a:ext cx="3344277" cy="3344277"/>
            </a:xfrm>
            <a:prstGeom prst="rect">
              <a:avLst/>
            </a:prstGeom>
          </p:spPr>
        </p:pic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39E051DC-C44D-94B0-78EA-55F3B79FA333}"/>
                </a:ext>
              </a:extLst>
            </p:cNvPr>
            <p:cNvSpPr/>
            <p:nvPr/>
          </p:nvSpPr>
          <p:spPr>
            <a:xfrm>
              <a:off x="9786026" y="3870261"/>
              <a:ext cx="749030" cy="21401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100" b="1" dirty="0">
                  <a:solidFill>
                    <a:schemeClr val="tx1"/>
                  </a:solidFill>
                </a:rPr>
                <a:t>合格證書</a:t>
              </a:r>
            </a:p>
          </p:txBody>
        </p:sp>
      </p:grpSp>
      <p:pic>
        <p:nvPicPr>
          <p:cNvPr id="6" name="錄製的聲音">
            <a:hlinkClick r:id="" action="ppaction://media"/>
            <a:extLst>
              <a:ext uri="{FF2B5EF4-FFF2-40B4-BE49-F238E27FC236}">
                <a16:creationId xmlns:a16="http://schemas.microsoft.com/office/drawing/2014/main" id="{0F051CB5-F816-4019-80B8-1469BD106A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1812" y="5837865"/>
            <a:ext cx="1249652" cy="124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27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D324B1-A55C-BB09-13AB-88033B04C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1251D7D-95EF-9A20-938C-54CC665E65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81134" y="2514601"/>
            <a:ext cx="6841067" cy="1236134"/>
          </a:xfrm>
        </p:spPr>
        <p:txBody>
          <a:bodyPr>
            <a:normAutofit/>
          </a:bodyPr>
          <a:lstStyle/>
          <a:p>
            <a:r>
              <a:rPr lang="zh-TW" altLang="en-US" dirty="0"/>
              <a:t> </a:t>
            </a:r>
            <a:r>
              <a:rPr lang="zh-TW" altLang="en-US" dirty="0">
                <a:latin typeface="+mj-ea"/>
              </a:rPr>
              <a:t>注 意 資 格 及 文 件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8150D978-FC13-5C5B-1328-39EFBB33C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29018" y="4563423"/>
            <a:ext cx="779767" cy="365125"/>
          </a:xfrm>
        </p:spPr>
        <p:txBody>
          <a:bodyPr/>
          <a:lstStyle/>
          <a:p>
            <a:fld id="{4D953529-FEAA-476F-B0CB-45EDA02C234E}" type="slidenum">
              <a:rPr lang="zh-TW" altLang="en-US" smtClean="0"/>
              <a:t>11</a:t>
            </a:fld>
            <a:endParaRPr lang="zh-TW" altLang="en-US"/>
          </a:p>
        </p:txBody>
      </p:sp>
      <p:pic>
        <p:nvPicPr>
          <p:cNvPr id="5" name="圖片 4" descr="一張含有 行, 圖表 的圖片&#10;&#10;AI 產生的內容可能不正確。">
            <a:extLst>
              <a:ext uri="{FF2B5EF4-FFF2-40B4-BE49-F238E27FC236}">
                <a16:creationId xmlns:a16="http://schemas.microsoft.com/office/drawing/2014/main" id="{1D1262A0-3827-87C8-3567-54D74A2D9F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60" y="545431"/>
            <a:ext cx="5102672" cy="6115776"/>
          </a:xfrm>
          <a:prstGeom prst="rect">
            <a:avLst/>
          </a:prstGeom>
        </p:spPr>
      </p:pic>
      <p:pic>
        <p:nvPicPr>
          <p:cNvPr id="4" name="錄製的聲音">
            <a:hlinkClick r:id="" action="ppaction://media"/>
            <a:extLst>
              <a:ext uri="{FF2B5EF4-FFF2-40B4-BE49-F238E27FC236}">
                <a16:creationId xmlns:a16="http://schemas.microsoft.com/office/drawing/2014/main" id="{DECFCFBC-B59F-4E32-AFAC-073DEC0054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866" y="5046983"/>
            <a:ext cx="1495789" cy="149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67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927B5B-EE9F-EF33-6116-C34CBFE92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D44F59F-0765-2E9E-706D-CF79C2390D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0836" y="4727825"/>
            <a:ext cx="6084690" cy="2573866"/>
          </a:xfrm>
        </p:spPr>
        <p:txBody>
          <a:bodyPr>
            <a:normAutofit fontScale="90000"/>
          </a:bodyPr>
          <a:lstStyle/>
          <a:p>
            <a:r>
              <a:rPr lang="zh-TW" altLang="en-US" sz="4000" dirty="0"/>
              <a:t> </a:t>
            </a:r>
            <a:r>
              <a:rPr lang="en-US" altLang="zh-TW" sz="4000" dirty="0"/>
              <a:t>1.</a:t>
            </a:r>
            <a:r>
              <a:rPr lang="zh-TW" altLang="en-US" sz="4000" dirty="0"/>
              <a:t> 身分證上的住址在高雄。</a:t>
            </a:r>
            <a:br>
              <a:rPr lang="en-US" altLang="zh-TW" sz="4000" dirty="0"/>
            </a:br>
            <a:br>
              <a:rPr lang="en-US" altLang="zh-TW" sz="4000" dirty="0"/>
            </a:br>
            <a:br>
              <a:rPr lang="en-US" altLang="zh-TW" sz="4000" dirty="0"/>
            </a:br>
            <a:r>
              <a:rPr lang="zh-TW" altLang="en-US" sz="4000" dirty="0"/>
              <a:t> </a:t>
            </a:r>
            <a:r>
              <a:rPr lang="en-US" altLang="zh-TW" sz="4000" dirty="0"/>
              <a:t>2.</a:t>
            </a:r>
            <a:r>
              <a:rPr lang="zh-TW" altLang="en-US" sz="4000" dirty="0"/>
              <a:t> </a:t>
            </a:r>
            <a:r>
              <a:rPr lang="en-US" altLang="zh-TW" sz="4000" dirty="0"/>
              <a:t>3</a:t>
            </a:r>
            <a:r>
              <a:rPr lang="zh-TW" altLang="en-US" sz="4000" dirty="0"/>
              <a:t>月</a:t>
            </a:r>
            <a:r>
              <a:rPr lang="en-US" altLang="zh-TW" sz="4000" dirty="0"/>
              <a:t>1</a:t>
            </a:r>
            <a:r>
              <a:rPr lang="zh-TW" altLang="en-US" sz="4000" dirty="0"/>
              <a:t>日補助開始，</a:t>
            </a:r>
            <a:br>
              <a:rPr lang="en-US" altLang="zh-TW" sz="4000" dirty="0"/>
            </a:br>
            <a:r>
              <a:rPr lang="zh-TW" altLang="en-US" sz="4000" dirty="0"/>
              <a:t>   到</a:t>
            </a:r>
            <a:r>
              <a:rPr lang="en-US" altLang="zh-TW" sz="4000" dirty="0"/>
              <a:t>11</a:t>
            </a:r>
            <a:r>
              <a:rPr lang="zh-TW" altLang="en-US" sz="4000" dirty="0"/>
              <a:t>月</a:t>
            </a:r>
            <a:r>
              <a:rPr lang="en-US" altLang="zh-TW" sz="4000" dirty="0"/>
              <a:t>15</a:t>
            </a:r>
            <a:r>
              <a:rPr lang="zh-TW" altLang="en-US" sz="4000" dirty="0"/>
              <a:t>日。</a:t>
            </a:r>
            <a:br>
              <a:rPr lang="en-US" altLang="zh-TW" sz="4000" dirty="0"/>
            </a:br>
            <a:br>
              <a:rPr lang="en-US" altLang="zh-TW" sz="4000" dirty="0"/>
            </a:br>
            <a:br>
              <a:rPr lang="en-US" altLang="zh-TW" sz="4000" dirty="0"/>
            </a:br>
            <a:br>
              <a:rPr lang="en-US" altLang="zh-TW" sz="4000" dirty="0"/>
            </a:br>
            <a:br>
              <a:rPr lang="en-US" altLang="zh-TW" sz="4000" dirty="0"/>
            </a:br>
            <a:endParaRPr lang="zh-TW" altLang="en-US" dirty="0">
              <a:latin typeface="+mj-ea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1273FCF8-B56A-C6CF-3CDA-99D80B208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21786" y="4693101"/>
            <a:ext cx="779767" cy="365125"/>
          </a:xfrm>
        </p:spPr>
        <p:txBody>
          <a:bodyPr/>
          <a:lstStyle/>
          <a:p>
            <a:fld id="{4D953529-FEAA-476F-B0CB-45EDA02C234E}" type="slidenum">
              <a:rPr lang="zh-TW" altLang="en-US" smtClean="0"/>
              <a:t>12</a:t>
            </a:fld>
            <a:endParaRPr lang="zh-TW" altLang="en-US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D4009438-0334-F4E7-AD66-028019EE590D}"/>
              </a:ext>
            </a:extLst>
          </p:cNvPr>
          <p:cNvSpPr txBox="1">
            <a:spLocks/>
          </p:cNvSpPr>
          <p:nvPr/>
        </p:nvSpPr>
        <p:spPr>
          <a:xfrm>
            <a:off x="214902" y="218264"/>
            <a:ext cx="7228973" cy="8044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b="1" dirty="0">
                <a:latin typeface="+mj-ea"/>
              </a:rPr>
              <a:t> 要符合下面條件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" name="圖片 15" descr="一張含有 文字, 字型, 數字 的圖片&#10;&#10;AI 產生的內容可能不正確。">
            <a:extLst>
              <a:ext uri="{FF2B5EF4-FFF2-40B4-BE49-F238E27FC236}">
                <a16:creationId xmlns:a16="http://schemas.microsoft.com/office/drawing/2014/main" id="{B9916554-72AF-4166-08A8-B1B8EE9D19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667" y="218263"/>
            <a:ext cx="4577426" cy="2348473"/>
          </a:xfrm>
          <a:prstGeom prst="rect">
            <a:avLst/>
          </a:prstGeom>
        </p:spPr>
      </p:pic>
      <p:sp>
        <p:nvSpPr>
          <p:cNvPr id="1027" name="箭號: 向右 1026">
            <a:extLst>
              <a:ext uri="{FF2B5EF4-FFF2-40B4-BE49-F238E27FC236}">
                <a16:creationId xmlns:a16="http://schemas.microsoft.com/office/drawing/2014/main" id="{B73FF0F2-C832-BC5E-5269-0D619B92173D}"/>
              </a:ext>
            </a:extLst>
          </p:cNvPr>
          <p:cNvSpPr/>
          <p:nvPr/>
        </p:nvSpPr>
        <p:spPr>
          <a:xfrm>
            <a:off x="7808349" y="4875663"/>
            <a:ext cx="1170135" cy="584485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錄製的聲音">
            <a:hlinkClick r:id="" action="ppaction://media"/>
            <a:extLst>
              <a:ext uri="{FF2B5EF4-FFF2-40B4-BE49-F238E27FC236}">
                <a16:creationId xmlns:a16="http://schemas.microsoft.com/office/drawing/2014/main" id="{07E3FB02-CBAB-4324-A719-FE6F7107BB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7703" y="5147098"/>
            <a:ext cx="2014820" cy="2014820"/>
          </a:xfrm>
          <a:prstGeom prst="rect">
            <a:avLst/>
          </a:prstGeom>
        </p:spPr>
      </p:pic>
      <p:pic>
        <p:nvPicPr>
          <p:cNvPr id="7" name="圖片 6" descr="一張含有 螢幕擷取畫面, 符號, 字型 的圖片&#10;&#10;AI 產生的內容可能不正確。">
            <a:extLst>
              <a:ext uri="{FF2B5EF4-FFF2-40B4-BE49-F238E27FC236}">
                <a16:creationId xmlns:a16="http://schemas.microsoft.com/office/drawing/2014/main" id="{8F87307A-E845-D83F-ADF8-A3F6C958B7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67" y="3478936"/>
            <a:ext cx="2792142" cy="2535822"/>
          </a:xfrm>
          <a:prstGeom prst="rect">
            <a:avLst/>
          </a:prstGeom>
        </p:spPr>
      </p:pic>
      <p:pic>
        <p:nvPicPr>
          <p:cNvPr id="9" name="圖片 8" descr="一張含有 螢幕擷取畫面, 字型, 數字, 符號 的圖片&#10;&#10;AI 產生的內容可能不正確。">
            <a:extLst>
              <a:ext uri="{FF2B5EF4-FFF2-40B4-BE49-F238E27FC236}">
                <a16:creationId xmlns:a16="http://schemas.microsoft.com/office/drawing/2014/main" id="{D030E6C0-EF93-4287-19B0-91D04AFE68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048" y="3478936"/>
            <a:ext cx="2805551" cy="253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68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6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927B5B-EE9F-EF33-6116-C34CBFE92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圖畫, 卡通, 綠色, 藝術 的圖片&#10;&#10;AI 產生的內容可能不正確。">
            <a:extLst>
              <a:ext uri="{FF2B5EF4-FFF2-40B4-BE49-F238E27FC236}">
                <a16:creationId xmlns:a16="http://schemas.microsoft.com/office/drawing/2014/main" id="{5EB099EC-361F-50C2-E767-06CE9DB556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402" y="1177303"/>
            <a:ext cx="4971338" cy="7031596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D44F59F-0765-2E9E-706D-CF79C2390D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4919" y="1093713"/>
            <a:ext cx="6084690" cy="2573866"/>
          </a:xfrm>
        </p:spPr>
        <p:txBody>
          <a:bodyPr>
            <a:normAutofit fontScale="90000"/>
          </a:bodyPr>
          <a:lstStyle/>
          <a:p>
            <a:br>
              <a:rPr lang="en-US" altLang="zh-TW" sz="4000" dirty="0"/>
            </a:br>
            <a:r>
              <a:rPr lang="zh-TW" altLang="en-US" sz="4000" dirty="0"/>
              <a:t>   </a:t>
            </a:r>
            <a:r>
              <a:rPr lang="en-US" altLang="zh-TW" sz="4000" dirty="0"/>
              <a:t>3</a:t>
            </a:r>
            <a:r>
              <a:rPr lang="zh-TW" altLang="en-US" sz="4000" dirty="0"/>
              <a:t>月</a:t>
            </a:r>
            <a:r>
              <a:rPr lang="en-US" altLang="zh-TW" sz="4000" dirty="0"/>
              <a:t>1</a:t>
            </a:r>
            <a:r>
              <a:rPr lang="zh-TW" altLang="en-US" sz="4000" dirty="0"/>
              <a:t>日開始給錢，</a:t>
            </a:r>
            <a:br>
              <a:rPr lang="en-US" altLang="zh-TW" sz="4000" dirty="0"/>
            </a:br>
            <a:r>
              <a:rPr lang="zh-TW" altLang="en-US" sz="4000" dirty="0"/>
              <a:t>   到勞工局的錢花完，</a:t>
            </a:r>
            <a:br>
              <a:rPr lang="en-US" altLang="zh-TW" sz="4000" dirty="0"/>
            </a:br>
            <a:r>
              <a:rPr lang="zh-TW" altLang="en-US" sz="4000" dirty="0"/>
              <a:t>   就不能再給錢了。</a:t>
            </a:r>
            <a:br>
              <a:rPr lang="en-US" altLang="zh-TW" sz="4000" dirty="0"/>
            </a:br>
            <a:endParaRPr lang="zh-TW" altLang="en-US" dirty="0">
              <a:latin typeface="+mj-ea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1273FCF8-B56A-C6CF-3CDA-99D80B208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21786" y="4693101"/>
            <a:ext cx="779767" cy="365125"/>
          </a:xfrm>
        </p:spPr>
        <p:txBody>
          <a:bodyPr/>
          <a:lstStyle/>
          <a:p>
            <a:fld id="{4D953529-FEAA-476F-B0CB-45EDA02C234E}" type="slidenum">
              <a:rPr lang="zh-TW" altLang="en-US" smtClean="0"/>
              <a:t>13</a:t>
            </a:fld>
            <a:endParaRPr lang="zh-TW" altLang="en-US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D4009438-0334-F4E7-AD66-028019EE590D}"/>
              </a:ext>
            </a:extLst>
          </p:cNvPr>
          <p:cNvSpPr txBox="1">
            <a:spLocks/>
          </p:cNvSpPr>
          <p:nvPr/>
        </p:nvSpPr>
        <p:spPr>
          <a:xfrm>
            <a:off x="214902" y="218264"/>
            <a:ext cx="7228973" cy="8044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b="1" dirty="0">
                <a:latin typeface="+mj-ea"/>
              </a:rPr>
              <a:t> 要符合下面條件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25" name="文字方塊 1024">
            <a:extLst>
              <a:ext uri="{FF2B5EF4-FFF2-40B4-BE49-F238E27FC236}">
                <a16:creationId xmlns:a16="http://schemas.microsoft.com/office/drawing/2014/main" id="{D7D74816-E66A-BD78-2B06-4945DB32AB5D}"/>
              </a:ext>
            </a:extLst>
          </p:cNvPr>
          <p:cNvSpPr txBox="1"/>
          <p:nvPr/>
        </p:nvSpPr>
        <p:spPr>
          <a:xfrm>
            <a:off x="9124027" y="2380646"/>
            <a:ext cx="239606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0000" b="1" dirty="0">
                <a:solidFill>
                  <a:srgbClr val="FF0000"/>
                </a:solidFill>
              </a:rPr>
              <a:t>X</a:t>
            </a:r>
            <a:endParaRPr lang="zh-TW" altLang="en-US" sz="30000" b="1" dirty="0">
              <a:solidFill>
                <a:srgbClr val="FF0000"/>
              </a:solidFill>
            </a:endParaRPr>
          </a:p>
        </p:txBody>
      </p:sp>
      <p:sp>
        <p:nvSpPr>
          <p:cNvPr id="1027" name="箭號: 向右 1026">
            <a:extLst>
              <a:ext uri="{FF2B5EF4-FFF2-40B4-BE49-F238E27FC236}">
                <a16:creationId xmlns:a16="http://schemas.microsoft.com/office/drawing/2014/main" id="{B73FF0F2-C832-BC5E-5269-0D619B92173D}"/>
              </a:ext>
            </a:extLst>
          </p:cNvPr>
          <p:cNvSpPr/>
          <p:nvPr/>
        </p:nvSpPr>
        <p:spPr>
          <a:xfrm>
            <a:off x="8096103" y="4477355"/>
            <a:ext cx="1170135" cy="584485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錄製的聲音">
            <a:hlinkClick r:id="" action="ppaction://media"/>
            <a:extLst>
              <a:ext uri="{FF2B5EF4-FFF2-40B4-BE49-F238E27FC236}">
                <a16:creationId xmlns:a16="http://schemas.microsoft.com/office/drawing/2014/main" id="{0EAA8511-DD2E-4227-99B8-870BF1120E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8951" y="5284548"/>
            <a:ext cx="1596197" cy="1596197"/>
          </a:xfrm>
          <a:prstGeom prst="rect">
            <a:avLst/>
          </a:prstGeom>
        </p:spPr>
      </p:pic>
      <p:pic>
        <p:nvPicPr>
          <p:cNvPr id="6" name="圖片 5" descr="一張含有 螢幕擷取畫面, 符號, 字型 的圖片&#10;&#10;AI 產生的內容可能不正確。">
            <a:extLst>
              <a:ext uri="{FF2B5EF4-FFF2-40B4-BE49-F238E27FC236}">
                <a16:creationId xmlns:a16="http://schemas.microsoft.com/office/drawing/2014/main" id="{7C833723-3F66-6AC2-5BBF-DCF4F2C432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599" y="2889271"/>
            <a:ext cx="3441410" cy="31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18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927B5B-EE9F-EF33-6116-C34CBFE92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D44F59F-0765-2E9E-706D-CF79C2390D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0324" y="1135136"/>
            <a:ext cx="6123640" cy="1858914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 </a:t>
            </a:r>
            <a:br>
              <a:rPr lang="en-US" altLang="zh-TW" sz="4000" dirty="0"/>
            </a:br>
            <a:br>
              <a:rPr lang="en-US" altLang="zh-TW" sz="4000" dirty="0"/>
            </a:br>
            <a:br>
              <a:rPr lang="en-US" altLang="zh-TW" sz="4000" dirty="0"/>
            </a:br>
            <a:r>
              <a:rPr lang="zh-TW" altLang="en-US" sz="4000" dirty="0"/>
              <a:t> </a:t>
            </a:r>
            <a:r>
              <a:rPr lang="en-US" altLang="zh-TW" sz="4000" dirty="0">
                <a:latin typeface="+mj-ea"/>
              </a:rPr>
              <a:t>(1)</a:t>
            </a:r>
            <a:r>
              <a:rPr lang="zh-TW" altLang="en-US" sz="4000" dirty="0">
                <a:latin typeface="+mj-ea"/>
              </a:rPr>
              <a:t>補習費的錢只給</a:t>
            </a:r>
            <a:r>
              <a:rPr lang="en-US" altLang="zh-TW" sz="4000" dirty="0">
                <a:latin typeface="+mj-ea"/>
              </a:rPr>
              <a:t>1</a:t>
            </a:r>
            <a:r>
              <a:rPr lang="zh-TW" altLang="en-US" sz="4000" dirty="0">
                <a:latin typeface="+mj-ea"/>
              </a:rPr>
              <a:t>次，</a:t>
            </a:r>
            <a:br>
              <a:rPr lang="en-US" altLang="zh-TW" sz="4000" dirty="0">
                <a:latin typeface="+mj-ea"/>
              </a:rPr>
            </a:br>
            <a:r>
              <a:rPr lang="zh-TW" altLang="en-US" sz="4000" dirty="0">
                <a:latin typeface="+mj-ea"/>
              </a:rPr>
              <a:t> </a:t>
            </a:r>
            <a:r>
              <a:rPr lang="en-US" altLang="zh-TW" sz="4000" dirty="0">
                <a:latin typeface="+mj-ea"/>
              </a:rPr>
              <a:t>(2)</a:t>
            </a:r>
            <a:r>
              <a:rPr lang="zh-TW" altLang="en-US" sz="4000" dirty="0">
                <a:latin typeface="+mj-ea"/>
              </a:rPr>
              <a:t>報名費的錢只給</a:t>
            </a:r>
            <a:r>
              <a:rPr lang="en-US" altLang="zh-TW" sz="4000" dirty="0">
                <a:latin typeface="+mj-ea"/>
              </a:rPr>
              <a:t>1</a:t>
            </a:r>
            <a:r>
              <a:rPr lang="zh-TW" altLang="en-US" sz="4000" dirty="0">
                <a:latin typeface="+mj-ea"/>
              </a:rPr>
              <a:t>次，</a:t>
            </a:r>
            <a:br>
              <a:rPr lang="en-US" altLang="zh-TW" sz="4000" dirty="0">
                <a:latin typeface="+mj-ea"/>
              </a:rPr>
            </a:br>
            <a:r>
              <a:rPr lang="zh-TW" altLang="en-US" sz="4000" dirty="0">
                <a:latin typeface="+mj-ea"/>
              </a:rPr>
              <a:t> </a:t>
            </a:r>
            <a:r>
              <a:rPr lang="en-US" altLang="zh-TW" sz="4000" dirty="0">
                <a:latin typeface="+mj-ea"/>
              </a:rPr>
              <a:t>(3)</a:t>
            </a:r>
            <a:r>
              <a:rPr lang="zh-TW" altLang="en-US" sz="4000" dirty="0">
                <a:latin typeface="+mj-ea"/>
              </a:rPr>
              <a:t>考上獎金的錢只給</a:t>
            </a:r>
            <a:r>
              <a:rPr lang="en-US" altLang="zh-TW" sz="4000" dirty="0">
                <a:latin typeface="+mj-ea"/>
              </a:rPr>
              <a:t>1</a:t>
            </a:r>
            <a:r>
              <a:rPr lang="zh-TW" altLang="en-US" sz="4000" dirty="0">
                <a:latin typeface="+mj-ea"/>
              </a:rPr>
              <a:t>次。</a:t>
            </a:r>
            <a:endParaRPr lang="zh-TW" altLang="en-US" dirty="0">
              <a:latin typeface="+mj-ea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1273FCF8-B56A-C6CF-3CDA-99D80B208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06535" y="4555730"/>
            <a:ext cx="779767" cy="365125"/>
          </a:xfrm>
        </p:spPr>
        <p:txBody>
          <a:bodyPr/>
          <a:lstStyle/>
          <a:p>
            <a:fld id="{4D953529-FEAA-476F-B0CB-45EDA02C234E}" type="slidenum">
              <a:rPr lang="zh-TW" altLang="en-US" smtClean="0"/>
              <a:t>14</a:t>
            </a:fld>
            <a:endParaRPr lang="zh-TW" altLang="en-US"/>
          </a:p>
        </p:txBody>
      </p:sp>
      <p:pic>
        <p:nvPicPr>
          <p:cNvPr id="17" name="Picture 2" descr="卡通錢圖案素材| PNG和向量圖| 透明背景圖片| 免費下载- Pngtree">
            <a:extLst>
              <a:ext uri="{FF2B5EF4-FFF2-40B4-BE49-F238E27FC236}">
                <a16:creationId xmlns:a16="http://schemas.microsoft.com/office/drawing/2014/main" id="{C721C8F8-0174-B936-2971-E8A4DA6BC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3800" y="3607969"/>
            <a:ext cx="1230638" cy="152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箭號: 向右 17">
            <a:extLst>
              <a:ext uri="{FF2B5EF4-FFF2-40B4-BE49-F238E27FC236}">
                <a16:creationId xmlns:a16="http://schemas.microsoft.com/office/drawing/2014/main" id="{28542FCD-0DD1-28F1-D41E-8B9DEB9BDA7E}"/>
              </a:ext>
            </a:extLst>
          </p:cNvPr>
          <p:cNvSpPr/>
          <p:nvPr/>
        </p:nvSpPr>
        <p:spPr>
          <a:xfrm>
            <a:off x="9025006" y="2942462"/>
            <a:ext cx="1230638" cy="919152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標題 1">
            <a:extLst>
              <a:ext uri="{FF2B5EF4-FFF2-40B4-BE49-F238E27FC236}">
                <a16:creationId xmlns:a16="http://schemas.microsoft.com/office/drawing/2014/main" id="{08A9295A-B0BF-A78D-B586-1B2E7C57F0CF}"/>
              </a:ext>
            </a:extLst>
          </p:cNvPr>
          <p:cNvSpPr txBox="1">
            <a:spLocks/>
          </p:cNvSpPr>
          <p:nvPr/>
        </p:nvSpPr>
        <p:spPr>
          <a:xfrm>
            <a:off x="10396386" y="2371835"/>
            <a:ext cx="1405466" cy="1236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TW" dirty="0"/>
              <a:t>1</a:t>
            </a:r>
            <a:r>
              <a:rPr lang="zh-TW" altLang="en-US" dirty="0"/>
              <a:t>次</a:t>
            </a:r>
            <a:endParaRPr lang="zh-TW" altLang="en-US" dirty="0">
              <a:latin typeface="+mj-ea"/>
            </a:endParaRP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EBEE7BE0-3582-8CC9-AAE1-BF5E0336542F}"/>
              </a:ext>
            </a:extLst>
          </p:cNvPr>
          <p:cNvSpPr/>
          <p:nvPr/>
        </p:nvSpPr>
        <p:spPr>
          <a:xfrm>
            <a:off x="6273976" y="103738"/>
            <a:ext cx="2353733" cy="1997897"/>
          </a:xfrm>
          <a:prstGeom prst="roundRect">
            <a:avLst>
              <a:gd name="adj" fmla="val 10000"/>
            </a:avLst>
          </a:prstGeom>
          <a:blipFill rotWithShape="1">
            <a:blip r:embed="rId5"/>
            <a:srcRect/>
            <a:stretch>
              <a:fillRect l="-7000" r="-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TW" altLang="en-US"/>
          </a:p>
        </p:txBody>
      </p: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7080E1F4-D25C-B22E-4A9E-CF942D363F2C}"/>
              </a:ext>
            </a:extLst>
          </p:cNvPr>
          <p:cNvGrpSpPr/>
          <p:nvPr/>
        </p:nvGrpSpPr>
        <p:grpSpPr>
          <a:xfrm>
            <a:off x="6332087" y="4795567"/>
            <a:ext cx="2219340" cy="1910688"/>
            <a:chOff x="9056053" y="2183409"/>
            <a:chExt cx="2958004" cy="2958004"/>
          </a:xfrm>
        </p:grpSpPr>
        <p:pic>
          <p:nvPicPr>
            <p:cNvPr id="24" name="圖片 23" descr="一張含有 輪, 美工圖案, 卡通, 圖解 的圖片&#10;&#10;AI 產生的內容可能不正確。">
              <a:extLst>
                <a:ext uri="{FF2B5EF4-FFF2-40B4-BE49-F238E27FC236}">
                  <a16:creationId xmlns:a16="http://schemas.microsoft.com/office/drawing/2014/main" id="{BC5B01A6-CE59-2AE5-31D3-FA6796064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6053" y="2183409"/>
              <a:ext cx="2958004" cy="2958004"/>
            </a:xfrm>
            <a:prstGeom prst="rect">
              <a:avLst/>
            </a:prstGeom>
          </p:spPr>
        </p:pic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F0A46FD4-33F4-46D9-D3B6-E9728B2F6FD6}"/>
                </a:ext>
              </a:extLst>
            </p:cNvPr>
            <p:cNvSpPr/>
            <p:nvPr/>
          </p:nvSpPr>
          <p:spPr>
            <a:xfrm>
              <a:off x="9786026" y="3870261"/>
              <a:ext cx="749030" cy="21401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100" b="1" dirty="0">
                  <a:solidFill>
                    <a:schemeClr val="tx1"/>
                  </a:solidFill>
                </a:rPr>
                <a:t>合格證書</a:t>
              </a:r>
            </a:p>
          </p:txBody>
        </p:sp>
      </p:grpSp>
      <p:sp>
        <p:nvSpPr>
          <p:cNvPr id="5" name="文字方塊 4">
            <a:extLst>
              <a:ext uri="{FF2B5EF4-FFF2-40B4-BE49-F238E27FC236}">
                <a16:creationId xmlns:a16="http://schemas.microsoft.com/office/drawing/2014/main" id="{8195171F-8A88-FC99-3F91-56A8D7597999}"/>
              </a:ext>
            </a:extLst>
          </p:cNvPr>
          <p:cNvSpPr txBox="1"/>
          <p:nvPr/>
        </p:nvSpPr>
        <p:spPr>
          <a:xfrm>
            <a:off x="7166281" y="103738"/>
            <a:ext cx="1544032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補習費</a:t>
            </a:r>
            <a:endParaRPr lang="zh-TW" altLang="en-US" sz="2800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343DA4AD-F588-1908-06B0-6BF64665FF06}"/>
              </a:ext>
            </a:extLst>
          </p:cNvPr>
          <p:cNvSpPr txBox="1"/>
          <p:nvPr/>
        </p:nvSpPr>
        <p:spPr>
          <a:xfrm>
            <a:off x="6875027" y="4817148"/>
            <a:ext cx="16764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2800" dirty="0"/>
              <a:t>考上獎金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F05F416C-2492-48E5-97DF-DFE8797072A2}"/>
              </a:ext>
            </a:extLst>
          </p:cNvPr>
          <p:cNvSpPr txBox="1"/>
          <p:nvPr/>
        </p:nvSpPr>
        <p:spPr>
          <a:xfrm>
            <a:off x="488100" y="302056"/>
            <a:ext cx="56078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zh-TW" sz="1800" dirty="0"/>
            </a:br>
            <a:r>
              <a:rPr lang="en-US" altLang="zh-TW" sz="3600" dirty="0">
                <a:latin typeface="+mj-ea"/>
                <a:ea typeface="+mj-ea"/>
              </a:rPr>
              <a:t>3.</a:t>
            </a:r>
            <a:r>
              <a:rPr lang="zh-TW" altLang="en-US" sz="3600" dirty="0">
                <a:latin typeface="+mj-ea"/>
                <a:ea typeface="+mj-ea"/>
              </a:rPr>
              <a:t>下面的錢只能給</a:t>
            </a:r>
            <a:r>
              <a:rPr lang="en-US" altLang="zh-TW" sz="3600" dirty="0">
                <a:latin typeface="+mj-ea"/>
                <a:ea typeface="+mj-ea"/>
              </a:rPr>
              <a:t>1</a:t>
            </a:r>
            <a:r>
              <a:rPr lang="zh-TW" altLang="en-US" sz="3600" dirty="0">
                <a:latin typeface="+mj-ea"/>
                <a:ea typeface="+mj-ea"/>
              </a:rPr>
              <a:t>次。</a:t>
            </a:r>
          </a:p>
        </p:txBody>
      </p:sp>
      <p:pic>
        <p:nvPicPr>
          <p:cNvPr id="12" name="錄製的聲音">
            <a:hlinkClick r:id="" action="ppaction://media"/>
            <a:extLst>
              <a:ext uri="{FF2B5EF4-FFF2-40B4-BE49-F238E27FC236}">
                <a16:creationId xmlns:a16="http://schemas.microsoft.com/office/drawing/2014/main" id="{AB9CA807-87FE-431D-AEA0-F60875CBBF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700" y="5008546"/>
            <a:ext cx="1547398" cy="1547398"/>
          </a:xfrm>
          <a:prstGeom prst="rect">
            <a:avLst/>
          </a:prstGeom>
        </p:spPr>
      </p:pic>
      <p:pic>
        <p:nvPicPr>
          <p:cNvPr id="4" name="圖片 3" descr="一張含有 文字, 卡通, 人的臉孔, 服裝 的圖片&#10;&#10;AI 產生的內容可能不正確。">
            <a:extLst>
              <a:ext uri="{FF2B5EF4-FFF2-40B4-BE49-F238E27FC236}">
                <a16:creationId xmlns:a16="http://schemas.microsoft.com/office/drawing/2014/main" id="{5D12BE50-A01D-29A4-D97E-61F1A28C8B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087" y="2347352"/>
            <a:ext cx="2335525" cy="199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61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1C159B-F207-2A97-184D-BAAE75510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7C0745F-8192-5F99-4744-E269F5AFC9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1812" y="0"/>
            <a:ext cx="15766742" cy="1365337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 家 考 試 補 習 費 的 錢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40F8E96-FCBC-DE38-9F34-34711B621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53529-FEAA-476F-B0CB-45EDA02C234E}" type="slidenum">
              <a:rPr lang="zh-TW" altLang="en-US" smtClean="0"/>
              <a:t>15</a:t>
            </a:fld>
            <a:endParaRPr lang="zh-TW" altLang="en-US"/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6172EE38-B55B-0787-29DD-72812F8466C4}"/>
              </a:ext>
            </a:extLst>
          </p:cNvPr>
          <p:cNvSpPr/>
          <p:nvPr/>
        </p:nvSpPr>
        <p:spPr>
          <a:xfrm>
            <a:off x="2396401" y="1712068"/>
            <a:ext cx="8090015" cy="4707633"/>
          </a:xfrm>
          <a:prstGeom prst="roundRect">
            <a:avLst>
              <a:gd name="adj" fmla="val 10000"/>
            </a:avLst>
          </a:prstGeom>
          <a:blipFill rotWithShape="1">
            <a:blip r:embed="rId4"/>
            <a:srcRect/>
            <a:stretch>
              <a:fillRect l="-7000" r="-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TW" altLang="en-US"/>
          </a:p>
        </p:txBody>
      </p:sp>
      <p:pic>
        <p:nvPicPr>
          <p:cNvPr id="5" name="錄製的聲音">
            <a:hlinkClick r:id="" action="ppaction://media"/>
            <a:extLst>
              <a:ext uri="{FF2B5EF4-FFF2-40B4-BE49-F238E27FC236}">
                <a16:creationId xmlns:a16="http://schemas.microsoft.com/office/drawing/2014/main" id="{39A9F373-D901-46A8-8E3D-48E8F9AD6F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902" y="5307599"/>
            <a:ext cx="1461624" cy="146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45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4DE126-EA71-4E79-C76D-B8F5CD521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B1EC236-D20C-86D6-4B29-1E5BDC3AB1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162" y="919610"/>
            <a:ext cx="4167332" cy="1378924"/>
          </a:xfrm>
        </p:spPr>
        <p:txBody>
          <a:bodyPr>
            <a:normAutofit fontScale="90000"/>
          </a:bodyPr>
          <a:lstStyle/>
          <a:p>
            <a:r>
              <a:rPr lang="zh-TW" altLang="en-US" sz="4900" dirty="0"/>
              <a:t> </a:t>
            </a:r>
            <a:r>
              <a:rPr lang="en-US" altLang="zh-TW" sz="4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4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身心障礙證明</a:t>
            </a:r>
            <a:br>
              <a:rPr lang="en-US" altLang="zh-TW" sz="4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及身分證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3524826-C1AC-FECD-9915-94EF7012D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42882" y="4559467"/>
            <a:ext cx="779767" cy="365125"/>
          </a:xfrm>
        </p:spPr>
        <p:txBody>
          <a:bodyPr/>
          <a:lstStyle/>
          <a:p>
            <a:fld id="{4D953529-FEAA-476F-B0CB-45EDA02C234E}" type="slidenum">
              <a:rPr lang="zh-TW" altLang="en-US" smtClean="0"/>
              <a:t>16</a:t>
            </a:fld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BFBC5522-57BE-6E5A-8AAE-D62632C16F2A}"/>
              </a:ext>
            </a:extLst>
          </p:cNvPr>
          <p:cNvSpPr txBox="1"/>
          <p:nvPr/>
        </p:nvSpPr>
        <p:spPr>
          <a:xfrm>
            <a:off x="8361760" y="719434"/>
            <a:ext cx="362171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函授或面授</a:t>
            </a:r>
            <a:endParaRPr lang="en-US" altLang="zh-TW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課程購買清單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標題 1">
            <a:extLst>
              <a:ext uri="{FF2B5EF4-FFF2-40B4-BE49-F238E27FC236}">
                <a16:creationId xmlns:a16="http://schemas.microsoft.com/office/drawing/2014/main" id="{5A1D90C1-B5ED-D597-8F2E-5ED1410194BE}"/>
              </a:ext>
            </a:extLst>
          </p:cNvPr>
          <p:cNvSpPr txBox="1">
            <a:spLocks/>
          </p:cNvSpPr>
          <p:nvPr/>
        </p:nvSpPr>
        <p:spPr>
          <a:xfrm>
            <a:off x="4679744" y="719434"/>
            <a:ext cx="3467688" cy="1076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TW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補習費發票  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B01820A-9296-3C72-2004-DEA1278AB3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934" y="4667474"/>
            <a:ext cx="3272116" cy="2006523"/>
          </a:xfrm>
          <a:prstGeom prst="rect">
            <a:avLst/>
          </a:prstGeom>
        </p:spPr>
      </p:pic>
      <p:pic>
        <p:nvPicPr>
          <p:cNvPr id="7" name="圖片 6" descr="一張含有 文字, 紙張, 正在列印, 紙製品 的圖片&#10;&#10;AI 產生的內容可能不正確。">
            <a:extLst>
              <a:ext uri="{FF2B5EF4-FFF2-40B4-BE49-F238E27FC236}">
                <a16:creationId xmlns:a16="http://schemas.microsoft.com/office/drawing/2014/main" id="{40AAF0C3-C3ED-4C7B-B053-0C7E47D48D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" r="53942"/>
          <a:stretch/>
        </p:blipFill>
        <p:spPr>
          <a:xfrm>
            <a:off x="4880675" y="1796018"/>
            <a:ext cx="2679693" cy="2837976"/>
          </a:xfrm>
          <a:prstGeom prst="rect">
            <a:avLst/>
          </a:prstGeom>
        </p:spPr>
      </p:pic>
      <p:pic>
        <p:nvPicPr>
          <p:cNvPr id="8" name="圖片 7" descr="一張含有 文字, 紙張, 正在列印, 紙製品 的圖片&#10;&#10;AI 產生的內容可能不正確。">
            <a:extLst>
              <a:ext uri="{FF2B5EF4-FFF2-40B4-BE49-F238E27FC236}">
                <a16:creationId xmlns:a16="http://schemas.microsoft.com/office/drawing/2014/main" id="{32026B95-3B97-E793-AE27-6846BD44C1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6" b="31804"/>
          <a:stretch/>
        </p:blipFill>
        <p:spPr>
          <a:xfrm>
            <a:off x="4852764" y="4785443"/>
            <a:ext cx="2554837" cy="1935803"/>
          </a:xfrm>
          <a:prstGeom prst="rect">
            <a:avLst/>
          </a:prstGeom>
        </p:spPr>
      </p:pic>
      <p:pic>
        <p:nvPicPr>
          <p:cNvPr id="9" name="圖片 8" descr="一張含有 文字, 數字, 字型, 收據 的圖片&#10;&#10;AI 產生的內容可能不正確。">
            <a:extLst>
              <a:ext uri="{FF2B5EF4-FFF2-40B4-BE49-F238E27FC236}">
                <a16:creationId xmlns:a16="http://schemas.microsoft.com/office/drawing/2014/main" id="{A213D402-FFA6-65F1-B090-4C1DE54566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958" y="2151176"/>
            <a:ext cx="3419290" cy="4650964"/>
          </a:xfrm>
          <a:prstGeom prst="rect">
            <a:avLst/>
          </a:prstGeom>
        </p:spPr>
      </p:pic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F4B89D59-DF5E-5504-BE30-731878A54735}"/>
              </a:ext>
            </a:extLst>
          </p:cNvPr>
          <p:cNvCxnSpPr>
            <a:cxnSpLocks/>
          </p:cNvCxnSpPr>
          <p:nvPr/>
        </p:nvCxnSpPr>
        <p:spPr>
          <a:xfrm flipH="1">
            <a:off x="4618182" y="959726"/>
            <a:ext cx="61562" cy="5898274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9B0AE527-28BC-11C9-4E36-1D920B7B0905}"/>
              </a:ext>
            </a:extLst>
          </p:cNvPr>
          <p:cNvCxnSpPr>
            <a:cxnSpLocks/>
          </p:cNvCxnSpPr>
          <p:nvPr/>
        </p:nvCxnSpPr>
        <p:spPr>
          <a:xfrm>
            <a:off x="8208993" y="959726"/>
            <a:ext cx="0" cy="5876673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圖片 15">
            <a:extLst>
              <a:ext uri="{FF2B5EF4-FFF2-40B4-BE49-F238E27FC236}">
                <a16:creationId xmlns:a16="http://schemas.microsoft.com/office/drawing/2014/main" id="{0F62E816-7789-F50F-7CEA-4E7A9780BF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9934" y="2284947"/>
            <a:ext cx="3272116" cy="2006523"/>
          </a:xfrm>
          <a:prstGeom prst="rect">
            <a:avLst/>
          </a:prstGeom>
        </p:spPr>
      </p:pic>
      <p:pic>
        <p:nvPicPr>
          <p:cNvPr id="4" name="錄製的聲音">
            <a:hlinkClick r:id="" action="ppaction://media"/>
            <a:extLst>
              <a:ext uri="{FF2B5EF4-FFF2-40B4-BE49-F238E27FC236}">
                <a16:creationId xmlns:a16="http://schemas.microsoft.com/office/drawing/2014/main" id="{0B267EE5-BFEC-4E54-B379-9706992CF4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61" y="5472525"/>
            <a:ext cx="1248721" cy="1248721"/>
          </a:xfrm>
          <a:prstGeom prst="rect">
            <a:avLst/>
          </a:prstGeom>
        </p:spPr>
      </p:pic>
      <p:sp>
        <p:nvSpPr>
          <p:cNvPr id="17" name="標題 1">
            <a:extLst>
              <a:ext uri="{FF2B5EF4-FFF2-40B4-BE49-F238E27FC236}">
                <a16:creationId xmlns:a16="http://schemas.microsoft.com/office/drawing/2014/main" id="{61324A4F-7EF0-4E44-A5B4-82ECD0F238A9}"/>
              </a:ext>
            </a:extLst>
          </p:cNvPr>
          <p:cNvSpPr txBox="1">
            <a:spLocks/>
          </p:cNvSpPr>
          <p:nvPr/>
        </p:nvSpPr>
        <p:spPr>
          <a:xfrm>
            <a:off x="301818" y="-405611"/>
            <a:ext cx="6438472" cy="13653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要給勞工局的資料</a:t>
            </a:r>
          </a:p>
        </p:txBody>
      </p:sp>
    </p:spTree>
    <p:extLst>
      <p:ext uri="{BB962C8B-B14F-4D97-AF65-F5344CB8AC3E}">
        <p14:creationId xmlns:p14="http://schemas.microsoft.com/office/powerpoint/2010/main" val="201970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956CDF-2266-D143-98AB-073F0CBC5E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821A154-7F9F-27F0-20B0-C850EBEE1B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630" y="284479"/>
            <a:ext cx="10995660" cy="1155383"/>
          </a:xfrm>
        </p:spPr>
        <p:txBody>
          <a:bodyPr/>
          <a:lstStyle/>
          <a:p>
            <a:r>
              <a:rPr lang="en-US" altLang="zh-TW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2.</a:t>
            </a:r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國 家 考 試 報 名 費 的 錢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A53D869D-423E-007B-0F9D-A182B7735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53529-FEAA-476F-B0CB-45EDA02C234E}" type="slidenum">
              <a:rPr lang="zh-TW" altLang="en-US" smtClean="0"/>
              <a:t>17</a:t>
            </a:fld>
            <a:endParaRPr lang="zh-TW" altLang="en-US"/>
          </a:p>
        </p:txBody>
      </p:sp>
      <p:pic>
        <p:nvPicPr>
          <p:cNvPr id="4" name="圖片 3" descr="一張含有 男孩, 圖畫, 服裝, 寫生 的圖片&#10;&#10;AI 產生的內容可能不正確。">
            <a:extLst>
              <a:ext uri="{FF2B5EF4-FFF2-40B4-BE49-F238E27FC236}">
                <a16:creationId xmlns:a16="http://schemas.microsoft.com/office/drawing/2014/main" id="{CEB63CD9-821B-FDC0-A41E-B3E1155734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673" y="1522989"/>
            <a:ext cx="9092046" cy="5335011"/>
          </a:xfrm>
          <a:prstGeom prst="rect">
            <a:avLst/>
          </a:prstGeom>
        </p:spPr>
      </p:pic>
      <p:pic>
        <p:nvPicPr>
          <p:cNvPr id="6" name="錄製的聲音">
            <a:hlinkClick r:id="" action="ppaction://media"/>
            <a:extLst>
              <a:ext uri="{FF2B5EF4-FFF2-40B4-BE49-F238E27FC236}">
                <a16:creationId xmlns:a16="http://schemas.microsoft.com/office/drawing/2014/main" id="{C055529A-146E-4EC6-9D64-7772857F2D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8918" y="5227621"/>
            <a:ext cx="1155383" cy="115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05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F316D7-CECB-BF07-2396-66F59C5D7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88B574E-2C44-DCF7-EE83-1DB7950DF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630" y="284479"/>
            <a:ext cx="10995660" cy="1155383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 家 考 試 報 名 費 的 錢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3A59714-DE65-F263-078B-5CAFC305B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74041" y="4529539"/>
            <a:ext cx="779767" cy="365125"/>
          </a:xfrm>
        </p:spPr>
        <p:txBody>
          <a:bodyPr/>
          <a:lstStyle/>
          <a:p>
            <a:fld id="{4D953529-FEAA-476F-B0CB-45EDA02C234E}" type="slidenum">
              <a:rPr lang="zh-TW" altLang="en-US" smtClean="0"/>
              <a:t>18</a:t>
            </a:fld>
            <a:endParaRPr lang="zh-TW" altLang="en-US"/>
          </a:p>
        </p:txBody>
      </p:sp>
      <p:pic>
        <p:nvPicPr>
          <p:cNvPr id="5" name="圖片 4" descr="一張含有 文字, 螢幕擷取畫面 的圖片&#10;&#10;AI 產生的內容可能不正確。">
            <a:extLst>
              <a:ext uri="{FF2B5EF4-FFF2-40B4-BE49-F238E27FC236}">
                <a16:creationId xmlns:a16="http://schemas.microsoft.com/office/drawing/2014/main" id="{5A5F6175-7D0F-0793-071A-6591D71C2B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738" y="1453977"/>
            <a:ext cx="1953282" cy="2370166"/>
          </a:xfrm>
          <a:prstGeom prst="rect">
            <a:avLst/>
          </a:prstGeom>
        </p:spPr>
      </p:pic>
      <p:pic>
        <p:nvPicPr>
          <p:cNvPr id="9" name="圖片 8" descr="一張含有 文字, 螢幕擷取畫面, 收據 的圖片&#10;&#10;AI 產生的內容可能不正確。">
            <a:extLst>
              <a:ext uri="{FF2B5EF4-FFF2-40B4-BE49-F238E27FC236}">
                <a16:creationId xmlns:a16="http://schemas.microsoft.com/office/drawing/2014/main" id="{8A53B90E-E3E8-7FFA-4742-8653D234CD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053" y="1470806"/>
            <a:ext cx="2030698" cy="2370167"/>
          </a:xfrm>
          <a:prstGeom prst="rect">
            <a:avLst/>
          </a:prstGeom>
        </p:spPr>
      </p:pic>
      <p:pic>
        <p:nvPicPr>
          <p:cNvPr id="4" name="圖片 3" descr="一張含有 男孩, 圖畫, 服裝, 寫生 的圖片&#10;&#10;AI 產生的內容可能不正確。">
            <a:extLst>
              <a:ext uri="{FF2B5EF4-FFF2-40B4-BE49-F238E27FC236}">
                <a16:creationId xmlns:a16="http://schemas.microsoft.com/office/drawing/2014/main" id="{51774717-3742-DD71-44D1-674C472F91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74" y="1439862"/>
            <a:ext cx="3315708" cy="1945584"/>
          </a:xfrm>
          <a:prstGeom prst="rect">
            <a:avLst/>
          </a:prstGeom>
        </p:spPr>
      </p:pic>
      <p:pic>
        <p:nvPicPr>
          <p:cNvPr id="6" name="圖片 5" descr="一張含有 文字, 字型, 數字, 收據 的圖片&#10;&#10;AI 產生的內容可能不正確。">
            <a:extLst>
              <a:ext uri="{FF2B5EF4-FFF2-40B4-BE49-F238E27FC236}">
                <a16:creationId xmlns:a16="http://schemas.microsoft.com/office/drawing/2014/main" id="{8474A24A-E1A8-FC79-FACE-4F21245D793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20" t="50000" r="-9824" b="-3256"/>
          <a:stretch/>
        </p:blipFill>
        <p:spPr>
          <a:xfrm>
            <a:off x="2228204" y="3886899"/>
            <a:ext cx="3352800" cy="2971101"/>
          </a:xfrm>
          <a:prstGeom prst="rect">
            <a:avLst/>
          </a:prstGeom>
        </p:spPr>
      </p:pic>
      <p:sp>
        <p:nvSpPr>
          <p:cNvPr id="8" name="箭號: 向右 7">
            <a:extLst>
              <a:ext uri="{FF2B5EF4-FFF2-40B4-BE49-F238E27FC236}">
                <a16:creationId xmlns:a16="http://schemas.microsoft.com/office/drawing/2014/main" id="{485F9D54-3658-87C0-72F0-509258B510E7}"/>
              </a:ext>
            </a:extLst>
          </p:cNvPr>
          <p:cNvSpPr/>
          <p:nvPr/>
        </p:nvSpPr>
        <p:spPr>
          <a:xfrm>
            <a:off x="4717186" y="2097829"/>
            <a:ext cx="1284051" cy="993874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箭號: 向右 9">
            <a:extLst>
              <a:ext uri="{FF2B5EF4-FFF2-40B4-BE49-F238E27FC236}">
                <a16:creationId xmlns:a16="http://schemas.microsoft.com/office/drawing/2014/main" id="{7CCC60CC-33DC-9AF4-59A6-736C0B6A123C}"/>
              </a:ext>
            </a:extLst>
          </p:cNvPr>
          <p:cNvSpPr/>
          <p:nvPr/>
        </p:nvSpPr>
        <p:spPr>
          <a:xfrm>
            <a:off x="767130" y="5044885"/>
            <a:ext cx="1284051" cy="993874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箭號: 向右 10">
            <a:extLst>
              <a:ext uri="{FF2B5EF4-FFF2-40B4-BE49-F238E27FC236}">
                <a16:creationId xmlns:a16="http://schemas.microsoft.com/office/drawing/2014/main" id="{D70E8354-886B-FB0D-7A81-CE19EFDE6477}"/>
              </a:ext>
            </a:extLst>
          </p:cNvPr>
          <p:cNvSpPr/>
          <p:nvPr/>
        </p:nvSpPr>
        <p:spPr>
          <a:xfrm>
            <a:off x="4799836" y="4991260"/>
            <a:ext cx="1284051" cy="993874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F3E9223E-0B8D-907C-6AE3-74CBD597A68B}"/>
              </a:ext>
            </a:extLst>
          </p:cNvPr>
          <p:cNvSpPr/>
          <p:nvPr/>
        </p:nvSpPr>
        <p:spPr>
          <a:xfrm>
            <a:off x="3722927" y="2884149"/>
            <a:ext cx="758757" cy="719847"/>
          </a:xfrm>
          <a:prstGeom prst="ellipse">
            <a:avLst/>
          </a:prstGeom>
          <a:noFill/>
          <a:ln w="476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dirty="0">
                <a:solidFill>
                  <a:schemeClr val="tx1"/>
                </a:solidFill>
                <a:latin typeface="+mj-ea"/>
                <a:ea typeface="+mj-ea"/>
              </a:rPr>
              <a:t>1</a:t>
            </a:r>
            <a:endParaRPr lang="zh-TW" altLang="en-US" sz="3200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E60BAAE6-D33C-4678-9EED-4AEF19D81A6A}"/>
              </a:ext>
            </a:extLst>
          </p:cNvPr>
          <p:cNvSpPr/>
          <p:nvPr/>
        </p:nvSpPr>
        <p:spPr>
          <a:xfrm>
            <a:off x="10276555" y="3167052"/>
            <a:ext cx="758757" cy="719847"/>
          </a:xfrm>
          <a:prstGeom prst="ellipse">
            <a:avLst/>
          </a:prstGeom>
          <a:noFill/>
          <a:ln w="476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dirty="0">
                <a:solidFill>
                  <a:schemeClr val="tx1"/>
                </a:solidFill>
                <a:latin typeface="+mj-ea"/>
                <a:ea typeface="+mj-ea"/>
              </a:rPr>
              <a:t>2</a:t>
            </a:r>
            <a:endParaRPr lang="zh-TW" altLang="en-US" sz="3200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16" name="橢圓 15">
            <a:extLst>
              <a:ext uri="{FF2B5EF4-FFF2-40B4-BE49-F238E27FC236}">
                <a16:creationId xmlns:a16="http://schemas.microsoft.com/office/drawing/2014/main" id="{4A0F54F6-CE6F-13F4-0695-12888A124537}"/>
              </a:ext>
            </a:extLst>
          </p:cNvPr>
          <p:cNvSpPr/>
          <p:nvPr/>
        </p:nvSpPr>
        <p:spPr>
          <a:xfrm>
            <a:off x="4428979" y="5853674"/>
            <a:ext cx="758757" cy="719847"/>
          </a:xfrm>
          <a:prstGeom prst="ellipse">
            <a:avLst/>
          </a:prstGeom>
          <a:noFill/>
          <a:ln w="476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dirty="0">
                <a:solidFill>
                  <a:schemeClr val="tx1"/>
                </a:solidFill>
                <a:latin typeface="+mj-ea"/>
                <a:ea typeface="+mj-ea"/>
              </a:rPr>
              <a:t>3</a:t>
            </a:r>
            <a:endParaRPr lang="zh-TW" altLang="en-US" sz="3200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pic>
        <p:nvPicPr>
          <p:cNvPr id="12" name="錄製的聲音">
            <a:hlinkClick r:id="" action="ppaction://media"/>
            <a:extLst>
              <a:ext uri="{FF2B5EF4-FFF2-40B4-BE49-F238E27FC236}">
                <a16:creationId xmlns:a16="http://schemas.microsoft.com/office/drawing/2014/main" id="{481DD61C-2A6B-45E8-9D57-75DD31D755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8219" y="5785860"/>
            <a:ext cx="1148338" cy="1148338"/>
          </a:xfrm>
          <a:prstGeom prst="rect">
            <a:avLst/>
          </a:prstGeom>
        </p:spPr>
      </p:pic>
      <p:pic>
        <p:nvPicPr>
          <p:cNvPr id="17" name="圖片 16" descr="一張含有 文字, 卡通, 人的臉孔, 服裝 的圖片&#10;&#10;AI 產生的內容可能不正確。">
            <a:extLst>
              <a:ext uri="{FF2B5EF4-FFF2-40B4-BE49-F238E27FC236}">
                <a16:creationId xmlns:a16="http://schemas.microsoft.com/office/drawing/2014/main" id="{B39D6DAD-B16C-9516-6185-78DECE10F6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738" y="4086394"/>
            <a:ext cx="3643128" cy="2572110"/>
          </a:xfrm>
          <a:prstGeom prst="rect">
            <a:avLst/>
          </a:prstGeom>
        </p:spPr>
      </p:pic>
      <p:sp>
        <p:nvSpPr>
          <p:cNvPr id="15" name="橢圓 14">
            <a:extLst>
              <a:ext uri="{FF2B5EF4-FFF2-40B4-BE49-F238E27FC236}">
                <a16:creationId xmlns:a16="http://schemas.microsoft.com/office/drawing/2014/main" id="{A0DE522F-9209-ECE1-E042-858ED1018865}"/>
              </a:ext>
            </a:extLst>
          </p:cNvPr>
          <p:cNvSpPr/>
          <p:nvPr/>
        </p:nvSpPr>
        <p:spPr>
          <a:xfrm>
            <a:off x="9584417" y="5938657"/>
            <a:ext cx="758757" cy="719847"/>
          </a:xfrm>
          <a:prstGeom prst="ellipse">
            <a:avLst/>
          </a:prstGeom>
          <a:noFill/>
          <a:ln w="476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dirty="0">
                <a:solidFill>
                  <a:schemeClr val="tx1"/>
                </a:solidFill>
                <a:latin typeface="+mj-ea"/>
                <a:ea typeface="+mj-ea"/>
              </a:rPr>
              <a:t>4</a:t>
            </a:r>
            <a:endParaRPr lang="zh-TW" altLang="en-US" sz="3200" dirty="0">
              <a:solidFill>
                <a:schemeClr val="tx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51422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2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0E909-1F56-67CC-F671-6E342FC83D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92D31AF-D53B-3946-1D31-A700A1DB2B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43914" y="952606"/>
            <a:ext cx="4663810" cy="1336065"/>
          </a:xfrm>
        </p:spPr>
        <p:txBody>
          <a:bodyPr>
            <a:normAutofit fontScale="90000"/>
          </a:bodyPr>
          <a:lstStyle/>
          <a:p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4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4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身心障礙證明，</a:t>
            </a:r>
            <a:br>
              <a:rPr lang="en-US" altLang="zh-TW" sz="4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及身分證</a:t>
            </a:r>
            <a:endParaRPr lang="zh-TW" altLang="en-US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A458330F-E3E8-3130-884A-E82E41376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73465" y="4569329"/>
            <a:ext cx="779767" cy="365125"/>
          </a:xfrm>
        </p:spPr>
        <p:txBody>
          <a:bodyPr/>
          <a:lstStyle/>
          <a:p>
            <a:fld id="{4D953529-FEAA-476F-B0CB-45EDA02C234E}" type="slidenum">
              <a:rPr lang="zh-TW" altLang="en-US" smtClean="0"/>
              <a:t>19</a:t>
            </a:fld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E56BDF47-3D42-CB61-5A26-75788DD15C5A}"/>
              </a:ext>
            </a:extLst>
          </p:cNvPr>
          <p:cNvSpPr txBox="1"/>
          <p:nvPr/>
        </p:nvSpPr>
        <p:spPr>
          <a:xfrm>
            <a:off x="4665468" y="1033277"/>
            <a:ext cx="350211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4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4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報名費收據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C6837DAB-0B89-64A4-A799-EDBC5AE04F23}"/>
              </a:ext>
            </a:extLst>
          </p:cNvPr>
          <p:cNvSpPr txBox="1"/>
          <p:nvPr/>
        </p:nvSpPr>
        <p:spPr>
          <a:xfrm>
            <a:off x="8128395" y="1033277"/>
            <a:ext cx="412774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4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4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全程到考證明</a:t>
            </a:r>
          </a:p>
        </p:txBody>
      </p:sp>
      <p:pic>
        <p:nvPicPr>
          <p:cNvPr id="7" name="圖形 6" descr="新增 以實心填滿">
            <a:extLst>
              <a:ext uri="{FF2B5EF4-FFF2-40B4-BE49-F238E27FC236}">
                <a16:creationId xmlns:a16="http://schemas.microsoft.com/office/drawing/2014/main" id="{30775A5B-73D1-EFC9-F29E-AE2F9D1EFC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85302" y="4333528"/>
            <a:ext cx="776897" cy="776897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EBBB5DF6-F036-6DE9-27D0-94E43D5A42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280" y="5110425"/>
            <a:ext cx="3277800" cy="1707399"/>
          </a:xfrm>
          <a:prstGeom prst="rect">
            <a:avLst/>
          </a:prstGeom>
        </p:spPr>
      </p:pic>
      <p:pic>
        <p:nvPicPr>
          <p:cNvPr id="4" name="圖片 3" descr="一張含有 文字, 平行, 數字, 黑與白 的圖片&#10;&#10;AI 產生的內容可能不正確。">
            <a:extLst>
              <a:ext uri="{FF2B5EF4-FFF2-40B4-BE49-F238E27FC236}">
                <a16:creationId xmlns:a16="http://schemas.microsoft.com/office/drawing/2014/main" id="{BB8A9CCB-0CB8-8A50-6CC1-88DF4A306A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665" y="2372291"/>
            <a:ext cx="3065136" cy="4314497"/>
          </a:xfrm>
          <a:prstGeom prst="rect">
            <a:avLst/>
          </a:prstGeom>
        </p:spPr>
      </p:pic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2C19C626-63ED-7081-355F-8F25B24D41F4}"/>
              </a:ext>
            </a:extLst>
          </p:cNvPr>
          <p:cNvCxnSpPr>
            <a:cxnSpLocks/>
          </p:cNvCxnSpPr>
          <p:nvPr/>
        </p:nvCxnSpPr>
        <p:spPr>
          <a:xfrm flipH="1">
            <a:off x="4349518" y="1033277"/>
            <a:ext cx="55568" cy="5824723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45A16A23-9FB0-962F-97CA-90E120BC67AE}"/>
              </a:ext>
            </a:extLst>
          </p:cNvPr>
          <p:cNvCxnSpPr>
            <a:cxnSpLocks/>
          </p:cNvCxnSpPr>
          <p:nvPr/>
        </p:nvCxnSpPr>
        <p:spPr>
          <a:xfrm flipH="1">
            <a:off x="8072828" y="1033277"/>
            <a:ext cx="55567" cy="5803122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圖片 12">
            <a:extLst>
              <a:ext uri="{FF2B5EF4-FFF2-40B4-BE49-F238E27FC236}">
                <a16:creationId xmlns:a16="http://schemas.microsoft.com/office/drawing/2014/main" id="{F278CDCB-8554-9094-0F13-B95199E690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242" y="2358317"/>
            <a:ext cx="3167352" cy="1942280"/>
          </a:xfrm>
          <a:prstGeom prst="rect">
            <a:avLst/>
          </a:prstGeom>
        </p:spPr>
      </p:pic>
      <p:pic>
        <p:nvPicPr>
          <p:cNvPr id="14" name="圖片 13" descr="一張含有 文字, 字型, 數字, 收據 的圖片&#10;&#10;AI 產生的內容可能不正確。">
            <a:extLst>
              <a:ext uri="{FF2B5EF4-FFF2-40B4-BE49-F238E27FC236}">
                <a16:creationId xmlns:a16="http://schemas.microsoft.com/office/drawing/2014/main" id="{A001E36C-29D8-4C65-B34C-9C25ED1C010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7" t="47968" r="218" b="-1038"/>
          <a:stretch/>
        </p:blipFill>
        <p:spPr>
          <a:xfrm>
            <a:off x="8518131" y="2439177"/>
            <a:ext cx="3502110" cy="4154778"/>
          </a:xfrm>
          <a:prstGeom prst="rect">
            <a:avLst/>
          </a:prstGeom>
        </p:spPr>
      </p:pic>
      <p:pic>
        <p:nvPicPr>
          <p:cNvPr id="9" name="錄製的聲音">
            <a:hlinkClick r:id="" action="ppaction://media"/>
            <a:extLst>
              <a:ext uri="{FF2B5EF4-FFF2-40B4-BE49-F238E27FC236}">
                <a16:creationId xmlns:a16="http://schemas.microsoft.com/office/drawing/2014/main" id="{A941E8B3-91F8-42BA-B546-7078484B41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biLevel thresh="7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971" y="5521935"/>
            <a:ext cx="1336065" cy="1336065"/>
          </a:xfrm>
          <a:prstGeom prst="rect">
            <a:avLst/>
          </a:prstGeom>
        </p:spPr>
      </p:pic>
      <p:sp>
        <p:nvSpPr>
          <p:cNvPr id="16" name="標題 1">
            <a:extLst>
              <a:ext uri="{FF2B5EF4-FFF2-40B4-BE49-F238E27FC236}">
                <a16:creationId xmlns:a16="http://schemas.microsoft.com/office/drawing/2014/main" id="{C8221BCA-AC85-497D-83A2-2BD7755C4F5C}"/>
              </a:ext>
            </a:extLst>
          </p:cNvPr>
          <p:cNvSpPr txBox="1">
            <a:spLocks/>
          </p:cNvSpPr>
          <p:nvPr/>
        </p:nvSpPr>
        <p:spPr>
          <a:xfrm>
            <a:off x="301818" y="0"/>
            <a:ext cx="4986672" cy="95972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要給勞工局的資料</a:t>
            </a:r>
          </a:p>
        </p:txBody>
      </p:sp>
    </p:spTree>
    <p:extLst>
      <p:ext uri="{BB962C8B-B14F-4D97-AF65-F5344CB8AC3E}">
        <p14:creationId xmlns:p14="http://schemas.microsoft.com/office/powerpoint/2010/main" val="106532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1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FBBC35-F19E-C019-653D-82E3A3255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F881AB9-DEE0-79B2-5E27-9A3C2FD3E0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630" y="284479"/>
            <a:ext cx="10995660" cy="1155383"/>
          </a:xfrm>
        </p:spPr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什 麼 是 國 家 考 試 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73EDF5E-4BF0-226B-7F32-C54015D95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53529-FEAA-476F-B0CB-45EDA02C234E}" type="slidenum">
              <a:rPr lang="zh-TW" altLang="en-US" smtClean="0"/>
              <a:t>2</a:t>
            </a:fld>
            <a:endParaRPr lang="zh-TW" altLang="en-US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60EDF776-CB2E-B8C7-2792-337FBE803701}"/>
              </a:ext>
            </a:extLst>
          </p:cNvPr>
          <p:cNvSpPr txBox="1">
            <a:spLocks/>
          </p:cNvSpPr>
          <p:nvPr/>
        </p:nvSpPr>
        <p:spPr>
          <a:xfrm>
            <a:off x="1229532" y="1613615"/>
            <a:ext cx="6682568" cy="8629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4000" b="1" dirty="0">
                <a:latin typeface="+mj-ea"/>
              </a:rPr>
              <a:t>1.</a:t>
            </a:r>
            <a:r>
              <a:rPr lang="zh-TW" altLang="en-US" sz="4000" b="1" dirty="0">
                <a:latin typeface="+mj-ea"/>
              </a:rPr>
              <a:t> 公務人員初等考試</a:t>
            </a: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C9D6F601-D482-6629-48E0-DC5A19C25F6F}"/>
              </a:ext>
            </a:extLst>
          </p:cNvPr>
          <p:cNvSpPr txBox="1">
            <a:spLocks/>
          </p:cNvSpPr>
          <p:nvPr/>
        </p:nvSpPr>
        <p:spPr>
          <a:xfrm>
            <a:off x="1691044" y="2618191"/>
            <a:ext cx="5759531" cy="8629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4000" b="1" dirty="0">
                <a:latin typeface="+mj-ea"/>
              </a:rPr>
              <a:t>2.</a:t>
            </a:r>
            <a:r>
              <a:rPr lang="zh-TW" altLang="en-US" sz="4000" b="1" dirty="0">
                <a:latin typeface="+mj-ea"/>
              </a:rPr>
              <a:t> 公務人員普通考試</a:t>
            </a: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A03D80B-328C-27EB-3960-F48169E74676}"/>
              </a:ext>
            </a:extLst>
          </p:cNvPr>
          <p:cNvSpPr txBox="1">
            <a:spLocks/>
          </p:cNvSpPr>
          <p:nvPr/>
        </p:nvSpPr>
        <p:spPr>
          <a:xfrm>
            <a:off x="1584655" y="3590274"/>
            <a:ext cx="5972307" cy="8629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4000" b="1" dirty="0">
                <a:latin typeface="+mj-ea"/>
              </a:rPr>
              <a:t>3.</a:t>
            </a:r>
            <a:r>
              <a:rPr lang="zh-TW" altLang="en-US" sz="4000" b="1" dirty="0">
                <a:latin typeface="+mj-ea"/>
              </a:rPr>
              <a:t> 公務人員高等考試</a:t>
            </a:r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DA91A92F-65A3-F884-92B1-54390530F095}"/>
              </a:ext>
            </a:extLst>
          </p:cNvPr>
          <p:cNvSpPr txBox="1">
            <a:spLocks/>
          </p:cNvSpPr>
          <p:nvPr/>
        </p:nvSpPr>
        <p:spPr>
          <a:xfrm>
            <a:off x="1407089" y="4496529"/>
            <a:ext cx="6327437" cy="8629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4000" b="1" dirty="0">
                <a:latin typeface="+mj-ea"/>
              </a:rPr>
              <a:t>4.</a:t>
            </a:r>
            <a:r>
              <a:rPr lang="zh-TW" altLang="en-US" sz="4000" b="1" dirty="0">
                <a:latin typeface="+mj-ea"/>
              </a:rPr>
              <a:t> 公務人員特種考試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1DD415F-5297-51EC-0DE3-987160A250D6}"/>
              </a:ext>
            </a:extLst>
          </p:cNvPr>
          <p:cNvSpPr txBox="1"/>
          <p:nvPr/>
        </p:nvSpPr>
        <p:spPr>
          <a:xfrm>
            <a:off x="6569243" y="733615"/>
            <a:ext cx="6248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要考試才能成為政府的員工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53771749-3D13-2E0C-52B2-A31D6EDD9056}"/>
              </a:ext>
            </a:extLst>
          </p:cNvPr>
          <p:cNvSpPr txBox="1"/>
          <p:nvPr/>
        </p:nvSpPr>
        <p:spPr>
          <a:xfrm>
            <a:off x="2207479" y="5566933"/>
            <a:ext cx="79948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上面說的都是成為公務員的方式。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錄製的聲音">
            <a:hlinkClick r:id="" action="ppaction://media"/>
            <a:extLst>
              <a:ext uri="{FF2B5EF4-FFF2-40B4-BE49-F238E27FC236}">
                <a16:creationId xmlns:a16="http://schemas.microsoft.com/office/drawing/2014/main" id="{06D5D3A2-92C6-4EDF-B32A-E484DB24F1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750" y="5244385"/>
            <a:ext cx="1374678" cy="137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15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5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D7AA2D-E3A5-75DE-B1D6-C1C0EF80D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60CCB7D-DE3E-9D28-32A9-80736F90D1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630" y="284479"/>
            <a:ext cx="10995660" cy="1155383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國 家 考 試 考 上 的 錢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4BB8DA0B-E08E-85DB-6AC6-2AEC15E9D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53529-FEAA-476F-B0CB-45EDA02C234E}" type="slidenum">
              <a:rPr lang="zh-TW" altLang="en-US" smtClean="0"/>
              <a:t>20</a:t>
            </a:fld>
            <a:endParaRPr lang="zh-TW" altLang="en-US"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971269E5-4A56-8DF1-E7C9-558109A4B9CB}"/>
              </a:ext>
            </a:extLst>
          </p:cNvPr>
          <p:cNvGrpSpPr/>
          <p:nvPr/>
        </p:nvGrpSpPr>
        <p:grpSpPr>
          <a:xfrm>
            <a:off x="2887810" y="1756861"/>
            <a:ext cx="7411222" cy="4816660"/>
            <a:chOff x="8722368" y="2141227"/>
            <a:chExt cx="3344277" cy="3344277"/>
          </a:xfrm>
        </p:grpSpPr>
        <p:pic>
          <p:nvPicPr>
            <p:cNvPr id="5" name="圖片 4" descr="一張含有 輪, 美工圖案, 卡通, 圖解 的圖片&#10;&#10;AI 產生的內容可能不正確。">
              <a:extLst>
                <a:ext uri="{FF2B5EF4-FFF2-40B4-BE49-F238E27FC236}">
                  <a16:creationId xmlns:a16="http://schemas.microsoft.com/office/drawing/2014/main" id="{BBE271C8-2A1C-2481-628E-9F218957E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2368" y="2141227"/>
              <a:ext cx="3344277" cy="3344277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890621C6-70BF-0D58-E1FE-14781FB1632B}"/>
                </a:ext>
              </a:extLst>
            </p:cNvPr>
            <p:cNvSpPr/>
            <p:nvPr/>
          </p:nvSpPr>
          <p:spPr>
            <a:xfrm>
              <a:off x="9786026" y="3870261"/>
              <a:ext cx="749030" cy="21401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100" b="1" dirty="0">
                  <a:solidFill>
                    <a:schemeClr val="tx1"/>
                  </a:solidFill>
                </a:rPr>
                <a:t>合格證書</a:t>
              </a:r>
            </a:p>
          </p:txBody>
        </p:sp>
      </p:grpSp>
      <p:pic>
        <p:nvPicPr>
          <p:cNvPr id="7" name="錄製的聲音">
            <a:hlinkClick r:id="" action="ppaction://media"/>
            <a:extLst>
              <a:ext uri="{FF2B5EF4-FFF2-40B4-BE49-F238E27FC236}">
                <a16:creationId xmlns:a16="http://schemas.microsoft.com/office/drawing/2014/main" id="{91F75CC6-09E4-4DE9-98FD-24F3DE8DB8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665" y="5146375"/>
            <a:ext cx="1413871" cy="171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85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EEDF9-47FD-2284-02D8-F87171B08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2BBA474-C2E4-AD85-CF0C-62DE6B0F8C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4310" y="995562"/>
            <a:ext cx="6556301" cy="828930"/>
          </a:xfrm>
        </p:spPr>
        <p:txBody>
          <a:bodyPr>
            <a:noAutofit/>
          </a:bodyPr>
          <a:lstStyle/>
          <a:p>
            <a:r>
              <a:rPr lang="en-US" altLang="zh-TW" sz="4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4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身心障礙證明及身分證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4F77746-3314-41C5-CE19-5F18F225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80045" y="4575771"/>
            <a:ext cx="779767" cy="365125"/>
          </a:xfrm>
        </p:spPr>
        <p:txBody>
          <a:bodyPr/>
          <a:lstStyle/>
          <a:p>
            <a:fld id="{4D953529-FEAA-476F-B0CB-45EDA02C234E}" type="slidenum">
              <a:rPr lang="zh-TW" altLang="en-US" smtClean="0"/>
              <a:t>21</a:t>
            </a:fld>
            <a:endParaRPr lang="zh-TW" altLang="en-US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2DDA7F29-FBCA-8626-AB73-D8CC424403D2}"/>
              </a:ext>
            </a:extLst>
          </p:cNvPr>
          <p:cNvSpPr txBox="1"/>
          <p:nvPr/>
        </p:nvSpPr>
        <p:spPr>
          <a:xfrm>
            <a:off x="7223338" y="1008664"/>
            <a:ext cx="4968662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4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4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考試合格證書  </a:t>
            </a:r>
            <a:br>
              <a:rPr lang="en-US" altLang="zh-TW" sz="53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</a:br>
            <a:endParaRPr lang="zh-TW" altLang="en-US" dirty="0"/>
          </a:p>
        </p:txBody>
      </p:sp>
      <p:pic>
        <p:nvPicPr>
          <p:cNvPr id="4098" name="Picture 2" descr="最新時事：防偽功能升級國考證書將加入二維碼和電子浮水印">
            <a:extLst>
              <a:ext uri="{FF2B5EF4-FFF2-40B4-BE49-F238E27FC236}">
                <a16:creationId xmlns:a16="http://schemas.microsoft.com/office/drawing/2014/main" id="{79610D4F-BFE2-7781-E675-EFC566CCC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575" y="2146211"/>
            <a:ext cx="3913856" cy="446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形 2" descr="新增 以實心填滿">
            <a:extLst>
              <a:ext uri="{FF2B5EF4-FFF2-40B4-BE49-F238E27FC236}">
                <a16:creationId xmlns:a16="http://schemas.microsoft.com/office/drawing/2014/main" id="{739C1BC8-BC60-DB55-4B14-44DD393E6A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95154" y="4042125"/>
            <a:ext cx="764704" cy="764704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F7104360-DAB9-826E-1BCA-D825CF2A93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8939" y="4806829"/>
            <a:ext cx="3404799" cy="187262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ED71063-E86B-1852-D879-5424E61CCE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4893" y="1956981"/>
            <a:ext cx="3404800" cy="2035597"/>
          </a:xfrm>
          <a:prstGeom prst="rect">
            <a:avLst/>
          </a:prstGeom>
        </p:spPr>
      </p:pic>
      <p:pic>
        <p:nvPicPr>
          <p:cNvPr id="6" name="錄製的聲音">
            <a:hlinkClick r:id="" action="ppaction://media"/>
            <a:extLst>
              <a:ext uri="{FF2B5EF4-FFF2-40B4-BE49-F238E27FC236}">
                <a16:creationId xmlns:a16="http://schemas.microsoft.com/office/drawing/2014/main" id="{61FCD2FA-99D4-45F0-B709-40E9E7B488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biLevel thresh="7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570" y="5429131"/>
            <a:ext cx="1250323" cy="1250323"/>
          </a:xfrm>
          <a:prstGeom prst="rect">
            <a:avLst/>
          </a:prstGeom>
        </p:spPr>
      </p:pic>
      <p:sp>
        <p:nvSpPr>
          <p:cNvPr id="10" name="標題 1">
            <a:extLst>
              <a:ext uri="{FF2B5EF4-FFF2-40B4-BE49-F238E27FC236}">
                <a16:creationId xmlns:a16="http://schemas.microsoft.com/office/drawing/2014/main" id="{A87B4AE6-2E4C-42D3-A966-0FBA0DB9FF5F}"/>
              </a:ext>
            </a:extLst>
          </p:cNvPr>
          <p:cNvSpPr txBox="1">
            <a:spLocks/>
          </p:cNvSpPr>
          <p:nvPr/>
        </p:nvSpPr>
        <p:spPr>
          <a:xfrm>
            <a:off x="301818" y="0"/>
            <a:ext cx="4986672" cy="95972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要給勞工局的資料</a:t>
            </a:r>
          </a:p>
        </p:txBody>
      </p:sp>
    </p:spTree>
    <p:extLst>
      <p:ext uri="{BB962C8B-B14F-4D97-AF65-F5344CB8AC3E}">
        <p14:creationId xmlns:p14="http://schemas.microsoft.com/office/powerpoint/2010/main" val="17940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FDDD1-35DE-E96B-5B25-1AD136E6D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F720041-53B9-A45E-A7E5-6B42C8B87D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092" y="0"/>
            <a:ext cx="4037939" cy="973667"/>
          </a:xfrm>
        </p:spPr>
        <p:txBody>
          <a:bodyPr>
            <a:normAutofit/>
          </a:bodyPr>
          <a:lstStyle/>
          <a:p>
            <a:r>
              <a:rPr lang="zh-TW" altLang="en-US" dirty="0"/>
              <a:t> 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申請資料</a:t>
            </a:r>
            <a:endParaRPr lang="zh-TW" altLang="en-US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49EE5F2-6E1C-CAAD-79E7-743B844BA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68778" y="4607433"/>
            <a:ext cx="779767" cy="370791"/>
          </a:xfrm>
        </p:spPr>
        <p:txBody>
          <a:bodyPr/>
          <a:lstStyle/>
          <a:p>
            <a:fld id="{4D953529-FEAA-476F-B0CB-45EDA02C234E}" type="slidenum">
              <a:rPr lang="zh-TW" altLang="en-US" smtClean="0"/>
              <a:t>22</a:t>
            </a:fld>
            <a:endParaRPr lang="zh-TW" altLang="en-US" dirty="0"/>
          </a:p>
        </p:txBody>
      </p:sp>
      <p:sp>
        <p:nvSpPr>
          <p:cNvPr id="3" name="標題 4">
            <a:extLst>
              <a:ext uri="{FF2B5EF4-FFF2-40B4-BE49-F238E27FC236}">
                <a16:creationId xmlns:a16="http://schemas.microsoft.com/office/drawing/2014/main" id="{EE5EFA58-8657-CA28-2B82-0FB3AEB85058}"/>
              </a:ext>
            </a:extLst>
          </p:cNvPr>
          <p:cNvSpPr txBox="1">
            <a:spLocks/>
          </p:cNvSpPr>
          <p:nvPr/>
        </p:nvSpPr>
        <p:spPr>
          <a:xfrm>
            <a:off x="9737266" y="6157486"/>
            <a:ext cx="2108857" cy="6310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17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17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發票                     </a:t>
            </a:r>
            <a:br>
              <a:rPr lang="en-US" altLang="zh-TW" sz="1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3600" dirty="0"/>
          </a:p>
        </p:txBody>
      </p:sp>
      <p:pic>
        <p:nvPicPr>
          <p:cNvPr id="6" name="圖片 5" descr="一張含有 文字, 收據, 螢幕擷取畫面, 數字 的圖片&#10;&#10;AI 產生的內容可能不正確。">
            <a:extLst>
              <a:ext uri="{FF2B5EF4-FFF2-40B4-BE49-F238E27FC236}">
                <a16:creationId xmlns:a16="http://schemas.microsoft.com/office/drawing/2014/main" id="{8937E911-EBDB-21B3-CF95-BF98B3705E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69" y="1091296"/>
            <a:ext cx="3342010" cy="4918088"/>
          </a:xfrm>
          <a:prstGeom prst="rect">
            <a:avLst/>
          </a:prstGeom>
        </p:spPr>
      </p:pic>
      <p:pic>
        <p:nvPicPr>
          <p:cNvPr id="8" name="圖片 7" descr="一張含有 文字, 螢幕擷取畫面, 字型, 行 的圖片&#10;&#10;AI 產生的內容可能不正確。">
            <a:extLst>
              <a:ext uri="{FF2B5EF4-FFF2-40B4-BE49-F238E27FC236}">
                <a16:creationId xmlns:a16="http://schemas.microsoft.com/office/drawing/2014/main" id="{6592A99B-DE5D-5471-17F2-E27A1ACE02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290" y="292489"/>
            <a:ext cx="4305298" cy="5582825"/>
          </a:xfrm>
          <a:prstGeom prst="rect">
            <a:avLst/>
          </a:prstGeom>
        </p:spPr>
      </p:pic>
      <p:pic>
        <p:nvPicPr>
          <p:cNvPr id="7" name="圖片 6" descr="一張含有 文字, 紙張, 正在列印, 紙製品 的圖片&#10;&#10;AI 產生的內容可能不正確。">
            <a:extLst>
              <a:ext uri="{FF2B5EF4-FFF2-40B4-BE49-F238E27FC236}">
                <a16:creationId xmlns:a16="http://schemas.microsoft.com/office/drawing/2014/main" id="{5B192AFD-EFDE-78ED-711D-E37F001135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043" y="292489"/>
            <a:ext cx="3324851" cy="5480397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3BEE0222-B5DF-392E-B9DD-A2C80E378FDB}"/>
              </a:ext>
            </a:extLst>
          </p:cNvPr>
          <p:cNvSpPr txBox="1"/>
          <p:nvPr/>
        </p:nvSpPr>
        <p:spPr>
          <a:xfrm>
            <a:off x="921695" y="6019108"/>
            <a:ext cx="24311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申請書</a:t>
            </a:r>
            <a:endParaRPr lang="zh-TW" altLang="en-US" sz="4400" b="1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2E32B3B1-CECC-BFE4-A45A-36451C73A577}"/>
              </a:ext>
            </a:extLst>
          </p:cNvPr>
          <p:cNvSpPr txBox="1"/>
          <p:nvPr/>
        </p:nvSpPr>
        <p:spPr>
          <a:xfrm>
            <a:off x="3892745" y="5955233"/>
            <a:ext cx="5304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身障證明及身分證</a:t>
            </a:r>
            <a:endParaRPr lang="zh-TW" altLang="en-US" sz="4400" b="1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6572186C-733F-7571-F6FC-908EF5AD44C7}"/>
              </a:ext>
            </a:extLst>
          </p:cNvPr>
          <p:cNvSpPr txBox="1"/>
          <p:nvPr/>
        </p:nvSpPr>
        <p:spPr>
          <a:xfrm>
            <a:off x="3352800" y="5932137"/>
            <a:ext cx="7797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</a:t>
            </a:r>
            <a:endParaRPr lang="zh-TW" altLang="en-US" sz="1050" dirty="0">
              <a:solidFill>
                <a:srgbClr val="00B050"/>
              </a:solidFill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94872F1D-3350-B653-7D0D-128F99A7424D}"/>
              </a:ext>
            </a:extLst>
          </p:cNvPr>
          <p:cNvSpPr txBox="1"/>
          <p:nvPr/>
        </p:nvSpPr>
        <p:spPr>
          <a:xfrm>
            <a:off x="319540" y="5986215"/>
            <a:ext cx="7797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</a:t>
            </a:r>
            <a:endParaRPr lang="zh-TW" altLang="en-US" sz="1050" dirty="0">
              <a:solidFill>
                <a:srgbClr val="00B050"/>
              </a:solidFill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7B9BCDDA-0B3F-AD12-7B4C-A4A28DEAD621}"/>
              </a:ext>
            </a:extLst>
          </p:cNvPr>
          <p:cNvSpPr txBox="1"/>
          <p:nvPr/>
        </p:nvSpPr>
        <p:spPr>
          <a:xfrm>
            <a:off x="9197321" y="5854662"/>
            <a:ext cx="7797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</a:t>
            </a:r>
            <a:endParaRPr lang="zh-TW" altLang="en-US" sz="1050" dirty="0">
              <a:solidFill>
                <a:srgbClr val="00B050"/>
              </a:solidFill>
            </a:endParaRPr>
          </a:p>
        </p:txBody>
      </p:sp>
      <p:pic>
        <p:nvPicPr>
          <p:cNvPr id="9" name="錄製的聲音">
            <a:hlinkClick r:id="" action="ppaction://media"/>
            <a:extLst>
              <a:ext uri="{FF2B5EF4-FFF2-40B4-BE49-F238E27FC236}">
                <a16:creationId xmlns:a16="http://schemas.microsoft.com/office/drawing/2014/main" id="{59433403-4A6E-455E-ABF3-095C4013A4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487" y="5293756"/>
            <a:ext cx="1179261" cy="117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61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A1CB1-4883-4302-E417-0FBBC1226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E91A51C-CB7C-88F7-886D-977613F307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093" y="0"/>
            <a:ext cx="3623310" cy="973667"/>
          </a:xfrm>
        </p:spPr>
        <p:txBody>
          <a:bodyPr>
            <a:normAutofit/>
          </a:bodyPr>
          <a:lstStyle/>
          <a:p>
            <a:r>
              <a:rPr lang="zh-TW" altLang="en-US" dirty="0"/>
              <a:t> 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申請資料</a:t>
            </a:r>
            <a:endParaRPr lang="zh-TW" altLang="en-US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4D10C96-A788-DD86-D94E-3DBBF584E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81721" y="4590273"/>
            <a:ext cx="779767" cy="365125"/>
          </a:xfrm>
        </p:spPr>
        <p:txBody>
          <a:bodyPr/>
          <a:lstStyle/>
          <a:p>
            <a:fld id="{4D953529-FEAA-476F-B0CB-45EDA02C234E}" type="slidenum">
              <a:rPr lang="zh-TW" altLang="en-US" smtClean="0"/>
              <a:t>23</a:t>
            </a:fld>
            <a:endParaRPr lang="zh-TW" altLang="en-US" dirty="0"/>
          </a:p>
        </p:txBody>
      </p:sp>
      <p:pic>
        <p:nvPicPr>
          <p:cNvPr id="11" name="圖片 10" descr="一張含有 文字, 螢幕擷取畫面, 字型, 數字 的圖片&#10;&#10;AI 產生的內容可能不正確。">
            <a:extLst>
              <a:ext uri="{FF2B5EF4-FFF2-40B4-BE49-F238E27FC236}">
                <a16:creationId xmlns:a16="http://schemas.microsoft.com/office/drawing/2014/main" id="{1444852A-2D3F-6DFF-A542-D2DB07735B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91" y="1106463"/>
            <a:ext cx="3581703" cy="4389477"/>
          </a:xfrm>
          <a:prstGeom prst="rect">
            <a:avLst/>
          </a:prstGeom>
        </p:spPr>
      </p:pic>
      <p:pic>
        <p:nvPicPr>
          <p:cNvPr id="13" name="圖片 12" descr="一張含有 文字, 螢幕擷取畫面, 黑與白, 字型 的圖片&#10;&#10;AI 產生的內容可能不正確。">
            <a:extLst>
              <a:ext uri="{FF2B5EF4-FFF2-40B4-BE49-F238E27FC236}">
                <a16:creationId xmlns:a16="http://schemas.microsoft.com/office/drawing/2014/main" id="{D07EDFE8-3CE5-CB46-8027-B8BA4B346F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562" y="973666"/>
            <a:ext cx="3241485" cy="4389476"/>
          </a:xfrm>
          <a:prstGeom prst="rect">
            <a:avLst/>
          </a:prstGeom>
        </p:spPr>
      </p:pic>
      <p:pic>
        <p:nvPicPr>
          <p:cNvPr id="15" name="圖片 14" descr="一張含有 文字, 字型, 螢幕擷取畫面, 黑與白 的圖片&#10;&#10;AI 產生的內容可能不正確。">
            <a:extLst>
              <a:ext uri="{FF2B5EF4-FFF2-40B4-BE49-F238E27FC236}">
                <a16:creationId xmlns:a16="http://schemas.microsoft.com/office/drawing/2014/main" id="{A9D1F262-427E-DB3E-1513-9BFC0893F3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661" y="973666"/>
            <a:ext cx="3127089" cy="4437784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F617AC5F-1348-7327-4485-8DA9DC980571}"/>
              </a:ext>
            </a:extLst>
          </p:cNvPr>
          <p:cNvSpPr txBox="1"/>
          <p:nvPr/>
        </p:nvSpPr>
        <p:spPr>
          <a:xfrm>
            <a:off x="132417" y="5456607"/>
            <a:ext cx="4191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領據和存摺封面</a:t>
            </a:r>
            <a:endParaRPr lang="zh-TW" altLang="en-US" sz="4000" b="1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3A74D9DC-E428-19F4-472A-5C24FBC2BB96}"/>
              </a:ext>
            </a:extLst>
          </p:cNvPr>
          <p:cNvSpPr txBox="1"/>
          <p:nvPr/>
        </p:nvSpPr>
        <p:spPr>
          <a:xfrm>
            <a:off x="-150791" y="5284478"/>
            <a:ext cx="7797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</a:t>
            </a:r>
            <a:endParaRPr lang="zh-TW" altLang="en-US" sz="1050" dirty="0">
              <a:solidFill>
                <a:srgbClr val="00B050"/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D46B9920-5A33-63D4-F84E-BD0AC1912A36}"/>
              </a:ext>
            </a:extLst>
          </p:cNvPr>
          <p:cNvSpPr txBox="1"/>
          <p:nvPr/>
        </p:nvSpPr>
        <p:spPr>
          <a:xfrm>
            <a:off x="5157234" y="5355294"/>
            <a:ext cx="2714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5.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切結書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zh-TW" altLang="en-US" sz="4400" b="1" dirty="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BA4EE46A-0C28-64F1-B68D-BA6EF5350264}"/>
              </a:ext>
            </a:extLst>
          </p:cNvPr>
          <p:cNvSpPr txBox="1"/>
          <p:nvPr/>
        </p:nvSpPr>
        <p:spPr>
          <a:xfrm>
            <a:off x="4701473" y="5240031"/>
            <a:ext cx="7797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</a:t>
            </a:r>
            <a:endParaRPr lang="zh-TW" altLang="en-US" sz="1050" dirty="0">
              <a:solidFill>
                <a:srgbClr val="00B050"/>
              </a:solidFill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5DC881C6-4009-6529-C1FC-F5036D2B3F2F}"/>
              </a:ext>
            </a:extLst>
          </p:cNvPr>
          <p:cNvSpPr txBox="1"/>
          <p:nvPr/>
        </p:nvSpPr>
        <p:spPr>
          <a:xfrm>
            <a:off x="9027500" y="5387300"/>
            <a:ext cx="2714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6.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聲明書 </a:t>
            </a:r>
            <a:endParaRPr lang="zh-TW" altLang="en-US" sz="4000" b="1" dirty="0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D039CD51-1F00-BCAA-86F5-320D0AA3EF2D}"/>
              </a:ext>
            </a:extLst>
          </p:cNvPr>
          <p:cNvSpPr txBox="1"/>
          <p:nvPr/>
        </p:nvSpPr>
        <p:spPr>
          <a:xfrm>
            <a:off x="8472364" y="5284478"/>
            <a:ext cx="7797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</a:t>
            </a:r>
            <a:endParaRPr lang="zh-TW" altLang="en-US" sz="1050" dirty="0">
              <a:solidFill>
                <a:srgbClr val="00B050"/>
              </a:solidFill>
            </a:endParaRPr>
          </a:p>
        </p:txBody>
      </p:sp>
      <p:pic>
        <p:nvPicPr>
          <p:cNvPr id="5" name="錄製的聲音">
            <a:hlinkClick r:id="" action="ppaction://media"/>
            <a:extLst>
              <a:ext uri="{FF2B5EF4-FFF2-40B4-BE49-F238E27FC236}">
                <a16:creationId xmlns:a16="http://schemas.microsoft.com/office/drawing/2014/main" id="{9FBFF987-897D-4850-9C9E-A578CAB5B4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22" y="6018283"/>
            <a:ext cx="993415" cy="99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60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061857-84AB-361F-0570-19345B8F8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9CC4684-AEEE-4465-CDB5-4DC08A75D2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4752" y="0"/>
            <a:ext cx="4708343" cy="825279"/>
          </a:xfrm>
        </p:spPr>
        <p:txBody>
          <a:bodyPr>
            <a:normAutofit/>
          </a:bodyPr>
          <a:lstStyle/>
          <a:p>
            <a:pPr algn="l"/>
            <a:r>
              <a:rPr lang="zh-TW" altLang="en-US" sz="4400" dirty="0"/>
              <a:t> 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申請錢的方式</a:t>
            </a:r>
            <a:endParaRPr lang="zh-TW" altLang="en-US" sz="67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BD0636C-74B9-B447-0804-FC3EE6F60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53529-FEAA-476F-B0CB-45EDA02C234E}" type="slidenum">
              <a:rPr lang="zh-TW" altLang="en-US" smtClean="0"/>
              <a:t>24</a:t>
            </a:fld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F2B291C-DA7F-ED80-2828-E9DD47707A28}"/>
              </a:ext>
            </a:extLst>
          </p:cNvPr>
          <p:cNvSpPr txBox="1"/>
          <p:nvPr/>
        </p:nvSpPr>
        <p:spPr>
          <a:xfrm>
            <a:off x="7398035" y="1418896"/>
            <a:ext cx="34696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親自送件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2ECC0D18-B341-0884-DB6E-24F7A3D3AA77}"/>
              </a:ext>
            </a:extLst>
          </p:cNvPr>
          <p:cNvSpPr txBox="1"/>
          <p:nvPr/>
        </p:nvSpPr>
        <p:spPr>
          <a:xfrm>
            <a:off x="7398034" y="4186779"/>
            <a:ext cx="34696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掛號郵寄</a:t>
            </a:r>
          </a:p>
        </p:txBody>
      </p:sp>
      <p:pic>
        <p:nvPicPr>
          <p:cNvPr id="10" name="圖片 9" descr="一張含有 文字, 動畫卡通, 美工圖案, 圖解 的圖片&#10;&#10;AI 產生的內容可能不正確。">
            <a:extLst>
              <a:ext uri="{FF2B5EF4-FFF2-40B4-BE49-F238E27FC236}">
                <a16:creationId xmlns:a16="http://schemas.microsoft.com/office/drawing/2014/main" id="{00B0EC43-CBA4-D0E0-FA66-068357067A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33" r="4172" b="27731"/>
          <a:stretch/>
        </p:blipFill>
        <p:spPr>
          <a:xfrm>
            <a:off x="2040254" y="4144708"/>
            <a:ext cx="4276724" cy="2473460"/>
          </a:xfrm>
          <a:prstGeom prst="rect">
            <a:avLst/>
          </a:prstGeom>
        </p:spPr>
      </p:pic>
      <p:pic>
        <p:nvPicPr>
          <p:cNvPr id="12" name="圖片 11" descr="一張含有 圖畫, 服裝, 寫生, 圖解 的圖片&#10;&#10;AI 產生的內容可能不正確。">
            <a:extLst>
              <a:ext uri="{FF2B5EF4-FFF2-40B4-BE49-F238E27FC236}">
                <a16:creationId xmlns:a16="http://schemas.microsoft.com/office/drawing/2014/main" id="{6638D0B6-BBAD-D3FC-1FDD-24B86B311B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923" y="761999"/>
            <a:ext cx="4708343" cy="3310467"/>
          </a:xfrm>
          <a:prstGeom prst="rect">
            <a:avLst/>
          </a:prstGeom>
        </p:spPr>
      </p:pic>
      <p:pic>
        <p:nvPicPr>
          <p:cNvPr id="6" name="錄製的聲音">
            <a:hlinkClick r:id="" action="ppaction://media"/>
            <a:extLst>
              <a:ext uri="{FF2B5EF4-FFF2-40B4-BE49-F238E27FC236}">
                <a16:creationId xmlns:a16="http://schemas.microsoft.com/office/drawing/2014/main" id="{A1625BC5-8433-4298-92AC-A8ACA10C7D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990" y="5381438"/>
            <a:ext cx="1401762" cy="140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51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B534B2-227D-C913-F563-86018A926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C397349-74A6-F9FC-F46E-36E5C09573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368" y="2562833"/>
            <a:ext cx="6987706" cy="3112851"/>
          </a:xfrm>
        </p:spPr>
        <p:txBody>
          <a:bodyPr>
            <a:normAutofit fontScale="90000"/>
          </a:bodyPr>
          <a:lstStyle/>
          <a:p>
            <a:pPr algn="l"/>
            <a:r>
              <a:rPr lang="zh-TW" altLang="en-US" sz="4400" dirty="0"/>
              <a:t> 勞工局</a:t>
            </a:r>
            <a:r>
              <a:rPr lang="zh-TW" altLang="en-US" sz="4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通知補助完成</a:t>
            </a:r>
            <a:br>
              <a:rPr lang="en-US" altLang="zh-TW" sz="44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</a:br>
            <a:br>
              <a:rPr lang="en-US" altLang="zh-TW" sz="44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</a:br>
            <a:br>
              <a:rPr lang="en-US" altLang="zh-TW" sz="44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</a:br>
            <a:r>
              <a:rPr lang="en-US" altLang="zh-TW" sz="4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4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會收到政府寄給你的文件</a:t>
            </a:r>
            <a:br>
              <a:rPr lang="en-US" altLang="zh-TW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br>
              <a:rPr lang="en-US" altLang="zh-TW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br>
              <a:rPr lang="en-US" altLang="zh-TW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4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4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你可以拿存摺去郵局，</a:t>
            </a:r>
            <a:br>
              <a:rPr lang="en-US" altLang="zh-TW" sz="4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或銀行看錢有沒有在裡面。</a:t>
            </a: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2148DCFE-CC19-BA90-EC4B-FA6F1FCE5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53529-FEAA-476F-B0CB-45EDA02C234E}" type="slidenum">
              <a:rPr lang="zh-TW" altLang="en-US" smtClean="0"/>
              <a:t>25</a:t>
            </a:fld>
            <a:endParaRPr lang="zh-TW" altLang="en-US"/>
          </a:p>
        </p:txBody>
      </p:sp>
      <p:pic>
        <p:nvPicPr>
          <p:cNvPr id="5" name="圖片 4" descr="一張含有 文字, 信封, 靜止的, 紙張 的圖片&#10;&#10;AI 產生的內容可能不正確。">
            <a:extLst>
              <a:ext uri="{FF2B5EF4-FFF2-40B4-BE49-F238E27FC236}">
                <a16:creationId xmlns:a16="http://schemas.microsoft.com/office/drawing/2014/main" id="{0228D804-E76B-ADE8-1C21-8CFB3FF8ED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98" y="323627"/>
            <a:ext cx="3516211" cy="2390391"/>
          </a:xfrm>
          <a:prstGeom prst="rect">
            <a:avLst/>
          </a:prstGeom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A9A1482E-29CC-D4FD-1380-7332F3D1243C}"/>
              </a:ext>
            </a:extLst>
          </p:cNvPr>
          <p:cNvGrpSpPr/>
          <p:nvPr/>
        </p:nvGrpSpPr>
        <p:grpSpPr>
          <a:xfrm>
            <a:off x="1769132" y="4220014"/>
            <a:ext cx="2793331" cy="2442925"/>
            <a:chOff x="2660263" y="304799"/>
            <a:chExt cx="3656717" cy="3238500"/>
          </a:xfrm>
        </p:grpSpPr>
        <p:pic>
          <p:nvPicPr>
            <p:cNvPr id="2050" name="Picture 2" descr="免費矢量| 存摺男">
              <a:extLst>
                <a:ext uri="{FF2B5EF4-FFF2-40B4-BE49-F238E27FC236}">
                  <a16:creationId xmlns:a16="http://schemas.microsoft.com/office/drawing/2014/main" id="{D6264780-FBBB-BF25-C20F-E9256302D4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263" y="304799"/>
              <a:ext cx="3656717" cy="3238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5F139060-E74C-4AEE-6DCE-60D2C3857F6A}"/>
                </a:ext>
              </a:extLst>
            </p:cNvPr>
            <p:cNvSpPr/>
            <p:nvPr/>
          </p:nvSpPr>
          <p:spPr>
            <a:xfrm>
              <a:off x="3881336" y="2442925"/>
              <a:ext cx="1313234" cy="465645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>
                  <a:latin typeface="微軟正黑體 Light" panose="020B0304030504040204" pitchFamily="34" charset="-120"/>
                  <a:ea typeface="微軟正黑體 Light" panose="020B0304030504040204" pitchFamily="34" charset="-120"/>
                </a:rPr>
                <a:t>$</a:t>
              </a:r>
              <a:r>
                <a:rPr lang="zh-TW" altLang="en-US" dirty="0">
                  <a:latin typeface="微軟正黑體 Light" panose="020B0304030504040204" pitchFamily="34" charset="-120"/>
                  <a:ea typeface="微軟正黑體 Light" panose="020B0304030504040204" pitchFamily="34" charset="-120"/>
                </a:rPr>
                <a:t>存   簿</a:t>
              </a:r>
            </a:p>
          </p:txBody>
        </p:sp>
      </p:grpSp>
      <p:sp>
        <p:nvSpPr>
          <p:cNvPr id="7" name="箭號: 向下 6">
            <a:extLst>
              <a:ext uri="{FF2B5EF4-FFF2-40B4-BE49-F238E27FC236}">
                <a16:creationId xmlns:a16="http://schemas.microsoft.com/office/drawing/2014/main" id="{03EB3A66-DBE9-594E-1DDE-6071E203E4E9}"/>
              </a:ext>
            </a:extLst>
          </p:cNvPr>
          <p:cNvSpPr/>
          <p:nvPr/>
        </p:nvSpPr>
        <p:spPr>
          <a:xfrm>
            <a:off x="2757114" y="2990851"/>
            <a:ext cx="1250551" cy="1128408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9" name="圖片 8" descr="一張含有 文字, 字型, 螢幕擷取畫面, 文件 的圖片&#10;&#10;AI 產生的內容可能不正確。">
            <a:extLst>
              <a:ext uri="{FF2B5EF4-FFF2-40B4-BE49-F238E27FC236}">
                <a16:creationId xmlns:a16="http://schemas.microsoft.com/office/drawing/2014/main" id="{FF9F6647-F483-0776-7AAF-3A95490EFE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68" y="774159"/>
            <a:ext cx="4554093" cy="2154595"/>
          </a:xfrm>
          <a:prstGeom prst="rect">
            <a:avLst/>
          </a:prstGeom>
        </p:spPr>
      </p:pic>
      <p:pic>
        <p:nvPicPr>
          <p:cNvPr id="3" name="錄製的聲音">
            <a:hlinkClick r:id="" action="ppaction://media"/>
            <a:extLst>
              <a:ext uri="{FF2B5EF4-FFF2-40B4-BE49-F238E27FC236}">
                <a16:creationId xmlns:a16="http://schemas.microsoft.com/office/drawing/2014/main" id="{E8531B37-D5FE-4C36-B05C-4175407B15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6159" y="5587403"/>
            <a:ext cx="1193472" cy="119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97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32D20-4B12-F670-A0AA-CF79AAB62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A1F1364-21A9-4426-2C6E-0B744B9191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28202" y="4251893"/>
            <a:ext cx="7829219" cy="1285367"/>
          </a:xfrm>
        </p:spPr>
        <p:txBody>
          <a:bodyPr>
            <a:noAutofit/>
          </a:bodyPr>
          <a:lstStyle/>
          <a:p>
            <a:r>
              <a:rPr lang="zh-TW" altLang="en-US" sz="4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地址：</a:t>
            </a:r>
            <a:br>
              <a:rPr lang="en-US" altLang="zh-TW" sz="4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lang="zh-TW" altLang="en-US" sz="4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高雄市前鎮區鎮中路</a:t>
            </a:r>
            <a:r>
              <a:rPr lang="en-US" altLang="zh-TW" sz="4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6</a:t>
            </a:r>
            <a:r>
              <a:rPr lang="zh-TW" altLang="en-US" sz="4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號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1844587-5CFA-1AD3-550F-AD4FCF679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75363" y="4529452"/>
            <a:ext cx="779767" cy="365125"/>
          </a:xfrm>
        </p:spPr>
        <p:txBody>
          <a:bodyPr/>
          <a:lstStyle/>
          <a:p>
            <a:fld id="{4D953529-FEAA-476F-B0CB-45EDA02C234E}" type="slidenum">
              <a:rPr lang="zh-TW" altLang="en-US" smtClean="0"/>
              <a:t>26</a:t>
            </a:fld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D9F6432E-6D41-8F2A-9209-20FBECA216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806" t="9973" r="26444" b="47227"/>
          <a:stretch/>
        </p:blipFill>
        <p:spPr>
          <a:xfrm>
            <a:off x="733852" y="3013155"/>
            <a:ext cx="4355853" cy="285594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69B29119-879A-8106-8F18-048AD3B843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231" y="1469459"/>
            <a:ext cx="1819548" cy="1307460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1F6A7995-7E47-13B0-A690-59165C5F3C51}"/>
              </a:ext>
            </a:extLst>
          </p:cNvPr>
          <p:cNvSpPr txBox="1"/>
          <p:nvPr/>
        </p:nvSpPr>
        <p:spPr>
          <a:xfrm>
            <a:off x="5319153" y="1469459"/>
            <a:ext cx="548098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電話：</a:t>
            </a:r>
            <a:endParaRPr lang="en-US" altLang="zh-TW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07-8124613</a:t>
            </a: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分機</a:t>
            </a:r>
            <a:r>
              <a:rPr lang="en-US" altLang="zh-TW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532</a:t>
            </a:r>
            <a:endParaRPr lang="zh-TW" altLang="en-US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錄製的聲音">
            <a:hlinkClick r:id="" action="ppaction://media"/>
            <a:extLst>
              <a:ext uri="{FF2B5EF4-FFF2-40B4-BE49-F238E27FC236}">
                <a16:creationId xmlns:a16="http://schemas.microsoft.com/office/drawing/2014/main" id="{8469930A-F796-4DC0-94EE-8F3891FA87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995" y="5259615"/>
            <a:ext cx="1598385" cy="1598385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13848225-F884-46C3-A776-DDCF81286309}"/>
              </a:ext>
            </a:extLst>
          </p:cNvPr>
          <p:cNvSpPr txBox="1"/>
          <p:nvPr/>
        </p:nvSpPr>
        <p:spPr>
          <a:xfrm>
            <a:off x="925099" y="519822"/>
            <a:ext cx="69557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有問題要問找勞工局的方式</a:t>
            </a:r>
          </a:p>
        </p:txBody>
      </p:sp>
    </p:spTree>
    <p:extLst>
      <p:ext uri="{BB962C8B-B14F-4D97-AF65-F5344CB8AC3E}">
        <p14:creationId xmlns:p14="http://schemas.microsoft.com/office/powerpoint/2010/main" val="374701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32D20-4B12-F670-A0AA-CF79AAB62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1844587-5CFA-1AD3-550F-AD4FCF679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02772" y="4484041"/>
            <a:ext cx="779767" cy="365125"/>
          </a:xfrm>
        </p:spPr>
        <p:txBody>
          <a:bodyPr/>
          <a:lstStyle/>
          <a:p>
            <a:fld id="{4D953529-FEAA-476F-B0CB-45EDA02C234E}" type="slidenum">
              <a:rPr lang="zh-TW" altLang="en-US" smtClean="0"/>
              <a:t>27</a:t>
            </a:fld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1F6A7995-7E47-13B0-A690-59165C5F3C51}"/>
              </a:ext>
            </a:extLst>
          </p:cNvPr>
          <p:cNvSpPr txBox="1"/>
          <p:nvPr/>
        </p:nvSpPr>
        <p:spPr>
          <a:xfrm>
            <a:off x="921695" y="458487"/>
            <a:ext cx="75200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交通方式可以坐捷運到勞工局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CD808861-D171-F080-0567-FB6B028B04B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457" t="64647"/>
          <a:stretch/>
        </p:blipFill>
        <p:spPr>
          <a:xfrm>
            <a:off x="1311579" y="1638375"/>
            <a:ext cx="10559579" cy="4874719"/>
          </a:xfrm>
          <a:prstGeom prst="rect">
            <a:avLst/>
          </a:prstGeom>
        </p:spPr>
      </p:pic>
      <p:pic>
        <p:nvPicPr>
          <p:cNvPr id="5" name="錄製的聲音">
            <a:hlinkClick r:id="" action="ppaction://media"/>
            <a:extLst>
              <a:ext uri="{FF2B5EF4-FFF2-40B4-BE49-F238E27FC236}">
                <a16:creationId xmlns:a16="http://schemas.microsoft.com/office/drawing/2014/main" id="{A28EA18E-670D-4824-B0F8-6A97D7C58C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995" y="5259615"/>
            <a:ext cx="1598385" cy="159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79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62A35D-B61C-0923-765A-29E057DAA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7F5CC12-A3FC-0F47-F43A-6B0898E35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53529-FEAA-476F-B0CB-45EDA02C234E}" type="slidenum">
              <a:rPr lang="zh-TW" altLang="en-US" smtClean="0"/>
              <a:t>28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02BED2DA-EFFB-2D38-66E7-8419C97174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98568" y="376136"/>
            <a:ext cx="6194864" cy="1060315"/>
          </a:xfrm>
          <a:ln w="38100">
            <a:solidFill>
              <a:schemeClr val="accent1">
                <a:shade val="15000"/>
              </a:schemeClr>
            </a:solidFill>
          </a:ln>
        </p:spPr>
        <p:txBody>
          <a:bodyPr anchor="ctr" anchorCtr="0"/>
          <a:lstStyle/>
          <a:p>
            <a:pPr algn="ctr"/>
            <a:r>
              <a:rPr lang="zh-TW" altLang="en-US" b="1" dirty="0">
                <a:latin typeface="+mj-ea"/>
              </a:rPr>
              <a:t>哇嗚</a:t>
            </a:r>
            <a:r>
              <a:rPr lang="en-US" altLang="zh-TW" b="1" dirty="0">
                <a:latin typeface="+mj-ea"/>
              </a:rPr>
              <a:t>~</a:t>
            </a:r>
            <a:r>
              <a:rPr lang="zh-TW" altLang="en-US" b="1" dirty="0">
                <a:latin typeface="+mj-ea"/>
              </a:rPr>
              <a:t>我拿到錢了</a:t>
            </a:r>
          </a:p>
        </p:txBody>
      </p:sp>
      <p:pic>
        <p:nvPicPr>
          <p:cNvPr id="4" name="圖片 3" descr="一張含有 圖畫, 卡通, 圖解, 動畫卡通 的圖片&#10;&#10;AI 產生的內容可能不正確。">
            <a:extLst>
              <a:ext uri="{FF2B5EF4-FFF2-40B4-BE49-F238E27FC236}">
                <a16:creationId xmlns:a16="http://schemas.microsoft.com/office/drawing/2014/main" id="{E37C3212-366D-AAB8-DF3E-51663A54E1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1701800"/>
            <a:ext cx="4851400" cy="4851400"/>
          </a:xfrm>
          <a:prstGeom prst="rect">
            <a:avLst/>
          </a:prstGeom>
        </p:spPr>
      </p:pic>
      <p:pic>
        <p:nvPicPr>
          <p:cNvPr id="2" name="錄製的聲音">
            <a:hlinkClick r:id="" action="ppaction://media"/>
            <a:extLst>
              <a:ext uri="{FF2B5EF4-FFF2-40B4-BE49-F238E27FC236}">
                <a16:creationId xmlns:a16="http://schemas.microsoft.com/office/drawing/2014/main" id="{724DEA83-B274-47E6-89B6-766C0E57E9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8330" y="5026190"/>
            <a:ext cx="1371160" cy="183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03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A3F54-4B5D-FC30-0A06-5C0A083CE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A879562-55E9-A06F-A8FD-774351C0F1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630" y="284479"/>
            <a:ext cx="10995660" cy="1155383"/>
          </a:xfrm>
        </p:spPr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 家 考 試 有  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  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種 補 助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977F4F6-3D12-7A3C-7DAD-C11504243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407338" y="4568998"/>
            <a:ext cx="779767" cy="365125"/>
          </a:xfrm>
        </p:spPr>
        <p:txBody>
          <a:bodyPr/>
          <a:lstStyle/>
          <a:p>
            <a:fld id="{4D953529-FEAA-476F-B0CB-45EDA02C234E}" type="slidenum">
              <a:rPr lang="zh-TW" altLang="en-US" smtClean="0"/>
              <a:t>3</a:t>
            </a:fld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5E83B6BD-7E47-ABDC-6DC5-F6DED0486DCA}"/>
              </a:ext>
            </a:extLst>
          </p:cNvPr>
          <p:cNvSpPr txBox="1">
            <a:spLocks/>
          </p:cNvSpPr>
          <p:nvPr/>
        </p:nvSpPr>
        <p:spPr>
          <a:xfrm>
            <a:off x="285499" y="5485504"/>
            <a:ext cx="3997542" cy="8629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buAutoNum type="arabicPeriod"/>
            </a:pPr>
            <a:r>
              <a:rPr lang="zh-TW" altLang="en-US" sz="3200" b="1" dirty="0">
                <a:latin typeface="+mj-ea"/>
              </a:rPr>
              <a:t>給補習費的錢 </a:t>
            </a: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E82B4731-2B07-26F0-73D6-41F2EAAC54B6}"/>
              </a:ext>
            </a:extLst>
          </p:cNvPr>
          <p:cNvSpPr txBox="1">
            <a:spLocks/>
          </p:cNvSpPr>
          <p:nvPr/>
        </p:nvSpPr>
        <p:spPr>
          <a:xfrm>
            <a:off x="4468202" y="5492581"/>
            <a:ext cx="3583104" cy="8629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b="1" dirty="0">
                <a:latin typeface="+mj-ea"/>
              </a:rPr>
              <a:t>2.</a:t>
            </a:r>
            <a:r>
              <a:rPr lang="zh-TW" altLang="en-US" sz="3200" b="1" dirty="0">
                <a:latin typeface="+mj-ea"/>
              </a:rPr>
              <a:t>給報名費的錢</a:t>
            </a: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DB33CB4B-4936-5EB4-C78D-9696077B3B79}"/>
              </a:ext>
            </a:extLst>
          </p:cNvPr>
          <p:cNvSpPr txBox="1">
            <a:spLocks/>
          </p:cNvSpPr>
          <p:nvPr/>
        </p:nvSpPr>
        <p:spPr>
          <a:xfrm>
            <a:off x="8236467" y="5492581"/>
            <a:ext cx="3583104" cy="8629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b="1" dirty="0"/>
              <a:t>3.</a:t>
            </a:r>
            <a:r>
              <a:rPr lang="zh-TW" altLang="en-US" sz="3200" b="1" dirty="0"/>
              <a:t> 考上給的錢</a:t>
            </a: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EA7CF62A-6746-CF2E-021D-51EC222F9230}"/>
              </a:ext>
            </a:extLst>
          </p:cNvPr>
          <p:cNvSpPr/>
          <p:nvPr/>
        </p:nvSpPr>
        <p:spPr>
          <a:xfrm>
            <a:off x="630790" y="1541207"/>
            <a:ext cx="3835382" cy="3879173"/>
          </a:xfrm>
          <a:prstGeom prst="roundRect">
            <a:avLst>
              <a:gd name="adj" fmla="val 10000"/>
            </a:avLst>
          </a:prstGeom>
          <a:blipFill rotWithShape="1">
            <a:blip r:embed="rId4"/>
            <a:srcRect/>
            <a:stretch>
              <a:fillRect l="-7000" r="-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TW" altLang="en-US" dirty="0"/>
          </a:p>
        </p:txBody>
      </p:sp>
      <p:pic>
        <p:nvPicPr>
          <p:cNvPr id="19" name="圖片 18" descr="一張含有 男孩, 圖畫, 服裝, 寫生 的圖片&#10;&#10;AI 產生的內容可能不正確。">
            <a:extLst>
              <a:ext uri="{FF2B5EF4-FFF2-40B4-BE49-F238E27FC236}">
                <a16:creationId xmlns:a16="http://schemas.microsoft.com/office/drawing/2014/main" id="{606E31F1-AA16-D9BE-C98B-6CB7A49B4E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354" y="1588220"/>
            <a:ext cx="3835382" cy="3879173"/>
          </a:xfrm>
          <a:prstGeom prst="rect">
            <a:avLst/>
          </a:prstGeom>
        </p:spPr>
      </p:pic>
      <p:grpSp>
        <p:nvGrpSpPr>
          <p:cNvPr id="25" name="群組 24">
            <a:extLst>
              <a:ext uri="{FF2B5EF4-FFF2-40B4-BE49-F238E27FC236}">
                <a16:creationId xmlns:a16="http://schemas.microsoft.com/office/drawing/2014/main" id="{DA61C2D3-D0EA-ABB0-7B65-63B670934D80}"/>
              </a:ext>
            </a:extLst>
          </p:cNvPr>
          <p:cNvGrpSpPr/>
          <p:nvPr/>
        </p:nvGrpSpPr>
        <p:grpSpPr>
          <a:xfrm>
            <a:off x="8675767" y="1588221"/>
            <a:ext cx="3344277" cy="3835400"/>
            <a:chOff x="8722368" y="2141227"/>
            <a:chExt cx="3344277" cy="3344277"/>
          </a:xfrm>
        </p:grpSpPr>
        <p:pic>
          <p:nvPicPr>
            <p:cNvPr id="23" name="圖片 22" descr="一張含有 輪, 美工圖案, 卡通, 圖解 的圖片&#10;&#10;AI 產生的內容可能不正確。">
              <a:extLst>
                <a:ext uri="{FF2B5EF4-FFF2-40B4-BE49-F238E27FC236}">
                  <a16:creationId xmlns:a16="http://schemas.microsoft.com/office/drawing/2014/main" id="{0B8D8481-A1B9-C7A3-E138-16D6D4162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2368" y="2141227"/>
              <a:ext cx="3344277" cy="3344277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FFE39551-7F78-A921-6ED0-C0A71527A7C5}"/>
                </a:ext>
              </a:extLst>
            </p:cNvPr>
            <p:cNvSpPr/>
            <p:nvPr/>
          </p:nvSpPr>
          <p:spPr>
            <a:xfrm>
              <a:off x="9786026" y="3870261"/>
              <a:ext cx="749030" cy="21401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100" b="1" dirty="0">
                  <a:solidFill>
                    <a:schemeClr val="tx1"/>
                  </a:solidFill>
                </a:rPr>
                <a:t>合格證書</a:t>
              </a:r>
            </a:p>
          </p:txBody>
        </p:sp>
      </p:grpSp>
      <p:pic>
        <p:nvPicPr>
          <p:cNvPr id="8" name="錄製的聲音">
            <a:hlinkClick r:id="" action="ppaction://media"/>
            <a:extLst>
              <a:ext uri="{FF2B5EF4-FFF2-40B4-BE49-F238E27FC236}">
                <a16:creationId xmlns:a16="http://schemas.microsoft.com/office/drawing/2014/main" id="{03E064D0-1B52-4C95-A9C4-198CA3B3BF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946" y="5727497"/>
            <a:ext cx="798394" cy="115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92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FDF744-6F2A-7BC7-B618-02BD04D4D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CDEBCC2-4CBE-7DE3-8A1D-A6A9C2A6F0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5477" y="107544"/>
            <a:ext cx="15766742" cy="1365337"/>
          </a:xfrm>
        </p:spPr>
        <p:txBody>
          <a:bodyPr/>
          <a:lstStyle/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國 家 考 試 補 習 費 的 錢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F72AB857-9F84-F6E0-A3F4-73D6C8762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53529-FEAA-476F-B0CB-45EDA02C234E}" type="slidenum">
              <a:rPr lang="zh-TW" altLang="en-US" smtClean="0"/>
              <a:t>4</a:t>
            </a:fld>
            <a:endParaRPr lang="zh-TW" altLang="en-US"/>
          </a:p>
        </p:txBody>
      </p:sp>
      <p:pic>
        <p:nvPicPr>
          <p:cNvPr id="6" name="圖片 5" descr="一張含有 輪, 人的臉孔, 微笑, 服裝 的圖片&#10;&#10;AI 產生的內容可能不正確。">
            <a:extLst>
              <a:ext uri="{FF2B5EF4-FFF2-40B4-BE49-F238E27FC236}">
                <a16:creationId xmlns:a16="http://schemas.microsoft.com/office/drawing/2014/main" id="{1A111AD1-03B7-77E4-6E12-F617B656F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8286" y="1612847"/>
            <a:ext cx="8338457" cy="4767943"/>
          </a:xfrm>
          <a:prstGeom prst="rect">
            <a:avLst/>
          </a:prstGeom>
        </p:spPr>
      </p:pic>
      <p:pic>
        <p:nvPicPr>
          <p:cNvPr id="4" name="錄製的聲音">
            <a:hlinkClick r:id="" action="ppaction://media"/>
            <a:extLst>
              <a:ext uri="{FF2B5EF4-FFF2-40B4-BE49-F238E27FC236}">
                <a16:creationId xmlns:a16="http://schemas.microsoft.com/office/drawing/2014/main" id="{B92981BE-2EED-4A6E-959A-DFE6FA6D39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0317" y="5097530"/>
            <a:ext cx="1652926" cy="165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764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162DEF-6B6B-D486-305B-68B7FCF86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F7414DE-991C-32C6-A73F-E7C34352E8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1812" y="0"/>
            <a:ext cx="15766742" cy="1365337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 家 考 試 補 習 費 的 錢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9994FBA-1AF5-74C9-5B38-7E206D946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33894" y="4519804"/>
            <a:ext cx="779767" cy="365125"/>
          </a:xfrm>
        </p:spPr>
        <p:txBody>
          <a:bodyPr/>
          <a:lstStyle/>
          <a:p>
            <a:fld id="{4D953529-FEAA-476F-B0CB-45EDA02C234E}" type="slidenum">
              <a:rPr lang="zh-TW" altLang="en-US" smtClean="0"/>
              <a:t>5</a:t>
            </a:fld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5F24C796-CCE9-DCA8-C6ED-97177B72586D}"/>
              </a:ext>
            </a:extLst>
          </p:cNvPr>
          <p:cNvSpPr txBox="1"/>
          <p:nvPr/>
        </p:nvSpPr>
        <p:spPr>
          <a:xfrm>
            <a:off x="485662" y="1384432"/>
            <a:ext cx="341257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(1)</a:t>
            </a:r>
            <a:r>
              <a:rPr lang="zh-TW" altLang="en-US" sz="6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*</a:t>
            </a:r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面授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35BCD085-A2F7-51DA-EB55-EF61C81927E0}"/>
              </a:ext>
            </a:extLst>
          </p:cNvPr>
          <p:cNvSpPr txBox="1"/>
          <p:nvPr/>
        </p:nvSpPr>
        <p:spPr>
          <a:xfrm>
            <a:off x="4649509" y="1582426"/>
            <a:ext cx="43709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*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有老師面對面教學。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C6717744-3953-C0EA-BCBF-9B4E319FE27A}"/>
              </a:ext>
            </a:extLst>
          </p:cNvPr>
          <p:cNvSpPr/>
          <p:nvPr/>
        </p:nvSpPr>
        <p:spPr>
          <a:xfrm>
            <a:off x="834189" y="2658757"/>
            <a:ext cx="5069678" cy="3588236"/>
          </a:xfrm>
          <a:prstGeom prst="roundRect">
            <a:avLst>
              <a:gd name="adj" fmla="val 10000"/>
            </a:avLst>
          </a:prstGeom>
          <a:blipFill rotWithShape="1">
            <a:blip r:embed="rId4"/>
            <a:srcRect/>
            <a:stretch>
              <a:fillRect l="-7000" r="-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TW" altLang="en-US"/>
          </a:p>
        </p:txBody>
      </p:sp>
      <p:pic>
        <p:nvPicPr>
          <p:cNvPr id="12" name="圖片 11" descr="一張含有 文字, 美工圖案, 動畫卡通, 卡通 的圖片&#10;&#10;AI 產生的內容可能不正確。">
            <a:extLst>
              <a:ext uri="{FF2B5EF4-FFF2-40B4-BE49-F238E27FC236}">
                <a16:creationId xmlns:a16="http://schemas.microsoft.com/office/drawing/2014/main" id="{744183A2-D332-168D-B363-584E537F49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5"/>
          <a:stretch/>
        </p:blipFill>
        <p:spPr>
          <a:xfrm>
            <a:off x="7578381" y="2528992"/>
            <a:ext cx="4081807" cy="315055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F28327B8-2AD0-D6D1-10D5-2F4FEA1CA6DC}"/>
              </a:ext>
            </a:extLst>
          </p:cNvPr>
          <p:cNvSpPr txBox="1"/>
          <p:nvPr/>
        </p:nvSpPr>
        <p:spPr>
          <a:xfrm>
            <a:off x="7151913" y="5831495"/>
            <a:ext cx="53013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最多補助</a:t>
            </a:r>
            <a:r>
              <a:rPr lang="en-US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16000</a:t>
            </a: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元</a:t>
            </a:r>
          </a:p>
        </p:txBody>
      </p:sp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62ADED9B-D582-E1E7-BEC9-259E1F3A185C}"/>
              </a:ext>
            </a:extLst>
          </p:cNvPr>
          <p:cNvSpPr/>
          <p:nvPr/>
        </p:nvSpPr>
        <p:spPr>
          <a:xfrm>
            <a:off x="6192966" y="3891055"/>
            <a:ext cx="1284051" cy="993874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錄製的聲音">
            <a:hlinkClick r:id="" action="ppaction://media"/>
            <a:extLst>
              <a:ext uri="{FF2B5EF4-FFF2-40B4-BE49-F238E27FC236}">
                <a16:creationId xmlns:a16="http://schemas.microsoft.com/office/drawing/2014/main" id="{D79220E7-A580-4D02-82F5-D3B97CE560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60" y="5739931"/>
            <a:ext cx="1271919" cy="127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2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4E0D4C-E059-D968-8FD6-AA2E8D4D33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064ABA4-DAF6-AA4A-C741-3AC7F9EAB5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1812" y="0"/>
            <a:ext cx="15766742" cy="1365337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 家 考 試 補 習 費 的 錢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9515F21-F5A8-32EC-E228-29C793279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44211" y="4529540"/>
            <a:ext cx="779767" cy="365125"/>
          </a:xfrm>
        </p:spPr>
        <p:txBody>
          <a:bodyPr/>
          <a:lstStyle/>
          <a:p>
            <a:fld id="{4D953529-FEAA-476F-B0CB-45EDA02C234E}" type="slidenum">
              <a:rPr lang="zh-TW" altLang="en-US" smtClean="0"/>
              <a:t>6</a:t>
            </a:fld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5C93C3B4-792E-2260-E742-691C3D1C4532}"/>
              </a:ext>
            </a:extLst>
          </p:cNvPr>
          <p:cNvSpPr txBox="1"/>
          <p:nvPr/>
        </p:nvSpPr>
        <p:spPr>
          <a:xfrm>
            <a:off x="614465" y="1423944"/>
            <a:ext cx="31939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(2)</a:t>
            </a:r>
            <a:r>
              <a:rPr lang="zh-TW" altLang="en-US" sz="6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*</a:t>
            </a:r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函授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FE95475-4F65-EF1C-14A0-E71D01C1F44B}"/>
              </a:ext>
            </a:extLst>
          </p:cNvPr>
          <p:cNvSpPr txBox="1"/>
          <p:nvPr/>
        </p:nvSpPr>
        <p:spPr>
          <a:xfrm>
            <a:off x="6462268" y="5794888"/>
            <a:ext cx="590390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最多補助</a:t>
            </a:r>
            <a:r>
              <a:rPr lang="en-US" altLang="zh-TW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8000</a:t>
            </a:r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元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E8C162C-D02D-CCDB-A0AC-AAD79E225CD3}"/>
              </a:ext>
            </a:extLst>
          </p:cNvPr>
          <p:cNvSpPr txBox="1"/>
          <p:nvPr/>
        </p:nvSpPr>
        <p:spPr>
          <a:xfrm>
            <a:off x="5145932" y="1536970"/>
            <a:ext cx="68535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*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是一種上網學習，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課本是用郵寄或網路下載拿到的。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圖片 12" descr="一張含有 美工圖案, 動畫卡通, 電腦, 圖解 的圖片&#10;&#10;AI 產生的內容可能不正確。">
            <a:extLst>
              <a:ext uri="{FF2B5EF4-FFF2-40B4-BE49-F238E27FC236}">
                <a16:creationId xmlns:a16="http://schemas.microsoft.com/office/drawing/2014/main" id="{1D208706-A861-0A80-1B87-0C60950507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82" y="2505967"/>
            <a:ext cx="3845635" cy="4198220"/>
          </a:xfrm>
          <a:prstGeom prst="rect">
            <a:avLst/>
          </a:prstGeom>
        </p:spPr>
      </p:pic>
      <p:sp>
        <p:nvSpPr>
          <p:cNvPr id="5" name="箭號: 向右 4">
            <a:extLst>
              <a:ext uri="{FF2B5EF4-FFF2-40B4-BE49-F238E27FC236}">
                <a16:creationId xmlns:a16="http://schemas.microsoft.com/office/drawing/2014/main" id="{03D90A15-9FF0-A020-1176-A0B43CD0813B}"/>
              </a:ext>
            </a:extLst>
          </p:cNvPr>
          <p:cNvSpPr/>
          <p:nvPr/>
        </p:nvSpPr>
        <p:spPr>
          <a:xfrm>
            <a:off x="5381017" y="3900791"/>
            <a:ext cx="1284051" cy="993874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 descr="一張含有 文字, 美工圖案, 動畫卡通, 卡通 的圖片&#10;&#10;AI 產生的內容可能不正確。">
            <a:extLst>
              <a:ext uri="{FF2B5EF4-FFF2-40B4-BE49-F238E27FC236}">
                <a16:creationId xmlns:a16="http://schemas.microsoft.com/office/drawing/2014/main" id="{F5E9AC35-0517-CC94-F652-C6376094C1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5"/>
          <a:stretch/>
        </p:blipFill>
        <p:spPr>
          <a:xfrm>
            <a:off x="6900153" y="2711259"/>
            <a:ext cx="4677382" cy="3083629"/>
          </a:xfrm>
          <a:prstGeom prst="rect">
            <a:avLst/>
          </a:prstGeom>
        </p:spPr>
      </p:pic>
      <p:pic>
        <p:nvPicPr>
          <p:cNvPr id="8" name="錄製的聲音">
            <a:hlinkClick r:id="" action="ppaction://media"/>
            <a:extLst>
              <a:ext uri="{FF2B5EF4-FFF2-40B4-BE49-F238E27FC236}">
                <a16:creationId xmlns:a16="http://schemas.microsoft.com/office/drawing/2014/main" id="{17F61F6F-FDBC-4A25-B088-D2A29AB422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796" y="5797548"/>
            <a:ext cx="1060452" cy="106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599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956CDF-2266-D143-98AB-073F0CBC5E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821A154-7F9F-27F0-20B0-C850EBEE1B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630" y="284479"/>
            <a:ext cx="10995660" cy="1155383"/>
          </a:xfrm>
        </p:spPr>
        <p:txBody>
          <a:bodyPr/>
          <a:lstStyle/>
          <a:p>
            <a:r>
              <a:rPr lang="en-US" altLang="zh-TW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2.</a:t>
            </a:r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國 家 考 試 報 名 費 的 錢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A53D869D-423E-007B-0F9D-A182B7735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53529-FEAA-476F-B0CB-45EDA02C234E}" type="slidenum">
              <a:rPr lang="zh-TW" altLang="en-US" smtClean="0"/>
              <a:t>7</a:t>
            </a:fld>
            <a:endParaRPr lang="zh-TW" altLang="en-US"/>
          </a:p>
        </p:txBody>
      </p:sp>
      <p:pic>
        <p:nvPicPr>
          <p:cNvPr id="4" name="圖片 3" descr="一張含有 男孩, 圖畫, 服裝, 寫生 的圖片&#10;&#10;AI 產生的內容可能不正確。">
            <a:extLst>
              <a:ext uri="{FF2B5EF4-FFF2-40B4-BE49-F238E27FC236}">
                <a16:creationId xmlns:a16="http://schemas.microsoft.com/office/drawing/2014/main" id="{CEB63CD9-821B-FDC0-A41E-B3E1155734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673" y="1522989"/>
            <a:ext cx="9092046" cy="5335011"/>
          </a:xfrm>
          <a:prstGeom prst="rect">
            <a:avLst/>
          </a:prstGeom>
        </p:spPr>
      </p:pic>
      <p:pic>
        <p:nvPicPr>
          <p:cNvPr id="6" name="錄製的聲音">
            <a:hlinkClick r:id="" action="ppaction://media"/>
            <a:extLst>
              <a:ext uri="{FF2B5EF4-FFF2-40B4-BE49-F238E27FC236}">
                <a16:creationId xmlns:a16="http://schemas.microsoft.com/office/drawing/2014/main" id="{C055529A-146E-4EC6-9D64-7772857F2D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8918" y="5227621"/>
            <a:ext cx="1155383" cy="115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54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65209E-DF9E-3C72-65DE-27A6A41AE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6364728-4E4A-FB52-2889-5FD27F25CD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630" y="284479"/>
            <a:ext cx="10995660" cy="1155383"/>
          </a:xfrm>
        </p:spPr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 家 考 試 報 名 費 的 錢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3B7DDDD-29FD-FBB2-C74D-78EC2D063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53529-FEAA-476F-B0CB-45EDA02C234E}" type="slidenum">
              <a:rPr lang="zh-TW" altLang="en-US" smtClean="0"/>
              <a:t>8</a:t>
            </a:fld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D208CF1C-1DCA-6EB2-841F-92A82918D964}"/>
              </a:ext>
            </a:extLst>
          </p:cNvPr>
          <p:cNvSpPr txBox="1"/>
          <p:nvPr/>
        </p:nvSpPr>
        <p:spPr>
          <a:xfrm>
            <a:off x="1449465" y="1517851"/>
            <a:ext cx="100148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你拿出去的錢，就是勞工局給你的錢</a:t>
            </a:r>
          </a:p>
        </p:txBody>
      </p:sp>
      <p:pic>
        <p:nvPicPr>
          <p:cNvPr id="8" name="錄製的聲音">
            <a:hlinkClick r:id="" action="ppaction://media"/>
            <a:extLst>
              <a:ext uri="{FF2B5EF4-FFF2-40B4-BE49-F238E27FC236}">
                <a16:creationId xmlns:a16="http://schemas.microsoft.com/office/drawing/2014/main" id="{BAD431E1-BE4F-4145-8900-B17DA0037B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216" y="5312321"/>
            <a:ext cx="966484" cy="966484"/>
          </a:xfrm>
          <a:prstGeom prst="rect">
            <a:avLst/>
          </a:prstGeom>
        </p:spPr>
      </p:pic>
      <p:pic>
        <p:nvPicPr>
          <p:cNvPr id="4" name="圖片 3" descr="一張含有 文字, 卡通, 人的臉孔, 服裝 的圖片&#10;&#10;AI 產生的內容可能不正確。">
            <a:extLst>
              <a:ext uri="{FF2B5EF4-FFF2-40B4-BE49-F238E27FC236}">
                <a16:creationId xmlns:a16="http://schemas.microsoft.com/office/drawing/2014/main" id="{2E34CB69-76D3-76DC-5340-8267E4E9C6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944" y="2333213"/>
            <a:ext cx="7333674" cy="424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8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1CB73F-B0E0-B883-51EF-D0C76D6E1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72411F6-6941-04A8-F6F1-93C2B678F2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630" y="284479"/>
            <a:ext cx="10995660" cy="1155383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 家 考 試 考 上 的 錢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F3AD05EC-20AD-8951-2B15-ABC6D7091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53529-FEAA-476F-B0CB-45EDA02C234E}" type="slidenum">
              <a:rPr lang="zh-TW" altLang="en-US" smtClean="0"/>
              <a:t>9</a:t>
            </a:fld>
            <a:endParaRPr lang="zh-TW" altLang="en-US"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0A848B73-5007-2764-78F7-533FEE07C8D9}"/>
              </a:ext>
            </a:extLst>
          </p:cNvPr>
          <p:cNvGrpSpPr/>
          <p:nvPr/>
        </p:nvGrpSpPr>
        <p:grpSpPr>
          <a:xfrm>
            <a:off x="3045423" y="1688682"/>
            <a:ext cx="6586930" cy="4816660"/>
            <a:chOff x="8722368" y="2141227"/>
            <a:chExt cx="3344277" cy="3344277"/>
          </a:xfrm>
        </p:grpSpPr>
        <p:pic>
          <p:nvPicPr>
            <p:cNvPr id="5" name="圖片 4" descr="一張含有 輪, 美工圖案, 卡通, 圖解 的圖片&#10;&#10;AI 產生的內容可能不正確。">
              <a:extLst>
                <a:ext uri="{FF2B5EF4-FFF2-40B4-BE49-F238E27FC236}">
                  <a16:creationId xmlns:a16="http://schemas.microsoft.com/office/drawing/2014/main" id="{5366E42D-473B-95BF-105E-A2DAFF914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2368" y="2141227"/>
              <a:ext cx="3344277" cy="3344277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51A1DAE9-FA1B-706F-874E-A766404F5AA7}"/>
                </a:ext>
              </a:extLst>
            </p:cNvPr>
            <p:cNvSpPr/>
            <p:nvPr/>
          </p:nvSpPr>
          <p:spPr>
            <a:xfrm>
              <a:off x="9786026" y="3870261"/>
              <a:ext cx="749030" cy="21401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100" b="1" dirty="0">
                  <a:solidFill>
                    <a:schemeClr val="tx1"/>
                  </a:solidFill>
                </a:rPr>
                <a:t>合格證書</a:t>
              </a:r>
            </a:p>
          </p:txBody>
        </p:sp>
      </p:grpSp>
      <p:pic>
        <p:nvPicPr>
          <p:cNvPr id="7" name="錄製的聲音">
            <a:hlinkClick r:id="" action="ppaction://media"/>
            <a:extLst>
              <a:ext uri="{FF2B5EF4-FFF2-40B4-BE49-F238E27FC236}">
                <a16:creationId xmlns:a16="http://schemas.microsoft.com/office/drawing/2014/main" id="{C371C548-6A68-42C3-B4FD-062D30A33B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9906" y="5134655"/>
            <a:ext cx="1723345" cy="172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44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絲縷">
  <a:themeElements>
    <a:clrScheme name="絲縷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絲縷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絲縷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1644</TotalTime>
  <Words>667</Words>
  <Application>Microsoft Office PowerPoint</Application>
  <PresentationFormat>寬螢幕</PresentationFormat>
  <Paragraphs>121</Paragraphs>
  <Slides>28</Slides>
  <Notes>1</Notes>
  <HiddenSlides>0</HiddenSlides>
  <MMClips>29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28</vt:i4>
      </vt:variant>
    </vt:vector>
  </HeadingPairs>
  <TitlesOfParts>
    <vt:vector size="35" baseType="lpstr">
      <vt:lpstr>微軟正黑體</vt:lpstr>
      <vt:lpstr>微軟正黑體 Light</vt:lpstr>
      <vt:lpstr>Aptos</vt:lpstr>
      <vt:lpstr>Arial</vt:lpstr>
      <vt:lpstr>Century Gothic</vt:lpstr>
      <vt:lpstr>Wingdings 3</vt:lpstr>
      <vt:lpstr>絲縷</vt:lpstr>
      <vt:lpstr>身 障 者 申 請 國 家 考 試 相 關 補 助 </vt:lpstr>
      <vt:lpstr>什 麼 是 國 家 考 試 </vt:lpstr>
      <vt:lpstr>國 家 考 試 有  3  種 補 助</vt:lpstr>
      <vt:lpstr>1. 國 家 考 試 補 習 費 的 錢</vt:lpstr>
      <vt:lpstr>國 家 考 試 補 習 費 的 錢</vt:lpstr>
      <vt:lpstr>國 家 考 試 補 習 費 的 錢</vt:lpstr>
      <vt:lpstr>2.國 家 考 試 報 名 費 的 錢</vt:lpstr>
      <vt:lpstr>國 家 考 試 報 名 費 的 錢</vt:lpstr>
      <vt:lpstr>3.國 家 考 試 考 上 的 錢</vt:lpstr>
      <vt:lpstr>國 家 考 試 考 上 的 錢</vt:lpstr>
      <vt:lpstr> 注 意 資 格 及 文 件</vt:lpstr>
      <vt:lpstr> 1. 身分證上的住址在高雄。    2. 3月1日補助開始，    到11月15日。     </vt:lpstr>
      <vt:lpstr>    3月1日開始給錢，    到勞工局的錢花完，    就不能再給錢了。 </vt:lpstr>
      <vt:lpstr>     (1)補習費的錢只給1次，  (2)報名費的錢只給1次，  (3)考上獎金的錢只給1次。</vt:lpstr>
      <vt:lpstr>國 家 考 試 補 習 費 的 錢</vt:lpstr>
      <vt:lpstr> 1.身心障礙證明     及身分證</vt:lpstr>
      <vt:lpstr>2.國 家 考 試 報 名 費 的 錢</vt:lpstr>
      <vt:lpstr>國 家 考 試 報 名 費 的 錢</vt:lpstr>
      <vt:lpstr> 1.身心障礙證明，     及身分證</vt:lpstr>
      <vt:lpstr>國 家 考 試 考 上 的 錢</vt:lpstr>
      <vt:lpstr>1.身心障礙證明及身分證</vt:lpstr>
      <vt:lpstr> 申請資料</vt:lpstr>
      <vt:lpstr> 申請資料</vt:lpstr>
      <vt:lpstr> 申請錢的方式</vt:lpstr>
      <vt:lpstr> 勞工局通知補助完成   1.會收到政府寄給你的文件    2.你可以拿存摺去郵局， 或銀行看錢有沒有在裡面。</vt:lpstr>
      <vt:lpstr>地址： 高雄市前鎮區鎮中路6號</vt:lpstr>
      <vt:lpstr>PowerPoint 簡報</vt:lpstr>
      <vt:lpstr>哇嗚~我拿到錢了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身 障 者 申 請 國 家 考 試 相 關 補 助 </dc:title>
  <dc:creator>高雄市政府勞工局-職重科16</dc:creator>
  <cp:lastModifiedBy>高雄市政府勞工局-職重科18</cp:lastModifiedBy>
  <cp:revision>113</cp:revision>
  <dcterms:created xsi:type="dcterms:W3CDTF">2025-05-15T08:47:30Z</dcterms:created>
  <dcterms:modified xsi:type="dcterms:W3CDTF">2025-06-13T02:58:06Z</dcterms:modified>
</cp:coreProperties>
</file>