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154" r:id="rId1"/>
  </p:sldMasterIdLst>
  <p:notesMasterIdLst>
    <p:notesMasterId r:id="rId3"/>
  </p:notesMasterIdLst>
  <p:handoutMasterIdLst>
    <p:handoutMasterId r:id="rId4"/>
  </p:handoutMasterIdLst>
  <p:sldIdLst>
    <p:sldId id="1214" r:id="rId2"/>
  </p:sldIdLst>
  <p:sldSz cx="9144000" cy="6858000" type="screen4x3"/>
  <p:notesSz cx="6807200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  <p15:guide id="3" orient="horz" pos="313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0000"/>
    <a:srgbClr val="8AA2E6"/>
    <a:srgbClr val="FFFFFF"/>
    <a:srgbClr val="00FF00"/>
    <a:srgbClr val="FF9933"/>
    <a:srgbClr val="CC3300"/>
    <a:srgbClr val="99CCFF"/>
    <a:srgbClr val="DCE6F2"/>
    <a:srgbClr val="D7E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60" autoAdjust="0"/>
    <p:restoredTop sz="95856" autoAdjust="0"/>
  </p:normalViewPr>
  <p:slideViewPr>
    <p:cSldViewPr>
      <p:cViewPr varScale="1">
        <p:scale>
          <a:sx n="86" d="100"/>
          <a:sy n="86" d="100"/>
        </p:scale>
        <p:origin x="1507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4134" y="-102"/>
      </p:cViewPr>
      <p:guideLst>
        <p:guide orient="horz" pos="3132"/>
        <p:guide pos="2145"/>
        <p:guide orient="horz" pos="313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8" y="6"/>
            <a:ext cx="2948939" cy="496967"/>
          </a:xfrm>
          <a:prstGeom prst="rect">
            <a:avLst/>
          </a:prstGeom>
        </p:spPr>
        <p:txBody>
          <a:bodyPr vert="horz" lIns="91451" tIns="45722" rIns="91451" bIns="4572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微軟正黑體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6680" y="6"/>
            <a:ext cx="2948939" cy="496967"/>
          </a:xfrm>
          <a:prstGeom prst="rect">
            <a:avLst/>
          </a:prstGeom>
        </p:spPr>
        <p:txBody>
          <a:bodyPr vert="horz" wrap="square" lIns="91451" tIns="45722" rIns="91451" bIns="4572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ea typeface="微軟正黑體" pitchFamily="34" charset="-120"/>
              </a:defRPr>
            </a:lvl1pPr>
          </a:lstStyle>
          <a:p>
            <a:pPr>
              <a:defRPr/>
            </a:pPr>
            <a:fld id="{5F2C8A1F-AEE7-4274-B446-C5FE5087775E}" type="datetimeFigureOut">
              <a:rPr lang="zh-TW" altLang="en-US"/>
              <a:pPr>
                <a:defRPr/>
              </a:pPr>
              <a:t>2021/6/6</a:t>
            </a:fld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8" y="9440779"/>
            <a:ext cx="2948939" cy="496967"/>
          </a:xfrm>
          <a:prstGeom prst="rect">
            <a:avLst/>
          </a:prstGeom>
        </p:spPr>
        <p:txBody>
          <a:bodyPr vert="horz" lIns="91451" tIns="45722" rIns="91451" bIns="4572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微軟正黑體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6680" y="9440779"/>
            <a:ext cx="2948939" cy="496967"/>
          </a:xfrm>
          <a:prstGeom prst="rect">
            <a:avLst/>
          </a:prstGeom>
        </p:spPr>
        <p:txBody>
          <a:bodyPr vert="horz" wrap="square" lIns="91451" tIns="45722" rIns="91451" bIns="4572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ea typeface="微軟正黑體" pitchFamily="34" charset="-120"/>
              </a:defRPr>
            </a:lvl1pPr>
          </a:lstStyle>
          <a:p>
            <a:pPr>
              <a:defRPr/>
            </a:pPr>
            <a:fld id="{F1C3A820-4929-41F0-BD97-8904AB7D61BD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2732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8" y="6"/>
            <a:ext cx="2948939" cy="496967"/>
          </a:xfrm>
          <a:prstGeom prst="rect">
            <a:avLst/>
          </a:prstGeom>
        </p:spPr>
        <p:txBody>
          <a:bodyPr vert="horz" lIns="91451" tIns="45722" rIns="91451" bIns="4572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微軟正黑體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6680" y="6"/>
            <a:ext cx="2948939" cy="496967"/>
          </a:xfrm>
          <a:prstGeom prst="rect">
            <a:avLst/>
          </a:prstGeom>
        </p:spPr>
        <p:txBody>
          <a:bodyPr vert="horz" wrap="square" lIns="91451" tIns="45722" rIns="91451" bIns="4572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ea typeface="微軟正黑體" pitchFamily="34" charset="-120"/>
              </a:defRPr>
            </a:lvl1pPr>
          </a:lstStyle>
          <a:p>
            <a:pPr>
              <a:defRPr/>
            </a:pPr>
            <a:fld id="{85C2AC96-D305-4B8C-A4DD-18FA064E8297}" type="datetimeFigureOut">
              <a:rPr lang="zh-TW" altLang="en-US"/>
              <a:pPr>
                <a:defRPr/>
              </a:pPr>
              <a:t>2021/6/6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4538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1" tIns="45722" rIns="91451" bIns="45722" rtlCol="0" anchor="ctr"/>
          <a:lstStyle/>
          <a:p>
            <a:pPr lvl="0"/>
            <a:endParaRPr lang="zh-TW" altLang="en-US" noProof="0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405" y="4723583"/>
            <a:ext cx="5447986" cy="4469508"/>
          </a:xfrm>
          <a:prstGeom prst="rect">
            <a:avLst/>
          </a:prstGeom>
        </p:spPr>
        <p:txBody>
          <a:bodyPr vert="horz" lIns="91451" tIns="45722" rIns="91451" bIns="45722" rtlCol="0"/>
          <a:lstStyle/>
          <a:p>
            <a:pPr lvl="0"/>
            <a:r>
              <a:rPr lang="zh-TW" altLang="en-US" noProof="0" dirty="0"/>
              <a:t>按一下以編輯母片文字樣式</a:t>
            </a:r>
          </a:p>
          <a:p>
            <a:pPr lvl="1"/>
            <a:r>
              <a:rPr lang="zh-TW" altLang="en-US" noProof="0" dirty="0"/>
              <a:t>第二層</a:t>
            </a:r>
          </a:p>
          <a:p>
            <a:pPr lvl="2"/>
            <a:r>
              <a:rPr lang="zh-TW" altLang="en-US" noProof="0" dirty="0"/>
              <a:t>第三層</a:t>
            </a:r>
          </a:p>
          <a:p>
            <a:pPr lvl="3"/>
            <a:r>
              <a:rPr lang="zh-TW" altLang="en-US" noProof="0" dirty="0"/>
              <a:t>第四層</a:t>
            </a:r>
          </a:p>
          <a:p>
            <a:pPr lvl="4"/>
            <a:r>
              <a:rPr lang="zh-TW" altLang="en-US" noProof="0" dirty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8" y="9440779"/>
            <a:ext cx="2948939" cy="496967"/>
          </a:xfrm>
          <a:prstGeom prst="rect">
            <a:avLst/>
          </a:prstGeom>
        </p:spPr>
        <p:txBody>
          <a:bodyPr vert="horz" lIns="91451" tIns="45722" rIns="91451" bIns="4572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微軟正黑體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6680" y="9440779"/>
            <a:ext cx="2948939" cy="496967"/>
          </a:xfrm>
          <a:prstGeom prst="rect">
            <a:avLst/>
          </a:prstGeom>
        </p:spPr>
        <p:txBody>
          <a:bodyPr vert="horz" wrap="square" lIns="91451" tIns="45722" rIns="91451" bIns="4572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ea typeface="微軟正黑體" pitchFamily="34" charset="-120"/>
              </a:defRPr>
            </a:lvl1pPr>
          </a:lstStyle>
          <a:p>
            <a:pPr>
              <a:defRPr/>
            </a:pPr>
            <a:fld id="{C47BA8E0-C297-44B0-80BB-5EB4F5FA8296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6773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微軟正黑體" pitchFamily="34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微軟正黑體" pitchFamily="34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微軟正黑體" pitchFamily="34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微軟正黑體" pitchFamily="34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微軟正黑體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投影片影像版面配置區 1">
            <a:extLst>
              <a:ext uri="{FF2B5EF4-FFF2-40B4-BE49-F238E27FC236}">
                <a16:creationId xmlns:a16="http://schemas.microsoft.com/office/drawing/2014/main" id="{38DD3DB0-4556-427C-9970-761A37F0FA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備忘稿版面配置區 2">
            <a:extLst>
              <a:ext uri="{FF2B5EF4-FFF2-40B4-BE49-F238E27FC236}">
                <a16:creationId xmlns:a16="http://schemas.microsoft.com/office/drawing/2014/main" id="{605B980B-054A-435B-9FD7-0B2E79A237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74445" indent="-274445"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TW" altLang="en-US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永安區</a:t>
            </a:r>
            <a:r>
              <a:rPr lang="zh-TW" altLang="zh-TW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水蔥水閘門</a:t>
            </a:r>
            <a:r>
              <a:rPr lang="en-US" altLang="zh-TW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人工清淤</a:t>
            </a:r>
            <a:r>
              <a:rPr lang="en-US" altLang="zh-TW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274445" indent="-274445"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TW" altLang="en-US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永安區戰車壕溝抽水站</a:t>
            </a:r>
            <a:endParaRPr lang="en-US" altLang="zh-TW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74445" indent="-274445"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TW" altLang="en-US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永安區東三抽水站</a:t>
            </a:r>
            <a:endParaRPr lang="en-US" altLang="zh-TW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74445" indent="-274445"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TW" altLang="en-US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永安區東四抽水站</a:t>
            </a:r>
            <a:endParaRPr lang="en-US" altLang="zh-TW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74445" indent="-274445"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TW" altLang="en-US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岡山區潭底小抽水站</a:t>
            </a:r>
            <a:endParaRPr lang="en-US" altLang="zh-TW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74445" indent="-274445"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TW" altLang="en-US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湖內區劉厝里移動式抽水機</a:t>
            </a:r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72" name="投影片編號版面配置區 3">
            <a:extLst>
              <a:ext uri="{FF2B5EF4-FFF2-40B4-BE49-F238E27FC236}">
                <a16:creationId xmlns:a16="http://schemas.microsoft.com/office/drawing/2014/main" id="{3E322BC1-1471-4CF0-B954-C3C84D6B3AF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3104" y="9439828"/>
            <a:ext cx="2948012" cy="49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701" rIns="91399" bIns="45701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E5162C-B8F8-41E1-98FA-79C7DD75FED2}" type="slidenum">
              <a:rPr kumimoji="0" lang="zh-TW" altLang="en-US"/>
              <a:pPr algn="r" eaLnBrk="1" hangingPunct="1">
                <a:spcBef>
                  <a:spcPct val="0"/>
                </a:spcBef>
              </a:pPr>
              <a:t>1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1967051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0" y="6606000"/>
            <a:ext cx="504825" cy="252000"/>
          </a:xfrm>
          <a:prstGeom prst="rect">
            <a:avLst/>
          </a:prstGeom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 b="1">
                <a:solidFill>
                  <a:srgbClr val="FFFF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523A2082-CDE4-4378-AEF9-EE511D79E8C7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4612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C5F45-8CB8-43F5-B75B-AB1C897F583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8" name="投影片編號版面配置區 5"/>
          <p:cNvSpPr txBox="1">
            <a:spLocks/>
          </p:cNvSpPr>
          <p:nvPr userDrawn="1"/>
        </p:nvSpPr>
        <p:spPr>
          <a:xfrm>
            <a:off x="0" y="6606000"/>
            <a:ext cx="504825" cy="252000"/>
          </a:xfrm>
          <a:prstGeom prst="rect">
            <a:avLst/>
          </a:prstGeom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rgbClr val="FFFF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9pPr>
          </a:lstStyle>
          <a:p>
            <a:pPr>
              <a:defRPr/>
            </a:pPr>
            <a:fld id="{523A2082-CDE4-4378-AEF9-EE511D79E8C7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6533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4ACEC-47B0-43E4-8AEC-370A1E6FC6C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8" name="投影片編號版面配置區 5"/>
          <p:cNvSpPr txBox="1">
            <a:spLocks/>
          </p:cNvSpPr>
          <p:nvPr userDrawn="1"/>
        </p:nvSpPr>
        <p:spPr>
          <a:xfrm>
            <a:off x="0" y="6606000"/>
            <a:ext cx="504825" cy="252000"/>
          </a:xfrm>
          <a:prstGeom prst="rect">
            <a:avLst/>
          </a:prstGeom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rgbClr val="FFFF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9pPr>
          </a:lstStyle>
          <a:p>
            <a:pPr>
              <a:defRPr/>
            </a:pPr>
            <a:fld id="{523A2082-CDE4-4378-AEF9-EE511D79E8C7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4845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BC477-1C95-4227-86CA-4DA15DB73D9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7" name="投影片編號版面配置區 5"/>
          <p:cNvSpPr txBox="1">
            <a:spLocks/>
          </p:cNvSpPr>
          <p:nvPr userDrawn="1"/>
        </p:nvSpPr>
        <p:spPr>
          <a:xfrm>
            <a:off x="0" y="6606000"/>
            <a:ext cx="504825" cy="252000"/>
          </a:xfrm>
          <a:prstGeom prst="rect">
            <a:avLst/>
          </a:prstGeom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rgbClr val="FFFF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9pPr>
          </a:lstStyle>
          <a:p>
            <a:pPr>
              <a:defRPr/>
            </a:pPr>
            <a:fld id="{523A2082-CDE4-4378-AEF9-EE511D79E8C7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55914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399" y="274639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799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CBA03-A310-4DB2-8F93-1DECFEA4E17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7" name="投影片編號版面配置區 5"/>
          <p:cNvSpPr txBox="1">
            <a:spLocks/>
          </p:cNvSpPr>
          <p:nvPr userDrawn="1"/>
        </p:nvSpPr>
        <p:spPr>
          <a:xfrm>
            <a:off x="0" y="6606000"/>
            <a:ext cx="504825" cy="252000"/>
          </a:xfrm>
          <a:prstGeom prst="rect">
            <a:avLst/>
          </a:prstGeom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rgbClr val="FFFF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9pPr>
          </a:lstStyle>
          <a:p>
            <a:pPr>
              <a:defRPr/>
            </a:pPr>
            <a:fld id="{523A2082-CDE4-4378-AEF9-EE511D79E8C7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5484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手繪多邊形 2"/>
          <p:cNvSpPr/>
          <p:nvPr/>
        </p:nvSpPr>
        <p:spPr>
          <a:xfrm rot="10800000">
            <a:off x="539750" y="141288"/>
            <a:ext cx="8604250" cy="1200150"/>
          </a:xfrm>
          <a:custGeom>
            <a:avLst/>
            <a:gdLst>
              <a:gd name="connsiteX0" fmla="*/ 931590 w 8604448"/>
              <a:gd name="connsiteY0" fmla="*/ 550941 h 1199012"/>
              <a:gd name="connsiteX1" fmla="*/ 0 w 8604448"/>
              <a:gd name="connsiteY1" fmla="*/ 550941 h 1199012"/>
              <a:gd name="connsiteX2" fmla="*/ 0 w 8604448"/>
              <a:gd name="connsiteY2" fmla="*/ 0 h 1199012"/>
              <a:gd name="connsiteX3" fmla="*/ 8604448 w 8604448"/>
              <a:gd name="connsiteY3" fmla="*/ 1199012 h 1199012"/>
              <a:gd name="connsiteX4" fmla="*/ 0 w 8604448"/>
              <a:gd name="connsiteY4" fmla="*/ 1199012 h 1199012"/>
              <a:gd name="connsiteX5" fmla="*/ 0 w 8604448"/>
              <a:gd name="connsiteY5" fmla="*/ 622750 h 1199012"/>
              <a:gd name="connsiteX6" fmla="*/ 1053012 w 8604448"/>
              <a:gd name="connsiteY6" fmla="*/ 622750 h 1199012"/>
              <a:gd name="connsiteX7" fmla="*/ 931590 w 8604448"/>
              <a:gd name="connsiteY7" fmla="*/ 550941 h 1199012"/>
              <a:gd name="connsiteX8" fmla="*/ 8604448 w 8604448"/>
              <a:gd name="connsiteY8" fmla="*/ 550941 h 119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04448" h="1199012">
                <a:moveTo>
                  <a:pt x="931590" y="550941"/>
                </a:moveTo>
                <a:lnTo>
                  <a:pt x="0" y="550941"/>
                </a:lnTo>
                <a:lnTo>
                  <a:pt x="0" y="0"/>
                </a:lnTo>
                <a:close/>
                <a:moveTo>
                  <a:pt x="8604448" y="1199012"/>
                </a:moveTo>
                <a:lnTo>
                  <a:pt x="0" y="1199012"/>
                </a:lnTo>
                <a:lnTo>
                  <a:pt x="0" y="622750"/>
                </a:lnTo>
                <a:lnTo>
                  <a:pt x="1053012" y="622750"/>
                </a:lnTo>
                <a:lnTo>
                  <a:pt x="931590" y="550941"/>
                </a:lnTo>
                <a:lnTo>
                  <a:pt x="8604448" y="550941"/>
                </a:lnTo>
                <a:close/>
              </a:path>
            </a:pathLst>
          </a:custGeom>
          <a:solidFill>
            <a:srgbClr val="437A36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TW" altLang="en-US" dirty="0">
              <a:solidFill>
                <a:prstClr val="white"/>
              </a:solidFill>
              <a:ea typeface="微軟正黑體" pitchFamily="34" charset="-120"/>
            </a:endParaRPr>
          </a:p>
        </p:txBody>
      </p:sp>
      <p:sp>
        <p:nvSpPr>
          <p:cNvPr id="18" name="文字版面配置區 17"/>
          <p:cNvSpPr>
            <a:spLocks noGrp="1"/>
          </p:cNvSpPr>
          <p:nvPr>
            <p:ph type="body" sz="quarter" idx="10"/>
          </p:nvPr>
        </p:nvSpPr>
        <p:spPr>
          <a:xfrm>
            <a:off x="1081555" y="201716"/>
            <a:ext cx="5759450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39368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2015選務\其他\1.8次議會市長施政報告\封面封底內頁\正確版\封面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-26988"/>
            <a:ext cx="917892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0F3CF-1B73-4DED-A462-BFF8AAA5339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0947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重建工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 userDrawn="1"/>
        </p:nvSpPr>
        <p:spPr>
          <a:xfrm>
            <a:off x="3131841" y="3739836"/>
            <a:ext cx="6156175" cy="2065428"/>
          </a:xfrm>
          <a:prstGeom prst="rect">
            <a:avLst/>
          </a:prstGeom>
          <a:solidFill>
            <a:schemeClr val="accent4">
              <a:lumMod val="20000"/>
              <a:lumOff val="80000"/>
              <a:alpha val="50196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63500"/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solidFill>
                <a:prstClr val="black"/>
              </a:solidFill>
              <a:latin typeface="Calibri"/>
              <a:ea typeface="微軟正黑體" pitchFamily="34" charset="-120"/>
            </a:endParaRPr>
          </a:p>
        </p:txBody>
      </p:sp>
      <p:sp>
        <p:nvSpPr>
          <p:cNvPr id="3" name="文字方塊 2"/>
          <p:cNvSpPr txBox="1"/>
          <p:nvPr userDrawn="1"/>
        </p:nvSpPr>
        <p:spPr>
          <a:xfrm>
            <a:off x="-95556" y="1916832"/>
            <a:ext cx="7979925" cy="1512168"/>
          </a:xfrm>
          <a:prstGeom prst="rect">
            <a:avLst/>
          </a:prstGeom>
          <a:solidFill>
            <a:schemeClr val="accent4">
              <a:lumMod val="75000"/>
              <a:alpha val="50196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63500"/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solidFill>
                <a:prstClr val="black"/>
              </a:solidFill>
              <a:latin typeface="Calibri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7950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F00C4-5AF4-45CC-A8F1-C60ECE6013C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9969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管線管理及石化業未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 userDrawn="1"/>
        </p:nvSpPr>
        <p:spPr>
          <a:xfrm>
            <a:off x="3131841" y="3739836"/>
            <a:ext cx="6156175" cy="2065428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63500"/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solidFill>
                <a:prstClr val="black"/>
              </a:solidFill>
              <a:latin typeface="Calibri"/>
              <a:ea typeface="微軟正黑體" pitchFamily="34" charset="-120"/>
            </a:endParaRPr>
          </a:p>
        </p:txBody>
      </p:sp>
      <p:sp>
        <p:nvSpPr>
          <p:cNvPr id="3" name="文字方塊 2"/>
          <p:cNvSpPr txBox="1"/>
          <p:nvPr userDrawn="1"/>
        </p:nvSpPr>
        <p:spPr>
          <a:xfrm>
            <a:off x="-95556" y="1916832"/>
            <a:ext cx="7979925" cy="1512168"/>
          </a:xfrm>
          <a:prstGeom prst="rect">
            <a:avLst/>
          </a:prstGeom>
          <a:solidFill>
            <a:srgbClr val="009900">
              <a:alpha val="50196"/>
            </a:srgb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63500"/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solidFill>
                <a:prstClr val="black"/>
              </a:solidFill>
              <a:latin typeface="Calibri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7950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CCE68-244A-406B-91CF-DC0C95757A3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828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大區建設報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 userDrawn="1"/>
        </p:nvSpPr>
        <p:spPr>
          <a:xfrm>
            <a:off x="3131841" y="3739836"/>
            <a:ext cx="6156175" cy="2065428"/>
          </a:xfrm>
          <a:prstGeom prst="rect">
            <a:avLst/>
          </a:prstGeom>
          <a:solidFill>
            <a:schemeClr val="accent2">
              <a:lumMod val="40000"/>
              <a:lumOff val="60000"/>
              <a:alpha val="50196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63500"/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solidFill>
                <a:prstClr val="black"/>
              </a:solidFill>
              <a:latin typeface="Calibri"/>
              <a:ea typeface="微軟正黑體" pitchFamily="34" charset="-120"/>
            </a:endParaRPr>
          </a:p>
        </p:txBody>
      </p:sp>
      <p:sp>
        <p:nvSpPr>
          <p:cNvPr id="3" name="文字方塊 2"/>
          <p:cNvSpPr txBox="1"/>
          <p:nvPr userDrawn="1"/>
        </p:nvSpPr>
        <p:spPr>
          <a:xfrm>
            <a:off x="-95556" y="1916832"/>
            <a:ext cx="7979925" cy="1512168"/>
          </a:xfrm>
          <a:prstGeom prst="rect">
            <a:avLst/>
          </a:prstGeom>
          <a:solidFill>
            <a:srgbClr val="990033">
              <a:alpha val="50196"/>
            </a:srgb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63500"/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solidFill>
                <a:prstClr val="black"/>
              </a:solidFill>
              <a:latin typeface="Calibri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7950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C0B47-5039-4FB5-B735-F2B206162C3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309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四大區建設報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 userDrawn="1"/>
        </p:nvSpPr>
        <p:spPr>
          <a:xfrm>
            <a:off x="3131841" y="3739836"/>
            <a:ext cx="6156175" cy="2065428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63500"/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solidFill>
                <a:prstClr val="black"/>
              </a:solidFill>
              <a:latin typeface="Calibri"/>
              <a:ea typeface="微軟正黑體" pitchFamily="34" charset="-120"/>
            </a:endParaRPr>
          </a:p>
        </p:txBody>
      </p:sp>
      <p:sp>
        <p:nvSpPr>
          <p:cNvPr id="3" name="文字方塊 2"/>
          <p:cNvSpPr txBox="1"/>
          <p:nvPr userDrawn="1"/>
        </p:nvSpPr>
        <p:spPr>
          <a:xfrm>
            <a:off x="-95556" y="1916832"/>
            <a:ext cx="7979925" cy="1512168"/>
          </a:xfrm>
          <a:prstGeom prst="rect">
            <a:avLst/>
          </a:prstGeom>
          <a:solidFill>
            <a:schemeClr val="accent6">
              <a:lumMod val="75000"/>
              <a:alpha val="50196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63500"/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solidFill>
                <a:prstClr val="black"/>
              </a:solidFill>
              <a:latin typeface="Calibri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7950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9E3A9-B87A-46B7-BD37-805B32F7AC3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2993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88224" y="6165304"/>
            <a:ext cx="2133600" cy="365125"/>
          </a:xfrm>
        </p:spPr>
        <p:txBody>
          <a:bodyPr/>
          <a:lstStyle>
            <a:lvl1pPr>
              <a:defRPr sz="1400" b="1"/>
            </a:lvl1pPr>
          </a:lstStyle>
          <a:p>
            <a:pPr>
              <a:defRPr/>
            </a:pPr>
            <a:fld id="{7F295A00-14AB-44FD-B454-650CCA67B557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7" name="投影片編號版面配置區 5"/>
          <p:cNvSpPr txBox="1">
            <a:spLocks/>
          </p:cNvSpPr>
          <p:nvPr userDrawn="1"/>
        </p:nvSpPr>
        <p:spPr>
          <a:xfrm>
            <a:off x="0" y="6606000"/>
            <a:ext cx="504825" cy="252000"/>
          </a:xfrm>
          <a:prstGeom prst="rect">
            <a:avLst/>
          </a:prstGeom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rgbClr val="FFFF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9pPr>
          </a:lstStyle>
          <a:p>
            <a:pPr>
              <a:defRPr/>
            </a:pPr>
            <a:fld id="{523A2082-CDE4-4378-AEF9-EE511D79E8C7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995724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249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1400" b="1"/>
            </a:lvl1pPr>
          </a:lstStyle>
          <a:p>
            <a:pPr>
              <a:defRPr/>
            </a:pPr>
            <a:fld id="{1C290264-6B0E-4D55-B19E-1C81F03407E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7" name="投影片編號版面配置區 5"/>
          <p:cNvSpPr txBox="1">
            <a:spLocks/>
          </p:cNvSpPr>
          <p:nvPr userDrawn="1"/>
        </p:nvSpPr>
        <p:spPr>
          <a:xfrm>
            <a:off x="0" y="6606000"/>
            <a:ext cx="504825" cy="252000"/>
          </a:xfrm>
          <a:prstGeom prst="rect">
            <a:avLst/>
          </a:prstGeom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rgbClr val="FFFF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9pPr>
          </a:lstStyle>
          <a:p>
            <a:pPr>
              <a:defRPr/>
            </a:pPr>
            <a:fld id="{523A2082-CDE4-4378-AEF9-EE511D79E8C7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2819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1400" b="1"/>
            </a:lvl1pPr>
          </a:lstStyle>
          <a:p>
            <a:pPr>
              <a:defRPr/>
            </a:pPr>
            <a:fld id="{DD7F8E28-DC7A-40E8-B42C-6C7D492744C4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983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1400" b="1"/>
            </a:lvl1pPr>
          </a:lstStyle>
          <a:p>
            <a:pPr>
              <a:defRPr/>
            </a:pPr>
            <a:fld id="{501862B0-68BA-49E8-81C2-5F207D7F8263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948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pPr>
              <a:defRPr/>
            </a:pPr>
            <a:fld id="{2E4FA534-EDDB-4BE3-9437-9F9C10DEED2B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2541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6660604"/>
            <a:ext cx="9153524" cy="2259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5872BA8B-BB85-4567-91FC-4A738C9FCDB3}"/>
              </a:ext>
            </a:extLst>
          </p:cNvPr>
          <p:cNvSpPr txBox="1">
            <a:spLocks/>
          </p:cNvSpPr>
          <p:nvPr userDrawn="1"/>
        </p:nvSpPr>
        <p:spPr>
          <a:xfrm>
            <a:off x="7317251" y="6552881"/>
            <a:ext cx="1836273" cy="318652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微軟正黑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微軟正黑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微軟正黑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微軟正黑體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l">
              <a:lnSpc>
                <a:spcPts val="3800"/>
              </a:lnSpc>
            </a:pPr>
            <a:r>
              <a:rPr lang="zh-TW" altLang="en-US" sz="14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高雄市政府水利局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0" y="6606000"/>
            <a:ext cx="504825" cy="252000"/>
          </a:xfrm>
          <a:prstGeom prst="rect">
            <a:avLst/>
          </a:prstGeom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 b="1">
                <a:solidFill>
                  <a:srgbClr val="FFFF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523A2082-CDE4-4378-AEF9-EE511D79E8C7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652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A2082-CDE4-4378-AEF9-EE511D79E8C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3690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pPr>
              <a:defRPr/>
            </a:pPr>
            <a:fld id="{19DA5BAF-33C1-422D-AE70-52CF778FFBF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1893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331640" y="0"/>
            <a:ext cx="7200900" cy="5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27088" y="6237288"/>
            <a:ext cx="1235075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124075" y="6237288"/>
            <a:ext cx="4608513" cy="365125"/>
          </a:xfrm>
          <a:prstGeom prst="rect">
            <a:avLst/>
          </a:prstGeom>
        </p:spPr>
        <p:txBody>
          <a:bodyPr anchor="b" anchorCtr="0"/>
          <a:lstStyle>
            <a:lvl1pPr eaLnBrk="1" hangingPunct="1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310934"/>
              </p:ext>
            </p:extLst>
          </p:nvPr>
        </p:nvGraphicFramePr>
        <p:xfrm>
          <a:off x="104775" y="6669088"/>
          <a:ext cx="1874808" cy="198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3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3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3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3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endParaRPr lang="zh-TW" altLang="en-US" sz="700" dirty="0"/>
                    </a:p>
                  </a:txBody>
                  <a:tcPr marL="91456" marR="91456" marT="45968" marB="45968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300" dirty="0"/>
                    </a:p>
                  </a:txBody>
                  <a:tcPr marL="91456" marR="91456" marT="45968" marB="45968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300" dirty="0"/>
                    </a:p>
                  </a:txBody>
                  <a:tcPr marL="91456" marR="91456" marT="45968" marB="45968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300" dirty="0"/>
                    </a:p>
                  </a:txBody>
                  <a:tcPr marL="91456" marR="91456" marT="45968" marB="45968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300" dirty="0"/>
                    </a:p>
                  </a:txBody>
                  <a:tcPr marL="91456" marR="91456" marT="45968" marB="45968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300" dirty="0"/>
                    </a:p>
                  </a:txBody>
                  <a:tcPr marL="91456" marR="91456" marT="45968" marB="45968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300" dirty="0"/>
                    </a:p>
                  </a:txBody>
                  <a:tcPr marL="91456" marR="91456" marT="45968" marB="45968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300" dirty="0"/>
                    </a:p>
                  </a:txBody>
                  <a:tcPr marL="91456" marR="91456" marT="45968" marB="45968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300" dirty="0"/>
                    </a:p>
                  </a:txBody>
                  <a:tcPr marL="91456" marR="91456" marT="45968" marB="45968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 descr="C:\Users\WRB-18-43\Desktop\logo-64000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66553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0" y="6660604"/>
            <a:ext cx="9153524" cy="2259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5872BA8B-BB85-4567-91FC-4A738C9FCDB3}"/>
              </a:ext>
            </a:extLst>
          </p:cNvPr>
          <p:cNvSpPr txBox="1">
            <a:spLocks/>
          </p:cNvSpPr>
          <p:nvPr/>
        </p:nvSpPr>
        <p:spPr>
          <a:xfrm>
            <a:off x="7335110" y="6567924"/>
            <a:ext cx="1836273" cy="318652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微軟正黑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微軟正黑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微軟正黑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微軟正黑體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l">
              <a:lnSpc>
                <a:spcPts val="3800"/>
              </a:lnSpc>
            </a:pPr>
            <a:r>
              <a:rPr lang="zh-TW" altLang="en-US" sz="14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高雄市政府水利局</a:t>
            </a: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0" y="6606000"/>
            <a:ext cx="504825" cy="252000"/>
          </a:xfrm>
          <a:prstGeom prst="rect">
            <a:avLst/>
          </a:prstGeom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 b="1">
                <a:solidFill>
                  <a:srgbClr val="FFFF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523A2082-CDE4-4378-AEF9-EE511D79E8C7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401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55" r:id="rId1"/>
    <p:sldLayoutId id="2147486156" r:id="rId2"/>
    <p:sldLayoutId id="2147486157" r:id="rId3"/>
    <p:sldLayoutId id="2147486158" r:id="rId4"/>
    <p:sldLayoutId id="2147486159" r:id="rId5"/>
    <p:sldLayoutId id="2147486160" r:id="rId6"/>
    <p:sldLayoutId id="2147486161" r:id="rId7"/>
    <p:sldLayoutId id="2147486162" r:id="rId8"/>
    <p:sldLayoutId id="2147486163" r:id="rId9"/>
    <p:sldLayoutId id="2147486164" r:id="rId10"/>
    <p:sldLayoutId id="2147486165" r:id="rId11"/>
    <p:sldLayoutId id="2147486166" r:id="rId12"/>
    <p:sldLayoutId id="2147486167" r:id="rId13"/>
    <p:sldLayoutId id="2147486168" r:id="rId14"/>
    <p:sldLayoutId id="2147486169" r:id="rId15"/>
    <p:sldLayoutId id="2147486170" r:id="rId16"/>
    <p:sldLayoutId id="2147486171" r:id="rId17"/>
    <p:sldLayoutId id="2147486172" r:id="rId18"/>
    <p:sldLayoutId id="2147486173" r:id="rId19"/>
    <p:sldLayoutId id="2147486174" r:id="rId2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微軟正黑體" panose="020B0604030504040204" pitchFamily="34" charset="-120"/>
          <a:ea typeface="微軟正黑體" panose="020B0604030504040204" pitchFamily="34" charset="-120"/>
          <a:cs typeface="微軟正黑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微軟正黑體" pitchFamily="34" charset="-120"/>
          <a:ea typeface="微軟正黑體" pitchFamily="34" charset="-120"/>
          <a:cs typeface="微軟正黑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微軟正黑體" pitchFamily="34" charset="-120"/>
          <a:ea typeface="微軟正黑體" pitchFamily="34" charset="-120"/>
          <a:cs typeface="微軟正黑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微軟正黑體" pitchFamily="34" charset="-120"/>
          <a:ea typeface="微軟正黑體" pitchFamily="34" charset="-120"/>
          <a:cs typeface="微軟正黑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微軟正黑體" pitchFamily="34" charset="-120"/>
          <a:ea typeface="微軟正黑體" pitchFamily="34" charset="-120"/>
          <a:cs typeface="微軟正黑體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kumimoji="1" sz="3200" kern="1200">
          <a:solidFill>
            <a:schemeClr val="tx1"/>
          </a:solidFill>
          <a:latin typeface="+mn-lt"/>
          <a:ea typeface="微軟正黑體" pitchFamily="34" charset="-120"/>
          <a:cs typeface="微軟正黑體" pitchFamily="34" charset="-12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Font typeface="Wingdings" pitchFamily="2" charset="2"/>
        <a:buChar char="l"/>
        <a:defRPr kumimoji="1" sz="2800" kern="1200">
          <a:solidFill>
            <a:schemeClr val="tx1"/>
          </a:solidFill>
          <a:latin typeface="+mn-lt"/>
          <a:ea typeface="微軟正黑體" pitchFamily="34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Font typeface="Wingdings" pitchFamily="2" charset="2"/>
        <a:buChar char="ü"/>
        <a:defRPr kumimoji="1" sz="2400" kern="1200">
          <a:solidFill>
            <a:schemeClr val="tx1"/>
          </a:solidFill>
          <a:latin typeface="+mn-lt"/>
          <a:ea typeface="微軟正黑體" pitchFamily="34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微軟正黑體" pitchFamily="34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093EE16-5CB6-4DEB-A7AD-D86163E79D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659" y="3368139"/>
            <a:ext cx="2320013" cy="1739225"/>
          </a:xfrm>
          <a:prstGeom prst="rect">
            <a:avLst/>
          </a:prstGeom>
        </p:spPr>
      </p:pic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55554F85-8642-4E25-A58A-D019DF5805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202392"/>
              </p:ext>
            </p:extLst>
          </p:nvPr>
        </p:nvGraphicFramePr>
        <p:xfrm>
          <a:off x="35496" y="5348531"/>
          <a:ext cx="5040313" cy="1289050"/>
        </p:xfrm>
        <a:graphic>
          <a:graphicData uri="http://schemas.openxmlformats.org/drawingml/2006/table">
            <a:tbl>
              <a:tblPr/>
              <a:tblGrid>
                <a:gridCol w="687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40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90599"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其他蓄洪設施≒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萬噸</a:t>
                      </a:r>
                    </a:p>
                  </a:txBody>
                  <a:tcPr marL="7620" marR="7620" marT="7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CB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57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地點</a:t>
                      </a:r>
                    </a:p>
                  </a:txBody>
                  <a:tcPr marL="7620" marR="7620" marT="7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CB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行政區</a:t>
                      </a:r>
                    </a:p>
                  </a:txBody>
                  <a:tcPr marL="7620" marR="7620" marT="7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CB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現況水位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高程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-m) </a:t>
                      </a:r>
                    </a:p>
                  </a:txBody>
                  <a:tcPr marL="7620" marR="7620" marT="7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CB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預備滯洪水位</a:t>
                      </a:r>
                    </a:p>
                  </a:txBody>
                  <a:tcPr marL="7620" marR="7620" marT="7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CB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最大滯洪量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萬噸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7620" marR="7620" marT="7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CB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目前滯洪量</a:t>
                      </a:r>
                    </a:p>
                  </a:txBody>
                  <a:tcPr marL="7620" marR="7620" marT="7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CB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滯洪率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(%)</a:t>
                      </a:r>
                    </a:p>
                  </a:txBody>
                  <a:tcPr marL="7620" marR="7620" marT="7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CB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現況</a:t>
                      </a:r>
                    </a:p>
                  </a:txBody>
                  <a:tcPr marL="7620" marR="7620" marT="7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CB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73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美濃湖</a:t>
                      </a:r>
                    </a:p>
                  </a:txBody>
                  <a:tcPr marL="7620" marR="7620" marT="7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美濃區</a:t>
                      </a:r>
                    </a:p>
                  </a:txBody>
                  <a:tcPr marL="7620" marR="7620" marT="7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50.8</a:t>
                      </a:r>
                    </a:p>
                  </a:txBody>
                  <a:tcPr marL="7620" marR="7620" marT="7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48.8</a:t>
                      </a:r>
                    </a:p>
                  </a:txBody>
                  <a:tcPr marL="7620" marR="7620" marT="7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65</a:t>
                      </a:r>
                    </a:p>
                  </a:txBody>
                  <a:tcPr marL="7620" marR="7620" marT="7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52</a:t>
                      </a:r>
                    </a:p>
                  </a:txBody>
                  <a:tcPr marL="5932" marR="5932" marT="5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</a:t>
                      </a:r>
                    </a:p>
                  </a:txBody>
                  <a:tcPr marL="5932" marR="5932" marT="5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蓄洪中</a:t>
                      </a:r>
                    </a:p>
                  </a:txBody>
                  <a:tcPr marL="5932" marR="5932" marT="5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50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蓮池潭</a:t>
                      </a:r>
                    </a:p>
                  </a:txBody>
                  <a:tcPr marL="7620" marR="7620" marT="7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左營區</a:t>
                      </a:r>
                    </a:p>
                  </a:txBody>
                  <a:tcPr marL="7620" marR="7620" marT="7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8.85</a:t>
                      </a:r>
                    </a:p>
                  </a:txBody>
                  <a:tcPr marL="9525" marR="9525" marT="9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8.3</a:t>
                      </a:r>
                    </a:p>
                  </a:txBody>
                  <a:tcPr marL="9525" marR="9525" marT="9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</a:p>
                  </a:txBody>
                  <a:tcPr marL="9525" marR="9525" marT="9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</a:p>
                  </a:txBody>
                  <a:tcPr marL="5932" marR="5932" marT="5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78</a:t>
                      </a:r>
                    </a:p>
                  </a:txBody>
                  <a:tcPr marL="5932" marR="5932" marT="5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蓄洪中</a:t>
                      </a:r>
                    </a:p>
                  </a:txBody>
                  <a:tcPr marL="5932" marR="5932" marT="5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63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金獅湖</a:t>
                      </a:r>
                    </a:p>
                  </a:txBody>
                  <a:tcPr marL="7620" marR="7620" marT="7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三民區</a:t>
                      </a:r>
                    </a:p>
                  </a:txBody>
                  <a:tcPr marL="7620" marR="7620" marT="7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6.75</a:t>
                      </a:r>
                    </a:p>
                  </a:txBody>
                  <a:tcPr marL="9525" marR="9525" marT="9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6.3</a:t>
                      </a:r>
                    </a:p>
                  </a:txBody>
                  <a:tcPr marL="9525" marR="9525" marT="9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</a:p>
                  </a:txBody>
                  <a:tcPr marL="9525" marR="9525" marT="9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3.6</a:t>
                      </a:r>
                    </a:p>
                  </a:txBody>
                  <a:tcPr marL="5932" marR="5932" marT="5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</a:t>
                      </a:r>
                    </a:p>
                  </a:txBody>
                  <a:tcPr marL="5932" marR="5932" marT="5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蓄洪中</a:t>
                      </a:r>
                    </a:p>
                  </a:txBody>
                  <a:tcPr marL="7620" marR="7620" marT="7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文字方塊 1">
            <a:extLst>
              <a:ext uri="{FF2B5EF4-FFF2-40B4-BE49-F238E27FC236}">
                <a16:creationId xmlns:a16="http://schemas.microsoft.com/office/drawing/2014/main" id="{D965FD66-3687-4F03-BFEC-7412F83B4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540" y="5660195"/>
            <a:ext cx="3936429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本市目前</a:t>
            </a:r>
            <a:r>
              <a:rPr lang="en-US" altLang="zh-TW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座滯洪池及３座蓄洪設施，共有８座滯洪池及１座蓄洪設施蓄洪中。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FCC4F360-C456-474D-A0CD-37A374D8A422}"/>
              </a:ext>
            </a:extLst>
          </p:cNvPr>
          <p:cNvSpPr txBox="1"/>
          <p:nvPr/>
        </p:nvSpPr>
        <p:spPr>
          <a:xfrm>
            <a:off x="7341755" y="4952201"/>
            <a:ext cx="1265511" cy="276999"/>
          </a:xfrm>
          <a:prstGeom prst="rect">
            <a:avLst/>
          </a:prstGeom>
          <a:solidFill>
            <a:srgbClr val="073E87">
              <a:lumMod val="40000"/>
              <a:lumOff val="60000"/>
            </a:srgbClr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kern="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永安滯洪池</a:t>
            </a:r>
            <a:endParaRPr kumimoji="0" lang="en-US" altLang="zh-TW" sz="1200" b="1" kern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FD79A274-825C-42D2-A2A1-40B5F4989C26}"/>
              </a:ext>
            </a:extLst>
          </p:cNvPr>
          <p:cNvSpPr txBox="1"/>
          <p:nvPr/>
        </p:nvSpPr>
        <p:spPr>
          <a:xfrm>
            <a:off x="7323000" y="2935977"/>
            <a:ext cx="1265511" cy="276999"/>
          </a:xfrm>
          <a:prstGeom prst="rect">
            <a:avLst/>
          </a:prstGeom>
          <a:solidFill>
            <a:srgbClr val="073E87">
              <a:lumMod val="40000"/>
              <a:lumOff val="60000"/>
            </a:srgbClr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kern="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寶業里滯洪池</a:t>
            </a:r>
            <a:endParaRPr kumimoji="0" lang="en-US" altLang="zh-TW" sz="1200" b="1" kern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54E17436-D7B4-4043-BABB-BE7A48A08FD3}"/>
              </a:ext>
            </a:extLst>
          </p:cNvPr>
          <p:cNvSpPr txBox="1"/>
          <p:nvPr/>
        </p:nvSpPr>
        <p:spPr>
          <a:xfrm>
            <a:off x="1187624" y="47592"/>
            <a:ext cx="8058360" cy="804608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>
            <a:defPPr>
              <a:defRPr lang="zh-TW"/>
            </a:defPPr>
            <a:lvl1pPr>
              <a:defRPr sz="48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滯洪池運作情形</a:t>
            </a:r>
            <a:r>
              <a:rPr lang="en-US" altLang="zh-TW" sz="3600" dirty="0"/>
              <a:t>(</a:t>
            </a:r>
            <a:r>
              <a:rPr lang="zh-TW" altLang="en-US" sz="3600" dirty="0"/>
              <a:t>截至</a:t>
            </a:r>
            <a:r>
              <a:rPr lang="en-US" altLang="zh-TW" sz="3600" dirty="0"/>
              <a:t>11:00)</a:t>
            </a:r>
            <a:endParaRPr lang="zh-TW" altLang="en-US" sz="3600" dirty="0"/>
          </a:p>
        </p:txBody>
      </p:sp>
      <p:sp>
        <p:nvSpPr>
          <p:cNvPr id="1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0" y="6606000"/>
            <a:ext cx="504825" cy="252000"/>
          </a:xfrm>
        </p:spPr>
        <p:txBody>
          <a:bodyPr/>
          <a:lstStyle/>
          <a:p>
            <a:pPr>
              <a:defRPr/>
            </a:pPr>
            <a:fld id="{523A2082-CDE4-4378-AEF9-EE511D79E8C7}" type="slidenum">
              <a:rPr lang="zh-TW" altLang="en-US" smtClean="0"/>
              <a:pPr>
                <a:defRPr/>
              </a:pPr>
              <a:t>1</a:t>
            </a:fld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5AC2F1C-0EAF-44FA-B7F3-CF084D5E15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660" y="1081294"/>
            <a:ext cx="2318444" cy="1739225"/>
          </a:xfrm>
          <a:prstGeom prst="rect">
            <a:avLst/>
          </a:prstGeom>
        </p:spPr>
      </p:pic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58AB28A8-18DD-4235-9F8F-96E1833D13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747827"/>
              </p:ext>
            </p:extLst>
          </p:nvPr>
        </p:nvGraphicFramePr>
        <p:xfrm>
          <a:off x="35496" y="905417"/>
          <a:ext cx="6623050" cy="4395791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646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46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92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42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4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40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12489">
                <a:tc gridSpan="9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本市自設滯洪池</a:t>
                      </a:r>
                      <a:r>
                        <a:rPr lang="en-US" altLang="zh-TW" sz="12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326.6</a:t>
                      </a:r>
                      <a:r>
                        <a:rPr lang="zh-TW" altLang="en-US" sz="12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萬噸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31" marR="5931" marT="59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90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行政區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31" marR="5931" marT="59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地點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31" marR="5931" marT="59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基準水位</a:t>
                      </a:r>
                      <a:br>
                        <a:rPr lang="en-US" altLang="zh-TW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(M)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31" marR="5931" marT="59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滿水位</a:t>
                      </a:r>
                      <a:endParaRPr lang="en-US" altLang="zh-TW" sz="100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rtl="0" fontAlgn="ctr"/>
                      <a:r>
                        <a:rPr lang="en-US" altLang="zh-TW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(M)</a:t>
                      </a:r>
                      <a:endParaRPr lang="en-US" altLang="zh-TW" sz="10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31" marR="5931" marT="59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內水位</a:t>
                      </a:r>
                      <a:endParaRPr lang="en-US" altLang="zh-TW" sz="100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rtl="0" fontAlgn="ctr"/>
                      <a:r>
                        <a:rPr lang="en-US" altLang="zh-TW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(M)</a:t>
                      </a:r>
                      <a:endParaRPr lang="en-US" altLang="zh-TW" sz="10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31" marR="5931" marT="59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總滯洪量</a:t>
                      </a:r>
                      <a:endParaRPr lang="en-US" altLang="zh-TW" sz="100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rtl="0" fontAlgn="ctr"/>
                      <a:r>
                        <a:rPr lang="en-US" altLang="zh-TW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萬噸</a:t>
                      </a:r>
                      <a:r>
                        <a:rPr lang="en-US" altLang="zh-TW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10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31" marR="5931" marT="59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目前滯洪量</a:t>
                      </a:r>
                      <a:endParaRPr lang="en-US" altLang="zh-TW" sz="100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rtl="0" fontAlgn="ctr"/>
                      <a:r>
                        <a:rPr lang="en-US" altLang="zh-TW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萬噸</a:t>
                      </a:r>
                      <a:r>
                        <a:rPr lang="en-US" altLang="zh-TW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10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31" marR="5931" marT="59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滯洪率</a:t>
                      </a:r>
                      <a:endParaRPr lang="en-US" altLang="zh-TW" sz="100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rtl="0" fontAlgn="ctr"/>
                      <a:r>
                        <a:rPr lang="en-US" altLang="zh-TW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(%)</a:t>
                      </a:r>
                      <a:endParaRPr lang="en-US" altLang="zh-TW" sz="10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31" marR="5931" marT="59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現況</a:t>
                      </a:r>
                      <a:endParaRPr lang="zh-TW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31" marR="5931" marT="59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062">
                <a:tc row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u="none" strike="noStrike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岡山區</a:t>
                      </a:r>
                      <a:endParaRPr lang="zh-TW" alt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典寶溪</a:t>
                      </a:r>
                      <a:r>
                        <a:rPr 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r>
                        <a:rPr lang="zh-TW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區</a:t>
                      </a:r>
                      <a:endParaRPr lang="zh-TW" alt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2.2</a:t>
                      </a:r>
                    </a:p>
                  </a:txBody>
                  <a:tcPr marL="5930" marR="5930" marT="592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5.5</a:t>
                      </a:r>
                      <a:endParaRPr lang="en-US" altLang="zh-TW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5.30</a:t>
                      </a:r>
                    </a:p>
                  </a:txBody>
                  <a:tcPr marL="7620" marR="7620" marT="76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43</a:t>
                      </a:r>
                    </a:p>
                  </a:txBody>
                  <a:tcPr marL="7620" marR="7620" marT="76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42</a:t>
                      </a:r>
                    </a:p>
                  </a:txBody>
                  <a:tcPr marL="9524" marR="9524" marT="951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98</a:t>
                      </a:r>
                    </a:p>
                  </a:txBody>
                  <a:tcPr marL="9524" marR="9524" marT="951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待排空</a:t>
                      </a:r>
                    </a:p>
                  </a:txBody>
                  <a:tcPr marL="5930" marR="5930" marT="592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798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1" marR="7621" marT="7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典寶溪</a:t>
                      </a:r>
                      <a:r>
                        <a:rPr 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lang="zh-TW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區</a:t>
                      </a:r>
                      <a:endParaRPr lang="zh-TW" alt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2.0</a:t>
                      </a:r>
                    </a:p>
                  </a:txBody>
                  <a:tcPr marL="5930" marR="5930" marT="592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5.5</a:t>
                      </a:r>
                      <a:endParaRPr lang="en-US" altLang="zh-TW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4.8</a:t>
                      </a:r>
                    </a:p>
                  </a:txBody>
                  <a:tcPr marL="7620" marR="7620" marT="76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105</a:t>
                      </a:r>
                      <a:endParaRPr lang="en-US" altLang="zh-TW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85.7</a:t>
                      </a:r>
                      <a:endParaRPr lang="en-US" altLang="zh-TW" sz="12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4" marR="9524" marT="951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81.6</a:t>
                      </a:r>
                    </a:p>
                  </a:txBody>
                  <a:tcPr marL="9524" marR="9524" marT="951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蓄洪中</a:t>
                      </a:r>
                    </a:p>
                  </a:txBody>
                  <a:tcPr marL="5930" marR="5930" marT="592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181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1" marR="7621" marT="7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典寶溪</a:t>
                      </a:r>
                      <a:r>
                        <a:rPr lang="en-US" altLang="zh-TW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</a:t>
                      </a:r>
                      <a:r>
                        <a:rPr lang="zh-TW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區</a:t>
                      </a:r>
                      <a:endParaRPr lang="zh-TW" alt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2.0</a:t>
                      </a:r>
                    </a:p>
                  </a:txBody>
                  <a:tcPr marL="5930" marR="5930" marT="592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5.5</a:t>
                      </a:r>
                      <a:endParaRPr lang="en-US" altLang="zh-TW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2.6</a:t>
                      </a:r>
                    </a:p>
                  </a:txBody>
                  <a:tcPr marL="7620" marR="7620" marT="76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</a:t>
                      </a:r>
                    </a:p>
                  </a:txBody>
                  <a:tcPr marL="7620" marR="7620" marT="76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8.3</a:t>
                      </a:r>
                    </a:p>
                  </a:txBody>
                  <a:tcPr marL="9524" marR="9524" marT="951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33.3</a:t>
                      </a:r>
                    </a:p>
                  </a:txBody>
                  <a:tcPr marL="9524" marR="9524" marT="951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蓄洪中</a:t>
                      </a:r>
                    </a:p>
                  </a:txBody>
                  <a:tcPr marL="5930" marR="5930" marT="592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181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前峰子</a:t>
                      </a:r>
                      <a:endParaRPr lang="zh-TW" alt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6.9</a:t>
                      </a:r>
                      <a:endParaRPr lang="en-US" altLang="zh-TW" sz="12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30" marR="5930" marT="592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10.6</a:t>
                      </a:r>
                      <a:endParaRPr lang="en-US" altLang="zh-TW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9.32</a:t>
                      </a:r>
                    </a:p>
                  </a:txBody>
                  <a:tcPr marL="7620" marR="7620" marT="76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37.5</a:t>
                      </a:r>
                      <a:endParaRPr lang="en-US" altLang="zh-TW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25.9</a:t>
                      </a:r>
                    </a:p>
                  </a:txBody>
                  <a:tcPr marL="9524" marR="9524" marT="951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68</a:t>
                      </a:r>
                    </a:p>
                  </a:txBody>
                  <a:tcPr marL="9524" marR="9524" marT="951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蓄洪中</a:t>
                      </a:r>
                    </a:p>
                  </a:txBody>
                  <a:tcPr marL="5930" marR="5930" marT="592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83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u="none" strike="noStrike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永安區</a:t>
                      </a:r>
                      <a:endParaRPr lang="zh-TW" alt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永安</a:t>
                      </a:r>
                      <a:endParaRPr lang="zh-TW" alt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1.75</a:t>
                      </a:r>
                      <a:endParaRPr lang="en-US" altLang="zh-TW" sz="12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30" marR="5930" marT="592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en-US" altLang="zh-TW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</a:p>
                  </a:txBody>
                  <a:tcPr marL="7620" marR="7620" marT="76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endParaRPr lang="en-US" altLang="zh-TW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marL="9524" marR="9524" marT="951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</a:t>
                      </a:r>
                    </a:p>
                  </a:txBody>
                  <a:tcPr marL="9524" marR="9524" marT="951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蓄洪中</a:t>
                      </a:r>
                    </a:p>
                  </a:txBody>
                  <a:tcPr marL="5930" marR="5930" marT="592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9836"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u="none" strike="noStrike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仁武區</a:t>
                      </a:r>
                      <a:endParaRPr lang="zh-TW" alt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1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獅龍溪</a:t>
                      </a:r>
                      <a:endParaRPr lang="zh-TW" alt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12.65</a:t>
                      </a:r>
                      <a:endParaRPr lang="en-US" altLang="zh-TW" sz="12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30" marR="5930" marT="592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18.25</a:t>
                      </a:r>
                      <a:endParaRPr lang="en-US" altLang="zh-TW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14.5</a:t>
                      </a:r>
                    </a:p>
                  </a:txBody>
                  <a:tcPr marL="7620" marR="7620" marT="76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en-US" altLang="zh-TW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8.9</a:t>
                      </a:r>
                    </a:p>
                  </a:txBody>
                  <a:tcPr marL="9524" marR="9524" marT="951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</a:t>
                      </a:r>
                    </a:p>
                  </a:txBody>
                  <a:tcPr marL="9524" marR="9524" marT="951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蓄洪中</a:t>
                      </a:r>
                    </a:p>
                  </a:txBody>
                  <a:tcPr marL="5930" marR="5930" marT="5928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816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1" marR="7621" marT="7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北屋</a:t>
                      </a:r>
                    </a:p>
                  </a:txBody>
                  <a:tcPr marL="5931" marR="5931" marT="59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6.6</a:t>
                      </a:r>
                    </a:p>
                  </a:txBody>
                  <a:tcPr marL="5930" marR="5930" marT="592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en-US" altLang="zh-TW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6.8</a:t>
                      </a:r>
                    </a:p>
                  </a:txBody>
                  <a:tcPr marL="7620" marR="7620" marT="76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2.8</a:t>
                      </a:r>
                      <a:endParaRPr lang="en-US" altLang="zh-TW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0.2</a:t>
                      </a:r>
                      <a:endParaRPr lang="en-US" altLang="zh-TW" sz="12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4" marR="9524" marT="951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8.3</a:t>
                      </a:r>
                      <a:endParaRPr lang="en-US" altLang="zh-TW" sz="12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4" marR="9524" marT="951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蓄洪中</a:t>
                      </a:r>
                    </a:p>
                  </a:txBody>
                  <a:tcPr marL="5930" marR="5930" marT="5928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798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1" marR="7621" marT="7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八卦里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31" marR="5931" marT="59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7.9</a:t>
                      </a:r>
                      <a:endParaRPr lang="en-US" altLang="zh-TW" sz="12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30" marR="5930" marT="592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9.8</a:t>
                      </a:r>
                      <a:endParaRPr lang="en-US" altLang="zh-TW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8.51</a:t>
                      </a:r>
                    </a:p>
                  </a:txBody>
                  <a:tcPr marL="7620" marR="7620" marT="76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1.5</a:t>
                      </a:r>
                      <a:endParaRPr lang="en-US" altLang="zh-TW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0.2</a:t>
                      </a:r>
                      <a:endParaRPr lang="en-US" altLang="zh-TW" sz="12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4" marR="9524" marT="951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10.5</a:t>
                      </a:r>
                      <a:endParaRPr lang="en-US" altLang="zh-TW" sz="12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4" marR="9524" marT="951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蓄洪中</a:t>
                      </a:r>
                    </a:p>
                  </a:txBody>
                  <a:tcPr marL="5930" marR="5930" marT="5928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0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鼓山區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31" marR="5931" marT="59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柴山</a:t>
                      </a:r>
                    </a:p>
                  </a:txBody>
                  <a:tcPr marL="5931" marR="5931" marT="59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1.6</a:t>
                      </a:r>
                      <a:endParaRPr lang="en-US" altLang="zh-TW" sz="12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30" marR="5930" marT="592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en-US" altLang="zh-TW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31" marR="5931" marT="59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1.6</a:t>
                      </a:r>
                    </a:p>
                  </a:txBody>
                  <a:tcPr marL="5931" marR="5931" marT="59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6.5</a:t>
                      </a:r>
                    </a:p>
                  </a:txBody>
                  <a:tcPr marL="5931" marR="5931" marT="59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6.5</a:t>
                      </a:r>
                      <a:endParaRPr lang="en-US" altLang="zh-TW" sz="12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4" marR="9524" marT="951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</a:t>
                      </a:r>
                    </a:p>
                  </a:txBody>
                  <a:tcPr marL="9524" marR="9524" marT="951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待排空</a:t>
                      </a:r>
                    </a:p>
                  </a:txBody>
                  <a:tcPr marL="5930" marR="5930" marT="5928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9836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三民區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31" marR="5931" marT="59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本安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31" marR="5931" marT="59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4.73</a:t>
                      </a:r>
                      <a:endParaRPr lang="en-US" altLang="zh-TW" sz="12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30" marR="5930" marT="592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5.63</a:t>
                      </a:r>
                      <a:endParaRPr lang="en-US" altLang="zh-TW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31" marR="5931" marT="59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5.63</a:t>
                      </a:r>
                    </a:p>
                  </a:txBody>
                  <a:tcPr marL="5931" marR="5931" marT="59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0.8</a:t>
                      </a:r>
                      <a:endParaRPr lang="en-US" altLang="zh-TW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31" marR="5931" marT="59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0.8</a:t>
                      </a:r>
                      <a:endParaRPr lang="en-US" altLang="zh-TW" sz="12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4" marR="9524" marT="951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</a:t>
                      </a:r>
                    </a:p>
                  </a:txBody>
                  <a:tcPr marL="9524" marR="9524" marT="951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待排空</a:t>
                      </a:r>
                    </a:p>
                  </a:txBody>
                  <a:tcPr marL="5930" marR="5930" marT="5928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9836">
                <a:tc vMerge="1">
                  <a:txBody>
                    <a:bodyPr/>
                    <a:lstStyle/>
                    <a:p>
                      <a:pPr algn="ctr" rtl="0" fontAlgn="ctr"/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32" marR="5932" marT="5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本和里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31" marR="5931" marT="59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1.35</a:t>
                      </a:r>
                    </a:p>
                  </a:txBody>
                  <a:tcPr marL="5930" marR="5930" marT="592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6.75</a:t>
                      </a:r>
                      <a:endParaRPr lang="en-US" altLang="zh-TW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31" marR="5931" marT="59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1.35</a:t>
                      </a:r>
                    </a:p>
                  </a:txBody>
                  <a:tcPr marL="5931" marR="5931" marT="59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en-US" altLang="zh-TW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31" marR="5931" marT="59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en-US" altLang="zh-TW" sz="12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4" marR="9524" marT="951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en-US" altLang="zh-TW" sz="12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4" marR="9524" marT="951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排空待命</a:t>
                      </a:r>
                    </a:p>
                  </a:txBody>
                  <a:tcPr marL="5930" marR="5930" marT="5928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2398">
                <a:tc vMerge="1">
                  <a:txBody>
                    <a:bodyPr/>
                    <a:lstStyle/>
                    <a:p>
                      <a:pPr algn="ctr" rtl="0" fontAlgn="ctr"/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32" marR="5932" marT="5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寶業里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31" marR="5931" marT="59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6.9</a:t>
                      </a:r>
                    </a:p>
                  </a:txBody>
                  <a:tcPr marL="5930" marR="5930" marT="592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10.3</a:t>
                      </a:r>
                      <a:endParaRPr lang="en-US" altLang="zh-TW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31" marR="5931" marT="59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10.3</a:t>
                      </a:r>
                    </a:p>
                  </a:txBody>
                  <a:tcPr marL="5931" marR="5931" marT="59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en-US" altLang="zh-TW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31" marR="5931" marT="59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</a:p>
                  </a:txBody>
                  <a:tcPr marL="9524" marR="9524" marT="95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</a:t>
                      </a:r>
                    </a:p>
                  </a:txBody>
                  <a:tcPr marL="9524" marR="9524" marT="951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待排空</a:t>
                      </a:r>
                    </a:p>
                  </a:txBody>
                  <a:tcPr marL="5930" marR="5930" marT="5928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239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十全</a:t>
                      </a:r>
                    </a:p>
                  </a:txBody>
                  <a:tcPr marL="5931" marR="5931" marT="59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-1.4</a:t>
                      </a:r>
                    </a:p>
                  </a:txBody>
                  <a:tcPr marL="5930" marR="5930" marT="592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6.0</a:t>
                      </a:r>
                    </a:p>
                  </a:txBody>
                  <a:tcPr marL="5931" marR="5931" marT="59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4.54</a:t>
                      </a:r>
                    </a:p>
                  </a:txBody>
                  <a:tcPr marL="5931" marR="5931" marT="59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</a:p>
                  </a:txBody>
                  <a:tcPr marL="5931" marR="5931" marT="59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4" marR="9524" marT="95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66</a:t>
                      </a:r>
                    </a:p>
                  </a:txBody>
                  <a:tcPr marL="9524" marR="9524" marT="951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蓄洪中</a:t>
                      </a:r>
                    </a:p>
                  </a:txBody>
                  <a:tcPr marL="5930" marR="5930" marT="5928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983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大寮區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31" marR="5931" marT="59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山仔頂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31" marR="5931" marT="59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</a:p>
                  </a:txBody>
                  <a:tcPr marL="5930" marR="5930" marT="592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en-US" altLang="zh-TW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31" marR="5931" marT="59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12.87</a:t>
                      </a:r>
                    </a:p>
                  </a:txBody>
                  <a:tcPr marL="5931" marR="5931" marT="59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22.5</a:t>
                      </a:r>
                      <a:endParaRPr lang="en-US" altLang="zh-TW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31" marR="5931" marT="59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19.7</a:t>
                      </a:r>
                      <a:endParaRPr lang="en-US" altLang="zh-TW" sz="12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4" marR="9524" marT="951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83</a:t>
                      </a:r>
                    </a:p>
                  </a:txBody>
                  <a:tcPr marL="9524" marR="9524" marT="951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蓄洪中</a:t>
                      </a:r>
                    </a:p>
                  </a:txBody>
                  <a:tcPr marL="5930" marR="5930" marT="5928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983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鳥松區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31" marR="5931" marT="59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鳳山圳　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31" marR="5931" marT="59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9.25</a:t>
                      </a:r>
                      <a:endParaRPr lang="zh-TW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31" marR="5931" marT="59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13.5</a:t>
                      </a:r>
                      <a:endParaRPr lang="en-US" altLang="zh-TW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31" marR="5931" marT="59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12.93</a:t>
                      </a:r>
                    </a:p>
                  </a:txBody>
                  <a:tcPr marL="5931" marR="5931" marT="59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u="none" strike="noStrike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en-US" altLang="zh-TW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31" marR="5931" marT="59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12.6</a:t>
                      </a:r>
                      <a:endParaRPr lang="en-US" altLang="zh-TW" sz="12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4" marR="9524" marT="951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</a:p>
                  </a:txBody>
                  <a:tcPr marL="9524" marR="9524" marT="951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蓄洪中</a:t>
                      </a:r>
                    </a:p>
                  </a:txBody>
                  <a:tcPr marL="5930" marR="5930" marT="5928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98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彙整-高雄市議會第2屆第2次本局業務報告092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15383</TotalTime>
  <Words>385</Words>
  <Application>Microsoft Office PowerPoint</Application>
  <PresentationFormat>如螢幕大小 (4:3)</PresentationFormat>
  <Paragraphs>188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微軟正黑體</vt:lpstr>
      <vt:lpstr>標楷體</vt:lpstr>
      <vt:lpstr>Arial</vt:lpstr>
      <vt:lpstr>Calibri</vt:lpstr>
      <vt:lpstr>Wingdings</vt:lpstr>
      <vt:lpstr>1_彙整-高雄市議會第2屆第2次本局業務報告0929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rdec</dc:creator>
  <cp:lastModifiedBy>許智翔</cp:lastModifiedBy>
  <cp:revision>1557</cp:revision>
  <cp:lastPrinted>2021-05-27T05:49:53Z</cp:lastPrinted>
  <dcterms:created xsi:type="dcterms:W3CDTF">2014-08-15T04:20:43Z</dcterms:created>
  <dcterms:modified xsi:type="dcterms:W3CDTF">2021-06-06T03:46:50Z</dcterms:modified>
</cp:coreProperties>
</file>