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40" r:id="rId2"/>
  </p:sldMasterIdLst>
  <p:notesMasterIdLst>
    <p:notesMasterId r:id="rId37"/>
  </p:notesMasterIdLst>
  <p:handoutMasterIdLst>
    <p:handoutMasterId r:id="rId38"/>
  </p:handoutMasterIdLst>
  <p:sldIdLst>
    <p:sldId id="566" r:id="rId3"/>
    <p:sldId id="402" r:id="rId4"/>
    <p:sldId id="505" r:id="rId5"/>
    <p:sldId id="507" r:id="rId6"/>
    <p:sldId id="559" r:id="rId7"/>
    <p:sldId id="556" r:id="rId8"/>
    <p:sldId id="589" r:id="rId9"/>
    <p:sldId id="590" r:id="rId10"/>
    <p:sldId id="565" r:id="rId11"/>
    <p:sldId id="509" r:id="rId12"/>
    <p:sldId id="511" r:id="rId13"/>
    <p:sldId id="514" r:id="rId14"/>
    <p:sldId id="517" r:id="rId15"/>
    <p:sldId id="520" r:id="rId16"/>
    <p:sldId id="521" r:id="rId17"/>
    <p:sldId id="522" r:id="rId18"/>
    <p:sldId id="574" r:id="rId19"/>
    <p:sldId id="576" r:id="rId20"/>
    <p:sldId id="527" r:id="rId21"/>
    <p:sldId id="575" r:id="rId22"/>
    <p:sldId id="534" r:id="rId23"/>
    <p:sldId id="583" r:id="rId24"/>
    <p:sldId id="584" r:id="rId25"/>
    <p:sldId id="598" r:id="rId26"/>
    <p:sldId id="599" r:id="rId27"/>
    <p:sldId id="600" r:id="rId28"/>
    <p:sldId id="601" r:id="rId29"/>
    <p:sldId id="591" r:id="rId30"/>
    <p:sldId id="592" r:id="rId31"/>
    <p:sldId id="593" r:id="rId32"/>
    <p:sldId id="594" r:id="rId33"/>
    <p:sldId id="595" r:id="rId34"/>
    <p:sldId id="596" r:id="rId35"/>
    <p:sldId id="547" r:id="rId36"/>
  </p:sldIdLst>
  <p:sldSz cx="9144000" cy="6858000" type="screen4x3"/>
  <p:notesSz cx="6735763" cy="9866313"/>
  <p:defaultTextStyle>
    <a:defPPr>
      <a:defRPr lang="en-US"/>
    </a:defPPr>
    <a:lvl1pPr algn="l" defTabSz="457200" rtl="0" fontAlgn="base">
      <a:spcBef>
        <a:spcPct val="0"/>
      </a:spcBef>
      <a:spcAft>
        <a:spcPct val="0"/>
      </a:spcAft>
      <a:defRPr kumimoji="1" kern="1200">
        <a:solidFill>
          <a:schemeClr val="tx1"/>
        </a:solidFill>
        <a:latin typeface="Arial" charset="0"/>
        <a:ea typeface="新細明體" charset="-120"/>
        <a:cs typeface="+mn-cs"/>
      </a:defRPr>
    </a:lvl1pPr>
    <a:lvl2pPr marL="457200" algn="l" defTabSz="457200" rtl="0" fontAlgn="base">
      <a:spcBef>
        <a:spcPct val="0"/>
      </a:spcBef>
      <a:spcAft>
        <a:spcPct val="0"/>
      </a:spcAft>
      <a:defRPr kumimoji="1" kern="1200">
        <a:solidFill>
          <a:schemeClr val="tx1"/>
        </a:solidFill>
        <a:latin typeface="Arial" charset="0"/>
        <a:ea typeface="新細明體" charset="-120"/>
        <a:cs typeface="+mn-cs"/>
      </a:defRPr>
    </a:lvl2pPr>
    <a:lvl3pPr marL="914400" algn="l" defTabSz="457200" rtl="0" fontAlgn="base">
      <a:spcBef>
        <a:spcPct val="0"/>
      </a:spcBef>
      <a:spcAft>
        <a:spcPct val="0"/>
      </a:spcAft>
      <a:defRPr kumimoji="1" kern="1200">
        <a:solidFill>
          <a:schemeClr val="tx1"/>
        </a:solidFill>
        <a:latin typeface="Arial" charset="0"/>
        <a:ea typeface="新細明體" charset="-120"/>
        <a:cs typeface="+mn-cs"/>
      </a:defRPr>
    </a:lvl3pPr>
    <a:lvl4pPr marL="1371600" algn="l" defTabSz="457200" rtl="0" fontAlgn="base">
      <a:spcBef>
        <a:spcPct val="0"/>
      </a:spcBef>
      <a:spcAft>
        <a:spcPct val="0"/>
      </a:spcAft>
      <a:defRPr kumimoji="1" kern="1200">
        <a:solidFill>
          <a:schemeClr val="tx1"/>
        </a:solidFill>
        <a:latin typeface="Arial" charset="0"/>
        <a:ea typeface="新細明體" charset="-120"/>
        <a:cs typeface="+mn-cs"/>
      </a:defRPr>
    </a:lvl4pPr>
    <a:lvl5pPr marL="1828800" algn="l" defTabSz="457200"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521415D9-36F7-43E2-AB2F-B90AF26B5E84}">
      <p14:sectionLst xmlns:p14="http://schemas.microsoft.com/office/powerpoint/2010/main">
        <p14:section name="預設章節" id="{D6359856-5D00-48BF-9311-80A07FB5626B}">
          <p14:sldIdLst>
            <p14:sldId id="566"/>
            <p14:sldId id="402"/>
            <p14:sldId id="505"/>
            <p14:sldId id="507"/>
            <p14:sldId id="559"/>
            <p14:sldId id="556"/>
            <p14:sldId id="589"/>
            <p14:sldId id="590"/>
            <p14:sldId id="565"/>
            <p14:sldId id="509"/>
            <p14:sldId id="511"/>
            <p14:sldId id="514"/>
            <p14:sldId id="517"/>
            <p14:sldId id="520"/>
            <p14:sldId id="521"/>
            <p14:sldId id="522"/>
            <p14:sldId id="574"/>
            <p14:sldId id="576"/>
            <p14:sldId id="527"/>
            <p14:sldId id="575"/>
            <p14:sldId id="534"/>
            <p14:sldId id="583"/>
            <p14:sldId id="584"/>
            <p14:sldId id="598"/>
            <p14:sldId id="599"/>
            <p14:sldId id="600"/>
            <p14:sldId id="601"/>
            <p14:sldId id="591"/>
            <p14:sldId id="592"/>
            <p14:sldId id="593"/>
            <p14:sldId id="594"/>
            <p14:sldId id="595"/>
            <p14:sldId id="596"/>
            <p14:sldId id="54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FFFF"/>
    <a:srgbClr val="FF99FF"/>
    <a:srgbClr val="CCFF66"/>
    <a:srgbClr val="CCFFCC"/>
    <a:srgbClr val="FFFFCC"/>
    <a:srgbClr val="FFCCFF"/>
    <a:srgbClr val="CCFF99"/>
    <a:srgbClr val="00CC66"/>
    <a:srgbClr val="BF4B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2" autoAdjust="0"/>
    <p:restoredTop sz="84161" autoAdjust="0"/>
  </p:normalViewPr>
  <p:slideViewPr>
    <p:cSldViewPr snapToGrid="0">
      <p:cViewPr>
        <p:scale>
          <a:sx n="72" d="100"/>
          <a:sy n="72" d="100"/>
        </p:scale>
        <p:origin x="-1229" y="3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EDABA8-EC57-452D-9897-D6D76DB883F9}"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zh-TW" altLang="en-US"/>
        </a:p>
      </dgm:t>
    </dgm:pt>
    <dgm:pt modelId="{9EF70DE7-3CED-4189-BBCB-E196C51369AC}">
      <dgm:prSet phldrT="[文字]" custT="1"/>
      <dgm:spPr>
        <a:solidFill>
          <a:schemeClr val="accent4">
            <a:lumMod val="20000"/>
            <a:lumOff val="80000"/>
          </a:schemeClr>
        </a:solidFill>
        <a:ln>
          <a:solidFill>
            <a:srgbClr val="002060"/>
          </a:solidFill>
        </a:ln>
      </dgm:spPr>
      <dgm:t>
        <a:bodyPr/>
        <a:lstStyle/>
        <a:p>
          <a:pPr algn="l">
            <a:lnSpc>
              <a:spcPts val="1600"/>
            </a:lnSpc>
            <a:spcAft>
              <a:spcPts val="0"/>
            </a:spcAft>
          </a:pPr>
          <a:r>
            <a:rPr lang="zh-TW" altLang="zh-TW" sz="1400" b="1" dirty="0" smtClean="0">
              <a:solidFill>
                <a:prstClr val="black"/>
              </a:solidFill>
              <a:latin typeface="微軟正黑體" pitchFamily="34" charset="-120"/>
              <a:ea typeface="微軟正黑體" pitchFamily="34" charset="-120"/>
            </a:rPr>
            <a:t>內政部消防署「各級消防主管機關辦理消防安全檢查違法案件處理注意事項」第</a:t>
          </a:r>
          <a:r>
            <a:rPr lang="en-US" altLang="zh-TW" sz="1400" b="1" dirty="0" smtClean="0">
              <a:solidFill>
                <a:prstClr val="black"/>
              </a:solidFill>
              <a:latin typeface="微軟正黑體" pitchFamily="34" charset="-120"/>
              <a:ea typeface="微軟正黑體" pitchFamily="34" charset="-120"/>
            </a:rPr>
            <a:t>4</a:t>
          </a:r>
          <a:r>
            <a:rPr lang="zh-TW" altLang="zh-TW" sz="1400" b="1" dirty="0" smtClean="0">
              <a:solidFill>
                <a:prstClr val="black"/>
              </a:solidFill>
              <a:latin typeface="微軟正黑體" pitchFamily="34" charset="-120"/>
              <a:ea typeface="微軟正黑體" pitchFamily="34" charset="-120"/>
            </a:rPr>
            <a:t>點第</a:t>
          </a:r>
          <a:r>
            <a:rPr lang="en-US" altLang="zh-TW" sz="1400" b="1" dirty="0" smtClean="0">
              <a:solidFill>
                <a:prstClr val="black"/>
              </a:solidFill>
              <a:latin typeface="微軟正黑體" pitchFamily="34" charset="-120"/>
              <a:ea typeface="微軟正黑體" pitchFamily="34" charset="-120"/>
            </a:rPr>
            <a:t>2</a:t>
          </a:r>
          <a:r>
            <a:rPr lang="zh-TW" altLang="zh-TW" sz="1400" b="1" dirty="0" smtClean="0">
              <a:solidFill>
                <a:prstClr val="black"/>
              </a:solidFill>
              <a:latin typeface="微軟正黑體" pitchFamily="34" charset="-120"/>
              <a:ea typeface="微軟正黑體" pitchFamily="34" charset="-120"/>
            </a:rPr>
            <a:t>款規定，</a:t>
          </a:r>
          <a:r>
            <a:rPr lang="zh-TW" altLang="zh-TW" sz="1400" b="1" dirty="0" smtClean="0">
              <a:solidFill>
                <a:srgbClr val="FF0000"/>
              </a:solidFill>
              <a:latin typeface="微軟正黑體" pitchFamily="34" charset="-120"/>
              <a:ea typeface="微軟正黑體" pitchFamily="34" charset="-120"/>
            </a:rPr>
            <a:t>違反消防法案件經通知限期改善，逾期不改善或複查不合規定者，應立即舉發</a:t>
          </a:r>
          <a:r>
            <a:rPr lang="zh-TW" altLang="zh-TW" sz="1400" b="1" dirty="0" smtClean="0">
              <a:solidFill>
                <a:prstClr val="black"/>
              </a:solidFill>
              <a:latin typeface="微軟正黑體" pitchFamily="34" charset="-120"/>
              <a:ea typeface="微軟正黑體" pitchFamily="34" charset="-120"/>
            </a:rPr>
            <a:t>。</a:t>
          </a:r>
          <a:endParaRPr lang="zh-TW" altLang="en-US" sz="1400" dirty="0"/>
        </a:p>
      </dgm:t>
    </dgm:pt>
    <dgm:pt modelId="{5DD74AA8-39EA-4998-B0FF-6B1AFA15D3B0}" type="parTrans" cxnId="{92697FD9-A634-4FDF-99A7-9146DF46F649}">
      <dgm:prSet/>
      <dgm:spPr/>
      <dgm:t>
        <a:bodyPr/>
        <a:lstStyle/>
        <a:p>
          <a:endParaRPr lang="zh-TW" altLang="en-US"/>
        </a:p>
      </dgm:t>
    </dgm:pt>
    <dgm:pt modelId="{77D64ADC-44BE-43A1-B8EB-D989696B23BF}" type="sibTrans" cxnId="{92697FD9-A634-4FDF-99A7-9146DF46F649}">
      <dgm:prSet/>
      <dgm:spPr/>
      <dgm:t>
        <a:bodyPr/>
        <a:lstStyle/>
        <a:p>
          <a:endParaRPr lang="zh-TW" altLang="en-US"/>
        </a:p>
      </dgm:t>
    </dgm:pt>
    <dgm:pt modelId="{EC55F229-0BE7-482A-8109-2E239E39A17E}">
      <dgm:prSet phldrT="[文字]" custT="1"/>
      <dgm:spPr>
        <a:solidFill>
          <a:schemeClr val="accent1">
            <a:lumMod val="20000"/>
            <a:lumOff val="80000"/>
          </a:schemeClr>
        </a:solidFill>
        <a:ln>
          <a:solidFill>
            <a:srgbClr val="002060"/>
          </a:solidFill>
        </a:ln>
      </dgm:spPr>
      <dgm:t>
        <a:bodyPr/>
        <a:lstStyle/>
        <a:p>
          <a:pPr algn="l">
            <a:lnSpc>
              <a:spcPts val="1600"/>
            </a:lnSpc>
            <a:spcAft>
              <a:spcPts val="0"/>
            </a:spcAft>
          </a:pPr>
          <a:r>
            <a:rPr lang="zh-TW" altLang="en-US" sz="1400" b="1" u="none" dirty="0" smtClean="0">
              <a:solidFill>
                <a:prstClr val="black"/>
              </a:solidFill>
              <a:latin typeface="微軟正黑體" pitchFamily="34" charset="-120"/>
              <a:ea typeface="微軟正黑體" pitchFamily="34" charset="-120"/>
            </a:rPr>
            <a:t>小蔡應於</a:t>
          </a:r>
          <a:r>
            <a:rPr lang="zh-TW" altLang="en-US" sz="1400" b="1" u="none" dirty="0" smtClean="0">
              <a:solidFill>
                <a:srgbClr val="FF0000"/>
              </a:solidFill>
              <a:latin typeface="微軟正黑體" pitchFamily="34" charset="-120"/>
              <a:ea typeface="微軟正黑體" pitchFamily="34" charset="-120"/>
            </a:rPr>
            <a:t>限期改善單內加註提出展延申請之期限，以及逾期申請的法律效果</a:t>
          </a:r>
          <a:r>
            <a:rPr lang="zh-TW" altLang="en-US" sz="1400" b="1" u="none" dirty="0" smtClean="0">
              <a:solidFill>
                <a:prstClr val="black"/>
              </a:solidFill>
              <a:latin typeface="微軟正黑體" pitchFamily="34" charset="-120"/>
              <a:ea typeface="微軟正黑體" pitchFamily="34" charset="-120"/>
            </a:rPr>
            <a:t>，以避免小楊可能以不知法令為由而提出陳情。</a:t>
          </a:r>
          <a:endParaRPr lang="zh-TW" altLang="en-US" sz="1400" u="none" dirty="0"/>
        </a:p>
      </dgm:t>
    </dgm:pt>
    <dgm:pt modelId="{7EFFB23A-673B-4BC8-AFDC-90F572056801}" type="parTrans" cxnId="{0CF4BA42-EF19-4569-A3E9-27142CF47899}">
      <dgm:prSet/>
      <dgm:spPr/>
      <dgm:t>
        <a:bodyPr/>
        <a:lstStyle/>
        <a:p>
          <a:endParaRPr lang="zh-TW" altLang="en-US"/>
        </a:p>
      </dgm:t>
    </dgm:pt>
    <dgm:pt modelId="{232DEA04-3DA5-4569-BAA5-7926BF5C2514}" type="sibTrans" cxnId="{0CF4BA42-EF19-4569-A3E9-27142CF47899}">
      <dgm:prSet/>
      <dgm:spPr/>
      <dgm:t>
        <a:bodyPr/>
        <a:lstStyle/>
        <a:p>
          <a:endParaRPr lang="zh-TW" altLang="en-US"/>
        </a:p>
      </dgm:t>
    </dgm:pt>
    <dgm:pt modelId="{23A7DCA4-7979-4E59-95FF-95C5CFF582C1}">
      <dgm:prSet phldrT="[文字]" custT="1"/>
      <dgm:spPr>
        <a:solidFill>
          <a:srgbClr val="CCFFCC"/>
        </a:solidFill>
        <a:ln>
          <a:solidFill>
            <a:srgbClr val="002060"/>
          </a:solidFill>
        </a:ln>
      </dgm:spPr>
      <dgm:t>
        <a:bodyPr/>
        <a:lstStyle/>
        <a:p>
          <a:pPr algn="l">
            <a:lnSpc>
              <a:spcPts val="1600"/>
            </a:lnSpc>
            <a:spcAft>
              <a:spcPts val="0"/>
            </a:spcAft>
          </a:pPr>
          <a:r>
            <a:rPr lang="zh-TW" altLang="zh-TW" sz="1400" b="1" dirty="0" smtClean="0">
              <a:solidFill>
                <a:prstClr val="black"/>
              </a:solidFill>
              <a:latin typeface="微軟正黑體" pitchFamily="34" charset="-120"/>
              <a:ea typeface="微軟正黑體" pitchFamily="34" charset="-120"/>
            </a:rPr>
            <a:t>機關</a:t>
          </a:r>
          <a:r>
            <a:rPr lang="zh-TW" altLang="en-US" sz="1400" b="1" dirty="0" smtClean="0">
              <a:solidFill>
                <a:prstClr val="black"/>
              </a:solidFill>
              <a:latin typeface="微軟正黑體" pitchFamily="34" charset="-120"/>
              <a:ea typeface="微軟正黑體" pitchFamily="34" charset="-120"/>
            </a:rPr>
            <a:t>得</a:t>
          </a:r>
          <a:r>
            <a:rPr lang="zh-TW" altLang="zh-TW" sz="1400" b="1" dirty="0" smtClean="0">
              <a:solidFill>
                <a:prstClr val="black"/>
              </a:solidFill>
              <a:latin typeface="微軟正黑體" pitchFamily="34" charset="-120"/>
              <a:ea typeface="微軟正黑體" pitchFamily="34" charset="-120"/>
            </a:rPr>
            <a:t>修正</a:t>
          </a:r>
          <a:r>
            <a:rPr lang="zh-TW" altLang="en-US" sz="1400" b="1" dirty="0" smtClean="0">
              <a:solidFill>
                <a:prstClr val="black"/>
              </a:solidFill>
              <a:latin typeface="微軟正黑體" pitchFamily="34" charset="-120"/>
              <a:ea typeface="微軟正黑體" pitchFamily="34" charset="-120"/>
            </a:rPr>
            <a:t>申請</a:t>
          </a:r>
          <a:r>
            <a:rPr lang="zh-TW" altLang="zh-TW" sz="1400" b="1" dirty="0" smtClean="0">
              <a:solidFill>
                <a:prstClr val="black"/>
              </a:solidFill>
              <a:latin typeface="微軟正黑體" pitchFamily="34" charset="-120"/>
              <a:ea typeface="微軟正黑體" pitchFamily="34" charset="-120"/>
            </a:rPr>
            <a:t>展延期限之規定，</a:t>
          </a:r>
          <a:r>
            <a:rPr lang="zh-TW" altLang="en-US" sz="1400" b="1" dirty="0" smtClean="0">
              <a:solidFill>
                <a:prstClr val="black"/>
              </a:solidFill>
              <a:latin typeface="微軟正黑體" pitchFamily="34" charset="-120"/>
              <a:ea typeface="微軟正黑體" pitchFamily="34" charset="-120"/>
            </a:rPr>
            <a:t>例如：</a:t>
          </a:r>
          <a:r>
            <a:rPr lang="zh-TW" altLang="zh-TW" sz="1400" b="1" dirty="0" smtClean="0">
              <a:solidFill>
                <a:srgbClr val="FF0000"/>
              </a:solidFill>
              <a:latin typeface="微軟正黑體" pitchFamily="34" charset="-120"/>
              <a:ea typeface="微軟正黑體" pitchFamily="34" charset="-120"/>
            </a:rPr>
            <a:t>再次展延</a:t>
          </a:r>
          <a:r>
            <a:rPr lang="zh-TW" altLang="en-US" sz="1400" b="1" dirty="0" smtClean="0">
              <a:solidFill>
                <a:srgbClr val="FF0000"/>
              </a:solidFill>
              <a:latin typeface="微軟正黑體" pitchFamily="34" charset="-120"/>
              <a:ea typeface="微軟正黑體" pitchFamily="34" charset="-120"/>
            </a:rPr>
            <a:t>者，必</a:t>
          </a:r>
          <a:r>
            <a:rPr lang="zh-TW" altLang="zh-TW" sz="1400" b="1" dirty="0" smtClean="0">
              <a:solidFill>
                <a:srgbClr val="FF0000"/>
              </a:solidFill>
              <a:latin typeface="微軟正黑體" pitchFamily="34" charset="-120"/>
              <a:ea typeface="微軟正黑體" pitchFamily="34" charset="-120"/>
            </a:rPr>
            <a:t>須提出施工改善進度</a:t>
          </a:r>
          <a:r>
            <a:rPr lang="en-US" altLang="zh-TW" sz="1400" b="1" dirty="0" smtClean="0">
              <a:solidFill>
                <a:srgbClr val="FF0000"/>
              </a:solidFill>
              <a:latin typeface="微軟正黑體" pitchFamily="34" charset="-120"/>
              <a:ea typeface="微軟正黑體" pitchFamily="34" charset="-120"/>
            </a:rPr>
            <a:t>50%</a:t>
          </a:r>
          <a:r>
            <a:rPr lang="zh-TW" altLang="zh-TW" sz="1400" b="1" dirty="0" smtClean="0">
              <a:solidFill>
                <a:srgbClr val="FF0000"/>
              </a:solidFill>
              <a:latin typeface="微軟正黑體" pitchFamily="34" charset="-120"/>
              <a:ea typeface="微軟正黑體" pitchFamily="34" charset="-120"/>
            </a:rPr>
            <a:t>以上之證明。</a:t>
          </a:r>
          <a:endParaRPr lang="en-US" altLang="zh-TW" sz="1400" b="1" dirty="0" smtClean="0">
            <a:solidFill>
              <a:srgbClr val="FF0000"/>
            </a:solidFill>
            <a:latin typeface="微軟正黑體" pitchFamily="34" charset="-120"/>
            <a:ea typeface="微軟正黑體" pitchFamily="34" charset="-120"/>
          </a:endParaRPr>
        </a:p>
        <a:p>
          <a:pPr algn="l">
            <a:lnSpc>
              <a:spcPts val="1600"/>
            </a:lnSpc>
            <a:spcAft>
              <a:spcPts val="0"/>
            </a:spcAft>
          </a:pPr>
          <a:r>
            <a:rPr lang="zh-TW" altLang="en-US" sz="1400" b="1" dirty="0" smtClean="0">
              <a:solidFill>
                <a:prstClr val="black"/>
              </a:solidFill>
              <a:latin typeface="微軟正黑體" pitchFamily="34" charset="-120"/>
              <a:ea typeface="微軟正黑體" pitchFamily="34" charset="-120"/>
            </a:rPr>
            <a:t>若能</a:t>
          </a:r>
          <a:r>
            <a:rPr lang="zh-TW" altLang="zh-TW" sz="1400" b="1" dirty="0" smtClean="0">
              <a:solidFill>
                <a:prstClr val="black"/>
              </a:solidFill>
              <a:latin typeface="微軟正黑體" pitchFamily="34" charset="-120"/>
              <a:ea typeface="微軟正黑體" pitchFamily="34" charset="-120"/>
            </a:rPr>
            <a:t>確立</a:t>
          </a:r>
          <a:r>
            <a:rPr lang="zh-TW" altLang="en-US" sz="1400" b="1" dirty="0" smtClean="0">
              <a:solidFill>
                <a:prstClr val="black"/>
              </a:solidFill>
              <a:latin typeface="微軟正黑體" pitchFamily="34" charset="-120"/>
              <a:ea typeface="微軟正黑體" pitchFamily="34" charset="-120"/>
            </a:rPr>
            <a:t>本</a:t>
          </a:r>
          <a:r>
            <a:rPr lang="zh-TW" altLang="zh-TW" sz="1400" b="1" dirty="0" smtClean="0">
              <a:solidFill>
                <a:prstClr val="black"/>
              </a:solidFill>
              <a:latin typeface="微軟正黑體" pitchFamily="34" charset="-120"/>
              <a:ea typeface="微軟正黑體" pitchFamily="34" charset="-120"/>
            </a:rPr>
            <a:t>標準作業流程，</a:t>
          </a:r>
          <a:r>
            <a:rPr lang="zh-TW" altLang="zh-TW" sz="1400" b="1" u="none" dirty="0" smtClean="0">
              <a:solidFill>
                <a:prstClr val="black"/>
              </a:solidFill>
              <a:latin typeface="微軟正黑體" pitchFamily="34" charset="-120"/>
              <a:ea typeface="微軟正黑體" pitchFamily="34" charset="-120"/>
            </a:rPr>
            <a:t>小</a:t>
          </a:r>
          <a:r>
            <a:rPr lang="zh-TW" altLang="en-US" sz="1400" b="1" u="none" dirty="0" smtClean="0">
              <a:solidFill>
                <a:prstClr val="black"/>
              </a:solidFill>
              <a:latin typeface="微軟正黑體" pitchFamily="34" charset="-120"/>
              <a:ea typeface="微軟正黑體" pitchFamily="34" charset="-120"/>
            </a:rPr>
            <a:t>蔡即不</a:t>
          </a:r>
          <a:r>
            <a:rPr lang="zh-TW" altLang="en-US" sz="1400" b="1" dirty="0" smtClean="0">
              <a:solidFill>
                <a:prstClr val="black"/>
              </a:solidFill>
              <a:latin typeface="微軟正黑體" pitchFamily="34" charset="-120"/>
              <a:ea typeface="微軟正黑體" pitchFamily="34" charset="-120"/>
            </a:rPr>
            <a:t>得</a:t>
          </a:r>
          <a:r>
            <a:rPr lang="zh-TW" altLang="zh-TW" sz="1400" b="1" dirty="0" smtClean="0">
              <a:solidFill>
                <a:prstClr val="black"/>
              </a:solidFill>
              <a:latin typeface="微軟正黑體" pitchFamily="34" charset="-120"/>
              <a:ea typeface="微軟正黑體" pitchFamily="34" charset="-120"/>
            </a:rPr>
            <a:t>逾越裁量權</a:t>
          </a:r>
          <a:r>
            <a:rPr lang="zh-TW" altLang="en-US" sz="1400" b="1" dirty="0" smtClean="0">
              <a:solidFill>
                <a:prstClr val="black"/>
              </a:solidFill>
              <a:latin typeface="微軟正黑體" pitchFamily="34" charset="-120"/>
              <a:ea typeface="微軟正黑體" pitchFamily="34" charset="-120"/>
            </a:rPr>
            <a:t>限，以免違法</a:t>
          </a:r>
          <a:r>
            <a:rPr lang="zh-TW" altLang="zh-TW" sz="1400" b="1" dirty="0" smtClean="0">
              <a:solidFill>
                <a:prstClr val="black"/>
              </a:solidFill>
              <a:latin typeface="微軟正黑體" pitchFamily="34" charset="-120"/>
              <a:ea typeface="微軟正黑體" pitchFamily="34" charset="-120"/>
            </a:rPr>
            <a:t>。</a:t>
          </a:r>
          <a:endParaRPr lang="zh-TW" altLang="en-US" sz="1400" dirty="0"/>
        </a:p>
      </dgm:t>
    </dgm:pt>
    <dgm:pt modelId="{75EFC9D3-8325-4AAA-8841-71FED3AF6C95}" type="parTrans" cxnId="{FAC9731F-4C76-4CEF-8868-73B83ADBBDCC}">
      <dgm:prSet/>
      <dgm:spPr/>
      <dgm:t>
        <a:bodyPr/>
        <a:lstStyle/>
        <a:p>
          <a:endParaRPr lang="zh-TW" altLang="en-US"/>
        </a:p>
      </dgm:t>
    </dgm:pt>
    <dgm:pt modelId="{99D21C28-8856-49D8-991C-6F658BAF831A}" type="sibTrans" cxnId="{FAC9731F-4C76-4CEF-8868-73B83ADBBDCC}">
      <dgm:prSet/>
      <dgm:spPr/>
      <dgm:t>
        <a:bodyPr/>
        <a:lstStyle/>
        <a:p>
          <a:endParaRPr lang="zh-TW" altLang="en-US"/>
        </a:p>
      </dgm:t>
    </dgm:pt>
    <dgm:pt modelId="{0FB5E408-1236-426B-AF74-7AFA980A588D}">
      <dgm:prSet phldrT="[文字]" custT="1"/>
      <dgm:spPr>
        <a:solidFill>
          <a:schemeClr val="accent5">
            <a:lumMod val="20000"/>
            <a:lumOff val="80000"/>
          </a:schemeClr>
        </a:solidFill>
        <a:ln>
          <a:solidFill>
            <a:srgbClr val="002060"/>
          </a:solidFill>
        </a:ln>
      </dgm:spPr>
      <dgm:t>
        <a:bodyPr/>
        <a:lstStyle/>
        <a:p>
          <a:pPr algn="l">
            <a:lnSpc>
              <a:spcPts val="1600"/>
            </a:lnSpc>
            <a:spcAft>
              <a:spcPts val="0"/>
            </a:spcAft>
          </a:pPr>
          <a:r>
            <a:rPr lang="zh-TW" altLang="zh-TW" sz="1400" b="1" u="none" dirty="0" smtClean="0">
              <a:solidFill>
                <a:prstClr val="black"/>
              </a:solidFill>
              <a:latin typeface="微軟正黑體" pitchFamily="34" charset="-120"/>
              <a:ea typeface="微軟正黑體" pitchFamily="34" charset="-120"/>
            </a:rPr>
            <a:t>小楊</a:t>
          </a:r>
          <a:r>
            <a:rPr lang="zh-TW" altLang="zh-TW" sz="1400" b="1" dirty="0" smtClean="0">
              <a:solidFill>
                <a:prstClr val="black"/>
              </a:solidFill>
              <a:latin typeface="微軟正黑體" pitchFamily="34" charset="-120"/>
              <a:ea typeface="微軟正黑體" pitchFamily="34" charset="-120"/>
            </a:rPr>
            <a:t>應於接獲限期改善單</a:t>
          </a:r>
          <a:r>
            <a:rPr lang="en-US" altLang="zh-TW" sz="1400" b="1" dirty="0" smtClean="0">
              <a:solidFill>
                <a:srgbClr val="FF0000"/>
              </a:solidFill>
              <a:latin typeface="微軟正黑體" pitchFamily="34" charset="-120"/>
              <a:ea typeface="微軟正黑體" pitchFamily="34" charset="-120"/>
            </a:rPr>
            <a:t>7</a:t>
          </a:r>
          <a:r>
            <a:rPr lang="zh-TW" altLang="zh-TW" sz="1400" b="1" dirty="0" smtClean="0">
              <a:solidFill>
                <a:srgbClr val="FF0000"/>
              </a:solidFill>
              <a:latin typeface="微軟正黑體" pitchFamily="34" charset="-120"/>
              <a:ea typeface="微軟正黑體" pitchFamily="34" charset="-120"/>
            </a:rPr>
            <a:t>日內</a:t>
          </a:r>
          <a:r>
            <a:rPr lang="zh-TW" altLang="zh-TW" sz="1400" b="1" dirty="0" smtClean="0">
              <a:solidFill>
                <a:prstClr val="black"/>
              </a:solidFill>
              <a:latin typeface="微軟正黑體" pitchFamily="34" charset="-120"/>
              <a:ea typeface="微軟正黑體" pitchFamily="34" charset="-120"/>
            </a:rPr>
            <a:t>，提</a:t>
          </a:r>
          <a:r>
            <a:rPr lang="zh-TW" altLang="en-US" sz="1400" b="1" dirty="0" smtClean="0">
              <a:solidFill>
                <a:prstClr val="black"/>
              </a:solidFill>
              <a:latin typeface="微軟正黑體" pitchFamily="34" charset="-120"/>
              <a:ea typeface="微軟正黑體" pitchFamily="34" charset="-120"/>
            </a:rPr>
            <a:t>出</a:t>
          </a:r>
          <a:r>
            <a:rPr lang="zh-TW" altLang="zh-TW" sz="1400" b="1" dirty="0" smtClean="0">
              <a:solidFill>
                <a:prstClr val="black"/>
              </a:solidFill>
              <a:latin typeface="微軟正黑體" pitchFamily="34" charset="-120"/>
              <a:ea typeface="微軟正黑體" pitchFamily="34" charset="-120"/>
            </a:rPr>
            <a:t>改善計畫書</a:t>
          </a:r>
          <a:r>
            <a:rPr lang="zh-TW" altLang="zh-TW" sz="1400" b="1" dirty="0" smtClean="0">
              <a:solidFill>
                <a:srgbClr val="FF0000"/>
              </a:solidFill>
              <a:latin typeface="微軟正黑體" pitchFamily="34" charset="-120"/>
              <a:ea typeface="微軟正黑體" pitchFamily="34" charset="-120"/>
            </a:rPr>
            <a:t>申請展延</a:t>
          </a:r>
          <a:r>
            <a:rPr lang="zh-TW" altLang="zh-TW" sz="1400" b="1" dirty="0" smtClean="0">
              <a:solidFill>
                <a:prstClr val="black"/>
              </a:solidFill>
              <a:latin typeface="微軟正黑體" pitchFamily="34" charset="-120"/>
              <a:ea typeface="微軟正黑體" pitchFamily="34" charset="-120"/>
            </a:rPr>
            <a:t>，</a:t>
          </a:r>
          <a:r>
            <a:rPr lang="zh-TW" altLang="en-US" sz="1400" b="1" dirty="0" smtClean="0">
              <a:solidFill>
                <a:prstClr val="black"/>
              </a:solidFill>
              <a:latin typeface="微軟正黑體" pitchFamily="34" charset="-120"/>
              <a:ea typeface="微軟正黑體" pitchFamily="34" charset="-120"/>
            </a:rPr>
            <a:t>始符規定。</a:t>
          </a:r>
          <a:endParaRPr lang="zh-TW" altLang="en-US" sz="1400" u="none" dirty="0"/>
        </a:p>
      </dgm:t>
    </dgm:pt>
    <dgm:pt modelId="{C2D9DAF4-5E93-4155-847C-3D5CE48E8773}" type="parTrans" cxnId="{53814689-D531-48DF-B2AF-D846387B1A7A}">
      <dgm:prSet/>
      <dgm:spPr/>
      <dgm:t>
        <a:bodyPr/>
        <a:lstStyle/>
        <a:p>
          <a:endParaRPr lang="zh-TW" altLang="en-US"/>
        </a:p>
      </dgm:t>
    </dgm:pt>
    <dgm:pt modelId="{7A9C8CAD-4CB4-4BCE-97BD-0130DB7DB6F4}" type="sibTrans" cxnId="{53814689-D531-48DF-B2AF-D846387B1A7A}">
      <dgm:prSet/>
      <dgm:spPr/>
      <dgm:t>
        <a:bodyPr/>
        <a:lstStyle/>
        <a:p>
          <a:endParaRPr lang="zh-TW" altLang="en-US"/>
        </a:p>
      </dgm:t>
    </dgm:pt>
    <dgm:pt modelId="{9A355A8B-6D66-4DBE-A9FD-E10F4BFEFCED}">
      <dgm:prSet phldrT="[文字]" custT="1"/>
      <dgm:spPr>
        <a:solidFill>
          <a:schemeClr val="accent6">
            <a:lumMod val="20000"/>
            <a:lumOff val="80000"/>
          </a:schemeClr>
        </a:solidFill>
        <a:ln>
          <a:solidFill>
            <a:srgbClr val="002060"/>
          </a:solidFill>
        </a:ln>
      </dgm:spPr>
      <dgm:t>
        <a:bodyPr/>
        <a:lstStyle/>
        <a:p>
          <a:pPr algn="l">
            <a:lnSpc>
              <a:spcPts val="1600"/>
            </a:lnSpc>
            <a:spcAft>
              <a:spcPts val="0"/>
            </a:spcAft>
          </a:pPr>
          <a:r>
            <a:rPr lang="zh-TW" altLang="en-US" sz="1400" b="1" u="none" dirty="0" smtClean="0">
              <a:solidFill>
                <a:prstClr val="black"/>
              </a:solidFill>
              <a:latin typeface="微軟正黑體" pitchFamily="34" charset="-120"/>
              <a:ea typeface="微軟正黑體" pitchFamily="34" charset="-120"/>
            </a:rPr>
            <a:t>小蔡雖基於輔導民眾改善的立場，但於</a:t>
          </a:r>
          <a:r>
            <a:rPr lang="zh-TW" altLang="en-US" sz="1400" b="1" u="none" dirty="0" smtClean="0">
              <a:solidFill>
                <a:srgbClr val="FF0000"/>
              </a:solidFill>
              <a:latin typeface="微軟正黑體" pitchFamily="34" charset="-120"/>
              <a:ea typeface="微軟正黑體" pitchFamily="34" charset="-120"/>
            </a:rPr>
            <a:t>安檢複查不合格後再讓小楊提出同意展延之申請，將觸犯圖利罪嫌。</a:t>
          </a:r>
          <a:endParaRPr lang="zh-TW" altLang="en-US" sz="1400" dirty="0"/>
        </a:p>
      </dgm:t>
    </dgm:pt>
    <dgm:pt modelId="{43022CBE-099B-46A5-B074-A100973C0B44}" type="parTrans" cxnId="{660A684A-7F08-4940-A861-3FC43F749C04}">
      <dgm:prSet/>
      <dgm:spPr/>
      <dgm:t>
        <a:bodyPr/>
        <a:lstStyle/>
        <a:p>
          <a:endParaRPr lang="zh-TW" altLang="en-US"/>
        </a:p>
      </dgm:t>
    </dgm:pt>
    <dgm:pt modelId="{3E90B0C6-7223-4087-B4CC-A46CC466D7F0}" type="sibTrans" cxnId="{660A684A-7F08-4940-A861-3FC43F749C04}">
      <dgm:prSet/>
      <dgm:spPr/>
      <dgm:t>
        <a:bodyPr/>
        <a:lstStyle/>
        <a:p>
          <a:endParaRPr lang="zh-TW" altLang="en-US"/>
        </a:p>
      </dgm:t>
    </dgm:pt>
    <dgm:pt modelId="{A412E301-D7D7-4714-A303-07333F10C7D7}" type="pres">
      <dgm:prSet presAssocID="{EFEDABA8-EC57-452D-9897-D6D76DB883F9}" presName="diagram" presStyleCnt="0">
        <dgm:presLayoutVars>
          <dgm:dir/>
          <dgm:resizeHandles val="exact"/>
        </dgm:presLayoutVars>
      </dgm:prSet>
      <dgm:spPr/>
      <dgm:t>
        <a:bodyPr/>
        <a:lstStyle/>
        <a:p>
          <a:endParaRPr lang="zh-TW" altLang="en-US"/>
        </a:p>
      </dgm:t>
    </dgm:pt>
    <dgm:pt modelId="{7821F131-BE5B-43FA-AB15-3B0777F80B3D}" type="pres">
      <dgm:prSet presAssocID="{9EF70DE7-3CED-4189-BBCB-E196C51369AC}" presName="node" presStyleLbl="node1" presStyleIdx="0" presStyleCnt="5">
        <dgm:presLayoutVars>
          <dgm:bulletEnabled val="1"/>
        </dgm:presLayoutVars>
      </dgm:prSet>
      <dgm:spPr/>
      <dgm:t>
        <a:bodyPr/>
        <a:lstStyle/>
        <a:p>
          <a:endParaRPr lang="zh-TW" altLang="en-US"/>
        </a:p>
      </dgm:t>
    </dgm:pt>
    <dgm:pt modelId="{454D8BE4-F2D4-4BAF-8A09-2DD2B30A521B}" type="pres">
      <dgm:prSet presAssocID="{77D64ADC-44BE-43A1-B8EB-D989696B23BF}" presName="sibTrans" presStyleCnt="0"/>
      <dgm:spPr/>
    </dgm:pt>
    <dgm:pt modelId="{DFC4F64B-1B5A-4F5D-887B-99740E8DDB83}" type="pres">
      <dgm:prSet presAssocID="{EC55F229-0BE7-482A-8109-2E239E39A17E}" presName="node" presStyleLbl="node1" presStyleIdx="1" presStyleCnt="5" custLinFactNeighborY="25654">
        <dgm:presLayoutVars>
          <dgm:bulletEnabled val="1"/>
        </dgm:presLayoutVars>
      </dgm:prSet>
      <dgm:spPr/>
      <dgm:t>
        <a:bodyPr/>
        <a:lstStyle/>
        <a:p>
          <a:endParaRPr lang="zh-TW" altLang="en-US"/>
        </a:p>
      </dgm:t>
    </dgm:pt>
    <dgm:pt modelId="{301CB897-B801-487B-B5C6-664869D021FC}" type="pres">
      <dgm:prSet presAssocID="{232DEA04-3DA5-4569-BAA5-7926BF5C2514}" presName="sibTrans" presStyleCnt="0"/>
      <dgm:spPr/>
    </dgm:pt>
    <dgm:pt modelId="{40D52210-8733-40D1-9CE1-36BABB922F15}" type="pres">
      <dgm:prSet presAssocID="{0FB5E408-1236-426B-AF74-7AFA980A588D}" presName="node" presStyleLbl="node1" presStyleIdx="2" presStyleCnt="5">
        <dgm:presLayoutVars>
          <dgm:bulletEnabled val="1"/>
        </dgm:presLayoutVars>
      </dgm:prSet>
      <dgm:spPr/>
      <dgm:t>
        <a:bodyPr/>
        <a:lstStyle/>
        <a:p>
          <a:endParaRPr lang="zh-TW" altLang="en-US"/>
        </a:p>
      </dgm:t>
    </dgm:pt>
    <dgm:pt modelId="{90A4F698-E69E-4E86-838B-B3FEA5F3B920}" type="pres">
      <dgm:prSet presAssocID="{7A9C8CAD-4CB4-4BCE-97BD-0130DB7DB6F4}" presName="sibTrans" presStyleCnt="0"/>
      <dgm:spPr/>
    </dgm:pt>
    <dgm:pt modelId="{CB6FA390-599C-4258-8764-3AF7D62F08E7}" type="pres">
      <dgm:prSet presAssocID="{23A7DCA4-7979-4E59-95FF-95C5CFF582C1}" presName="node" presStyleLbl="node1" presStyleIdx="3" presStyleCnt="5" custLinFactX="46280" custLinFactNeighborX="100000" custLinFactNeighborY="31817">
        <dgm:presLayoutVars>
          <dgm:bulletEnabled val="1"/>
        </dgm:presLayoutVars>
      </dgm:prSet>
      <dgm:spPr/>
      <dgm:t>
        <a:bodyPr/>
        <a:lstStyle/>
        <a:p>
          <a:endParaRPr lang="zh-TW" altLang="en-US"/>
        </a:p>
      </dgm:t>
    </dgm:pt>
    <dgm:pt modelId="{68130CED-FE46-4D36-B9EB-EEB0D5266FCD}" type="pres">
      <dgm:prSet presAssocID="{99D21C28-8856-49D8-991C-6F658BAF831A}" presName="sibTrans" presStyleCnt="0"/>
      <dgm:spPr/>
    </dgm:pt>
    <dgm:pt modelId="{A27679D6-9304-4C74-A617-98800454B2A3}" type="pres">
      <dgm:prSet presAssocID="{9A355A8B-6D66-4DBE-A9FD-E10F4BFEFCED}" presName="node" presStyleLbl="node1" presStyleIdx="4" presStyleCnt="5" custLinFactX="-19514" custLinFactNeighborX="-100000" custLinFactNeighborY="31817">
        <dgm:presLayoutVars>
          <dgm:bulletEnabled val="1"/>
        </dgm:presLayoutVars>
      </dgm:prSet>
      <dgm:spPr/>
      <dgm:t>
        <a:bodyPr/>
        <a:lstStyle/>
        <a:p>
          <a:endParaRPr lang="zh-TW" altLang="en-US"/>
        </a:p>
      </dgm:t>
    </dgm:pt>
  </dgm:ptLst>
  <dgm:cxnLst>
    <dgm:cxn modelId="{8BB5005B-C455-4457-9566-1707130A2336}" type="presOf" srcId="{0FB5E408-1236-426B-AF74-7AFA980A588D}" destId="{40D52210-8733-40D1-9CE1-36BABB922F15}" srcOrd="0" destOrd="0" presId="urn:microsoft.com/office/officeart/2005/8/layout/default#1"/>
    <dgm:cxn modelId="{460D27FC-3D5C-44E7-ADE2-3DAFF6F3814F}" type="presOf" srcId="{EFEDABA8-EC57-452D-9897-D6D76DB883F9}" destId="{A412E301-D7D7-4714-A303-07333F10C7D7}" srcOrd="0" destOrd="0" presId="urn:microsoft.com/office/officeart/2005/8/layout/default#1"/>
    <dgm:cxn modelId="{0CF4BA42-EF19-4569-A3E9-27142CF47899}" srcId="{EFEDABA8-EC57-452D-9897-D6D76DB883F9}" destId="{EC55F229-0BE7-482A-8109-2E239E39A17E}" srcOrd="1" destOrd="0" parTransId="{7EFFB23A-673B-4BC8-AFDC-90F572056801}" sibTransId="{232DEA04-3DA5-4569-BAA5-7926BF5C2514}"/>
    <dgm:cxn modelId="{D54B92D0-A91B-49FD-A67A-30AB503C5CC0}" type="presOf" srcId="{EC55F229-0BE7-482A-8109-2E239E39A17E}" destId="{DFC4F64B-1B5A-4F5D-887B-99740E8DDB83}" srcOrd="0" destOrd="0" presId="urn:microsoft.com/office/officeart/2005/8/layout/default#1"/>
    <dgm:cxn modelId="{53814689-D531-48DF-B2AF-D846387B1A7A}" srcId="{EFEDABA8-EC57-452D-9897-D6D76DB883F9}" destId="{0FB5E408-1236-426B-AF74-7AFA980A588D}" srcOrd="2" destOrd="0" parTransId="{C2D9DAF4-5E93-4155-847C-3D5CE48E8773}" sibTransId="{7A9C8CAD-4CB4-4BCE-97BD-0130DB7DB6F4}"/>
    <dgm:cxn modelId="{FAC9731F-4C76-4CEF-8868-73B83ADBBDCC}" srcId="{EFEDABA8-EC57-452D-9897-D6D76DB883F9}" destId="{23A7DCA4-7979-4E59-95FF-95C5CFF582C1}" srcOrd="3" destOrd="0" parTransId="{75EFC9D3-8325-4AAA-8841-71FED3AF6C95}" sibTransId="{99D21C28-8856-49D8-991C-6F658BAF831A}"/>
    <dgm:cxn modelId="{F519539F-DD6E-4E8D-95D2-B46B594412D0}" type="presOf" srcId="{9EF70DE7-3CED-4189-BBCB-E196C51369AC}" destId="{7821F131-BE5B-43FA-AB15-3B0777F80B3D}" srcOrd="0" destOrd="0" presId="urn:microsoft.com/office/officeart/2005/8/layout/default#1"/>
    <dgm:cxn modelId="{92697FD9-A634-4FDF-99A7-9146DF46F649}" srcId="{EFEDABA8-EC57-452D-9897-D6D76DB883F9}" destId="{9EF70DE7-3CED-4189-BBCB-E196C51369AC}" srcOrd="0" destOrd="0" parTransId="{5DD74AA8-39EA-4998-B0FF-6B1AFA15D3B0}" sibTransId="{77D64ADC-44BE-43A1-B8EB-D989696B23BF}"/>
    <dgm:cxn modelId="{660A684A-7F08-4940-A861-3FC43F749C04}" srcId="{EFEDABA8-EC57-452D-9897-D6D76DB883F9}" destId="{9A355A8B-6D66-4DBE-A9FD-E10F4BFEFCED}" srcOrd="4" destOrd="0" parTransId="{43022CBE-099B-46A5-B074-A100973C0B44}" sibTransId="{3E90B0C6-7223-4087-B4CC-A46CC466D7F0}"/>
    <dgm:cxn modelId="{A677EBC6-60F1-4D1D-B8EE-03EFC5A69383}" type="presOf" srcId="{23A7DCA4-7979-4E59-95FF-95C5CFF582C1}" destId="{CB6FA390-599C-4258-8764-3AF7D62F08E7}" srcOrd="0" destOrd="0" presId="urn:microsoft.com/office/officeart/2005/8/layout/default#1"/>
    <dgm:cxn modelId="{13ABE737-513B-40E6-AF64-7D055FC3B638}" type="presOf" srcId="{9A355A8B-6D66-4DBE-A9FD-E10F4BFEFCED}" destId="{A27679D6-9304-4C74-A617-98800454B2A3}" srcOrd="0" destOrd="0" presId="urn:microsoft.com/office/officeart/2005/8/layout/default#1"/>
    <dgm:cxn modelId="{97E3FB99-89C0-4755-9EFD-CCEAA44456DD}" type="presParOf" srcId="{A412E301-D7D7-4714-A303-07333F10C7D7}" destId="{7821F131-BE5B-43FA-AB15-3B0777F80B3D}" srcOrd="0" destOrd="0" presId="urn:microsoft.com/office/officeart/2005/8/layout/default#1"/>
    <dgm:cxn modelId="{BFC43003-E0B5-4756-9052-DF867ED93532}" type="presParOf" srcId="{A412E301-D7D7-4714-A303-07333F10C7D7}" destId="{454D8BE4-F2D4-4BAF-8A09-2DD2B30A521B}" srcOrd="1" destOrd="0" presId="urn:microsoft.com/office/officeart/2005/8/layout/default#1"/>
    <dgm:cxn modelId="{3360F665-2E51-44AA-B825-B4878544AA00}" type="presParOf" srcId="{A412E301-D7D7-4714-A303-07333F10C7D7}" destId="{DFC4F64B-1B5A-4F5D-887B-99740E8DDB83}" srcOrd="2" destOrd="0" presId="urn:microsoft.com/office/officeart/2005/8/layout/default#1"/>
    <dgm:cxn modelId="{52274540-5B98-41EB-90EB-6B862E5310F5}" type="presParOf" srcId="{A412E301-D7D7-4714-A303-07333F10C7D7}" destId="{301CB897-B801-487B-B5C6-664869D021FC}" srcOrd="3" destOrd="0" presId="urn:microsoft.com/office/officeart/2005/8/layout/default#1"/>
    <dgm:cxn modelId="{3BC0E70F-4ADE-42CA-95CE-0FA000CF0DA3}" type="presParOf" srcId="{A412E301-D7D7-4714-A303-07333F10C7D7}" destId="{40D52210-8733-40D1-9CE1-36BABB922F15}" srcOrd="4" destOrd="0" presId="urn:microsoft.com/office/officeart/2005/8/layout/default#1"/>
    <dgm:cxn modelId="{2C9E103C-E414-4FB0-9B4D-A003681283DE}" type="presParOf" srcId="{A412E301-D7D7-4714-A303-07333F10C7D7}" destId="{90A4F698-E69E-4E86-838B-B3FEA5F3B920}" srcOrd="5" destOrd="0" presId="urn:microsoft.com/office/officeart/2005/8/layout/default#1"/>
    <dgm:cxn modelId="{EE63B115-1F93-4492-91A5-A9F99CB2B902}" type="presParOf" srcId="{A412E301-D7D7-4714-A303-07333F10C7D7}" destId="{CB6FA390-599C-4258-8764-3AF7D62F08E7}" srcOrd="6" destOrd="0" presId="urn:microsoft.com/office/officeart/2005/8/layout/default#1"/>
    <dgm:cxn modelId="{6FA3128C-28E0-4823-87C5-9457ECF50DBC}" type="presParOf" srcId="{A412E301-D7D7-4714-A303-07333F10C7D7}" destId="{68130CED-FE46-4D36-B9EB-EEB0D5266FCD}" srcOrd="7" destOrd="0" presId="urn:microsoft.com/office/officeart/2005/8/layout/default#1"/>
    <dgm:cxn modelId="{359ABB03-AB25-45D4-9F25-DD305C2E9CA2}" type="presParOf" srcId="{A412E301-D7D7-4714-A303-07333F10C7D7}" destId="{A27679D6-9304-4C74-A617-98800454B2A3}"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EDABA8-EC57-452D-9897-D6D76DB883F9}"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zh-TW" altLang="en-US"/>
        </a:p>
      </dgm:t>
    </dgm:pt>
    <dgm:pt modelId="{9EF70DE7-3CED-4189-BBCB-E196C51369AC}">
      <dgm:prSet phldrT="[文字]" custT="1"/>
      <dgm:spPr>
        <a:solidFill>
          <a:schemeClr val="accent4">
            <a:lumMod val="20000"/>
            <a:lumOff val="80000"/>
          </a:schemeClr>
        </a:solidFill>
        <a:ln>
          <a:solidFill>
            <a:srgbClr val="002060"/>
          </a:solidFill>
        </a:ln>
      </dgm:spPr>
      <dgm:t>
        <a:bodyPr/>
        <a:lstStyle/>
        <a:p>
          <a:pPr algn="l">
            <a:lnSpc>
              <a:spcPts val="2000"/>
            </a:lnSpc>
            <a:spcAft>
              <a:spcPts val="0"/>
            </a:spcAft>
          </a:pPr>
          <a:r>
            <a:rPr lang="zh-TW" altLang="zh-TW" sz="1800" b="1" u="none" dirty="0" smtClean="0">
              <a:solidFill>
                <a:prstClr val="black"/>
              </a:solidFill>
              <a:latin typeface="微軟正黑體" pitchFamily="34" charset="-120"/>
              <a:ea typeface="微軟正黑體" pitchFamily="34" charset="-120"/>
            </a:rPr>
            <a:t>小</a:t>
          </a:r>
          <a:r>
            <a:rPr lang="zh-TW" altLang="en-US" sz="1800" b="1" u="none" dirty="0" smtClean="0">
              <a:solidFill>
                <a:prstClr val="black"/>
              </a:solidFill>
              <a:latin typeface="微軟正黑體" pitchFamily="34" charset="-120"/>
              <a:ea typeface="微軟正黑體" pitchFamily="34" charset="-120"/>
            </a:rPr>
            <a:t>曾</a:t>
          </a:r>
          <a:r>
            <a:rPr lang="zh-TW" altLang="zh-TW" sz="1800" b="1" u="none" dirty="0" smtClean="0">
              <a:solidFill>
                <a:prstClr val="black"/>
              </a:solidFill>
              <a:latin typeface="微軟正黑體" pitchFamily="34" charset="-120"/>
              <a:ea typeface="微軟正黑體" pitchFamily="34" charset="-120"/>
            </a:rPr>
            <a:t>應依要點及相關作業流程規定確實審核</a:t>
          </a:r>
          <a:r>
            <a:rPr lang="zh-TW" altLang="en-US" sz="1800" b="1" u="none" dirty="0" smtClean="0">
              <a:solidFill>
                <a:prstClr val="black"/>
              </a:solidFill>
              <a:latin typeface="微軟正黑體" pitchFamily="34" charset="-120"/>
              <a:ea typeface="微軟正黑體" pitchFamily="34" charset="-120"/>
            </a:rPr>
            <a:t>申請案</a:t>
          </a:r>
          <a:r>
            <a:rPr lang="zh-TW" altLang="zh-TW" sz="1800" b="1" u="none" dirty="0" smtClean="0">
              <a:solidFill>
                <a:prstClr val="black"/>
              </a:solidFill>
              <a:latin typeface="微軟正黑體" pitchFamily="34" charset="-120"/>
              <a:ea typeface="微軟正黑體" pitchFamily="34" charset="-120"/>
            </a:rPr>
            <a:t>，</a:t>
          </a:r>
          <a:r>
            <a:rPr lang="zh-TW" altLang="en-US" sz="1800" b="1" u="none" dirty="0" smtClean="0">
              <a:solidFill>
                <a:prstClr val="black"/>
              </a:solidFill>
              <a:latin typeface="微軟正黑體" pitchFamily="34" charset="-120"/>
              <a:ea typeface="微軟正黑體" pitchFamily="34" charset="-120"/>
            </a:rPr>
            <a:t>惟其</a:t>
          </a:r>
          <a:r>
            <a:rPr lang="zh-TW" altLang="zh-TW" sz="1800" b="1" u="none" dirty="0" smtClean="0">
              <a:solidFill>
                <a:srgbClr val="FF0000"/>
              </a:solidFill>
              <a:latin typeface="微軟正黑體" pitchFamily="34" charset="-120"/>
              <a:ea typeface="微軟正黑體" pitchFamily="34" charset="-120"/>
            </a:rPr>
            <a:t>未確實審視業者申請文件，讓不符合要件之業者獲取獎勵金，</a:t>
          </a:r>
          <a:r>
            <a:rPr lang="zh-TW" altLang="en-US" sz="1800" b="1" u="none" dirty="0" smtClean="0">
              <a:solidFill>
                <a:srgbClr val="FF0000"/>
              </a:solidFill>
              <a:latin typeface="微軟正黑體" pitchFamily="34" charset="-120"/>
              <a:ea typeface="微軟正黑體" pitchFamily="34" charset="-120"/>
            </a:rPr>
            <a:t>有</a:t>
          </a:r>
          <a:r>
            <a:rPr lang="zh-TW" altLang="zh-TW" sz="1800" b="1" u="none" dirty="0" smtClean="0">
              <a:solidFill>
                <a:srgbClr val="FF0000"/>
              </a:solidFill>
              <a:latin typeface="微軟正黑體" pitchFamily="34" charset="-120"/>
              <a:ea typeface="微軟正黑體" pitchFamily="34" charset="-120"/>
            </a:rPr>
            <a:t>圖利他人之</a:t>
          </a:r>
          <a:r>
            <a:rPr lang="zh-TW" altLang="en-US" sz="1800" b="1" u="none" dirty="0" smtClean="0">
              <a:solidFill>
                <a:srgbClr val="FF0000"/>
              </a:solidFill>
              <a:latin typeface="微軟正黑體" pitchFamily="34" charset="-120"/>
              <a:ea typeface="微軟正黑體" pitchFamily="34" charset="-120"/>
            </a:rPr>
            <a:t>虞</a:t>
          </a:r>
          <a:r>
            <a:rPr lang="zh-TW" altLang="zh-TW" sz="1800" b="1" u="none" dirty="0" smtClean="0">
              <a:solidFill>
                <a:srgbClr val="FF0000"/>
              </a:solidFill>
              <a:latin typeface="微軟正黑體" pitchFamily="34" charset="-120"/>
              <a:ea typeface="微軟正黑體" pitchFamily="34" charset="-120"/>
            </a:rPr>
            <a:t>。</a:t>
          </a:r>
          <a:endParaRPr lang="zh-TW" altLang="en-US" sz="1800" b="1" u="none" dirty="0"/>
        </a:p>
      </dgm:t>
    </dgm:pt>
    <dgm:pt modelId="{5DD74AA8-39EA-4998-B0FF-6B1AFA15D3B0}" type="parTrans" cxnId="{92697FD9-A634-4FDF-99A7-9146DF46F649}">
      <dgm:prSet/>
      <dgm:spPr/>
      <dgm:t>
        <a:bodyPr/>
        <a:lstStyle/>
        <a:p>
          <a:endParaRPr lang="zh-TW" altLang="en-US"/>
        </a:p>
      </dgm:t>
    </dgm:pt>
    <dgm:pt modelId="{77D64ADC-44BE-43A1-B8EB-D989696B23BF}" type="sibTrans" cxnId="{92697FD9-A634-4FDF-99A7-9146DF46F649}">
      <dgm:prSet/>
      <dgm:spPr/>
      <dgm:t>
        <a:bodyPr/>
        <a:lstStyle/>
        <a:p>
          <a:endParaRPr lang="zh-TW" altLang="en-US"/>
        </a:p>
      </dgm:t>
    </dgm:pt>
    <dgm:pt modelId="{EC55F229-0BE7-482A-8109-2E239E39A17E}">
      <dgm:prSet phldrT="[文字]" custT="1"/>
      <dgm:spPr>
        <a:solidFill>
          <a:srgbClr val="FFCCFF"/>
        </a:solidFill>
        <a:ln>
          <a:solidFill>
            <a:srgbClr val="002060"/>
          </a:solidFill>
        </a:ln>
      </dgm:spPr>
      <dgm:t>
        <a:bodyPr/>
        <a:lstStyle/>
        <a:p>
          <a:pPr algn="l">
            <a:lnSpc>
              <a:spcPts val="2000"/>
            </a:lnSpc>
            <a:spcAft>
              <a:spcPts val="0"/>
            </a:spcAft>
          </a:pPr>
          <a:r>
            <a:rPr lang="zh-TW" altLang="zh-TW" sz="1800" b="1" u="none" dirty="0" smtClean="0">
              <a:solidFill>
                <a:prstClr val="black"/>
              </a:solidFill>
              <a:latin typeface="微軟正黑體" pitchFamily="34" charset="-120"/>
              <a:ea typeface="微軟正黑體" pitchFamily="34" charset="-120"/>
            </a:rPr>
            <a:t>小</a:t>
          </a:r>
          <a:r>
            <a:rPr lang="zh-TW" altLang="en-US" sz="1800" b="1" u="none" dirty="0" smtClean="0">
              <a:solidFill>
                <a:prstClr val="black"/>
              </a:solidFill>
              <a:latin typeface="微軟正黑體" pitchFamily="34" charset="-120"/>
              <a:ea typeface="微軟正黑體" pitchFamily="34" charset="-120"/>
            </a:rPr>
            <a:t>曾所屬機關</a:t>
          </a:r>
          <a:r>
            <a:rPr lang="zh-TW" altLang="zh-TW" sz="1800" b="1" u="none" dirty="0" smtClean="0">
              <a:solidFill>
                <a:prstClr val="black"/>
              </a:solidFill>
              <a:latin typeface="微軟正黑體" pitchFamily="34" charset="-120"/>
              <a:ea typeface="微軟正黑體" pitchFamily="34" charset="-120"/>
            </a:rPr>
            <a:t>事後重新檢視案件發現有誤發之情，</a:t>
          </a:r>
          <a:r>
            <a:rPr lang="zh-TW" altLang="en-US" sz="1800" b="1" u="none" dirty="0" smtClean="0">
              <a:solidFill>
                <a:prstClr val="black"/>
              </a:solidFill>
              <a:latin typeface="微軟正黑體" pitchFamily="34" charset="-120"/>
              <a:ea typeface="微軟正黑體" pitchFamily="34" charset="-120"/>
            </a:rPr>
            <a:t>應</a:t>
          </a:r>
          <a:r>
            <a:rPr lang="zh-TW" altLang="zh-TW" sz="1800" b="1" u="none" dirty="0" smtClean="0">
              <a:solidFill>
                <a:srgbClr val="FF0000"/>
              </a:solidFill>
              <a:latin typeface="微軟正黑體" pitchFamily="34" charset="-120"/>
              <a:ea typeface="微軟正黑體" pitchFamily="34" charset="-120"/>
            </a:rPr>
            <a:t>依規定追繳不當核發之</a:t>
          </a:r>
          <a:r>
            <a:rPr lang="zh-TW" altLang="en-US" sz="1800" b="1" u="none" dirty="0" smtClean="0">
              <a:solidFill>
                <a:srgbClr val="FF0000"/>
              </a:solidFill>
              <a:latin typeface="微軟正黑體" pitchFamily="34" charset="-120"/>
              <a:ea typeface="微軟正黑體" pitchFamily="34" charset="-120"/>
            </a:rPr>
            <a:t>獎勵金</a:t>
          </a:r>
          <a:r>
            <a:rPr lang="zh-TW" altLang="zh-TW" sz="1800" b="1" u="none" dirty="0" smtClean="0">
              <a:solidFill>
                <a:srgbClr val="FF0000"/>
              </a:solidFill>
              <a:latin typeface="微軟正黑體" pitchFamily="34" charset="-120"/>
              <a:ea typeface="微軟正黑體" pitchFamily="34" charset="-120"/>
            </a:rPr>
            <a:t>，並將申請流程張貼於申辦櫃台及刊登於機關網</a:t>
          </a:r>
          <a:r>
            <a:rPr lang="zh-TW" altLang="en-US" sz="1800" b="1" u="none" dirty="0" smtClean="0">
              <a:solidFill>
                <a:srgbClr val="FF0000"/>
              </a:solidFill>
              <a:latin typeface="微軟正黑體" pitchFamily="34" charset="-120"/>
              <a:ea typeface="微軟正黑體" pitchFamily="34" charset="-120"/>
            </a:rPr>
            <a:t>頁</a:t>
          </a:r>
          <a:r>
            <a:rPr lang="zh-TW" altLang="zh-TW" sz="1800" b="1" u="none" dirty="0" smtClean="0">
              <a:solidFill>
                <a:srgbClr val="FF0000"/>
              </a:solidFill>
              <a:latin typeface="微軟正黑體" pitchFamily="34" charset="-120"/>
              <a:ea typeface="微軟正黑體" pitchFamily="34" charset="-120"/>
            </a:rPr>
            <a:t>，</a:t>
          </a:r>
          <a:r>
            <a:rPr lang="zh-TW" altLang="en-US" sz="1800" b="1" u="none" dirty="0" smtClean="0">
              <a:solidFill>
                <a:srgbClr val="FF0000"/>
              </a:solidFill>
              <a:latin typeface="微軟正黑體" pitchFamily="34" charset="-120"/>
              <a:ea typeface="微軟正黑體" pitchFamily="34" charset="-120"/>
            </a:rPr>
            <a:t>讓</a:t>
          </a:r>
          <a:r>
            <a:rPr lang="zh-TW" altLang="zh-TW" sz="1800" b="1" u="none" dirty="0" smtClean="0">
              <a:solidFill>
                <a:srgbClr val="FF0000"/>
              </a:solidFill>
              <a:latin typeface="微軟正黑體" pitchFamily="34" charset="-120"/>
              <a:ea typeface="微軟正黑體" pitchFamily="34" charset="-120"/>
            </a:rPr>
            <a:t>流程公開透明。</a:t>
          </a:r>
          <a:endParaRPr lang="zh-TW" altLang="en-US" sz="1800" b="1" u="none" dirty="0"/>
        </a:p>
      </dgm:t>
    </dgm:pt>
    <dgm:pt modelId="{7EFFB23A-673B-4BC8-AFDC-90F572056801}" type="parTrans" cxnId="{0CF4BA42-EF19-4569-A3E9-27142CF47899}">
      <dgm:prSet/>
      <dgm:spPr/>
      <dgm:t>
        <a:bodyPr/>
        <a:lstStyle/>
        <a:p>
          <a:endParaRPr lang="zh-TW" altLang="en-US"/>
        </a:p>
      </dgm:t>
    </dgm:pt>
    <dgm:pt modelId="{232DEA04-3DA5-4569-BAA5-7926BF5C2514}" type="sibTrans" cxnId="{0CF4BA42-EF19-4569-A3E9-27142CF47899}">
      <dgm:prSet/>
      <dgm:spPr/>
      <dgm:t>
        <a:bodyPr/>
        <a:lstStyle/>
        <a:p>
          <a:endParaRPr lang="zh-TW" altLang="en-US"/>
        </a:p>
      </dgm:t>
    </dgm:pt>
    <dgm:pt modelId="{23A7DCA4-7979-4E59-95FF-95C5CFF582C1}">
      <dgm:prSet phldrT="[文字]" custT="1"/>
      <dgm:spPr>
        <a:solidFill>
          <a:srgbClr val="CCFFCC"/>
        </a:solidFill>
        <a:ln>
          <a:solidFill>
            <a:srgbClr val="002060"/>
          </a:solidFill>
        </a:ln>
      </dgm:spPr>
      <dgm:t>
        <a:bodyPr/>
        <a:lstStyle/>
        <a:p>
          <a:pPr algn="l">
            <a:lnSpc>
              <a:spcPts val="2000"/>
            </a:lnSpc>
            <a:spcAft>
              <a:spcPts val="0"/>
            </a:spcAft>
          </a:pPr>
          <a:r>
            <a:rPr lang="zh-TW" altLang="zh-TW" sz="1800" b="1" u="none" dirty="0" smtClean="0">
              <a:solidFill>
                <a:prstClr val="black"/>
              </a:solidFill>
              <a:latin typeface="微軟正黑體" pitchFamily="34" charset="-120"/>
              <a:ea typeface="微軟正黑體" pitchFamily="34" charset="-120"/>
            </a:rPr>
            <a:t>小曾收受業者小郝的好處，</a:t>
          </a:r>
          <a:r>
            <a:rPr lang="zh-TW" altLang="en-US" sz="1800" b="1" u="none" dirty="0" smtClean="0">
              <a:solidFill>
                <a:srgbClr val="FF0000"/>
              </a:solidFill>
              <a:latin typeface="微軟正黑體" panose="020B0604030504040204" pitchFamily="34" charset="-120"/>
              <a:ea typeface="微軟正黑體" panose="020B0604030504040204" pitchFamily="34" charset="-120"/>
            </a:rPr>
            <a:t>製作不實的</a:t>
          </a:r>
          <a:r>
            <a:rPr lang="zh-TW" altLang="en-US" sz="1800" b="1" dirty="0" smtClean="0">
              <a:solidFill>
                <a:srgbClr val="FF0000"/>
              </a:solidFill>
              <a:latin typeface="微軟正黑體" panose="020B0604030504040204" pitchFamily="34" charset="-120"/>
              <a:ea typeface="微軟正黑體" panose="020B0604030504040204" pitchFamily="34" charset="-120"/>
            </a:rPr>
            <a:t>審查紀錄，</a:t>
          </a:r>
          <a:r>
            <a:rPr lang="zh-TW" altLang="zh-TW" sz="1800" b="1" dirty="0" smtClean="0">
              <a:solidFill>
                <a:srgbClr val="FF0000"/>
              </a:solidFill>
              <a:latin typeface="微軟正黑體" pitchFamily="34" charset="-120"/>
              <a:ea typeface="微軟正黑體" pitchFamily="34" charset="-120"/>
            </a:rPr>
            <a:t>已涉犯</a:t>
          </a:r>
          <a:r>
            <a:rPr lang="zh-TW" altLang="en-US" sz="1800" b="1" dirty="0" smtClean="0">
              <a:solidFill>
                <a:srgbClr val="FF0000"/>
              </a:solidFill>
              <a:latin typeface="微軟正黑體" pitchFamily="34" charset="-120"/>
              <a:ea typeface="微軟正黑體" pitchFamily="34" charset="-120"/>
            </a:rPr>
            <a:t>公務員登載不實文書罪</a:t>
          </a:r>
          <a:r>
            <a:rPr lang="zh-TW" altLang="zh-TW" sz="1800" b="1" dirty="0" smtClean="0">
              <a:solidFill>
                <a:srgbClr val="FF0000"/>
              </a:solidFill>
              <a:latin typeface="微軟正黑體" pitchFamily="34" charset="-120"/>
              <a:ea typeface="微軟正黑體" pitchFamily="34" charset="-120"/>
            </a:rPr>
            <a:t>。</a:t>
          </a:r>
          <a:endParaRPr lang="zh-TW" altLang="en-US" sz="1800" b="1" dirty="0">
            <a:solidFill>
              <a:srgbClr val="FF0000"/>
            </a:solidFill>
            <a:latin typeface="微軟正黑體" pitchFamily="34" charset="-120"/>
            <a:ea typeface="微軟正黑體" pitchFamily="34" charset="-120"/>
          </a:endParaRPr>
        </a:p>
      </dgm:t>
    </dgm:pt>
    <dgm:pt modelId="{75EFC9D3-8325-4AAA-8841-71FED3AF6C95}" type="parTrans" cxnId="{FAC9731F-4C76-4CEF-8868-73B83ADBBDCC}">
      <dgm:prSet/>
      <dgm:spPr/>
      <dgm:t>
        <a:bodyPr/>
        <a:lstStyle/>
        <a:p>
          <a:endParaRPr lang="zh-TW" altLang="en-US"/>
        </a:p>
      </dgm:t>
    </dgm:pt>
    <dgm:pt modelId="{99D21C28-8856-49D8-991C-6F658BAF831A}" type="sibTrans" cxnId="{FAC9731F-4C76-4CEF-8868-73B83ADBBDCC}">
      <dgm:prSet/>
      <dgm:spPr/>
      <dgm:t>
        <a:bodyPr/>
        <a:lstStyle/>
        <a:p>
          <a:endParaRPr lang="zh-TW" altLang="en-US"/>
        </a:p>
      </dgm:t>
    </dgm:pt>
    <dgm:pt modelId="{9A355A8B-6D66-4DBE-A9FD-E10F4BFEFCED}">
      <dgm:prSet phldrT="[文字]" custT="1"/>
      <dgm:spPr>
        <a:solidFill>
          <a:schemeClr val="accent6">
            <a:lumMod val="20000"/>
            <a:lumOff val="80000"/>
          </a:schemeClr>
        </a:solidFill>
        <a:ln>
          <a:solidFill>
            <a:srgbClr val="002060"/>
          </a:solidFill>
        </a:ln>
      </dgm:spPr>
      <dgm:t>
        <a:bodyPr/>
        <a:lstStyle/>
        <a:p>
          <a:pPr algn="l">
            <a:lnSpc>
              <a:spcPts val="2000"/>
            </a:lnSpc>
            <a:spcAft>
              <a:spcPts val="0"/>
            </a:spcAft>
          </a:pPr>
          <a:r>
            <a:rPr lang="zh-TW" altLang="zh-TW" sz="1800" b="1" dirty="0" smtClean="0">
              <a:solidFill>
                <a:prstClr val="black"/>
              </a:solidFill>
              <a:latin typeface="微軟正黑體" pitchFamily="34" charset="-120"/>
              <a:ea typeface="微軟正黑體" pitchFamily="34" charset="-120"/>
            </a:rPr>
            <a:t>業者</a:t>
          </a:r>
          <a:r>
            <a:rPr lang="zh-TW" altLang="zh-TW" sz="1800" b="1" u="none" dirty="0" smtClean="0">
              <a:solidFill>
                <a:prstClr val="black"/>
              </a:solidFill>
              <a:latin typeface="微軟正黑體" pitchFamily="34" charset="-120"/>
              <a:ea typeface="微軟正黑體" pitchFamily="34" charset="-120"/>
            </a:rPr>
            <a:t>小郝</a:t>
          </a:r>
          <a:r>
            <a:rPr lang="zh-TW" altLang="zh-TW" sz="1800" b="1" dirty="0" smtClean="0">
              <a:solidFill>
                <a:prstClr val="black"/>
              </a:solidFill>
              <a:latin typeface="微軟正黑體" pitchFamily="34" charset="-120"/>
              <a:ea typeface="微軟正黑體" pitchFamily="34" charset="-120"/>
            </a:rPr>
            <a:t>明知</a:t>
          </a:r>
          <a:r>
            <a:rPr lang="zh-TW" altLang="en-US" sz="1800" b="1" dirty="0" smtClean="0">
              <a:solidFill>
                <a:prstClr val="black"/>
              </a:solidFill>
              <a:latin typeface="微軟正黑體" pitchFamily="34" charset="-120"/>
              <a:ea typeface="微軟正黑體" pitchFamily="34" charset="-120"/>
            </a:rPr>
            <a:t>自己</a:t>
          </a:r>
          <a:r>
            <a:rPr lang="zh-TW" altLang="zh-TW" sz="1800" b="1" dirty="0" smtClean="0">
              <a:solidFill>
                <a:prstClr val="black"/>
              </a:solidFill>
              <a:latin typeface="微軟正黑體" pitchFamily="34" charset="-120"/>
              <a:ea typeface="微軟正黑體" pitchFamily="34" charset="-120"/>
            </a:rPr>
            <a:t>不符合申請獎勵的要件，</a:t>
          </a:r>
          <a:r>
            <a:rPr lang="zh-TW" altLang="en-US" sz="1800" b="1" dirty="0" smtClean="0">
              <a:solidFill>
                <a:prstClr val="black"/>
              </a:solidFill>
              <a:latin typeface="微軟正黑體" pitchFamily="34" charset="-120"/>
              <a:ea typeface="微軟正黑體" pitchFamily="34" charset="-120"/>
            </a:rPr>
            <a:t>竟</a:t>
          </a:r>
          <a:r>
            <a:rPr lang="zh-TW" altLang="zh-TW" sz="1800" b="1" dirty="0" smtClean="0">
              <a:solidFill>
                <a:srgbClr val="FF0000"/>
              </a:solidFill>
              <a:latin typeface="微軟正黑體" pitchFamily="34" charset="-120"/>
              <a:ea typeface="微軟正黑體" pitchFamily="34" charset="-120"/>
            </a:rPr>
            <a:t>給</a:t>
          </a:r>
          <a:r>
            <a:rPr lang="zh-TW" altLang="zh-TW" sz="1800" b="1" u="none" dirty="0" smtClean="0">
              <a:solidFill>
                <a:srgbClr val="FF0000"/>
              </a:solidFill>
              <a:latin typeface="微軟正黑體" pitchFamily="34" charset="-120"/>
              <a:ea typeface="微軟正黑體" pitchFamily="34" charset="-120"/>
            </a:rPr>
            <a:t>小曾好處以</a:t>
          </a:r>
          <a:r>
            <a:rPr lang="zh-TW" altLang="en-US" sz="1800" b="1" u="none" dirty="0" smtClean="0">
              <a:solidFill>
                <a:srgbClr val="FF0000"/>
              </a:solidFill>
              <a:latin typeface="微軟正黑體" pitchFamily="34" charset="-120"/>
              <a:ea typeface="微軟正黑體" pitchFamily="34" charset="-120"/>
            </a:rPr>
            <a:t>協助</a:t>
          </a:r>
          <a:r>
            <a:rPr lang="zh-TW" altLang="zh-TW" sz="1800" b="1" u="none" dirty="0" smtClean="0">
              <a:solidFill>
                <a:srgbClr val="FF0000"/>
              </a:solidFill>
              <a:latin typeface="微軟正黑體" pitchFamily="34" charset="-120"/>
              <a:ea typeface="微軟正黑體" pitchFamily="34" charset="-120"/>
            </a:rPr>
            <a:t>通過</a:t>
          </a:r>
          <a:r>
            <a:rPr lang="zh-TW" altLang="en-US" sz="1800" b="1" u="none" dirty="0" smtClean="0">
              <a:solidFill>
                <a:srgbClr val="FF0000"/>
              </a:solidFill>
              <a:latin typeface="微軟正黑體" pitchFamily="34" charset="-120"/>
              <a:ea typeface="微軟正黑體" pitchFamily="34" charset="-120"/>
            </a:rPr>
            <a:t>申請案件</a:t>
          </a:r>
          <a:r>
            <a:rPr lang="zh-TW" altLang="zh-TW" sz="1800" b="1" u="none" dirty="0" smtClean="0">
              <a:solidFill>
                <a:srgbClr val="FF0000"/>
              </a:solidFill>
              <a:latin typeface="微軟正黑體" pitchFamily="34" charset="-120"/>
              <a:ea typeface="微軟正黑體" pitchFamily="34" charset="-120"/>
            </a:rPr>
            <a:t>，涉犯行賄罪</a:t>
          </a:r>
          <a:r>
            <a:rPr lang="zh-TW" altLang="en-US" sz="1800" b="1" u="none" dirty="0" smtClean="0">
              <a:solidFill>
                <a:srgbClr val="FF0000"/>
              </a:solidFill>
              <a:latin typeface="微軟正黑體" pitchFamily="34" charset="-120"/>
              <a:ea typeface="微軟正黑體" pitchFamily="34" charset="-120"/>
            </a:rPr>
            <a:t>。</a:t>
          </a:r>
          <a:r>
            <a:rPr lang="zh-TW" altLang="zh-TW" sz="1800" b="1" u="none" dirty="0" smtClean="0">
              <a:solidFill>
                <a:srgbClr val="FF0000"/>
              </a:solidFill>
              <a:latin typeface="微軟正黑體" pitchFamily="34" charset="-120"/>
              <a:ea typeface="微軟正黑體" pitchFamily="34" charset="-120"/>
            </a:rPr>
            <a:t>小郝以虛偽不實</a:t>
          </a:r>
          <a:r>
            <a:rPr lang="zh-TW" altLang="zh-TW" sz="1800" b="1" dirty="0" smtClean="0">
              <a:solidFill>
                <a:srgbClr val="FF0000"/>
              </a:solidFill>
              <a:latin typeface="微軟正黑體" pitchFamily="34" charset="-120"/>
              <a:ea typeface="微軟正黑體" pitchFamily="34" charset="-120"/>
            </a:rPr>
            <a:t>文件提出申請的行為，</a:t>
          </a:r>
          <a:r>
            <a:rPr lang="zh-TW" altLang="zh-TW" sz="1800" b="1" dirty="0" smtClean="0">
              <a:solidFill>
                <a:schemeClr val="tx1"/>
              </a:solidFill>
              <a:latin typeface="微軟正黑體" pitchFamily="34" charset="-120"/>
              <a:ea typeface="微軟正黑體" pitchFamily="34" charset="-120"/>
            </a:rPr>
            <a:t>亦有</a:t>
          </a:r>
          <a:r>
            <a:rPr lang="zh-TW" altLang="zh-TW" sz="1800" b="1" dirty="0" smtClean="0">
              <a:solidFill>
                <a:srgbClr val="FF0000"/>
              </a:solidFill>
              <a:latin typeface="微軟正黑體" pitchFamily="34" charset="-120"/>
              <a:ea typeface="微軟正黑體" pitchFamily="34" charset="-120"/>
            </a:rPr>
            <a:t>觸犯偽造文書及詐欺罪</a:t>
          </a:r>
          <a:r>
            <a:rPr lang="zh-TW" altLang="en-US" sz="1800" b="1" dirty="0" smtClean="0">
              <a:solidFill>
                <a:srgbClr val="FF0000"/>
              </a:solidFill>
              <a:latin typeface="微軟正黑體" pitchFamily="34" charset="-120"/>
              <a:ea typeface="微軟正黑體" pitchFamily="34" charset="-120"/>
            </a:rPr>
            <a:t>之嫌</a:t>
          </a:r>
          <a:r>
            <a:rPr lang="zh-TW" altLang="zh-TW" sz="1800" b="1" dirty="0" smtClean="0">
              <a:solidFill>
                <a:srgbClr val="FF0000"/>
              </a:solidFill>
              <a:latin typeface="微軟正黑體" pitchFamily="34" charset="-120"/>
              <a:ea typeface="微軟正黑體" pitchFamily="34" charset="-120"/>
            </a:rPr>
            <a:t>。</a:t>
          </a:r>
          <a:endParaRPr lang="zh-TW" altLang="en-US" sz="1800" b="1" u="none" dirty="0">
            <a:solidFill>
              <a:srgbClr val="FF0000"/>
            </a:solidFill>
          </a:endParaRPr>
        </a:p>
      </dgm:t>
    </dgm:pt>
    <dgm:pt modelId="{43022CBE-099B-46A5-B074-A100973C0B44}" type="parTrans" cxnId="{660A684A-7F08-4940-A861-3FC43F749C04}">
      <dgm:prSet/>
      <dgm:spPr/>
      <dgm:t>
        <a:bodyPr/>
        <a:lstStyle/>
        <a:p>
          <a:endParaRPr lang="zh-TW" altLang="en-US"/>
        </a:p>
      </dgm:t>
    </dgm:pt>
    <dgm:pt modelId="{3E90B0C6-7223-4087-B4CC-A46CC466D7F0}" type="sibTrans" cxnId="{660A684A-7F08-4940-A861-3FC43F749C04}">
      <dgm:prSet/>
      <dgm:spPr/>
      <dgm:t>
        <a:bodyPr/>
        <a:lstStyle/>
        <a:p>
          <a:endParaRPr lang="zh-TW" altLang="en-US"/>
        </a:p>
      </dgm:t>
    </dgm:pt>
    <dgm:pt modelId="{A412E301-D7D7-4714-A303-07333F10C7D7}" type="pres">
      <dgm:prSet presAssocID="{EFEDABA8-EC57-452D-9897-D6D76DB883F9}" presName="diagram" presStyleCnt="0">
        <dgm:presLayoutVars>
          <dgm:dir/>
          <dgm:resizeHandles val="exact"/>
        </dgm:presLayoutVars>
      </dgm:prSet>
      <dgm:spPr/>
      <dgm:t>
        <a:bodyPr/>
        <a:lstStyle/>
        <a:p>
          <a:endParaRPr lang="zh-TW" altLang="en-US"/>
        </a:p>
      </dgm:t>
    </dgm:pt>
    <dgm:pt modelId="{7821F131-BE5B-43FA-AB15-3B0777F80B3D}" type="pres">
      <dgm:prSet presAssocID="{9EF70DE7-3CED-4189-BBCB-E196C51369AC}" presName="node" presStyleLbl="node1" presStyleIdx="0" presStyleCnt="4" custScaleY="80529">
        <dgm:presLayoutVars>
          <dgm:bulletEnabled val="1"/>
        </dgm:presLayoutVars>
      </dgm:prSet>
      <dgm:spPr/>
      <dgm:t>
        <a:bodyPr/>
        <a:lstStyle/>
        <a:p>
          <a:endParaRPr lang="zh-TW" altLang="en-US"/>
        </a:p>
      </dgm:t>
    </dgm:pt>
    <dgm:pt modelId="{454D8BE4-F2D4-4BAF-8A09-2DD2B30A521B}" type="pres">
      <dgm:prSet presAssocID="{77D64ADC-44BE-43A1-B8EB-D989696B23BF}" presName="sibTrans" presStyleCnt="0"/>
      <dgm:spPr/>
    </dgm:pt>
    <dgm:pt modelId="{DFC4F64B-1B5A-4F5D-887B-99740E8DDB83}" type="pres">
      <dgm:prSet presAssocID="{EC55F229-0BE7-482A-8109-2E239E39A17E}" presName="node" presStyleLbl="node1" presStyleIdx="1" presStyleCnt="4" custScaleY="61220" custLinFactNeighborY="25654">
        <dgm:presLayoutVars>
          <dgm:bulletEnabled val="1"/>
        </dgm:presLayoutVars>
      </dgm:prSet>
      <dgm:spPr/>
      <dgm:t>
        <a:bodyPr/>
        <a:lstStyle/>
        <a:p>
          <a:endParaRPr lang="zh-TW" altLang="en-US"/>
        </a:p>
      </dgm:t>
    </dgm:pt>
    <dgm:pt modelId="{301CB897-B801-487B-B5C6-664869D021FC}" type="pres">
      <dgm:prSet presAssocID="{232DEA04-3DA5-4569-BAA5-7926BF5C2514}" presName="sibTrans" presStyleCnt="0"/>
      <dgm:spPr/>
    </dgm:pt>
    <dgm:pt modelId="{CB6FA390-599C-4258-8764-3AF7D62F08E7}" type="pres">
      <dgm:prSet presAssocID="{23A7DCA4-7979-4E59-95FF-95C5CFF582C1}" presName="node" presStyleLbl="node1" presStyleIdx="2" presStyleCnt="4" custScaleY="77116" custLinFactNeighborX="344" custLinFactNeighborY="26953">
        <dgm:presLayoutVars>
          <dgm:bulletEnabled val="1"/>
        </dgm:presLayoutVars>
      </dgm:prSet>
      <dgm:spPr/>
      <dgm:t>
        <a:bodyPr/>
        <a:lstStyle/>
        <a:p>
          <a:endParaRPr lang="zh-TW" altLang="en-US"/>
        </a:p>
      </dgm:t>
    </dgm:pt>
    <dgm:pt modelId="{68130CED-FE46-4D36-B9EB-EEB0D5266FCD}" type="pres">
      <dgm:prSet presAssocID="{99D21C28-8856-49D8-991C-6F658BAF831A}" presName="sibTrans" presStyleCnt="0"/>
      <dgm:spPr/>
    </dgm:pt>
    <dgm:pt modelId="{A27679D6-9304-4C74-A617-98800454B2A3}" type="pres">
      <dgm:prSet presAssocID="{9A355A8B-6D66-4DBE-A9FD-E10F4BFEFCED}" presName="node" presStyleLbl="node1" presStyleIdx="3" presStyleCnt="4" custScaleY="82159" custLinFactNeighborX="344" custLinFactNeighborY="26953">
        <dgm:presLayoutVars>
          <dgm:bulletEnabled val="1"/>
        </dgm:presLayoutVars>
      </dgm:prSet>
      <dgm:spPr/>
      <dgm:t>
        <a:bodyPr/>
        <a:lstStyle/>
        <a:p>
          <a:endParaRPr lang="zh-TW" altLang="en-US"/>
        </a:p>
      </dgm:t>
    </dgm:pt>
  </dgm:ptLst>
  <dgm:cxnLst>
    <dgm:cxn modelId="{AEB5462A-EF08-4C4E-8665-339FF47AC2DA}" type="presOf" srcId="{9A355A8B-6D66-4DBE-A9FD-E10F4BFEFCED}" destId="{A27679D6-9304-4C74-A617-98800454B2A3}" srcOrd="0" destOrd="0" presId="urn:microsoft.com/office/officeart/2005/8/layout/default#4"/>
    <dgm:cxn modelId="{533D3390-FC71-4AD1-A80B-562BE591C21D}" type="presOf" srcId="{23A7DCA4-7979-4E59-95FF-95C5CFF582C1}" destId="{CB6FA390-599C-4258-8764-3AF7D62F08E7}" srcOrd="0" destOrd="0" presId="urn:microsoft.com/office/officeart/2005/8/layout/default#4"/>
    <dgm:cxn modelId="{0CF4BA42-EF19-4569-A3E9-27142CF47899}" srcId="{EFEDABA8-EC57-452D-9897-D6D76DB883F9}" destId="{EC55F229-0BE7-482A-8109-2E239E39A17E}" srcOrd="1" destOrd="0" parTransId="{7EFFB23A-673B-4BC8-AFDC-90F572056801}" sibTransId="{232DEA04-3DA5-4569-BAA5-7926BF5C2514}"/>
    <dgm:cxn modelId="{5BE2800B-613A-4F04-861B-60EC2D1AAB1D}" type="presOf" srcId="{EFEDABA8-EC57-452D-9897-D6D76DB883F9}" destId="{A412E301-D7D7-4714-A303-07333F10C7D7}" srcOrd="0" destOrd="0" presId="urn:microsoft.com/office/officeart/2005/8/layout/default#4"/>
    <dgm:cxn modelId="{BCD02E8E-154B-44C0-8ACB-27F0E219E69C}" type="presOf" srcId="{EC55F229-0BE7-482A-8109-2E239E39A17E}" destId="{DFC4F64B-1B5A-4F5D-887B-99740E8DDB83}" srcOrd="0" destOrd="0" presId="urn:microsoft.com/office/officeart/2005/8/layout/default#4"/>
    <dgm:cxn modelId="{FAC9731F-4C76-4CEF-8868-73B83ADBBDCC}" srcId="{EFEDABA8-EC57-452D-9897-D6D76DB883F9}" destId="{23A7DCA4-7979-4E59-95FF-95C5CFF582C1}" srcOrd="2" destOrd="0" parTransId="{75EFC9D3-8325-4AAA-8841-71FED3AF6C95}" sibTransId="{99D21C28-8856-49D8-991C-6F658BAF831A}"/>
    <dgm:cxn modelId="{92697FD9-A634-4FDF-99A7-9146DF46F649}" srcId="{EFEDABA8-EC57-452D-9897-D6D76DB883F9}" destId="{9EF70DE7-3CED-4189-BBCB-E196C51369AC}" srcOrd="0" destOrd="0" parTransId="{5DD74AA8-39EA-4998-B0FF-6B1AFA15D3B0}" sibTransId="{77D64ADC-44BE-43A1-B8EB-D989696B23BF}"/>
    <dgm:cxn modelId="{69D4E8E7-F434-47B6-BD5C-E47EA90E417D}" type="presOf" srcId="{9EF70DE7-3CED-4189-BBCB-E196C51369AC}" destId="{7821F131-BE5B-43FA-AB15-3B0777F80B3D}" srcOrd="0" destOrd="0" presId="urn:microsoft.com/office/officeart/2005/8/layout/default#4"/>
    <dgm:cxn modelId="{660A684A-7F08-4940-A861-3FC43F749C04}" srcId="{EFEDABA8-EC57-452D-9897-D6D76DB883F9}" destId="{9A355A8B-6D66-4DBE-A9FD-E10F4BFEFCED}" srcOrd="3" destOrd="0" parTransId="{43022CBE-099B-46A5-B074-A100973C0B44}" sibTransId="{3E90B0C6-7223-4087-B4CC-A46CC466D7F0}"/>
    <dgm:cxn modelId="{3F4347EB-E5D2-471C-BC0E-4EC4A0BCD1F1}" type="presParOf" srcId="{A412E301-D7D7-4714-A303-07333F10C7D7}" destId="{7821F131-BE5B-43FA-AB15-3B0777F80B3D}" srcOrd="0" destOrd="0" presId="urn:microsoft.com/office/officeart/2005/8/layout/default#4"/>
    <dgm:cxn modelId="{DA73139D-D499-41A5-8792-611E602673CF}" type="presParOf" srcId="{A412E301-D7D7-4714-A303-07333F10C7D7}" destId="{454D8BE4-F2D4-4BAF-8A09-2DD2B30A521B}" srcOrd="1" destOrd="0" presId="urn:microsoft.com/office/officeart/2005/8/layout/default#4"/>
    <dgm:cxn modelId="{B33B23A2-7488-4D81-B0C8-E9AB65EA639B}" type="presParOf" srcId="{A412E301-D7D7-4714-A303-07333F10C7D7}" destId="{DFC4F64B-1B5A-4F5D-887B-99740E8DDB83}" srcOrd="2" destOrd="0" presId="urn:microsoft.com/office/officeart/2005/8/layout/default#4"/>
    <dgm:cxn modelId="{4E03CF2A-F160-4E4A-AA44-766B3BCBB0CA}" type="presParOf" srcId="{A412E301-D7D7-4714-A303-07333F10C7D7}" destId="{301CB897-B801-487B-B5C6-664869D021FC}" srcOrd="3" destOrd="0" presId="urn:microsoft.com/office/officeart/2005/8/layout/default#4"/>
    <dgm:cxn modelId="{84671429-6A1B-4AD6-B24C-C32DE2CAA5D0}" type="presParOf" srcId="{A412E301-D7D7-4714-A303-07333F10C7D7}" destId="{CB6FA390-599C-4258-8764-3AF7D62F08E7}" srcOrd="4" destOrd="0" presId="urn:microsoft.com/office/officeart/2005/8/layout/default#4"/>
    <dgm:cxn modelId="{70EFD05F-AA59-4CD0-994B-D836B5BC5137}" type="presParOf" srcId="{A412E301-D7D7-4714-A303-07333F10C7D7}" destId="{68130CED-FE46-4D36-B9EB-EEB0D5266FCD}" srcOrd="5" destOrd="0" presId="urn:microsoft.com/office/officeart/2005/8/layout/default#4"/>
    <dgm:cxn modelId="{9252D00A-0D2A-49B6-8D1F-3ECD4AA33130}" type="presParOf" srcId="{A412E301-D7D7-4714-A303-07333F10C7D7}" destId="{A27679D6-9304-4C74-A617-98800454B2A3}" srcOrd="6"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1F131-BE5B-43FA-AB15-3B0777F80B3D}">
      <dsp:nvSpPr>
        <dsp:cNvPr id="0" name=""/>
        <dsp:cNvSpPr/>
      </dsp:nvSpPr>
      <dsp:spPr>
        <a:xfrm>
          <a:off x="0" y="948630"/>
          <a:ext cx="2768203" cy="1660921"/>
        </a:xfrm>
        <a:prstGeom prst="rect">
          <a:avLst/>
        </a:prstGeom>
        <a:solidFill>
          <a:schemeClr val="accent4">
            <a:lumMod val="20000"/>
            <a:lumOff val="8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ts val="1600"/>
            </a:lnSpc>
            <a:spcBef>
              <a:spcPct val="0"/>
            </a:spcBef>
            <a:spcAft>
              <a:spcPts val="0"/>
            </a:spcAft>
          </a:pPr>
          <a:r>
            <a:rPr lang="zh-TW" altLang="zh-TW" sz="1400" b="1" kern="1200" dirty="0" smtClean="0">
              <a:solidFill>
                <a:prstClr val="black"/>
              </a:solidFill>
              <a:latin typeface="微軟正黑體" pitchFamily="34" charset="-120"/>
              <a:ea typeface="微軟正黑體" pitchFamily="34" charset="-120"/>
            </a:rPr>
            <a:t>內政部消防署「各級消防主管機關辦理消防安全檢查違法案件處理注意事項」第</a:t>
          </a:r>
          <a:r>
            <a:rPr lang="en-US" altLang="zh-TW" sz="1400" b="1" kern="1200" dirty="0" smtClean="0">
              <a:solidFill>
                <a:prstClr val="black"/>
              </a:solidFill>
              <a:latin typeface="微軟正黑體" pitchFamily="34" charset="-120"/>
              <a:ea typeface="微軟正黑體" pitchFamily="34" charset="-120"/>
            </a:rPr>
            <a:t>4</a:t>
          </a:r>
          <a:r>
            <a:rPr lang="zh-TW" altLang="zh-TW" sz="1400" b="1" kern="1200" dirty="0" smtClean="0">
              <a:solidFill>
                <a:prstClr val="black"/>
              </a:solidFill>
              <a:latin typeface="微軟正黑體" pitchFamily="34" charset="-120"/>
              <a:ea typeface="微軟正黑體" pitchFamily="34" charset="-120"/>
            </a:rPr>
            <a:t>點第</a:t>
          </a:r>
          <a:r>
            <a:rPr lang="en-US" altLang="zh-TW" sz="1400" b="1" kern="1200" dirty="0" smtClean="0">
              <a:solidFill>
                <a:prstClr val="black"/>
              </a:solidFill>
              <a:latin typeface="微軟正黑體" pitchFamily="34" charset="-120"/>
              <a:ea typeface="微軟正黑體" pitchFamily="34" charset="-120"/>
            </a:rPr>
            <a:t>2</a:t>
          </a:r>
          <a:r>
            <a:rPr lang="zh-TW" altLang="zh-TW" sz="1400" b="1" kern="1200" dirty="0" smtClean="0">
              <a:solidFill>
                <a:prstClr val="black"/>
              </a:solidFill>
              <a:latin typeface="微軟正黑體" pitchFamily="34" charset="-120"/>
              <a:ea typeface="微軟正黑體" pitchFamily="34" charset="-120"/>
            </a:rPr>
            <a:t>款規定，</a:t>
          </a:r>
          <a:r>
            <a:rPr lang="zh-TW" altLang="zh-TW" sz="1400" b="1" kern="1200" dirty="0" smtClean="0">
              <a:solidFill>
                <a:srgbClr val="FF0000"/>
              </a:solidFill>
              <a:latin typeface="微軟正黑體" pitchFamily="34" charset="-120"/>
              <a:ea typeface="微軟正黑體" pitchFamily="34" charset="-120"/>
            </a:rPr>
            <a:t>違反消防法案件經通知限期改善，逾期不改善或複查不合規定者，應立即舉發</a:t>
          </a:r>
          <a:r>
            <a:rPr lang="zh-TW" altLang="zh-TW" sz="1400" b="1" kern="1200" dirty="0" smtClean="0">
              <a:solidFill>
                <a:prstClr val="black"/>
              </a:solidFill>
              <a:latin typeface="微軟正黑體" pitchFamily="34" charset="-120"/>
              <a:ea typeface="微軟正黑體" pitchFamily="34" charset="-120"/>
            </a:rPr>
            <a:t>。</a:t>
          </a:r>
          <a:endParaRPr lang="zh-TW" altLang="en-US" sz="1400" kern="1200" dirty="0"/>
        </a:p>
      </dsp:txBody>
      <dsp:txXfrm>
        <a:off x="0" y="948630"/>
        <a:ext cx="2768203" cy="1660921"/>
      </dsp:txXfrm>
    </dsp:sp>
    <dsp:sp modelId="{DFC4F64B-1B5A-4F5D-887B-99740E8DDB83}">
      <dsp:nvSpPr>
        <dsp:cNvPr id="0" name=""/>
        <dsp:cNvSpPr/>
      </dsp:nvSpPr>
      <dsp:spPr>
        <a:xfrm>
          <a:off x="3045023" y="1374723"/>
          <a:ext cx="2768203" cy="1660921"/>
        </a:xfrm>
        <a:prstGeom prst="rect">
          <a:avLst/>
        </a:prstGeom>
        <a:solidFill>
          <a:schemeClr val="accent1">
            <a:lumMod val="20000"/>
            <a:lumOff val="8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ts val="1600"/>
            </a:lnSpc>
            <a:spcBef>
              <a:spcPct val="0"/>
            </a:spcBef>
            <a:spcAft>
              <a:spcPts val="0"/>
            </a:spcAft>
          </a:pPr>
          <a:r>
            <a:rPr lang="zh-TW" altLang="en-US" sz="1400" b="1" u="none" kern="1200" dirty="0" smtClean="0">
              <a:solidFill>
                <a:prstClr val="black"/>
              </a:solidFill>
              <a:latin typeface="微軟正黑體" pitchFamily="34" charset="-120"/>
              <a:ea typeface="微軟正黑體" pitchFamily="34" charset="-120"/>
            </a:rPr>
            <a:t>小蔡應於</a:t>
          </a:r>
          <a:r>
            <a:rPr lang="zh-TW" altLang="en-US" sz="1400" b="1" u="none" kern="1200" dirty="0" smtClean="0">
              <a:solidFill>
                <a:srgbClr val="FF0000"/>
              </a:solidFill>
              <a:latin typeface="微軟正黑體" pitchFamily="34" charset="-120"/>
              <a:ea typeface="微軟正黑體" pitchFamily="34" charset="-120"/>
            </a:rPr>
            <a:t>限期改善單內加註提出展延申請之期限，以及逾期申請的法律效果</a:t>
          </a:r>
          <a:r>
            <a:rPr lang="zh-TW" altLang="en-US" sz="1400" b="1" u="none" kern="1200" dirty="0" smtClean="0">
              <a:solidFill>
                <a:prstClr val="black"/>
              </a:solidFill>
              <a:latin typeface="微軟正黑體" pitchFamily="34" charset="-120"/>
              <a:ea typeface="微軟正黑體" pitchFamily="34" charset="-120"/>
            </a:rPr>
            <a:t>，以避免小楊可能以不知法令為由而提出陳情。</a:t>
          </a:r>
          <a:endParaRPr lang="zh-TW" altLang="en-US" sz="1400" u="none" kern="1200" dirty="0"/>
        </a:p>
      </dsp:txBody>
      <dsp:txXfrm>
        <a:off x="3045023" y="1374723"/>
        <a:ext cx="2768203" cy="1660921"/>
      </dsp:txXfrm>
    </dsp:sp>
    <dsp:sp modelId="{40D52210-8733-40D1-9CE1-36BABB922F15}">
      <dsp:nvSpPr>
        <dsp:cNvPr id="0" name=""/>
        <dsp:cNvSpPr/>
      </dsp:nvSpPr>
      <dsp:spPr>
        <a:xfrm>
          <a:off x="6090046" y="948630"/>
          <a:ext cx="2768203" cy="1660921"/>
        </a:xfrm>
        <a:prstGeom prst="rect">
          <a:avLst/>
        </a:prstGeom>
        <a:solidFill>
          <a:schemeClr val="accent5">
            <a:lumMod val="20000"/>
            <a:lumOff val="8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ts val="1600"/>
            </a:lnSpc>
            <a:spcBef>
              <a:spcPct val="0"/>
            </a:spcBef>
            <a:spcAft>
              <a:spcPts val="0"/>
            </a:spcAft>
          </a:pPr>
          <a:r>
            <a:rPr lang="zh-TW" altLang="zh-TW" sz="1400" b="1" u="none" kern="1200" dirty="0" smtClean="0">
              <a:solidFill>
                <a:prstClr val="black"/>
              </a:solidFill>
              <a:latin typeface="微軟正黑體" pitchFamily="34" charset="-120"/>
              <a:ea typeface="微軟正黑體" pitchFamily="34" charset="-120"/>
            </a:rPr>
            <a:t>小楊</a:t>
          </a:r>
          <a:r>
            <a:rPr lang="zh-TW" altLang="zh-TW" sz="1400" b="1" kern="1200" dirty="0" smtClean="0">
              <a:solidFill>
                <a:prstClr val="black"/>
              </a:solidFill>
              <a:latin typeface="微軟正黑體" pitchFamily="34" charset="-120"/>
              <a:ea typeface="微軟正黑體" pitchFamily="34" charset="-120"/>
            </a:rPr>
            <a:t>應於接獲限期改善單</a:t>
          </a:r>
          <a:r>
            <a:rPr lang="en-US" altLang="zh-TW" sz="1400" b="1" kern="1200" dirty="0" smtClean="0">
              <a:solidFill>
                <a:srgbClr val="FF0000"/>
              </a:solidFill>
              <a:latin typeface="微軟正黑體" pitchFamily="34" charset="-120"/>
              <a:ea typeface="微軟正黑體" pitchFamily="34" charset="-120"/>
            </a:rPr>
            <a:t>7</a:t>
          </a:r>
          <a:r>
            <a:rPr lang="zh-TW" altLang="zh-TW" sz="1400" b="1" kern="1200" dirty="0" smtClean="0">
              <a:solidFill>
                <a:srgbClr val="FF0000"/>
              </a:solidFill>
              <a:latin typeface="微軟正黑體" pitchFamily="34" charset="-120"/>
              <a:ea typeface="微軟正黑體" pitchFamily="34" charset="-120"/>
            </a:rPr>
            <a:t>日內</a:t>
          </a:r>
          <a:r>
            <a:rPr lang="zh-TW" altLang="zh-TW" sz="1400" b="1" kern="1200" dirty="0" smtClean="0">
              <a:solidFill>
                <a:prstClr val="black"/>
              </a:solidFill>
              <a:latin typeface="微軟正黑體" pitchFamily="34" charset="-120"/>
              <a:ea typeface="微軟正黑體" pitchFamily="34" charset="-120"/>
            </a:rPr>
            <a:t>，提</a:t>
          </a:r>
          <a:r>
            <a:rPr lang="zh-TW" altLang="en-US" sz="1400" b="1" kern="1200" dirty="0" smtClean="0">
              <a:solidFill>
                <a:prstClr val="black"/>
              </a:solidFill>
              <a:latin typeface="微軟正黑體" pitchFamily="34" charset="-120"/>
              <a:ea typeface="微軟正黑體" pitchFamily="34" charset="-120"/>
            </a:rPr>
            <a:t>出</a:t>
          </a:r>
          <a:r>
            <a:rPr lang="zh-TW" altLang="zh-TW" sz="1400" b="1" kern="1200" dirty="0" smtClean="0">
              <a:solidFill>
                <a:prstClr val="black"/>
              </a:solidFill>
              <a:latin typeface="微軟正黑體" pitchFamily="34" charset="-120"/>
              <a:ea typeface="微軟正黑體" pitchFamily="34" charset="-120"/>
            </a:rPr>
            <a:t>改善計畫書</a:t>
          </a:r>
          <a:r>
            <a:rPr lang="zh-TW" altLang="zh-TW" sz="1400" b="1" kern="1200" dirty="0" smtClean="0">
              <a:solidFill>
                <a:srgbClr val="FF0000"/>
              </a:solidFill>
              <a:latin typeface="微軟正黑體" pitchFamily="34" charset="-120"/>
              <a:ea typeface="微軟正黑體" pitchFamily="34" charset="-120"/>
            </a:rPr>
            <a:t>申請展延</a:t>
          </a:r>
          <a:r>
            <a:rPr lang="zh-TW" altLang="zh-TW" sz="1400" b="1" kern="1200" dirty="0" smtClean="0">
              <a:solidFill>
                <a:prstClr val="black"/>
              </a:solidFill>
              <a:latin typeface="微軟正黑體" pitchFamily="34" charset="-120"/>
              <a:ea typeface="微軟正黑體" pitchFamily="34" charset="-120"/>
            </a:rPr>
            <a:t>，</a:t>
          </a:r>
          <a:r>
            <a:rPr lang="zh-TW" altLang="en-US" sz="1400" b="1" kern="1200" dirty="0" smtClean="0">
              <a:solidFill>
                <a:prstClr val="black"/>
              </a:solidFill>
              <a:latin typeface="微軟正黑體" pitchFamily="34" charset="-120"/>
              <a:ea typeface="微軟正黑體" pitchFamily="34" charset="-120"/>
            </a:rPr>
            <a:t>始符規定。</a:t>
          </a:r>
          <a:endParaRPr lang="zh-TW" altLang="en-US" sz="1400" u="none" kern="1200" dirty="0"/>
        </a:p>
      </dsp:txBody>
      <dsp:txXfrm>
        <a:off x="6090046" y="948630"/>
        <a:ext cx="2768203" cy="1660921"/>
      </dsp:txXfrm>
    </dsp:sp>
    <dsp:sp modelId="{CB6FA390-599C-4258-8764-3AF7D62F08E7}">
      <dsp:nvSpPr>
        <dsp:cNvPr id="0" name=""/>
        <dsp:cNvSpPr/>
      </dsp:nvSpPr>
      <dsp:spPr>
        <a:xfrm>
          <a:off x="5571839" y="3414828"/>
          <a:ext cx="2768203" cy="1660921"/>
        </a:xfrm>
        <a:prstGeom prst="rect">
          <a:avLst/>
        </a:prstGeom>
        <a:solidFill>
          <a:srgbClr val="CCFFCC"/>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ts val="1600"/>
            </a:lnSpc>
            <a:spcBef>
              <a:spcPct val="0"/>
            </a:spcBef>
            <a:spcAft>
              <a:spcPts val="0"/>
            </a:spcAft>
          </a:pPr>
          <a:r>
            <a:rPr lang="zh-TW" altLang="zh-TW" sz="1400" b="1" kern="1200" dirty="0" smtClean="0">
              <a:solidFill>
                <a:prstClr val="black"/>
              </a:solidFill>
              <a:latin typeface="微軟正黑體" pitchFamily="34" charset="-120"/>
              <a:ea typeface="微軟正黑體" pitchFamily="34" charset="-120"/>
            </a:rPr>
            <a:t>機關</a:t>
          </a:r>
          <a:r>
            <a:rPr lang="zh-TW" altLang="en-US" sz="1400" b="1" kern="1200" dirty="0" smtClean="0">
              <a:solidFill>
                <a:prstClr val="black"/>
              </a:solidFill>
              <a:latin typeface="微軟正黑體" pitchFamily="34" charset="-120"/>
              <a:ea typeface="微軟正黑體" pitchFamily="34" charset="-120"/>
            </a:rPr>
            <a:t>得</a:t>
          </a:r>
          <a:r>
            <a:rPr lang="zh-TW" altLang="zh-TW" sz="1400" b="1" kern="1200" dirty="0" smtClean="0">
              <a:solidFill>
                <a:prstClr val="black"/>
              </a:solidFill>
              <a:latin typeface="微軟正黑體" pitchFamily="34" charset="-120"/>
              <a:ea typeface="微軟正黑體" pitchFamily="34" charset="-120"/>
            </a:rPr>
            <a:t>修正</a:t>
          </a:r>
          <a:r>
            <a:rPr lang="zh-TW" altLang="en-US" sz="1400" b="1" kern="1200" dirty="0" smtClean="0">
              <a:solidFill>
                <a:prstClr val="black"/>
              </a:solidFill>
              <a:latin typeface="微軟正黑體" pitchFamily="34" charset="-120"/>
              <a:ea typeface="微軟正黑體" pitchFamily="34" charset="-120"/>
            </a:rPr>
            <a:t>申請</a:t>
          </a:r>
          <a:r>
            <a:rPr lang="zh-TW" altLang="zh-TW" sz="1400" b="1" kern="1200" dirty="0" smtClean="0">
              <a:solidFill>
                <a:prstClr val="black"/>
              </a:solidFill>
              <a:latin typeface="微軟正黑體" pitchFamily="34" charset="-120"/>
              <a:ea typeface="微軟正黑體" pitchFamily="34" charset="-120"/>
            </a:rPr>
            <a:t>展延期限之規定，</a:t>
          </a:r>
          <a:r>
            <a:rPr lang="zh-TW" altLang="en-US" sz="1400" b="1" kern="1200" dirty="0" smtClean="0">
              <a:solidFill>
                <a:prstClr val="black"/>
              </a:solidFill>
              <a:latin typeface="微軟正黑體" pitchFamily="34" charset="-120"/>
              <a:ea typeface="微軟正黑體" pitchFamily="34" charset="-120"/>
            </a:rPr>
            <a:t>例如：</a:t>
          </a:r>
          <a:r>
            <a:rPr lang="zh-TW" altLang="zh-TW" sz="1400" b="1" kern="1200" dirty="0" smtClean="0">
              <a:solidFill>
                <a:srgbClr val="FF0000"/>
              </a:solidFill>
              <a:latin typeface="微軟正黑體" pitchFamily="34" charset="-120"/>
              <a:ea typeface="微軟正黑體" pitchFamily="34" charset="-120"/>
            </a:rPr>
            <a:t>再次展延</a:t>
          </a:r>
          <a:r>
            <a:rPr lang="zh-TW" altLang="en-US" sz="1400" b="1" kern="1200" dirty="0" smtClean="0">
              <a:solidFill>
                <a:srgbClr val="FF0000"/>
              </a:solidFill>
              <a:latin typeface="微軟正黑體" pitchFamily="34" charset="-120"/>
              <a:ea typeface="微軟正黑體" pitchFamily="34" charset="-120"/>
            </a:rPr>
            <a:t>者，必</a:t>
          </a:r>
          <a:r>
            <a:rPr lang="zh-TW" altLang="zh-TW" sz="1400" b="1" kern="1200" dirty="0" smtClean="0">
              <a:solidFill>
                <a:srgbClr val="FF0000"/>
              </a:solidFill>
              <a:latin typeface="微軟正黑體" pitchFamily="34" charset="-120"/>
              <a:ea typeface="微軟正黑體" pitchFamily="34" charset="-120"/>
            </a:rPr>
            <a:t>須提出施工改善進度</a:t>
          </a:r>
          <a:r>
            <a:rPr lang="en-US" altLang="zh-TW" sz="1400" b="1" kern="1200" dirty="0" smtClean="0">
              <a:solidFill>
                <a:srgbClr val="FF0000"/>
              </a:solidFill>
              <a:latin typeface="微軟正黑體" pitchFamily="34" charset="-120"/>
              <a:ea typeface="微軟正黑體" pitchFamily="34" charset="-120"/>
            </a:rPr>
            <a:t>50%</a:t>
          </a:r>
          <a:r>
            <a:rPr lang="zh-TW" altLang="zh-TW" sz="1400" b="1" kern="1200" dirty="0" smtClean="0">
              <a:solidFill>
                <a:srgbClr val="FF0000"/>
              </a:solidFill>
              <a:latin typeface="微軟正黑體" pitchFamily="34" charset="-120"/>
              <a:ea typeface="微軟正黑體" pitchFamily="34" charset="-120"/>
            </a:rPr>
            <a:t>以上之證明。</a:t>
          </a:r>
          <a:endParaRPr lang="en-US" altLang="zh-TW" sz="1400" b="1" kern="1200" dirty="0" smtClean="0">
            <a:solidFill>
              <a:srgbClr val="FF0000"/>
            </a:solidFill>
            <a:latin typeface="微軟正黑體" pitchFamily="34" charset="-120"/>
            <a:ea typeface="微軟正黑體" pitchFamily="34" charset="-120"/>
          </a:endParaRPr>
        </a:p>
        <a:p>
          <a:pPr lvl="0" algn="l" defTabSz="622300">
            <a:lnSpc>
              <a:spcPts val="1600"/>
            </a:lnSpc>
            <a:spcBef>
              <a:spcPct val="0"/>
            </a:spcBef>
            <a:spcAft>
              <a:spcPts val="0"/>
            </a:spcAft>
          </a:pPr>
          <a:r>
            <a:rPr lang="zh-TW" altLang="en-US" sz="1400" b="1" kern="1200" dirty="0" smtClean="0">
              <a:solidFill>
                <a:prstClr val="black"/>
              </a:solidFill>
              <a:latin typeface="微軟正黑體" pitchFamily="34" charset="-120"/>
              <a:ea typeface="微軟正黑體" pitchFamily="34" charset="-120"/>
            </a:rPr>
            <a:t>若能</a:t>
          </a:r>
          <a:r>
            <a:rPr lang="zh-TW" altLang="zh-TW" sz="1400" b="1" kern="1200" dirty="0" smtClean="0">
              <a:solidFill>
                <a:prstClr val="black"/>
              </a:solidFill>
              <a:latin typeface="微軟正黑體" pitchFamily="34" charset="-120"/>
              <a:ea typeface="微軟正黑體" pitchFamily="34" charset="-120"/>
            </a:rPr>
            <a:t>確立</a:t>
          </a:r>
          <a:r>
            <a:rPr lang="zh-TW" altLang="en-US" sz="1400" b="1" kern="1200" dirty="0" smtClean="0">
              <a:solidFill>
                <a:prstClr val="black"/>
              </a:solidFill>
              <a:latin typeface="微軟正黑體" pitchFamily="34" charset="-120"/>
              <a:ea typeface="微軟正黑體" pitchFamily="34" charset="-120"/>
            </a:rPr>
            <a:t>本</a:t>
          </a:r>
          <a:r>
            <a:rPr lang="zh-TW" altLang="zh-TW" sz="1400" b="1" kern="1200" dirty="0" smtClean="0">
              <a:solidFill>
                <a:prstClr val="black"/>
              </a:solidFill>
              <a:latin typeface="微軟正黑體" pitchFamily="34" charset="-120"/>
              <a:ea typeface="微軟正黑體" pitchFamily="34" charset="-120"/>
            </a:rPr>
            <a:t>標準作業流程，</a:t>
          </a:r>
          <a:r>
            <a:rPr lang="zh-TW" altLang="zh-TW" sz="1400" b="1" u="none" kern="1200" dirty="0" smtClean="0">
              <a:solidFill>
                <a:prstClr val="black"/>
              </a:solidFill>
              <a:latin typeface="微軟正黑體" pitchFamily="34" charset="-120"/>
              <a:ea typeface="微軟正黑體" pitchFamily="34" charset="-120"/>
            </a:rPr>
            <a:t>小</a:t>
          </a:r>
          <a:r>
            <a:rPr lang="zh-TW" altLang="en-US" sz="1400" b="1" u="none" kern="1200" dirty="0" smtClean="0">
              <a:solidFill>
                <a:prstClr val="black"/>
              </a:solidFill>
              <a:latin typeface="微軟正黑體" pitchFamily="34" charset="-120"/>
              <a:ea typeface="微軟正黑體" pitchFamily="34" charset="-120"/>
            </a:rPr>
            <a:t>蔡即不</a:t>
          </a:r>
          <a:r>
            <a:rPr lang="zh-TW" altLang="en-US" sz="1400" b="1" kern="1200" dirty="0" smtClean="0">
              <a:solidFill>
                <a:prstClr val="black"/>
              </a:solidFill>
              <a:latin typeface="微軟正黑體" pitchFamily="34" charset="-120"/>
              <a:ea typeface="微軟正黑體" pitchFamily="34" charset="-120"/>
            </a:rPr>
            <a:t>得</a:t>
          </a:r>
          <a:r>
            <a:rPr lang="zh-TW" altLang="zh-TW" sz="1400" b="1" kern="1200" dirty="0" smtClean="0">
              <a:solidFill>
                <a:prstClr val="black"/>
              </a:solidFill>
              <a:latin typeface="微軟正黑體" pitchFamily="34" charset="-120"/>
              <a:ea typeface="微軟正黑體" pitchFamily="34" charset="-120"/>
            </a:rPr>
            <a:t>逾越裁量權</a:t>
          </a:r>
          <a:r>
            <a:rPr lang="zh-TW" altLang="en-US" sz="1400" b="1" kern="1200" dirty="0" smtClean="0">
              <a:solidFill>
                <a:prstClr val="black"/>
              </a:solidFill>
              <a:latin typeface="微軟正黑體" pitchFamily="34" charset="-120"/>
              <a:ea typeface="微軟正黑體" pitchFamily="34" charset="-120"/>
            </a:rPr>
            <a:t>限，以免違法</a:t>
          </a:r>
          <a:r>
            <a:rPr lang="zh-TW" altLang="zh-TW" sz="1400" b="1" kern="1200" dirty="0" smtClean="0">
              <a:solidFill>
                <a:prstClr val="black"/>
              </a:solidFill>
              <a:latin typeface="微軟正黑體" pitchFamily="34" charset="-120"/>
              <a:ea typeface="微軟正黑體" pitchFamily="34" charset="-120"/>
            </a:rPr>
            <a:t>。</a:t>
          </a:r>
          <a:endParaRPr lang="zh-TW" altLang="en-US" sz="1400" kern="1200" dirty="0"/>
        </a:p>
      </dsp:txBody>
      <dsp:txXfrm>
        <a:off x="5571839" y="3414828"/>
        <a:ext cx="2768203" cy="1660921"/>
      </dsp:txXfrm>
    </dsp:sp>
    <dsp:sp modelId="{A27679D6-9304-4C74-A617-98800454B2A3}">
      <dsp:nvSpPr>
        <dsp:cNvPr id="0" name=""/>
        <dsp:cNvSpPr/>
      </dsp:nvSpPr>
      <dsp:spPr>
        <a:xfrm>
          <a:off x="1259144" y="3414828"/>
          <a:ext cx="2768203" cy="1660921"/>
        </a:xfrm>
        <a:prstGeom prst="rect">
          <a:avLst/>
        </a:prstGeom>
        <a:solidFill>
          <a:schemeClr val="accent6">
            <a:lumMod val="20000"/>
            <a:lumOff val="8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ts val="1600"/>
            </a:lnSpc>
            <a:spcBef>
              <a:spcPct val="0"/>
            </a:spcBef>
            <a:spcAft>
              <a:spcPts val="0"/>
            </a:spcAft>
          </a:pPr>
          <a:r>
            <a:rPr lang="zh-TW" altLang="en-US" sz="1400" b="1" u="none" kern="1200" dirty="0" smtClean="0">
              <a:solidFill>
                <a:prstClr val="black"/>
              </a:solidFill>
              <a:latin typeface="微軟正黑體" pitchFamily="34" charset="-120"/>
              <a:ea typeface="微軟正黑體" pitchFamily="34" charset="-120"/>
            </a:rPr>
            <a:t>小蔡雖基於輔導民眾改善的立場，但於</a:t>
          </a:r>
          <a:r>
            <a:rPr lang="zh-TW" altLang="en-US" sz="1400" b="1" u="none" kern="1200" dirty="0" smtClean="0">
              <a:solidFill>
                <a:srgbClr val="FF0000"/>
              </a:solidFill>
              <a:latin typeface="微軟正黑體" pitchFamily="34" charset="-120"/>
              <a:ea typeface="微軟正黑體" pitchFamily="34" charset="-120"/>
            </a:rPr>
            <a:t>安檢複查不合格後再讓小楊提出同意展延之申請，將觸犯圖利罪嫌。</a:t>
          </a:r>
          <a:endParaRPr lang="zh-TW" altLang="en-US" sz="1400" kern="1200" dirty="0"/>
        </a:p>
      </dsp:txBody>
      <dsp:txXfrm>
        <a:off x="1259144" y="3414828"/>
        <a:ext cx="2768203" cy="1660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1F131-BE5B-43FA-AB15-3B0777F80B3D}">
      <dsp:nvSpPr>
        <dsp:cNvPr id="0" name=""/>
        <dsp:cNvSpPr/>
      </dsp:nvSpPr>
      <dsp:spPr>
        <a:xfrm>
          <a:off x="1081" y="331209"/>
          <a:ext cx="4217184" cy="2037633"/>
        </a:xfrm>
        <a:prstGeom prst="rect">
          <a:avLst/>
        </a:prstGeom>
        <a:solidFill>
          <a:schemeClr val="accent4">
            <a:lumMod val="20000"/>
            <a:lumOff val="8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ts val="2000"/>
            </a:lnSpc>
            <a:spcBef>
              <a:spcPct val="0"/>
            </a:spcBef>
            <a:spcAft>
              <a:spcPts val="0"/>
            </a:spcAft>
          </a:pPr>
          <a:r>
            <a:rPr lang="zh-TW" altLang="zh-TW" sz="1800" b="1" u="none" kern="1200" dirty="0" smtClean="0">
              <a:solidFill>
                <a:prstClr val="black"/>
              </a:solidFill>
              <a:latin typeface="微軟正黑體" pitchFamily="34" charset="-120"/>
              <a:ea typeface="微軟正黑體" pitchFamily="34" charset="-120"/>
            </a:rPr>
            <a:t>小</a:t>
          </a:r>
          <a:r>
            <a:rPr lang="zh-TW" altLang="en-US" sz="1800" b="1" u="none" kern="1200" dirty="0" smtClean="0">
              <a:solidFill>
                <a:prstClr val="black"/>
              </a:solidFill>
              <a:latin typeface="微軟正黑體" pitchFamily="34" charset="-120"/>
              <a:ea typeface="微軟正黑體" pitchFamily="34" charset="-120"/>
            </a:rPr>
            <a:t>曾</a:t>
          </a:r>
          <a:r>
            <a:rPr lang="zh-TW" altLang="zh-TW" sz="1800" b="1" u="none" kern="1200" dirty="0" smtClean="0">
              <a:solidFill>
                <a:prstClr val="black"/>
              </a:solidFill>
              <a:latin typeface="微軟正黑體" pitchFamily="34" charset="-120"/>
              <a:ea typeface="微軟正黑體" pitchFamily="34" charset="-120"/>
            </a:rPr>
            <a:t>應依要點及相關作業流程規定確實審核</a:t>
          </a:r>
          <a:r>
            <a:rPr lang="zh-TW" altLang="en-US" sz="1800" b="1" u="none" kern="1200" dirty="0" smtClean="0">
              <a:solidFill>
                <a:prstClr val="black"/>
              </a:solidFill>
              <a:latin typeface="微軟正黑體" pitchFamily="34" charset="-120"/>
              <a:ea typeface="微軟正黑體" pitchFamily="34" charset="-120"/>
            </a:rPr>
            <a:t>申請案</a:t>
          </a:r>
          <a:r>
            <a:rPr lang="zh-TW" altLang="zh-TW" sz="1800" b="1" u="none" kern="1200" dirty="0" smtClean="0">
              <a:solidFill>
                <a:prstClr val="black"/>
              </a:solidFill>
              <a:latin typeface="微軟正黑體" pitchFamily="34" charset="-120"/>
              <a:ea typeface="微軟正黑體" pitchFamily="34" charset="-120"/>
            </a:rPr>
            <a:t>，</a:t>
          </a:r>
          <a:r>
            <a:rPr lang="zh-TW" altLang="en-US" sz="1800" b="1" u="none" kern="1200" dirty="0" smtClean="0">
              <a:solidFill>
                <a:prstClr val="black"/>
              </a:solidFill>
              <a:latin typeface="微軟正黑體" pitchFamily="34" charset="-120"/>
              <a:ea typeface="微軟正黑體" pitchFamily="34" charset="-120"/>
            </a:rPr>
            <a:t>惟其</a:t>
          </a:r>
          <a:r>
            <a:rPr lang="zh-TW" altLang="zh-TW" sz="1800" b="1" u="none" kern="1200" dirty="0" smtClean="0">
              <a:solidFill>
                <a:srgbClr val="FF0000"/>
              </a:solidFill>
              <a:latin typeface="微軟正黑體" pitchFamily="34" charset="-120"/>
              <a:ea typeface="微軟正黑體" pitchFamily="34" charset="-120"/>
            </a:rPr>
            <a:t>未確實審視業者申請文件，讓不符合要件之業者獲取獎勵金，</a:t>
          </a:r>
          <a:r>
            <a:rPr lang="zh-TW" altLang="en-US" sz="1800" b="1" u="none" kern="1200" dirty="0" smtClean="0">
              <a:solidFill>
                <a:srgbClr val="FF0000"/>
              </a:solidFill>
              <a:latin typeface="微軟正黑體" pitchFamily="34" charset="-120"/>
              <a:ea typeface="微軟正黑體" pitchFamily="34" charset="-120"/>
            </a:rPr>
            <a:t>有</a:t>
          </a:r>
          <a:r>
            <a:rPr lang="zh-TW" altLang="zh-TW" sz="1800" b="1" u="none" kern="1200" dirty="0" smtClean="0">
              <a:solidFill>
                <a:srgbClr val="FF0000"/>
              </a:solidFill>
              <a:latin typeface="微軟正黑體" pitchFamily="34" charset="-120"/>
              <a:ea typeface="微軟正黑體" pitchFamily="34" charset="-120"/>
            </a:rPr>
            <a:t>圖利他人之</a:t>
          </a:r>
          <a:r>
            <a:rPr lang="zh-TW" altLang="en-US" sz="1800" b="1" u="none" kern="1200" dirty="0" smtClean="0">
              <a:solidFill>
                <a:srgbClr val="FF0000"/>
              </a:solidFill>
              <a:latin typeface="微軟正黑體" pitchFamily="34" charset="-120"/>
              <a:ea typeface="微軟正黑體" pitchFamily="34" charset="-120"/>
            </a:rPr>
            <a:t>虞</a:t>
          </a:r>
          <a:r>
            <a:rPr lang="zh-TW" altLang="zh-TW" sz="1800" b="1" u="none" kern="1200" dirty="0" smtClean="0">
              <a:solidFill>
                <a:srgbClr val="FF0000"/>
              </a:solidFill>
              <a:latin typeface="微軟正黑體" pitchFamily="34" charset="-120"/>
              <a:ea typeface="微軟正黑體" pitchFamily="34" charset="-120"/>
            </a:rPr>
            <a:t>。</a:t>
          </a:r>
          <a:endParaRPr lang="zh-TW" altLang="en-US" sz="1800" b="1" u="none" kern="1200" dirty="0"/>
        </a:p>
      </dsp:txBody>
      <dsp:txXfrm>
        <a:off x="1081" y="331209"/>
        <a:ext cx="4217184" cy="2037633"/>
      </dsp:txXfrm>
    </dsp:sp>
    <dsp:sp modelId="{DFC4F64B-1B5A-4F5D-887B-99740E8DDB83}">
      <dsp:nvSpPr>
        <dsp:cNvPr id="0" name=""/>
        <dsp:cNvSpPr/>
      </dsp:nvSpPr>
      <dsp:spPr>
        <a:xfrm>
          <a:off x="4639984" y="1224624"/>
          <a:ext cx="4217184" cy="1549056"/>
        </a:xfrm>
        <a:prstGeom prst="rect">
          <a:avLst/>
        </a:prstGeom>
        <a:solidFill>
          <a:srgbClr val="FFCCFF"/>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ts val="2000"/>
            </a:lnSpc>
            <a:spcBef>
              <a:spcPct val="0"/>
            </a:spcBef>
            <a:spcAft>
              <a:spcPts val="0"/>
            </a:spcAft>
          </a:pPr>
          <a:r>
            <a:rPr lang="zh-TW" altLang="zh-TW" sz="1800" b="1" u="none" kern="1200" dirty="0" smtClean="0">
              <a:solidFill>
                <a:prstClr val="black"/>
              </a:solidFill>
              <a:latin typeface="微軟正黑體" pitchFamily="34" charset="-120"/>
              <a:ea typeface="微軟正黑體" pitchFamily="34" charset="-120"/>
            </a:rPr>
            <a:t>小</a:t>
          </a:r>
          <a:r>
            <a:rPr lang="zh-TW" altLang="en-US" sz="1800" b="1" u="none" kern="1200" dirty="0" smtClean="0">
              <a:solidFill>
                <a:prstClr val="black"/>
              </a:solidFill>
              <a:latin typeface="微軟正黑體" pitchFamily="34" charset="-120"/>
              <a:ea typeface="微軟正黑體" pitchFamily="34" charset="-120"/>
            </a:rPr>
            <a:t>曾所屬機關</a:t>
          </a:r>
          <a:r>
            <a:rPr lang="zh-TW" altLang="zh-TW" sz="1800" b="1" u="none" kern="1200" dirty="0" smtClean="0">
              <a:solidFill>
                <a:prstClr val="black"/>
              </a:solidFill>
              <a:latin typeface="微軟正黑體" pitchFamily="34" charset="-120"/>
              <a:ea typeface="微軟正黑體" pitchFamily="34" charset="-120"/>
            </a:rPr>
            <a:t>事後重新檢視案件發現有誤發之情，</a:t>
          </a:r>
          <a:r>
            <a:rPr lang="zh-TW" altLang="en-US" sz="1800" b="1" u="none" kern="1200" dirty="0" smtClean="0">
              <a:solidFill>
                <a:prstClr val="black"/>
              </a:solidFill>
              <a:latin typeface="微軟正黑體" pitchFamily="34" charset="-120"/>
              <a:ea typeface="微軟正黑體" pitchFamily="34" charset="-120"/>
            </a:rPr>
            <a:t>應</a:t>
          </a:r>
          <a:r>
            <a:rPr lang="zh-TW" altLang="zh-TW" sz="1800" b="1" u="none" kern="1200" dirty="0" smtClean="0">
              <a:solidFill>
                <a:srgbClr val="FF0000"/>
              </a:solidFill>
              <a:latin typeface="微軟正黑體" pitchFamily="34" charset="-120"/>
              <a:ea typeface="微軟正黑體" pitchFamily="34" charset="-120"/>
            </a:rPr>
            <a:t>依規定追繳不當核發之</a:t>
          </a:r>
          <a:r>
            <a:rPr lang="zh-TW" altLang="en-US" sz="1800" b="1" u="none" kern="1200" dirty="0" smtClean="0">
              <a:solidFill>
                <a:srgbClr val="FF0000"/>
              </a:solidFill>
              <a:latin typeface="微軟正黑體" pitchFamily="34" charset="-120"/>
              <a:ea typeface="微軟正黑體" pitchFamily="34" charset="-120"/>
            </a:rPr>
            <a:t>獎勵金</a:t>
          </a:r>
          <a:r>
            <a:rPr lang="zh-TW" altLang="zh-TW" sz="1800" b="1" u="none" kern="1200" dirty="0" smtClean="0">
              <a:solidFill>
                <a:srgbClr val="FF0000"/>
              </a:solidFill>
              <a:latin typeface="微軟正黑體" pitchFamily="34" charset="-120"/>
              <a:ea typeface="微軟正黑體" pitchFamily="34" charset="-120"/>
            </a:rPr>
            <a:t>，並將申請流程張貼於申辦櫃台及刊登於機關網</a:t>
          </a:r>
          <a:r>
            <a:rPr lang="zh-TW" altLang="en-US" sz="1800" b="1" u="none" kern="1200" dirty="0" smtClean="0">
              <a:solidFill>
                <a:srgbClr val="FF0000"/>
              </a:solidFill>
              <a:latin typeface="微軟正黑體" pitchFamily="34" charset="-120"/>
              <a:ea typeface="微軟正黑體" pitchFamily="34" charset="-120"/>
            </a:rPr>
            <a:t>頁</a:t>
          </a:r>
          <a:r>
            <a:rPr lang="zh-TW" altLang="zh-TW" sz="1800" b="1" u="none" kern="1200" dirty="0" smtClean="0">
              <a:solidFill>
                <a:srgbClr val="FF0000"/>
              </a:solidFill>
              <a:latin typeface="微軟正黑體" pitchFamily="34" charset="-120"/>
              <a:ea typeface="微軟正黑體" pitchFamily="34" charset="-120"/>
            </a:rPr>
            <a:t>，</a:t>
          </a:r>
          <a:r>
            <a:rPr lang="zh-TW" altLang="en-US" sz="1800" b="1" u="none" kern="1200" dirty="0" smtClean="0">
              <a:solidFill>
                <a:srgbClr val="FF0000"/>
              </a:solidFill>
              <a:latin typeface="微軟正黑體" pitchFamily="34" charset="-120"/>
              <a:ea typeface="微軟正黑體" pitchFamily="34" charset="-120"/>
            </a:rPr>
            <a:t>讓</a:t>
          </a:r>
          <a:r>
            <a:rPr lang="zh-TW" altLang="zh-TW" sz="1800" b="1" u="none" kern="1200" dirty="0" smtClean="0">
              <a:solidFill>
                <a:srgbClr val="FF0000"/>
              </a:solidFill>
              <a:latin typeface="微軟正黑體" pitchFamily="34" charset="-120"/>
              <a:ea typeface="微軟正黑體" pitchFamily="34" charset="-120"/>
            </a:rPr>
            <a:t>流程公開透明。</a:t>
          </a:r>
          <a:endParaRPr lang="zh-TW" altLang="en-US" sz="1800" b="1" u="none" kern="1200" dirty="0"/>
        </a:p>
      </dsp:txBody>
      <dsp:txXfrm>
        <a:off x="4639984" y="1224624"/>
        <a:ext cx="4217184" cy="1549056"/>
      </dsp:txXfrm>
    </dsp:sp>
    <dsp:sp modelId="{CB6FA390-599C-4258-8764-3AF7D62F08E7}">
      <dsp:nvSpPr>
        <dsp:cNvPr id="0" name=""/>
        <dsp:cNvSpPr/>
      </dsp:nvSpPr>
      <dsp:spPr>
        <a:xfrm>
          <a:off x="15588" y="3249375"/>
          <a:ext cx="4217184" cy="1951274"/>
        </a:xfrm>
        <a:prstGeom prst="rect">
          <a:avLst/>
        </a:prstGeom>
        <a:solidFill>
          <a:srgbClr val="CCFFCC"/>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ts val="2000"/>
            </a:lnSpc>
            <a:spcBef>
              <a:spcPct val="0"/>
            </a:spcBef>
            <a:spcAft>
              <a:spcPts val="0"/>
            </a:spcAft>
          </a:pPr>
          <a:r>
            <a:rPr lang="zh-TW" altLang="zh-TW" sz="1800" b="1" u="none" kern="1200" dirty="0" smtClean="0">
              <a:solidFill>
                <a:prstClr val="black"/>
              </a:solidFill>
              <a:latin typeface="微軟正黑體" pitchFamily="34" charset="-120"/>
              <a:ea typeface="微軟正黑體" pitchFamily="34" charset="-120"/>
            </a:rPr>
            <a:t>小曾收受業者小郝的好處，</a:t>
          </a:r>
          <a:r>
            <a:rPr lang="zh-TW" altLang="en-US" sz="1800" b="1" u="none" kern="1200" dirty="0" smtClean="0">
              <a:solidFill>
                <a:srgbClr val="FF0000"/>
              </a:solidFill>
              <a:latin typeface="微軟正黑體" panose="020B0604030504040204" pitchFamily="34" charset="-120"/>
              <a:ea typeface="微軟正黑體" panose="020B0604030504040204" pitchFamily="34" charset="-120"/>
            </a:rPr>
            <a:t>製作不實的</a:t>
          </a:r>
          <a:r>
            <a:rPr lang="zh-TW" altLang="en-US" sz="1800" b="1" kern="1200" dirty="0" smtClean="0">
              <a:solidFill>
                <a:srgbClr val="FF0000"/>
              </a:solidFill>
              <a:latin typeface="微軟正黑體" panose="020B0604030504040204" pitchFamily="34" charset="-120"/>
              <a:ea typeface="微軟正黑體" panose="020B0604030504040204" pitchFamily="34" charset="-120"/>
            </a:rPr>
            <a:t>審查紀錄，</a:t>
          </a:r>
          <a:r>
            <a:rPr lang="zh-TW" altLang="zh-TW" sz="1800" b="1" kern="1200" dirty="0" smtClean="0">
              <a:solidFill>
                <a:srgbClr val="FF0000"/>
              </a:solidFill>
              <a:latin typeface="微軟正黑體" pitchFamily="34" charset="-120"/>
              <a:ea typeface="微軟正黑體" pitchFamily="34" charset="-120"/>
            </a:rPr>
            <a:t>已涉犯</a:t>
          </a:r>
          <a:r>
            <a:rPr lang="zh-TW" altLang="en-US" sz="1800" b="1" kern="1200" dirty="0" smtClean="0">
              <a:solidFill>
                <a:srgbClr val="FF0000"/>
              </a:solidFill>
              <a:latin typeface="微軟正黑體" pitchFamily="34" charset="-120"/>
              <a:ea typeface="微軟正黑體" pitchFamily="34" charset="-120"/>
            </a:rPr>
            <a:t>公務員登載不實文書罪</a:t>
          </a:r>
          <a:r>
            <a:rPr lang="zh-TW" altLang="zh-TW" sz="1800" b="1" kern="1200" dirty="0" smtClean="0">
              <a:solidFill>
                <a:srgbClr val="FF0000"/>
              </a:solidFill>
              <a:latin typeface="微軟正黑體" pitchFamily="34" charset="-120"/>
              <a:ea typeface="微軟正黑體" pitchFamily="34" charset="-120"/>
            </a:rPr>
            <a:t>。</a:t>
          </a:r>
          <a:endParaRPr lang="zh-TW" altLang="en-US" sz="1800" b="1" kern="1200" dirty="0">
            <a:solidFill>
              <a:srgbClr val="FF0000"/>
            </a:solidFill>
            <a:latin typeface="微軟正黑體" pitchFamily="34" charset="-120"/>
            <a:ea typeface="微軟正黑體" pitchFamily="34" charset="-120"/>
          </a:endParaRPr>
        </a:p>
      </dsp:txBody>
      <dsp:txXfrm>
        <a:off x="15588" y="3249375"/>
        <a:ext cx="4217184" cy="1951274"/>
      </dsp:txXfrm>
    </dsp:sp>
    <dsp:sp modelId="{A27679D6-9304-4C74-A617-98800454B2A3}">
      <dsp:nvSpPr>
        <dsp:cNvPr id="0" name=""/>
        <dsp:cNvSpPr/>
      </dsp:nvSpPr>
      <dsp:spPr>
        <a:xfrm>
          <a:off x="4641065" y="3121772"/>
          <a:ext cx="4217184" cy="2078877"/>
        </a:xfrm>
        <a:prstGeom prst="rect">
          <a:avLst/>
        </a:prstGeom>
        <a:solidFill>
          <a:schemeClr val="accent6">
            <a:lumMod val="20000"/>
            <a:lumOff val="8000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ts val="2000"/>
            </a:lnSpc>
            <a:spcBef>
              <a:spcPct val="0"/>
            </a:spcBef>
            <a:spcAft>
              <a:spcPts val="0"/>
            </a:spcAft>
          </a:pPr>
          <a:r>
            <a:rPr lang="zh-TW" altLang="zh-TW" sz="1800" b="1" kern="1200" dirty="0" smtClean="0">
              <a:solidFill>
                <a:prstClr val="black"/>
              </a:solidFill>
              <a:latin typeface="微軟正黑體" pitchFamily="34" charset="-120"/>
              <a:ea typeface="微軟正黑體" pitchFamily="34" charset="-120"/>
            </a:rPr>
            <a:t>業者</a:t>
          </a:r>
          <a:r>
            <a:rPr lang="zh-TW" altLang="zh-TW" sz="1800" b="1" u="none" kern="1200" dirty="0" smtClean="0">
              <a:solidFill>
                <a:prstClr val="black"/>
              </a:solidFill>
              <a:latin typeface="微軟正黑體" pitchFamily="34" charset="-120"/>
              <a:ea typeface="微軟正黑體" pitchFamily="34" charset="-120"/>
            </a:rPr>
            <a:t>小郝</a:t>
          </a:r>
          <a:r>
            <a:rPr lang="zh-TW" altLang="zh-TW" sz="1800" b="1" kern="1200" dirty="0" smtClean="0">
              <a:solidFill>
                <a:prstClr val="black"/>
              </a:solidFill>
              <a:latin typeface="微軟正黑體" pitchFamily="34" charset="-120"/>
              <a:ea typeface="微軟正黑體" pitchFamily="34" charset="-120"/>
            </a:rPr>
            <a:t>明知</a:t>
          </a:r>
          <a:r>
            <a:rPr lang="zh-TW" altLang="en-US" sz="1800" b="1" kern="1200" dirty="0" smtClean="0">
              <a:solidFill>
                <a:prstClr val="black"/>
              </a:solidFill>
              <a:latin typeface="微軟正黑體" pitchFamily="34" charset="-120"/>
              <a:ea typeface="微軟正黑體" pitchFamily="34" charset="-120"/>
            </a:rPr>
            <a:t>自己</a:t>
          </a:r>
          <a:r>
            <a:rPr lang="zh-TW" altLang="zh-TW" sz="1800" b="1" kern="1200" dirty="0" smtClean="0">
              <a:solidFill>
                <a:prstClr val="black"/>
              </a:solidFill>
              <a:latin typeface="微軟正黑體" pitchFamily="34" charset="-120"/>
              <a:ea typeface="微軟正黑體" pitchFamily="34" charset="-120"/>
            </a:rPr>
            <a:t>不符合申請獎勵的要件，</a:t>
          </a:r>
          <a:r>
            <a:rPr lang="zh-TW" altLang="en-US" sz="1800" b="1" kern="1200" dirty="0" smtClean="0">
              <a:solidFill>
                <a:prstClr val="black"/>
              </a:solidFill>
              <a:latin typeface="微軟正黑體" pitchFamily="34" charset="-120"/>
              <a:ea typeface="微軟正黑體" pitchFamily="34" charset="-120"/>
            </a:rPr>
            <a:t>竟</a:t>
          </a:r>
          <a:r>
            <a:rPr lang="zh-TW" altLang="zh-TW" sz="1800" b="1" kern="1200" dirty="0" smtClean="0">
              <a:solidFill>
                <a:srgbClr val="FF0000"/>
              </a:solidFill>
              <a:latin typeface="微軟正黑體" pitchFamily="34" charset="-120"/>
              <a:ea typeface="微軟正黑體" pitchFamily="34" charset="-120"/>
            </a:rPr>
            <a:t>給</a:t>
          </a:r>
          <a:r>
            <a:rPr lang="zh-TW" altLang="zh-TW" sz="1800" b="1" u="none" kern="1200" dirty="0" smtClean="0">
              <a:solidFill>
                <a:srgbClr val="FF0000"/>
              </a:solidFill>
              <a:latin typeface="微軟正黑體" pitchFamily="34" charset="-120"/>
              <a:ea typeface="微軟正黑體" pitchFamily="34" charset="-120"/>
            </a:rPr>
            <a:t>小曾好處以</a:t>
          </a:r>
          <a:r>
            <a:rPr lang="zh-TW" altLang="en-US" sz="1800" b="1" u="none" kern="1200" dirty="0" smtClean="0">
              <a:solidFill>
                <a:srgbClr val="FF0000"/>
              </a:solidFill>
              <a:latin typeface="微軟正黑體" pitchFamily="34" charset="-120"/>
              <a:ea typeface="微軟正黑體" pitchFamily="34" charset="-120"/>
            </a:rPr>
            <a:t>協助</a:t>
          </a:r>
          <a:r>
            <a:rPr lang="zh-TW" altLang="zh-TW" sz="1800" b="1" u="none" kern="1200" dirty="0" smtClean="0">
              <a:solidFill>
                <a:srgbClr val="FF0000"/>
              </a:solidFill>
              <a:latin typeface="微軟正黑體" pitchFamily="34" charset="-120"/>
              <a:ea typeface="微軟正黑體" pitchFamily="34" charset="-120"/>
            </a:rPr>
            <a:t>通過</a:t>
          </a:r>
          <a:r>
            <a:rPr lang="zh-TW" altLang="en-US" sz="1800" b="1" u="none" kern="1200" dirty="0" smtClean="0">
              <a:solidFill>
                <a:srgbClr val="FF0000"/>
              </a:solidFill>
              <a:latin typeface="微軟正黑體" pitchFamily="34" charset="-120"/>
              <a:ea typeface="微軟正黑體" pitchFamily="34" charset="-120"/>
            </a:rPr>
            <a:t>申請案件</a:t>
          </a:r>
          <a:r>
            <a:rPr lang="zh-TW" altLang="zh-TW" sz="1800" b="1" u="none" kern="1200" dirty="0" smtClean="0">
              <a:solidFill>
                <a:srgbClr val="FF0000"/>
              </a:solidFill>
              <a:latin typeface="微軟正黑體" pitchFamily="34" charset="-120"/>
              <a:ea typeface="微軟正黑體" pitchFamily="34" charset="-120"/>
            </a:rPr>
            <a:t>，涉犯行賄罪</a:t>
          </a:r>
          <a:r>
            <a:rPr lang="zh-TW" altLang="en-US" sz="1800" b="1" u="none" kern="1200" dirty="0" smtClean="0">
              <a:solidFill>
                <a:srgbClr val="FF0000"/>
              </a:solidFill>
              <a:latin typeface="微軟正黑體" pitchFamily="34" charset="-120"/>
              <a:ea typeface="微軟正黑體" pitchFamily="34" charset="-120"/>
            </a:rPr>
            <a:t>。</a:t>
          </a:r>
          <a:r>
            <a:rPr lang="zh-TW" altLang="zh-TW" sz="1800" b="1" u="none" kern="1200" dirty="0" smtClean="0">
              <a:solidFill>
                <a:srgbClr val="FF0000"/>
              </a:solidFill>
              <a:latin typeface="微軟正黑體" pitchFamily="34" charset="-120"/>
              <a:ea typeface="微軟正黑體" pitchFamily="34" charset="-120"/>
            </a:rPr>
            <a:t>小郝以虛偽不實</a:t>
          </a:r>
          <a:r>
            <a:rPr lang="zh-TW" altLang="zh-TW" sz="1800" b="1" kern="1200" dirty="0" smtClean="0">
              <a:solidFill>
                <a:srgbClr val="FF0000"/>
              </a:solidFill>
              <a:latin typeface="微軟正黑體" pitchFamily="34" charset="-120"/>
              <a:ea typeface="微軟正黑體" pitchFamily="34" charset="-120"/>
            </a:rPr>
            <a:t>文件提出申請的行為，</a:t>
          </a:r>
          <a:r>
            <a:rPr lang="zh-TW" altLang="zh-TW" sz="1800" b="1" kern="1200" dirty="0" smtClean="0">
              <a:solidFill>
                <a:schemeClr val="tx1"/>
              </a:solidFill>
              <a:latin typeface="微軟正黑體" pitchFamily="34" charset="-120"/>
              <a:ea typeface="微軟正黑體" pitchFamily="34" charset="-120"/>
            </a:rPr>
            <a:t>亦有</a:t>
          </a:r>
          <a:r>
            <a:rPr lang="zh-TW" altLang="zh-TW" sz="1800" b="1" kern="1200" dirty="0" smtClean="0">
              <a:solidFill>
                <a:srgbClr val="FF0000"/>
              </a:solidFill>
              <a:latin typeface="微軟正黑體" pitchFamily="34" charset="-120"/>
              <a:ea typeface="微軟正黑體" pitchFamily="34" charset="-120"/>
            </a:rPr>
            <a:t>觸犯偽造文書及詐欺罪</a:t>
          </a:r>
          <a:r>
            <a:rPr lang="zh-TW" altLang="en-US" sz="1800" b="1" kern="1200" dirty="0" smtClean="0">
              <a:solidFill>
                <a:srgbClr val="FF0000"/>
              </a:solidFill>
              <a:latin typeface="微軟正黑體" pitchFamily="34" charset="-120"/>
              <a:ea typeface="微軟正黑體" pitchFamily="34" charset="-120"/>
            </a:rPr>
            <a:t>之嫌</a:t>
          </a:r>
          <a:r>
            <a:rPr lang="zh-TW" altLang="zh-TW" sz="1800" b="1" kern="1200" dirty="0" smtClean="0">
              <a:solidFill>
                <a:srgbClr val="FF0000"/>
              </a:solidFill>
              <a:latin typeface="微軟正黑體" pitchFamily="34" charset="-120"/>
              <a:ea typeface="微軟正黑體" pitchFamily="34" charset="-120"/>
            </a:rPr>
            <a:t>。</a:t>
          </a:r>
          <a:endParaRPr lang="zh-TW" altLang="en-US" sz="1800" b="1" u="none" kern="1200" dirty="0">
            <a:solidFill>
              <a:srgbClr val="FF0000"/>
            </a:solidFill>
          </a:endParaRPr>
        </a:p>
      </dsp:txBody>
      <dsp:txXfrm>
        <a:off x="4641065" y="3121772"/>
        <a:ext cx="4217184" cy="20788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2"/>
            <a:ext cx="2918939" cy="495853"/>
          </a:xfrm>
          <a:prstGeom prst="rect">
            <a:avLst/>
          </a:prstGeom>
        </p:spPr>
        <p:txBody>
          <a:bodyPr vert="horz" lIns="91079" tIns="45539" rIns="91079" bIns="45539"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15742" y="2"/>
            <a:ext cx="2918938" cy="495853"/>
          </a:xfrm>
          <a:prstGeom prst="rect">
            <a:avLst/>
          </a:prstGeom>
        </p:spPr>
        <p:txBody>
          <a:bodyPr vert="horz" lIns="91079" tIns="45539" rIns="91079" bIns="45539" rtlCol="0"/>
          <a:lstStyle>
            <a:lvl1pPr algn="r" fontAlgn="auto">
              <a:spcBef>
                <a:spcPts val="0"/>
              </a:spcBef>
              <a:spcAft>
                <a:spcPts val="0"/>
              </a:spcAft>
              <a:defRPr kumimoji="0" sz="1200">
                <a:latin typeface="+mn-lt"/>
                <a:ea typeface="+mn-ea"/>
              </a:defRPr>
            </a:lvl1pPr>
          </a:lstStyle>
          <a:p>
            <a:pPr>
              <a:defRPr/>
            </a:pPr>
            <a:fld id="{F9DF9B15-ABE1-4076-A41C-5AC2CF730422}" type="datetimeFigureOut">
              <a:rPr lang="zh-TW" altLang="en-US"/>
              <a:pPr>
                <a:defRPr/>
              </a:pPr>
              <a:t>2019/8/15</a:t>
            </a:fld>
            <a:endParaRPr lang="zh-TW" altLang="en-US"/>
          </a:p>
        </p:txBody>
      </p:sp>
      <p:sp>
        <p:nvSpPr>
          <p:cNvPr id="4" name="頁尾版面配置區 3"/>
          <p:cNvSpPr>
            <a:spLocks noGrp="1"/>
          </p:cNvSpPr>
          <p:nvPr>
            <p:ph type="ftr" sz="quarter" idx="2"/>
          </p:nvPr>
        </p:nvSpPr>
        <p:spPr>
          <a:xfrm>
            <a:off x="2" y="9370462"/>
            <a:ext cx="2918939" cy="495852"/>
          </a:xfrm>
          <a:prstGeom prst="rect">
            <a:avLst/>
          </a:prstGeom>
        </p:spPr>
        <p:txBody>
          <a:bodyPr vert="horz" lIns="91079" tIns="45539" rIns="91079" bIns="45539"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15742" y="9370462"/>
            <a:ext cx="2918938" cy="495852"/>
          </a:xfrm>
          <a:prstGeom prst="rect">
            <a:avLst/>
          </a:prstGeom>
        </p:spPr>
        <p:txBody>
          <a:bodyPr vert="horz" lIns="91079" tIns="45539" rIns="91079" bIns="45539" rtlCol="0" anchor="b"/>
          <a:lstStyle>
            <a:lvl1pPr algn="r" fontAlgn="auto">
              <a:spcBef>
                <a:spcPts val="0"/>
              </a:spcBef>
              <a:spcAft>
                <a:spcPts val="0"/>
              </a:spcAft>
              <a:defRPr kumimoji="0" sz="1200">
                <a:latin typeface="+mn-lt"/>
                <a:ea typeface="+mn-ea"/>
              </a:defRPr>
            </a:lvl1pPr>
          </a:lstStyle>
          <a:p>
            <a:pPr>
              <a:defRPr/>
            </a:pPr>
            <a:fld id="{50BCABB1-F762-4190-ACAC-E749926A9E45}" type="slidenum">
              <a:rPr lang="zh-TW" altLang="en-US"/>
              <a:pPr>
                <a:defRPr/>
              </a:pPr>
              <a:t>‹#›</a:t>
            </a:fld>
            <a:endParaRPr lang="zh-TW" altLang="en-US"/>
          </a:p>
        </p:txBody>
      </p:sp>
    </p:spTree>
    <p:extLst>
      <p:ext uri="{BB962C8B-B14F-4D97-AF65-F5344CB8AC3E}">
        <p14:creationId xmlns:p14="http://schemas.microsoft.com/office/powerpoint/2010/main" val="1306330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2"/>
            <a:ext cx="2918939" cy="495853"/>
          </a:xfrm>
          <a:prstGeom prst="rect">
            <a:avLst/>
          </a:prstGeom>
        </p:spPr>
        <p:txBody>
          <a:bodyPr vert="horz" lIns="91079" tIns="45539" rIns="91079" bIns="45539"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15742" y="2"/>
            <a:ext cx="2918938" cy="495853"/>
          </a:xfrm>
          <a:prstGeom prst="rect">
            <a:avLst/>
          </a:prstGeom>
        </p:spPr>
        <p:txBody>
          <a:bodyPr vert="horz" lIns="91079" tIns="45539" rIns="91079" bIns="45539" rtlCol="0"/>
          <a:lstStyle>
            <a:lvl1pPr algn="r" fontAlgn="auto">
              <a:spcBef>
                <a:spcPts val="0"/>
              </a:spcBef>
              <a:spcAft>
                <a:spcPts val="0"/>
              </a:spcAft>
              <a:defRPr kumimoji="0" sz="1200">
                <a:latin typeface="+mn-lt"/>
                <a:ea typeface="+mn-ea"/>
              </a:defRPr>
            </a:lvl1pPr>
          </a:lstStyle>
          <a:p>
            <a:pPr>
              <a:defRPr/>
            </a:pPr>
            <a:fld id="{0A67BB18-3ABF-4885-9C58-15901771B475}" type="datetimeFigureOut">
              <a:rPr lang="zh-TW" altLang="en-US"/>
              <a:pPr>
                <a:defRPr/>
              </a:pPr>
              <a:t>2019/8/15</a:t>
            </a:fld>
            <a:endParaRPr lang="zh-TW" altLang="en-US"/>
          </a:p>
        </p:txBody>
      </p:sp>
      <p:sp>
        <p:nvSpPr>
          <p:cNvPr id="4" name="投影片影像版面配置區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079" tIns="45539" rIns="91079" bIns="45539" rtlCol="0" anchor="ctr"/>
          <a:lstStyle/>
          <a:p>
            <a:pPr lvl="0"/>
            <a:endParaRPr lang="zh-TW" altLang="en-US" noProof="0"/>
          </a:p>
        </p:txBody>
      </p:sp>
      <p:sp>
        <p:nvSpPr>
          <p:cNvPr id="5" name="備忘稿版面配置區 4"/>
          <p:cNvSpPr>
            <a:spLocks noGrp="1"/>
          </p:cNvSpPr>
          <p:nvPr>
            <p:ph type="body" sz="quarter" idx="3"/>
          </p:nvPr>
        </p:nvSpPr>
        <p:spPr>
          <a:xfrm>
            <a:off x="673685" y="4748654"/>
            <a:ext cx="5388394" cy="3883794"/>
          </a:xfrm>
          <a:prstGeom prst="rect">
            <a:avLst/>
          </a:prstGeom>
        </p:spPr>
        <p:txBody>
          <a:bodyPr vert="horz" lIns="91079" tIns="45539" rIns="91079" bIns="45539" rtlCol="0"/>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2" y="9370462"/>
            <a:ext cx="2918939" cy="495852"/>
          </a:xfrm>
          <a:prstGeom prst="rect">
            <a:avLst/>
          </a:prstGeom>
        </p:spPr>
        <p:txBody>
          <a:bodyPr vert="horz" lIns="91079" tIns="45539" rIns="91079" bIns="45539"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15742" y="9370462"/>
            <a:ext cx="2918938" cy="495852"/>
          </a:xfrm>
          <a:prstGeom prst="rect">
            <a:avLst/>
          </a:prstGeom>
        </p:spPr>
        <p:txBody>
          <a:bodyPr vert="horz" lIns="91079" tIns="45539" rIns="91079" bIns="45539" rtlCol="0" anchor="b"/>
          <a:lstStyle>
            <a:lvl1pPr algn="r" fontAlgn="auto">
              <a:spcBef>
                <a:spcPts val="0"/>
              </a:spcBef>
              <a:spcAft>
                <a:spcPts val="0"/>
              </a:spcAft>
              <a:defRPr kumimoji="0" sz="1200">
                <a:latin typeface="+mn-lt"/>
                <a:ea typeface="+mn-ea"/>
              </a:defRPr>
            </a:lvl1pPr>
          </a:lstStyle>
          <a:p>
            <a:pPr>
              <a:defRPr/>
            </a:pPr>
            <a:fld id="{CC9E1C7C-4CBB-46FB-B134-84F7A3CAD5E9}" type="slidenum">
              <a:rPr lang="zh-TW" altLang="en-US"/>
              <a:pPr>
                <a:defRPr/>
              </a:pPr>
              <a:t>‹#›</a:t>
            </a:fld>
            <a:endParaRPr lang="zh-TW" altLang="en-US"/>
          </a:p>
        </p:txBody>
      </p:sp>
    </p:spTree>
    <p:extLst>
      <p:ext uri="{BB962C8B-B14F-4D97-AF65-F5344CB8AC3E}">
        <p14:creationId xmlns:p14="http://schemas.microsoft.com/office/powerpoint/2010/main" val="1150156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57470" eaLnBrk="0" hangingPunct="0">
              <a:spcBef>
                <a:spcPct val="30000"/>
              </a:spcBef>
              <a:defRPr kumimoji="1" sz="1200">
                <a:solidFill>
                  <a:schemeClr val="tx1"/>
                </a:solidFill>
                <a:latin typeface="Times New Roman" pitchFamily="18" charset="0"/>
                <a:ea typeface="新細明體" pitchFamily="18" charset="-120"/>
              </a:defRPr>
            </a:lvl1pPr>
            <a:lvl2pPr marL="750580" indent="-288684" defTabSz="957470" eaLnBrk="0" hangingPunct="0">
              <a:spcBef>
                <a:spcPct val="30000"/>
              </a:spcBef>
              <a:defRPr kumimoji="1" sz="1200">
                <a:solidFill>
                  <a:schemeClr val="tx1"/>
                </a:solidFill>
                <a:latin typeface="Times New Roman" pitchFamily="18" charset="0"/>
                <a:ea typeface="新細明體" pitchFamily="18" charset="-120"/>
              </a:defRPr>
            </a:lvl2pPr>
            <a:lvl3pPr marL="1154737" indent="-230947" defTabSz="957470" eaLnBrk="0" hangingPunct="0">
              <a:spcBef>
                <a:spcPct val="30000"/>
              </a:spcBef>
              <a:defRPr kumimoji="1" sz="1200">
                <a:solidFill>
                  <a:schemeClr val="tx1"/>
                </a:solidFill>
                <a:latin typeface="Times New Roman" pitchFamily="18" charset="0"/>
                <a:ea typeface="新細明體" pitchFamily="18" charset="-120"/>
              </a:defRPr>
            </a:lvl3pPr>
            <a:lvl4pPr marL="1616632" indent="-230947" defTabSz="957470" eaLnBrk="0" hangingPunct="0">
              <a:spcBef>
                <a:spcPct val="30000"/>
              </a:spcBef>
              <a:defRPr kumimoji="1" sz="1200">
                <a:solidFill>
                  <a:schemeClr val="tx1"/>
                </a:solidFill>
                <a:latin typeface="Times New Roman" pitchFamily="18" charset="0"/>
                <a:ea typeface="新細明體" pitchFamily="18" charset="-120"/>
              </a:defRPr>
            </a:lvl4pPr>
            <a:lvl5pPr marL="2078526" indent="-230947" defTabSz="957470" eaLnBrk="0" hangingPunct="0">
              <a:spcBef>
                <a:spcPct val="30000"/>
              </a:spcBef>
              <a:defRPr kumimoji="1" sz="1200">
                <a:solidFill>
                  <a:schemeClr val="tx1"/>
                </a:solidFill>
                <a:latin typeface="Times New Roman" pitchFamily="18" charset="0"/>
                <a:ea typeface="新細明體" pitchFamily="18" charset="-120"/>
              </a:defRPr>
            </a:lvl5pPr>
            <a:lvl6pPr marL="2540422" indent="-230947" defTabSz="95747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3002316" indent="-230947" defTabSz="95747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464212" indent="-230947" defTabSz="95747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926106" indent="-230947" defTabSz="957470"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fontAlgn="auto" hangingPunct="1">
              <a:spcBef>
                <a:spcPct val="0"/>
              </a:spcBef>
              <a:spcAft>
                <a:spcPts val="0"/>
              </a:spcAft>
              <a:defRPr/>
            </a:pPr>
            <a:fld id="{5CE70111-FDA4-42B1-90B0-C37B54F07B25}" type="slidenum">
              <a:rPr lang="en-US" altLang="zh-TW" smtClean="0">
                <a:solidFill>
                  <a:srgbClr val="000000"/>
                </a:solidFill>
                <a:latin typeface="Arial" charset="0"/>
              </a:rPr>
              <a:pPr eaLnBrk="1" fontAlgn="auto" hangingPunct="1">
                <a:spcBef>
                  <a:spcPct val="0"/>
                </a:spcBef>
                <a:spcAft>
                  <a:spcPts val="0"/>
                </a:spcAft>
                <a:defRPr/>
              </a:pPr>
              <a:t>1</a:t>
            </a:fld>
            <a:endParaRPr lang="en-US" altLang="zh-TW" smtClean="0">
              <a:solidFill>
                <a:srgbClr val="000000"/>
              </a:solidFill>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lnSpc>
                <a:spcPct val="70000"/>
              </a:lnSpc>
            </a:pPr>
            <a:endParaRPr lang="zh-TW" altLang="en-US" sz="1000" dirty="0"/>
          </a:p>
        </p:txBody>
      </p:sp>
    </p:spTree>
    <p:extLst>
      <p:ext uri="{BB962C8B-B14F-4D97-AF65-F5344CB8AC3E}">
        <p14:creationId xmlns:p14="http://schemas.microsoft.com/office/powerpoint/2010/main" val="289401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16</a:t>
            </a:fld>
            <a:endParaRPr lang="zh-TW" altLang="en-US"/>
          </a:p>
        </p:txBody>
      </p:sp>
    </p:spTree>
    <p:extLst>
      <p:ext uri="{BB962C8B-B14F-4D97-AF65-F5344CB8AC3E}">
        <p14:creationId xmlns:p14="http://schemas.microsoft.com/office/powerpoint/2010/main" val="3972022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37182-FB71-4625-AD35-52E3BE56FBE9}"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386155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37182-FB71-4625-AD35-52E3BE56FBE9}"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20553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37182-FB71-4625-AD35-52E3BE56FBE9}"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53192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a:t>
            </a:fld>
            <a:endParaRPr lang="zh-TW" altLang="en-US"/>
          </a:p>
        </p:txBody>
      </p:sp>
    </p:spTree>
    <p:extLst>
      <p:ext uri="{BB962C8B-B14F-4D97-AF65-F5344CB8AC3E}">
        <p14:creationId xmlns:p14="http://schemas.microsoft.com/office/powerpoint/2010/main" val="283092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投影片影像版面配置區 1"/>
          <p:cNvSpPr>
            <a:spLocks noGrp="1" noRot="1" noChangeAspect="1"/>
          </p:cNvSpPr>
          <p:nvPr>
            <p:ph type="sldImg"/>
          </p:nvPr>
        </p:nvSpPr>
        <p:spPr bwMode="auto">
          <a:xfrm>
            <a:off x="903288" y="741363"/>
            <a:ext cx="4929187" cy="3697287"/>
          </a:xfrm>
          <a:noFill/>
          <a:ln>
            <a:solidFill>
              <a:srgbClr val="000000"/>
            </a:solidFill>
            <a:miter lim="800000"/>
            <a:headEnd/>
            <a:tailEnd/>
          </a:ln>
        </p:spPr>
      </p:sp>
      <p:sp>
        <p:nvSpPr>
          <p:cNvPr id="245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a:t>1.</a:t>
            </a:r>
            <a:r>
              <a:rPr lang="zh-TW" altLang="en-US"/>
              <a:t>「主管事務」例如：一般承辦人員即屬之</a:t>
            </a:r>
          </a:p>
          <a:p>
            <a:pPr eaLnBrk="1" hangingPunct="1">
              <a:spcBef>
                <a:spcPct val="0"/>
              </a:spcBef>
            </a:pPr>
            <a:r>
              <a:rPr lang="en-US" altLang="zh-TW"/>
              <a:t>2.</a:t>
            </a:r>
            <a:r>
              <a:rPr lang="zh-TW" altLang="en-US"/>
              <a:t>「監督事務」例如：承辦人員的科長、機關首長等直屬長官。</a:t>
            </a:r>
          </a:p>
          <a:p>
            <a:pPr eaLnBrk="1" hangingPunct="1">
              <a:spcBef>
                <a:spcPct val="0"/>
              </a:spcBef>
            </a:pPr>
            <a:r>
              <a:rPr lang="en-US" altLang="zh-TW"/>
              <a:t>3.</a:t>
            </a:r>
            <a:r>
              <a:rPr lang="zh-TW" altLang="en-US"/>
              <a:t>「依據相關資料及具體事實個案認定」例如：法規、職務說明書、職掌表、簽陳文件、會議紀錄等。</a:t>
            </a:r>
          </a:p>
          <a:p>
            <a:pPr eaLnBrk="1" hangingPunct="1">
              <a:spcBef>
                <a:spcPct val="0"/>
              </a:spcBef>
            </a:pPr>
            <a:endParaRPr lang="zh-TW" altLang="en-US"/>
          </a:p>
        </p:txBody>
      </p:sp>
      <p:sp>
        <p:nvSpPr>
          <p:cNvPr id="2457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A8F201-85C4-494A-B47F-50FA5038C9F5}" type="slidenum">
              <a:rPr lang="zh-TW" altLang="en-US">
                <a:solidFill>
                  <a:prstClr val="black"/>
                </a:solidFill>
              </a:rPr>
              <a:pPr>
                <a:defRPr/>
              </a:pPr>
              <a:t>7</a:t>
            </a:fld>
            <a:endParaRPr lang="en-US" altLang="zh-TW">
              <a:solidFill>
                <a:prstClr val="black"/>
              </a:solidFill>
            </a:endParaRPr>
          </a:p>
        </p:txBody>
      </p:sp>
    </p:spTree>
    <p:extLst>
      <p:ext uri="{BB962C8B-B14F-4D97-AF65-F5344CB8AC3E}">
        <p14:creationId xmlns:p14="http://schemas.microsoft.com/office/powerpoint/2010/main" val="132701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影像版面配置區 1"/>
          <p:cNvSpPr>
            <a:spLocks noGrp="1" noRot="1" noChangeAspect="1"/>
          </p:cNvSpPr>
          <p:nvPr>
            <p:ph type="sldImg"/>
          </p:nvPr>
        </p:nvSpPr>
        <p:spPr bwMode="auto">
          <a:xfrm>
            <a:off x="903288" y="741363"/>
            <a:ext cx="4929187" cy="3697287"/>
          </a:xfrm>
          <a:noFill/>
          <a:ln>
            <a:solidFill>
              <a:srgbClr val="000000"/>
            </a:solidFill>
            <a:miter lim="800000"/>
            <a:headEnd/>
            <a:tailEnd/>
          </a:ln>
        </p:spPr>
      </p:sp>
      <p:sp>
        <p:nvSpPr>
          <p:cNvPr id="2662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2662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318A58-E880-4576-926D-C49FE2FE7E7D}" type="slidenum">
              <a:rPr lang="zh-TW" altLang="en-US">
                <a:solidFill>
                  <a:prstClr val="black"/>
                </a:solidFill>
              </a:rPr>
              <a:pPr fontAlgn="base">
                <a:spcBef>
                  <a:spcPct val="0"/>
                </a:spcBef>
                <a:spcAft>
                  <a:spcPct val="0"/>
                </a:spcAft>
                <a:defRPr/>
              </a:pPr>
              <a:t>8</a:t>
            </a:fld>
            <a:endParaRPr lang="en-US" altLang="zh-TW">
              <a:solidFill>
                <a:prstClr val="black"/>
              </a:solidFill>
            </a:endParaRPr>
          </a:p>
        </p:txBody>
      </p:sp>
    </p:spTree>
    <p:extLst>
      <p:ext uri="{BB962C8B-B14F-4D97-AF65-F5344CB8AC3E}">
        <p14:creationId xmlns:p14="http://schemas.microsoft.com/office/powerpoint/2010/main" val="2104253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投影片影像版面配置區 1"/>
          <p:cNvSpPr>
            <a:spLocks noGrp="1" noRot="1" noChangeAspect="1"/>
          </p:cNvSpPr>
          <p:nvPr>
            <p:ph type="sldImg"/>
          </p:nvPr>
        </p:nvSpPr>
        <p:spPr bwMode="auto">
          <a:noFill/>
          <a:ln>
            <a:solidFill>
              <a:srgbClr val="000000"/>
            </a:solidFill>
            <a:miter lim="800000"/>
            <a:headEnd/>
            <a:tailEnd/>
          </a:ln>
        </p:spPr>
      </p:sp>
      <p:sp>
        <p:nvSpPr>
          <p:cNvPr id="245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2457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A8F201-85C4-494A-B47F-50FA5038C9F5}" type="slidenum">
              <a:rPr lang="zh-TW" altLang="en-US">
                <a:solidFill>
                  <a:prstClr val="black"/>
                </a:solidFill>
              </a:rPr>
              <a:pPr>
                <a:defRPr/>
              </a:pPr>
              <a:t>10</a:t>
            </a:fld>
            <a:endParaRPr lang="en-US" altLang="zh-TW">
              <a:solidFill>
                <a:prstClr val="black"/>
              </a:solidFill>
            </a:endParaRPr>
          </a:p>
        </p:txBody>
      </p:sp>
    </p:spTree>
    <p:extLst>
      <p:ext uri="{BB962C8B-B14F-4D97-AF65-F5344CB8AC3E}">
        <p14:creationId xmlns:p14="http://schemas.microsoft.com/office/powerpoint/2010/main" val="617001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37182-FB71-4625-AD35-52E3BE56FBE9}"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832563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dirty="0" smtClean="0"/>
              <a:t>1.</a:t>
            </a:r>
            <a:r>
              <a:rPr kumimoji="0" lang="zh-TW" altLang="en-US" sz="1200"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行政流程簡化：</a:t>
            </a:r>
            <a:r>
              <a:rPr lang="zh-TW" altLang="en-US" sz="1200" b="0" dirty="0" smtClean="0">
                <a:solidFill>
                  <a:srgbClr val="2AADDA">
                    <a:lumMod val="50000"/>
                  </a:srgbClr>
                </a:solidFill>
                <a:latin typeface="微軟正黑體" panose="020B0604030504040204" pitchFamily="34" charset="-120"/>
                <a:ea typeface="微軟正黑體" panose="020B0604030504040204" pitchFamily="34" charset="-120"/>
              </a:rPr>
              <a:t>經濟部修正「公司之登記及認許辦法」，</a:t>
            </a:r>
            <a:r>
              <a:rPr lang="zh-TW" altLang="en-US" sz="1200" b="0" u="sng" dirty="0" smtClean="0">
                <a:solidFill>
                  <a:srgbClr val="2AADDA">
                    <a:lumMod val="50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放寬申請公司登記之書表免蓋公司大小章之規定，只要負責人以簽名方式送件即可</a:t>
            </a:r>
            <a:r>
              <a:rPr lang="zh-TW" altLang="en-US" sz="1200" b="0" dirty="0" smtClean="0">
                <a:solidFill>
                  <a:srgbClr val="2AADDA">
                    <a:lumMod val="50000"/>
                  </a:srgbClr>
                </a:solidFill>
                <a:latin typeface="微軟正黑體" panose="020B0604030504040204" pitchFamily="34" charset="-120"/>
                <a:ea typeface="微軟正黑體" panose="020B0604030504040204" pitchFamily="34" charset="-120"/>
              </a:rPr>
              <a:t>；另如董事會簽到簿</a:t>
            </a:r>
            <a:r>
              <a:rPr lang="zh-TW" altLang="en-US" sz="1200" b="0" dirty="0" smtClean="0">
                <a:solidFill>
                  <a:srgbClr val="2AADDA">
                    <a:lumMod val="50000"/>
                  </a:srgbClr>
                </a:solidFill>
                <a:latin typeface="微軟正黑體"/>
                <a:ea typeface="微軟正黑體"/>
              </a:rPr>
              <a:t>、</a:t>
            </a:r>
            <a:r>
              <a:rPr lang="zh-TW" altLang="en-US" sz="1200" b="0" dirty="0" smtClean="0">
                <a:solidFill>
                  <a:srgbClr val="2AADDA">
                    <a:lumMod val="50000"/>
                  </a:srgbClr>
                </a:solidFill>
                <a:latin typeface="微軟正黑體" panose="020B0604030504040204" pitchFamily="34" charset="-120"/>
                <a:ea typeface="微軟正黑體" panose="020B0604030504040204" pitchFamily="34" charset="-120"/>
              </a:rPr>
              <a:t>委託會計師簽證之委託書</a:t>
            </a:r>
            <a:r>
              <a:rPr lang="en-US" altLang="zh-TW" sz="1200" b="0" dirty="0" smtClean="0">
                <a:solidFill>
                  <a:srgbClr val="2AADDA">
                    <a:lumMod val="50000"/>
                  </a:srgbClr>
                </a:solidFill>
                <a:latin typeface="微軟正黑體" panose="020B0604030504040204" pitchFamily="34" charset="-120"/>
                <a:ea typeface="微軟正黑體" panose="020B0604030504040204" pitchFamily="34" charset="-120"/>
              </a:rPr>
              <a:t>…</a:t>
            </a:r>
            <a:r>
              <a:rPr lang="zh-TW" altLang="en-US" sz="1200" b="0" dirty="0" smtClean="0">
                <a:solidFill>
                  <a:srgbClr val="2AADDA">
                    <a:lumMod val="50000"/>
                  </a:srgbClr>
                </a:solidFill>
                <a:latin typeface="微軟正黑體" panose="020B0604030504040204" pitchFamily="34" charset="-120"/>
                <a:ea typeface="微軟正黑體" panose="020B0604030504040204" pitchFamily="34" charset="-120"/>
              </a:rPr>
              <a:t>等文件亦免為提交，有效簡化申請程序，讓公司登記更為便利。</a:t>
            </a:r>
            <a:endParaRPr lang="en-US" altLang="zh-TW" sz="1200" b="0" dirty="0" smtClean="0">
              <a:solidFill>
                <a:srgbClr val="2AADDA">
                  <a:lumMod val="50000"/>
                </a:srgbClr>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dirty="0" smtClean="0">
                <a:solidFill>
                  <a:srgbClr val="2AADDA">
                    <a:lumMod val="50000"/>
                  </a:srgbClr>
                </a:solidFill>
                <a:latin typeface="微軟正黑體" panose="020B0604030504040204" pitchFamily="34" charset="-120"/>
                <a:ea typeface="微軟正黑體" panose="020B0604030504040204" pitchFamily="34" charset="-120"/>
              </a:rPr>
              <a:t>2.</a:t>
            </a:r>
            <a:r>
              <a:rPr kumimoji="0" lang="zh-TW" altLang="en-US" sz="1200"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工作時程縮短：</a:t>
            </a:r>
            <a:r>
              <a:rPr lang="zh-TW" altLang="en-US" sz="1200" b="0" dirty="0" smtClean="0">
                <a:solidFill>
                  <a:srgbClr val="D092A7">
                    <a:lumMod val="75000"/>
                  </a:srgbClr>
                </a:solidFill>
                <a:latin typeface="微軟正黑體" panose="020B0604030504040204" pitchFamily="34" charset="-120"/>
                <a:ea typeface="微軟正黑體" panose="020B0604030504040204" pitchFamily="34" charset="-120"/>
              </a:rPr>
              <a:t>經濟部開辦</a:t>
            </a:r>
            <a:r>
              <a:rPr lang="zh-TW" altLang="zh-TW" sz="1200" b="0" dirty="0" smtClean="0">
                <a:solidFill>
                  <a:srgbClr val="D092A7">
                    <a:lumMod val="75000"/>
                  </a:srgbClr>
                </a:solidFill>
                <a:latin typeface="微軟正黑體" panose="020B0604030504040204" pitchFamily="34" charset="-120"/>
                <a:ea typeface="微軟正黑體" panose="020B0604030504040204" pitchFamily="34" charset="-120"/>
              </a:rPr>
              <a:t>「</a:t>
            </a:r>
            <a:r>
              <a:rPr lang="zh-TW" altLang="en-US" sz="1200" b="0" dirty="0" smtClean="0">
                <a:solidFill>
                  <a:srgbClr val="D092A7">
                    <a:lumMod val="75000"/>
                  </a:srgbClr>
                </a:solidFill>
                <a:latin typeface="微軟正黑體" panose="020B0604030504040204" pitchFamily="34" charset="-120"/>
                <a:ea typeface="微軟正黑體" panose="020B0604030504040204" pitchFamily="34" charset="-120"/>
              </a:rPr>
              <a:t>水電麻吉  貼心聯合服務」措施，民眾只要攜帶水</a:t>
            </a:r>
            <a:r>
              <a:rPr lang="en-US" altLang="zh-TW" sz="1200" b="0" dirty="0" smtClean="0">
                <a:solidFill>
                  <a:srgbClr val="D092A7">
                    <a:lumMod val="75000"/>
                  </a:srgbClr>
                </a:solidFill>
                <a:latin typeface="微軟正黑體" panose="020B0604030504040204" pitchFamily="34" charset="-120"/>
                <a:ea typeface="微軟正黑體" panose="020B0604030504040204" pitchFamily="34" charset="-120"/>
              </a:rPr>
              <a:t>(</a:t>
            </a:r>
            <a:r>
              <a:rPr lang="zh-TW" altLang="en-US" sz="1200" b="0" dirty="0" smtClean="0">
                <a:solidFill>
                  <a:srgbClr val="D092A7">
                    <a:lumMod val="75000"/>
                  </a:srgbClr>
                </a:solidFill>
                <a:latin typeface="微軟正黑體" panose="020B0604030504040204" pitchFamily="34" charset="-120"/>
                <a:ea typeface="微軟正黑體" panose="020B0604030504040204" pitchFamily="34" charset="-120"/>
              </a:rPr>
              <a:t>電</a:t>
            </a:r>
            <a:r>
              <a:rPr lang="en-US" altLang="zh-TW" sz="1200" b="0" dirty="0" smtClean="0">
                <a:solidFill>
                  <a:srgbClr val="D092A7">
                    <a:lumMod val="75000"/>
                  </a:srgbClr>
                </a:solidFill>
                <a:latin typeface="微軟正黑體" panose="020B0604030504040204" pitchFamily="34" charset="-120"/>
                <a:ea typeface="微軟正黑體" panose="020B0604030504040204" pitchFamily="34" charset="-120"/>
              </a:rPr>
              <a:t>)</a:t>
            </a:r>
            <a:r>
              <a:rPr lang="zh-TW" altLang="en-US" sz="1200" b="0" dirty="0" smtClean="0">
                <a:solidFill>
                  <a:srgbClr val="D092A7">
                    <a:lumMod val="75000"/>
                  </a:srgbClr>
                </a:solidFill>
                <a:latin typeface="微軟正黑體" panose="020B0604030504040204" pitchFamily="34" charset="-120"/>
                <a:ea typeface="微軟正黑體" panose="020B0604030504040204" pitchFamily="34" charset="-120"/>
              </a:rPr>
              <a:t>費收據，至全國水、電任一營業處約</a:t>
            </a:r>
            <a:r>
              <a:rPr lang="en-US" altLang="zh-TW" sz="1200" b="0" dirty="0" smtClean="0">
                <a:solidFill>
                  <a:srgbClr val="D092A7">
                    <a:lumMod val="75000"/>
                  </a:srgbClr>
                </a:solidFill>
                <a:latin typeface="微軟正黑體" panose="020B0604030504040204" pitchFamily="34" charset="-120"/>
                <a:ea typeface="微軟正黑體" panose="020B0604030504040204" pitchFamily="34" charset="-120"/>
              </a:rPr>
              <a:t>400</a:t>
            </a:r>
            <a:r>
              <a:rPr lang="zh-TW" altLang="en-US" sz="1200" b="0" dirty="0" smtClean="0">
                <a:solidFill>
                  <a:srgbClr val="D092A7">
                    <a:lumMod val="75000"/>
                  </a:srgbClr>
                </a:solidFill>
                <a:latin typeface="微軟正黑體" panose="020B0604030504040204" pitchFamily="34" charset="-120"/>
                <a:ea typeface="微軟正黑體" panose="020B0604030504040204" pitchFamily="34" charset="-120"/>
              </a:rPr>
              <a:t>個服務櫃檯，均可申辦台電公司</a:t>
            </a:r>
            <a:r>
              <a:rPr lang="zh-TW" altLang="en-US" sz="1200" b="0" dirty="0" smtClean="0">
                <a:solidFill>
                  <a:srgbClr val="D092A7">
                    <a:lumMod val="75000"/>
                  </a:srgbClr>
                </a:solidFill>
                <a:latin typeface="微軟正黑體"/>
                <a:ea typeface="微軟正黑體"/>
              </a:rPr>
              <a:t>、</a:t>
            </a:r>
            <a:r>
              <a:rPr lang="zh-TW" altLang="en-US" sz="1200" b="0" dirty="0" smtClean="0">
                <a:solidFill>
                  <a:srgbClr val="D092A7">
                    <a:lumMod val="75000"/>
                  </a:srgbClr>
                </a:solidFill>
                <a:latin typeface="微軟正黑體" panose="020B0604030504040204" pitchFamily="34" charset="-120"/>
                <a:ea typeface="微軟正黑體" panose="020B0604030504040204" pitchFamily="34" charset="-120"/>
              </a:rPr>
              <a:t>台水公司，甚至是台北自來水事業處提供的</a:t>
            </a:r>
            <a:r>
              <a:rPr lang="zh-TW" altLang="en-US" sz="1200" b="0" u="sng" dirty="0" smtClean="0">
                <a:solidFill>
                  <a:srgbClr val="D092A7">
                    <a:lumMod val="75000"/>
                  </a:srgbClr>
                </a:solidFill>
                <a:latin typeface="微軟正黑體" panose="020B0604030504040204" pitchFamily="34" charset="-120"/>
                <a:ea typeface="微軟正黑體" panose="020B0604030504040204" pitchFamily="34" charset="-120"/>
              </a:rPr>
              <a:t>聯合服務</a:t>
            </a:r>
            <a:r>
              <a:rPr lang="zh-TW" altLang="en-US" sz="1200" b="0" dirty="0" smtClean="0">
                <a:solidFill>
                  <a:srgbClr val="D092A7">
                    <a:lumMod val="75000"/>
                  </a:srgbClr>
                </a:solidFill>
                <a:latin typeface="微軟正黑體" panose="020B0604030504040204" pitchFamily="34" charset="-120"/>
                <a:ea typeface="微軟正黑體" panose="020B0604030504040204" pitchFamily="34" charset="-120"/>
              </a:rPr>
              <a:t>，包含：通訊地址變更</a:t>
            </a:r>
            <a:r>
              <a:rPr lang="zh-TW" altLang="en-US" sz="1200" b="0" dirty="0" smtClean="0">
                <a:solidFill>
                  <a:srgbClr val="D092A7">
                    <a:lumMod val="75000"/>
                  </a:srgbClr>
                </a:solidFill>
                <a:latin typeface="微軟正黑體"/>
                <a:ea typeface="微軟正黑體"/>
              </a:rPr>
              <a:t>、</a:t>
            </a:r>
            <a:r>
              <a:rPr lang="zh-TW" altLang="en-US" sz="1200" b="0" dirty="0" smtClean="0">
                <a:solidFill>
                  <a:srgbClr val="D092A7">
                    <a:lumMod val="75000"/>
                  </a:srgbClr>
                </a:solidFill>
                <a:latin typeface="微軟正黑體" panose="020B0604030504040204" pitchFamily="34" charset="-120"/>
                <a:ea typeface="微軟正黑體" panose="020B0604030504040204" pitchFamily="34" charset="-120"/>
              </a:rPr>
              <a:t>委託金融機構代繳</a:t>
            </a:r>
            <a:r>
              <a:rPr lang="zh-TW" altLang="en-US" sz="1200" b="0" dirty="0" smtClean="0">
                <a:solidFill>
                  <a:srgbClr val="D092A7">
                    <a:lumMod val="75000"/>
                  </a:srgbClr>
                </a:solidFill>
                <a:latin typeface="微軟正黑體"/>
                <a:ea typeface="微軟正黑體"/>
              </a:rPr>
              <a:t>、</a:t>
            </a:r>
            <a:r>
              <a:rPr lang="zh-TW" altLang="en-US" sz="1200" b="0" dirty="0" smtClean="0">
                <a:solidFill>
                  <a:srgbClr val="D092A7">
                    <a:lumMod val="75000"/>
                  </a:srgbClr>
                </a:solidFill>
                <a:latin typeface="微軟正黑體" panose="020B0604030504040204" pitchFamily="34" charset="-120"/>
                <a:ea typeface="微軟正黑體" panose="020B0604030504040204" pitchFamily="34" charset="-120"/>
              </a:rPr>
              <a:t>申請電子帳單，戶名變更或軍眷優待服務等，大幅縮短民眾申請時間，並提供方便省時的服務。</a:t>
            </a:r>
            <a:r>
              <a:rPr lang="zh-TW" altLang="en-US" sz="1200" b="0" u="sng" dirty="0" smtClean="0">
                <a:solidFill>
                  <a:srgbClr val="D092A7">
                    <a:lumMod val="75000"/>
                  </a:srgbClr>
                </a:solidFill>
                <a:latin typeface="微軟正黑體" panose="020B0604030504040204" pitchFamily="34" charset="-120"/>
                <a:ea typeface="微軟正黑體" panose="020B0604030504040204" pitchFamily="34" charset="-120"/>
              </a:rPr>
              <a:t>單一窗口</a:t>
            </a:r>
            <a:endParaRPr lang="en-US" altLang="zh-TW" sz="1200" b="0" u="sng" dirty="0" smtClean="0">
              <a:solidFill>
                <a:srgbClr val="D092A7">
                  <a:lumMod val="75000"/>
                </a:srgbClr>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dirty="0" smtClean="0">
                <a:solidFill>
                  <a:srgbClr val="D092A7">
                    <a:lumMod val="75000"/>
                  </a:srgbClr>
                </a:solidFill>
                <a:latin typeface="微軟正黑體" panose="020B0604030504040204" pitchFamily="34" charset="-120"/>
                <a:ea typeface="微軟正黑體" panose="020B0604030504040204" pitchFamily="34" charset="-120"/>
              </a:rPr>
              <a:t>3.</a:t>
            </a:r>
            <a:r>
              <a:rPr kumimoji="0" lang="zh-TW" altLang="en-US" sz="1200"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作業流程透明：</a:t>
            </a:r>
            <a:r>
              <a:rPr lang="zh-TW" altLang="en-US" sz="1200" b="0" dirty="0" smtClean="0">
                <a:solidFill>
                  <a:schemeClr val="accent4">
                    <a:lumMod val="50000"/>
                  </a:schemeClr>
                </a:solidFill>
                <a:latin typeface="微軟正黑體" panose="020B0604030504040204" pitchFamily="34" charset="-120"/>
                <a:ea typeface="微軟正黑體" panose="020B0604030504040204" pitchFamily="34" charset="-120"/>
              </a:rPr>
              <a:t>經濟部配合國內外經貿環境需要，持續推動進出口廠商登記</a:t>
            </a:r>
            <a:r>
              <a:rPr lang="zh-TW" altLang="en-US" sz="1200" b="0" dirty="0" smtClean="0">
                <a:solidFill>
                  <a:schemeClr val="accent4">
                    <a:lumMod val="50000"/>
                  </a:schemeClr>
                </a:solidFill>
                <a:latin typeface="微軟正黑體"/>
                <a:ea typeface="微軟正黑體"/>
              </a:rPr>
              <a:t>、輸出入簽審文件及原產地證明書等</a:t>
            </a:r>
            <a:r>
              <a:rPr lang="en-US" altLang="zh-TW" sz="1200" b="0" dirty="0" smtClean="0">
                <a:solidFill>
                  <a:schemeClr val="accent4">
                    <a:lumMod val="50000"/>
                  </a:schemeClr>
                </a:solidFill>
                <a:latin typeface="微軟正黑體"/>
                <a:ea typeface="微軟正黑體"/>
              </a:rPr>
              <a:t>3</a:t>
            </a:r>
            <a:r>
              <a:rPr lang="zh-TW" altLang="en-US" sz="1200" b="0" dirty="0" smtClean="0">
                <a:solidFill>
                  <a:schemeClr val="accent4">
                    <a:lumMod val="50000"/>
                  </a:schemeClr>
                </a:solidFill>
                <a:latin typeface="微軟正黑體"/>
                <a:ea typeface="微軟正黑體"/>
              </a:rPr>
              <a:t>類業務線上公開申請服務</a:t>
            </a:r>
            <a:r>
              <a:rPr lang="zh-TW" altLang="en-US" sz="1200" b="0" dirty="0" smtClean="0">
                <a:solidFill>
                  <a:schemeClr val="accent4">
                    <a:lumMod val="50000"/>
                  </a:schemeClr>
                </a:solidFill>
                <a:latin typeface="微軟正黑體" panose="020B0604030504040204" pitchFamily="34" charset="-120"/>
                <a:ea typeface="微軟正黑體" panose="020B0604030504040204" pitchFamily="34" charset="-120"/>
              </a:rPr>
              <a:t>。</a:t>
            </a:r>
            <a:r>
              <a:rPr lang="zh-TW" altLang="en-US" sz="1200" b="0" u="sng" dirty="0" smtClean="0">
                <a:solidFill>
                  <a:schemeClr val="accent4">
                    <a:lumMod val="50000"/>
                  </a:schemeClr>
                </a:solidFill>
                <a:latin typeface="微軟正黑體" panose="020B0604030504040204" pitchFamily="34" charset="-120"/>
                <a:ea typeface="微軟正黑體" panose="020B0604030504040204" pitchFamily="34" charset="-120"/>
              </a:rPr>
              <a:t>另相關申辦表單及資訊皆可於「政府入口網」查詢</a:t>
            </a:r>
            <a:r>
              <a:rPr lang="zh-TW" altLang="en-US" sz="1200" b="0" dirty="0" smtClean="0">
                <a:solidFill>
                  <a:schemeClr val="accent4">
                    <a:lumMod val="50000"/>
                  </a:schemeClr>
                </a:solidFill>
                <a:latin typeface="微軟正黑體"/>
                <a:ea typeface="微軟正黑體"/>
              </a:rPr>
              <a:t>，確能加速貨物通關，達到貿易便捷化及業務透明化、無紙</a:t>
            </a:r>
            <a:r>
              <a:rPr lang="zh-TW" altLang="en-US" sz="1200" b="0" dirty="0" smtClean="0">
                <a:solidFill>
                  <a:schemeClr val="accent4">
                    <a:lumMod val="50000"/>
                  </a:schemeClr>
                </a:solidFill>
                <a:latin typeface="微軟正黑體" panose="020B0604030504040204" pitchFamily="34" charset="-120"/>
                <a:ea typeface="微軟正黑體" panose="020B0604030504040204" pitchFamily="34" charset="-120"/>
              </a:rPr>
              <a:t>化之目標。</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200"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0" dirty="0" smtClean="0">
              <a:solidFill>
                <a:srgbClr val="D092A7">
                  <a:lumMod val="75000"/>
                </a:srgbClr>
              </a:solidFill>
              <a:latin typeface="微軟正黑體" panose="020B0604030504040204" pitchFamily="34" charset="-120"/>
              <a:ea typeface="微軟正黑體" panose="020B0604030504040204" pitchFamily="34" charset="-12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200"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0" dirty="0" smtClean="0">
              <a:solidFill>
                <a:srgbClr val="2AADDA">
                  <a:lumMod val="50000"/>
                </a:srgbClr>
              </a:solidFill>
              <a:latin typeface="微軟正黑體" panose="020B0604030504040204" pitchFamily="34" charset="-120"/>
              <a:ea typeface="微軟正黑體" panose="020B0604030504040204" pitchFamily="34" charset="-12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200" b="0"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endParaRPr lang="zh-TW" altLang="en-US" b="0"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13</a:t>
            </a:fld>
            <a:endParaRPr lang="zh-TW" altLang="en-US"/>
          </a:p>
        </p:txBody>
      </p:sp>
    </p:spTree>
    <p:extLst>
      <p:ext uri="{BB962C8B-B14F-4D97-AF65-F5344CB8AC3E}">
        <p14:creationId xmlns:p14="http://schemas.microsoft.com/office/powerpoint/2010/main" val="2648802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37182-FB71-4625-AD35-52E3BE56FBE9}" type="slidenum">
              <a:rPr kumimoji="0" lang="zh-TW" altLang="en-US" sz="1200" b="0" i="0" u="none" strike="noStrike" kern="1200" cap="none" spc="0" normalizeH="0" baseline="0" noProof="0" smtClean="0">
                <a:ln>
                  <a:noFill/>
                </a:ln>
                <a:solidFill>
                  <a:prstClr val="black"/>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386155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143" y="1"/>
            <a:ext cx="9141714" cy="6858000"/>
          </a:xfrm>
          <a:prstGeom prst="rect">
            <a:avLst/>
          </a:prstGeom>
        </p:spPr>
      </p:pic>
      <p:sp>
        <p:nvSpPr>
          <p:cNvPr id="2" name="標題 1"/>
          <p:cNvSpPr>
            <a:spLocks noGrp="1"/>
          </p:cNvSpPr>
          <p:nvPr>
            <p:ph type="ctrTitle"/>
          </p:nvPr>
        </p:nvSpPr>
        <p:spPr>
          <a:xfrm>
            <a:off x="628650" y="533400"/>
            <a:ext cx="6343650" cy="1828800"/>
          </a:xfrm>
        </p:spPr>
        <p:txBody>
          <a:bodyPr rtlCol="0" anchor="b">
            <a:normAutofit/>
          </a:bodyPr>
          <a:lstStyle>
            <a:lvl1pPr algn="l">
              <a:defRPr sz="4400">
                <a:latin typeface="細明體" panose="02020509000000000000" pitchFamily="49" charset="-120"/>
                <a:ea typeface="細明體" panose="02020509000000000000" pitchFamily="49" charset="-120"/>
              </a:defRPr>
            </a:lvl1pPr>
          </a:lstStyle>
          <a:p>
            <a:pPr rtl="0"/>
            <a:r>
              <a:rPr lang="zh-TW" altLang="en-US"/>
              <a:t>按一下以編輯母片標題樣式</a:t>
            </a:r>
            <a:endParaRPr lang="zh-TW" altLang="en-US" dirty="0"/>
          </a:p>
        </p:txBody>
      </p:sp>
      <p:sp>
        <p:nvSpPr>
          <p:cNvPr id="3" name="副標題 2"/>
          <p:cNvSpPr>
            <a:spLocks noGrp="1"/>
          </p:cNvSpPr>
          <p:nvPr>
            <p:ph type="subTitle" idx="1"/>
          </p:nvPr>
        </p:nvSpPr>
        <p:spPr>
          <a:xfrm>
            <a:off x="628650" y="2438400"/>
            <a:ext cx="5314950" cy="914400"/>
          </a:xfrm>
        </p:spPr>
        <p:txBody>
          <a:bodyPr rtlCol="0">
            <a:normAutofit/>
          </a:bodyPr>
          <a:lstStyle>
            <a:lvl1pPr marL="0" indent="0" algn="l">
              <a:spcBef>
                <a:spcPts val="1200"/>
              </a:spcBef>
              <a:buNone/>
              <a:defRPr sz="2400">
                <a:latin typeface="細明體" panose="02020509000000000000" pitchFamily="49" charset="-120"/>
                <a:ea typeface="細明體" panose="02020509000000000000" pitchFamily="49"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a:t>按一下以編輯母片子標題樣式</a:t>
            </a:r>
            <a:endParaRPr lang="zh-TW" altLang="en-US" dirty="0"/>
          </a:p>
        </p:txBody>
      </p:sp>
    </p:spTree>
    <p:extLst>
      <p:ext uri="{BB962C8B-B14F-4D97-AF65-F5344CB8AC3E}">
        <p14:creationId xmlns:p14="http://schemas.microsoft.com/office/powerpoint/2010/main" val="257280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含標題的兩張圖片">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2" name="標題 1"/>
          <p:cNvSpPr>
            <a:spLocks noGrp="1"/>
          </p:cNvSpPr>
          <p:nvPr>
            <p:ph type="title"/>
          </p:nvPr>
        </p:nvSpPr>
        <p:spPr>
          <a:xfrm>
            <a:off x="771436" y="5791200"/>
            <a:ext cx="6086564" cy="701674"/>
          </a:xfrm>
        </p:spPr>
        <p:txBody>
          <a:bodyPr vert="horz" lIns="91440" tIns="45720" rIns="91440" bIns="45720" rtlCol="0" anchor="b">
            <a:normAutofit/>
          </a:bodyPr>
          <a:lstStyle>
            <a:lvl1pPr>
              <a:defRPr lang="en-US" sz="2400">
                <a:solidFill>
                  <a:schemeClr val="accent1"/>
                </a:solidFill>
              </a:defRPr>
            </a:lvl1pPr>
          </a:lstStyle>
          <a:p>
            <a:pPr lvl="0" rtl="0"/>
            <a:r>
              <a:rPr lang="zh-TW" altLang="en-US"/>
              <a:t>按一下以編輯母片標題樣式</a:t>
            </a:r>
            <a:endParaRPr lang="zh-TW" altLang="en-US" dirty="0"/>
          </a:p>
        </p:txBody>
      </p:sp>
      <p:sp>
        <p:nvSpPr>
          <p:cNvPr id="7" name="手繪多邊形 5"/>
          <p:cNvSpPr>
            <a:spLocks/>
          </p:cNvSpPr>
          <p:nvPr/>
        </p:nvSpPr>
        <p:spPr bwMode="gray">
          <a:xfrm>
            <a:off x="5715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defTabSz="914400" fontAlgn="auto">
              <a:spcBef>
                <a:spcPts val="0"/>
              </a:spcBef>
              <a:spcAft>
                <a:spcPts val="0"/>
              </a:spcAft>
            </a:pPr>
            <a:endParaRPr kumimoji="0" lang="zh-TW" altLang="en-US" dirty="0">
              <a:solidFill>
                <a:srgbClr val="404040"/>
              </a:solidFill>
              <a:latin typeface="Arial" panose="020B0604020202020204"/>
              <a:ea typeface="微軟正黑體"/>
            </a:endParaRPr>
          </a:p>
        </p:txBody>
      </p:sp>
      <p:sp>
        <p:nvSpPr>
          <p:cNvPr id="15" name="圖片預留位置 14" descr="要新增影像的空白預留位置。按一下預留位置，然後選取您要新增的影像"/>
          <p:cNvSpPr>
            <a:spLocks noGrp="1"/>
          </p:cNvSpPr>
          <p:nvPr>
            <p:ph type="pic" sz="quarter" idx="13"/>
          </p:nvPr>
        </p:nvSpPr>
        <p:spPr>
          <a:xfrm>
            <a:off x="744327"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zh-TW" altLang="en-US"/>
              <a:t>按一下圖示以新增圖片</a:t>
            </a:r>
            <a:endParaRPr lang="zh-TW" altLang="en-US" dirty="0"/>
          </a:p>
        </p:txBody>
      </p:sp>
      <p:sp>
        <p:nvSpPr>
          <p:cNvPr id="17" name="文字預留位置 16"/>
          <p:cNvSpPr>
            <a:spLocks noGrp="1"/>
          </p:cNvSpPr>
          <p:nvPr>
            <p:ph type="body" sz="quarter" idx="14"/>
          </p:nvPr>
        </p:nvSpPr>
        <p:spPr>
          <a:xfrm>
            <a:off x="771436" y="5181600"/>
            <a:ext cx="267462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zh-TW" altLang="en-US"/>
              <a:t>編輯母片文字樣式</a:t>
            </a:r>
          </a:p>
        </p:txBody>
      </p:sp>
      <p:sp>
        <p:nvSpPr>
          <p:cNvPr id="18" name="手繪多邊形 5"/>
          <p:cNvSpPr>
            <a:spLocks/>
          </p:cNvSpPr>
          <p:nvPr/>
        </p:nvSpPr>
        <p:spPr bwMode="gray">
          <a:xfrm>
            <a:off x="39751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defTabSz="914400" fontAlgn="auto">
              <a:spcBef>
                <a:spcPts val="0"/>
              </a:spcBef>
              <a:spcAft>
                <a:spcPts val="0"/>
              </a:spcAft>
            </a:pPr>
            <a:endParaRPr kumimoji="0" lang="zh-TW" altLang="en-US" dirty="0">
              <a:solidFill>
                <a:srgbClr val="404040"/>
              </a:solidFill>
              <a:latin typeface="Arial" panose="020B0604020202020204"/>
              <a:ea typeface="微軟正黑體"/>
            </a:endParaRPr>
          </a:p>
        </p:txBody>
      </p:sp>
      <p:sp>
        <p:nvSpPr>
          <p:cNvPr id="19" name="圖片預留位置 18" descr="要新增影像的空白預留位置。按一下預留位置，然後選取您要新增的影像"/>
          <p:cNvSpPr>
            <a:spLocks noGrp="1"/>
          </p:cNvSpPr>
          <p:nvPr>
            <p:ph type="pic" sz="quarter" idx="15"/>
          </p:nvPr>
        </p:nvSpPr>
        <p:spPr>
          <a:xfrm>
            <a:off x="4147926"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zh-TW" altLang="en-US"/>
              <a:t>按一下圖示以新增圖片</a:t>
            </a:r>
            <a:endParaRPr lang="zh-TW" altLang="en-US" dirty="0"/>
          </a:p>
        </p:txBody>
      </p:sp>
      <p:sp>
        <p:nvSpPr>
          <p:cNvPr id="20" name="文字預留位置 16"/>
          <p:cNvSpPr>
            <a:spLocks noGrp="1"/>
          </p:cNvSpPr>
          <p:nvPr>
            <p:ph type="body" sz="quarter" idx="16"/>
          </p:nvPr>
        </p:nvSpPr>
        <p:spPr>
          <a:xfrm>
            <a:off x="4175036" y="5181600"/>
            <a:ext cx="267462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zh-TW" altLang="en-US"/>
              <a:t>編輯母片文字樣式</a:t>
            </a:r>
          </a:p>
        </p:txBody>
      </p:sp>
    </p:spTree>
    <p:extLst>
      <p:ext uri="{BB962C8B-B14F-4D97-AF65-F5344CB8AC3E}">
        <p14:creationId xmlns:p14="http://schemas.microsoft.com/office/powerpoint/2010/main" val="175174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含標題的三張圖片">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2" name="標題 1"/>
          <p:cNvSpPr>
            <a:spLocks noGrp="1"/>
          </p:cNvSpPr>
          <p:nvPr>
            <p:ph type="title"/>
          </p:nvPr>
        </p:nvSpPr>
        <p:spPr>
          <a:xfrm>
            <a:off x="771436" y="5305425"/>
            <a:ext cx="6078062" cy="579921"/>
          </a:xfrm>
        </p:spPr>
        <p:txBody>
          <a:bodyPr rtlCol="0">
            <a:normAutofit/>
          </a:bodyPr>
          <a:lstStyle>
            <a:lvl1pPr>
              <a:defRPr sz="2400">
                <a:solidFill>
                  <a:schemeClr val="accent1"/>
                </a:solidFill>
              </a:defRPr>
            </a:lvl1pPr>
          </a:lstStyle>
          <a:p>
            <a:pPr rtl="0"/>
            <a:r>
              <a:rPr lang="zh-TW" altLang="en-US"/>
              <a:t>按一下以編輯母片標題樣式</a:t>
            </a:r>
            <a:endParaRPr lang="zh-TW" altLang="en-US" dirty="0"/>
          </a:p>
        </p:txBody>
      </p:sp>
      <p:sp>
        <p:nvSpPr>
          <p:cNvPr id="7" name="手繪多邊形 5"/>
          <p:cNvSpPr>
            <a:spLocks/>
          </p:cNvSpPr>
          <p:nvPr/>
        </p:nvSpPr>
        <p:spPr bwMode="gray">
          <a:xfrm>
            <a:off x="571500" y="933450"/>
            <a:ext cx="40005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defTabSz="914400" fontAlgn="auto">
              <a:spcBef>
                <a:spcPts val="0"/>
              </a:spcBef>
              <a:spcAft>
                <a:spcPts val="0"/>
              </a:spcAft>
            </a:pPr>
            <a:endParaRPr kumimoji="0" lang="zh-TW" altLang="en-US" dirty="0">
              <a:solidFill>
                <a:srgbClr val="404040"/>
              </a:solidFill>
              <a:latin typeface="Arial" panose="020B0604020202020204"/>
              <a:ea typeface="微軟正黑體"/>
            </a:endParaRPr>
          </a:p>
        </p:txBody>
      </p:sp>
      <p:sp>
        <p:nvSpPr>
          <p:cNvPr id="15" name="圖片預留位置 14" descr="要新增影像的空白預留位置。按一下預留位置，然後選取您要新增的影像"/>
          <p:cNvSpPr>
            <a:spLocks noGrp="1"/>
          </p:cNvSpPr>
          <p:nvPr>
            <p:ph type="pic" sz="quarter" idx="13"/>
          </p:nvPr>
        </p:nvSpPr>
        <p:spPr>
          <a:xfrm>
            <a:off x="743916" y="1113023"/>
            <a:ext cx="3655668"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zh-TW" altLang="en-US"/>
              <a:t>按一下圖示以新增圖片</a:t>
            </a:r>
            <a:endParaRPr lang="zh-TW" altLang="en-US" dirty="0"/>
          </a:p>
        </p:txBody>
      </p:sp>
      <p:sp>
        <p:nvSpPr>
          <p:cNvPr id="18" name="手繪多邊形 5"/>
          <p:cNvSpPr>
            <a:spLocks/>
          </p:cNvSpPr>
          <p:nvPr/>
        </p:nvSpPr>
        <p:spPr bwMode="gray">
          <a:xfrm>
            <a:off x="4742905" y="967316"/>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defTabSz="914400" fontAlgn="auto">
              <a:spcBef>
                <a:spcPts val="0"/>
              </a:spcBef>
              <a:spcAft>
                <a:spcPts val="0"/>
              </a:spcAft>
            </a:pPr>
            <a:endParaRPr kumimoji="0" lang="zh-TW" altLang="en-US" dirty="0">
              <a:solidFill>
                <a:srgbClr val="404040"/>
              </a:solidFill>
              <a:latin typeface="Arial" panose="020B0604020202020204"/>
              <a:ea typeface="微軟正黑體"/>
            </a:endParaRPr>
          </a:p>
        </p:txBody>
      </p:sp>
      <p:sp>
        <p:nvSpPr>
          <p:cNvPr id="19" name="圖片預留位置 18" descr="要新增影像的空白預留位置。按一下預留位置，然後選取您要新增的影像"/>
          <p:cNvSpPr>
            <a:spLocks noGrp="1"/>
          </p:cNvSpPr>
          <p:nvPr>
            <p:ph type="pic" sz="quarter" idx="15"/>
          </p:nvPr>
        </p:nvSpPr>
        <p:spPr>
          <a:xfrm>
            <a:off x="4879519" y="1109743"/>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zh-TW" altLang="en-US"/>
              <a:t>按一下圖示以新增圖片</a:t>
            </a:r>
            <a:endParaRPr lang="zh-TW" altLang="en-US" dirty="0"/>
          </a:p>
        </p:txBody>
      </p:sp>
      <p:sp>
        <p:nvSpPr>
          <p:cNvPr id="12" name="手繪多邊形 5"/>
          <p:cNvSpPr>
            <a:spLocks/>
          </p:cNvSpPr>
          <p:nvPr/>
        </p:nvSpPr>
        <p:spPr bwMode="gray">
          <a:xfrm>
            <a:off x="4742905" y="3060954"/>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defTabSz="914400" fontAlgn="auto">
              <a:spcBef>
                <a:spcPts val="0"/>
              </a:spcBef>
              <a:spcAft>
                <a:spcPts val="0"/>
              </a:spcAft>
            </a:pPr>
            <a:endParaRPr kumimoji="0" lang="zh-TW" altLang="en-US" dirty="0">
              <a:solidFill>
                <a:srgbClr val="404040"/>
              </a:solidFill>
              <a:latin typeface="Arial" panose="020B0604020202020204"/>
              <a:ea typeface="微軟正黑體"/>
            </a:endParaRPr>
          </a:p>
        </p:txBody>
      </p:sp>
      <p:sp>
        <p:nvSpPr>
          <p:cNvPr id="13" name="圖片預留位置 12" descr="要新增影像的空白預留位置。按一下預留位置，然後選取您要新增的影像"/>
          <p:cNvSpPr>
            <a:spLocks noGrp="1"/>
          </p:cNvSpPr>
          <p:nvPr>
            <p:ph type="pic" sz="quarter" idx="16"/>
          </p:nvPr>
        </p:nvSpPr>
        <p:spPr>
          <a:xfrm>
            <a:off x="4879519" y="3203381"/>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zh-TW" altLang="en-US"/>
              <a:t>按一下圖示以新增圖片</a:t>
            </a:r>
            <a:endParaRPr lang="zh-TW" altLang="en-US" dirty="0"/>
          </a:p>
        </p:txBody>
      </p:sp>
      <p:sp>
        <p:nvSpPr>
          <p:cNvPr id="17" name="文字預留位置 16"/>
          <p:cNvSpPr>
            <a:spLocks noGrp="1"/>
          </p:cNvSpPr>
          <p:nvPr>
            <p:ph type="body" sz="quarter" idx="14"/>
          </p:nvPr>
        </p:nvSpPr>
        <p:spPr>
          <a:xfrm>
            <a:off x="771436" y="5919255"/>
            <a:ext cx="607806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zh-TW" altLang="en-US"/>
              <a:t>編輯母片文字樣式</a:t>
            </a:r>
          </a:p>
        </p:txBody>
      </p:sp>
    </p:spTree>
    <p:extLst>
      <p:ext uri="{BB962C8B-B14F-4D97-AF65-F5344CB8AC3E}">
        <p14:creationId xmlns:p14="http://schemas.microsoft.com/office/powerpoint/2010/main" val="327806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五張圖片">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 y="284"/>
            <a:ext cx="9141714" cy="6859715"/>
          </a:xfrm>
          <a:prstGeom prst="rect">
            <a:avLst/>
          </a:prstGeom>
        </p:spPr>
      </p:pic>
      <p:sp>
        <p:nvSpPr>
          <p:cNvPr id="2" name="標題 1"/>
          <p:cNvSpPr>
            <a:spLocks noGrp="1"/>
          </p:cNvSpPr>
          <p:nvPr>
            <p:ph type="title"/>
          </p:nvPr>
        </p:nvSpPr>
        <p:spPr>
          <a:xfrm>
            <a:off x="7258050" y="365126"/>
            <a:ext cx="1600200" cy="1539874"/>
          </a:xfrm>
        </p:spPr>
        <p:txBody>
          <a:bodyPr vert="horz" lIns="91440" tIns="45720" rIns="91440" bIns="45720" rtlCol="0" anchor="b">
            <a:normAutofit/>
          </a:bodyPr>
          <a:lstStyle>
            <a:lvl1pPr>
              <a:defRPr lang="en-US" sz="2400">
                <a:solidFill>
                  <a:schemeClr val="accent1"/>
                </a:solidFill>
              </a:defRPr>
            </a:lvl1pPr>
          </a:lstStyle>
          <a:p>
            <a:pPr lvl="0" rtl="0"/>
            <a:r>
              <a:rPr lang="zh-TW" altLang="en-US"/>
              <a:t>按一下以編輯母片標題樣式</a:t>
            </a:r>
            <a:endParaRPr lang="zh-TW" altLang="en-US" dirty="0"/>
          </a:p>
        </p:txBody>
      </p:sp>
      <p:sp>
        <p:nvSpPr>
          <p:cNvPr id="8" name="手繪多邊形 5"/>
          <p:cNvSpPr>
            <a:spLocks/>
          </p:cNvSpPr>
          <p:nvPr/>
        </p:nvSpPr>
        <p:spPr bwMode="gray">
          <a:xfrm>
            <a:off x="3136900" y="265045"/>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defTabSz="914400" fontAlgn="auto">
              <a:spcBef>
                <a:spcPts val="0"/>
              </a:spcBef>
              <a:spcAft>
                <a:spcPts val="0"/>
              </a:spcAft>
            </a:pPr>
            <a:endParaRPr kumimoji="0" lang="zh-TW" altLang="en-US" dirty="0">
              <a:solidFill>
                <a:srgbClr val="404040"/>
              </a:solidFill>
              <a:latin typeface="Arial" panose="020B0604020202020204"/>
              <a:ea typeface="微軟正黑體"/>
            </a:endParaRPr>
          </a:p>
        </p:txBody>
      </p:sp>
      <p:sp>
        <p:nvSpPr>
          <p:cNvPr id="9" name="圖片預留位置 8" descr="要新增影像的空白預留位置。按一下預留位置，然後選取您要新增的影像"/>
          <p:cNvSpPr>
            <a:spLocks noGrp="1"/>
          </p:cNvSpPr>
          <p:nvPr>
            <p:ph type="pic" sz="quarter" idx="13"/>
          </p:nvPr>
        </p:nvSpPr>
        <p:spPr>
          <a:xfrm>
            <a:off x="3318326" y="436316"/>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zh-TW" altLang="en-US"/>
              <a:t>按一下圖示以新增圖片</a:t>
            </a:r>
            <a:endParaRPr lang="zh-TW" altLang="en-US" dirty="0"/>
          </a:p>
        </p:txBody>
      </p:sp>
      <p:sp>
        <p:nvSpPr>
          <p:cNvPr id="10" name="手繪多邊形 5"/>
          <p:cNvSpPr>
            <a:spLocks/>
          </p:cNvSpPr>
          <p:nvPr/>
        </p:nvSpPr>
        <p:spPr bwMode="gray">
          <a:xfrm>
            <a:off x="612141" y="384724"/>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defTabSz="914400" fontAlgn="auto">
              <a:spcBef>
                <a:spcPts val="0"/>
              </a:spcBef>
              <a:spcAft>
                <a:spcPts val="0"/>
              </a:spcAft>
            </a:pPr>
            <a:endParaRPr kumimoji="0" lang="zh-TW" altLang="en-US" dirty="0">
              <a:solidFill>
                <a:srgbClr val="404040"/>
              </a:solidFill>
              <a:latin typeface="Arial" panose="020B0604020202020204"/>
              <a:ea typeface="微軟正黑體"/>
            </a:endParaRPr>
          </a:p>
        </p:txBody>
      </p:sp>
      <p:sp>
        <p:nvSpPr>
          <p:cNvPr id="11" name="圖片預留位置 10" descr="要新增影像的空白預留位置。按一下預留位置，然後選取您要新增的影像"/>
          <p:cNvSpPr>
            <a:spLocks noGrp="1"/>
          </p:cNvSpPr>
          <p:nvPr>
            <p:ph type="pic" sz="quarter" idx="15"/>
          </p:nvPr>
        </p:nvSpPr>
        <p:spPr>
          <a:xfrm>
            <a:off x="759767" y="538232"/>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zh-TW" altLang="en-US"/>
              <a:t>按一下圖示以新增圖片</a:t>
            </a:r>
            <a:endParaRPr lang="zh-TW" altLang="en-US" dirty="0"/>
          </a:p>
        </p:txBody>
      </p:sp>
      <p:sp>
        <p:nvSpPr>
          <p:cNvPr id="12" name="手繪多邊形 5"/>
          <p:cNvSpPr>
            <a:spLocks/>
          </p:cNvSpPr>
          <p:nvPr/>
        </p:nvSpPr>
        <p:spPr bwMode="gray">
          <a:xfrm>
            <a:off x="612141" y="2478362"/>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defTabSz="914400" fontAlgn="auto">
              <a:spcBef>
                <a:spcPts val="0"/>
              </a:spcBef>
              <a:spcAft>
                <a:spcPts val="0"/>
              </a:spcAft>
            </a:pPr>
            <a:endParaRPr kumimoji="0" lang="zh-TW" altLang="en-US" dirty="0">
              <a:solidFill>
                <a:srgbClr val="404040"/>
              </a:solidFill>
              <a:latin typeface="Arial" panose="020B0604020202020204"/>
              <a:ea typeface="微軟正黑體"/>
            </a:endParaRPr>
          </a:p>
        </p:txBody>
      </p:sp>
      <p:sp>
        <p:nvSpPr>
          <p:cNvPr id="13" name="圖片預留位置 12" descr="要新增影像的空白預留位置。按一下預留位置，然後選取您要新增的影像"/>
          <p:cNvSpPr>
            <a:spLocks noGrp="1"/>
          </p:cNvSpPr>
          <p:nvPr>
            <p:ph type="pic" sz="quarter" idx="16"/>
          </p:nvPr>
        </p:nvSpPr>
        <p:spPr>
          <a:xfrm>
            <a:off x="759767" y="2631870"/>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zh-TW" altLang="en-US"/>
              <a:t>按一下圖示以新增圖片</a:t>
            </a:r>
            <a:endParaRPr lang="zh-TW" altLang="en-US" dirty="0"/>
          </a:p>
        </p:txBody>
      </p:sp>
      <p:sp>
        <p:nvSpPr>
          <p:cNvPr id="14" name="手繪多邊形 5"/>
          <p:cNvSpPr>
            <a:spLocks/>
          </p:cNvSpPr>
          <p:nvPr/>
        </p:nvSpPr>
        <p:spPr bwMode="gray">
          <a:xfrm>
            <a:off x="612141" y="4572000"/>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defTabSz="914400" fontAlgn="auto">
              <a:spcBef>
                <a:spcPts val="0"/>
              </a:spcBef>
              <a:spcAft>
                <a:spcPts val="0"/>
              </a:spcAft>
            </a:pPr>
            <a:endParaRPr kumimoji="0" lang="zh-TW" altLang="en-US" dirty="0">
              <a:solidFill>
                <a:srgbClr val="404040"/>
              </a:solidFill>
              <a:latin typeface="Arial" panose="020B0604020202020204"/>
              <a:ea typeface="微軟正黑體"/>
            </a:endParaRPr>
          </a:p>
        </p:txBody>
      </p:sp>
      <p:sp>
        <p:nvSpPr>
          <p:cNvPr id="15" name="圖片預留位置 14" descr="要新增影像的空白預留位置。按一下預留位置，然後選取您要新增的影像"/>
          <p:cNvSpPr>
            <a:spLocks noGrp="1"/>
          </p:cNvSpPr>
          <p:nvPr>
            <p:ph type="pic" sz="quarter" idx="17"/>
          </p:nvPr>
        </p:nvSpPr>
        <p:spPr>
          <a:xfrm>
            <a:off x="759767" y="4725508"/>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zh-TW" altLang="en-US"/>
              <a:t>按一下圖示以新增圖片</a:t>
            </a:r>
            <a:endParaRPr lang="zh-TW" altLang="en-US" dirty="0"/>
          </a:p>
        </p:txBody>
      </p:sp>
      <p:sp>
        <p:nvSpPr>
          <p:cNvPr id="20" name="手繪多邊形 5"/>
          <p:cNvSpPr>
            <a:spLocks/>
          </p:cNvSpPr>
          <p:nvPr/>
        </p:nvSpPr>
        <p:spPr bwMode="gray">
          <a:xfrm>
            <a:off x="3136900" y="3448512"/>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defTabSz="914400" fontAlgn="auto">
              <a:spcBef>
                <a:spcPts val="0"/>
              </a:spcBef>
              <a:spcAft>
                <a:spcPts val="0"/>
              </a:spcAft>
            </a:pPr>
            <a:endParaRPr kumimoji="0" lang="zh-TW" altLang="en-US" dirty="0">
              <a:solidFill>
                <a:srgbClr val="404040"/>
              </a:solidFill>
              <a:latin typeface="Arial" panose="020B0604020202020204"/>
              <a:ea typeface="微軟正黑體"/>
            </a:endParaRPr>
          </a:p>
        </p:txBody>
      </p:sp>
      <p:sp>
        <p:nvSpPr>
          <p:cNvPr id="21" name="圖片預留位置 20" descr="要新增影像的空白預留位置。按一下預留位置，然後選取您要新增的影像"/>
          <p:cNvSpPr>
            <a:spLocks noGrp="1"/>
          </p:cNvSpPr>
          <p:nvPr>
            <p:ph type="pic" sz="quarter" idx="18"/>
          </p:nvPr>
        </p:nvSpPr>
        <p:spPr>
          <a:xfrm>
            <a:off x="3318326" y="3619783"/>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zh-TW" altLang="en-US"/>
              <a:t>按一下圖示以新增圖片</a:t>
            </a:r>
            <a:endParaRPr lang="zh-TW" altLang="en-US" dirty="0"/>
          </a:p>
        </p:txBody>
      </p:sp>
    </p:spTree>
    <p:extLst>
      <p:ext uri="{BB962C8B-B14F-4D97-AF65-F5344CB8AC3E}">
        <p14:creationId xmlns:p14="http://schemas.microsoft.com/office/powerpoint/2010/main" val="312711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頁尾預留位置 4"/>
          <p:cNvSpPr>
            <a:spLocks noGrp="1"/>
          </p:cNvSpPr>
          <p:nvPr>
            <p:ph type="ftr" sz="quarter" idx="11"/>
          </p:nvPr>
        </p:nvSpPr>
        <p:spPr/>
        <p:txBody>
          <a:bodyPr rtlCol="0"/>
          <a:lstStyle/>
          <a:p>
            <a:r>
              <a:rPr lang="zh-TW" altLang="en-US" dirty="0">
                <a:solidFill>
                  <a:srgbClr val="404040"/>
                </a:solidFill>
              </a:rPr>
              <a:t>新增頁尾</a:t>
            </a:r>
          </a:p>
        </p:txBody>
      </p:sp>
      <p:sp>
        <p:nvSpPr>
          <p:cNvPr id="4" name="日期預留位置 3"/>
          <p:cNvSpPr>
            <a:spLocks noGrp="1"/>
          </p:cNvSpPr>
          <p:nvPr>
            <p:ph type="dt" sz="half" idx="10"/>
          </p:nvPr>
        </p:nvSpPr>
        <p:spPr/>
        <p:txBody>
          <a:bodyPr rtlCol="0"/>
          <a:lstStyle>
            <a:lvl1pPr>
              <a:defRPr/>
            </a:lvl1pPr>
          </a:lstStyle>
          <a:p>
            <a:fld id="{91EDA580-7684-4325-91FA-84060BADCAFA}" type="datetime2">
              <a:rPr lang="zh-TW" altLang="en-US" smtClean="0">
                <a:solidFill>
                  <a:srgbClr val="404040"/>
                </a:solidFill>
              </a:rPr>
              <a:pPr/>
              <a:t>2019年8月15日</a:t>
            </a:fld>
            <a:endParaRPr lang="zh-TW" altLang="en-US" dirty="0">
              <a:solidFill>
                <a:srgbClr val="404040"/>
              </a:solidFill>
            </a:endParaRPr>
          </a:p>
        </p:txBody>
      </p:sp>
      <p:sp>
        <p:nvSpPr>
          <p:cNvPr id="6" name="投影片編號預留位置 5"/>
          <p:cNvSpPr>
            <a:spLocks noGrp="1"/>
          </p:cNvSpPr>
          <p:nvPr>
            <p:ph type="sldNum" sz="quarter" idx="12"/>
          </p:nvPr>
        </p:nvSpPr>
        <p:spPr/>
        <p:txBody>
          <a:bodyPr rtlCol="0"/>
          <a:lstStyle/>
          <a:p>
            <a:fld id="{289D71E3-7D81-4C24-B9D8-6B108755C64C}" type="slidenum">
              <a:rPr lang="en-US" altLang="zh-TW" smtClean="0">
                <a:solidFill>
                  <a:srgbClr val="404040"/>
                </a:solidFill>
              </a:rPr>
              <a:pPr/>
              <a:t>‹#›</a:t>
            </a:fld>
            <a:endParaRPr lang="zh-TW" altLang="en-US" dirty="0">
              <a:solidFill>
                <a:srgbClr val="404040"/>
              </a:solidFill>
            </a:endParaRPr>
          </a:p>
        </p:txBody>
      </p:sp>
    </p:spTree>
    <p:extLst>
      <p:ext uri="{BB962C8B-B14F-4D97-AF65-F5344CB8AC3E}">
        <p14:creationId xmlns:p14="http://schemas.microsoft.com/office/powerpoint/2010/main" val="280707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1" y="365125"/>
            <a:ext cx="1371599" cy="4940300"/>
          </a:xfrm>
        </p:spPr>
        <p:txBody>
          <a:bodyPr vert="eaVert"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a:xfrm>
            <a:off x="1143000" y="365125"/>
            <a:ext cx="5143500" cy="4940300"/>
          </a:xfrm>
        </p:spPr>
        <p:txBody>
          <a:bodyPr vert="eaVert" rtlCol="0"/>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頁尾預留位置 4"/>
          <p:cNvSpPr>
            <a:spLocks noGrp="1"/>
          </p:cNvSpPr>
          <p:nvPr>
            <p:ph type="ftr" sz="quarter" idx="11"/>
          </p:nvPr>
        </p:nvSpPr>
        <p:spPr/>
        <p:txBody>
          <a:bodyPr rtlCol="0"/>
          <a:lstStyle/>
          <a:p>
            <a:r>
              <a:rPr lang="zh-TW" altLang="en-US" dirty="0">
                <a:solidFill>
                  <a:srgbClr val="404040"/>
                </a:solidFill>
              </a:rPr>
              <a:t>新增頁尾</a:t>
            </a:r>
          </a:p>
        </p:txBody>
      </p:sp>
      <p:sp>
        <p:nvSpPr>
          <p:cNvPr id="4" name="日期預留位置 3"/>
          <p:cNvSpPr>
            <a:spLocks noGrp="1"/>
          </p:cNvSpPr>
          <p:nvPr>
            <p:ph type="dt" sz="half" idx="10"/>
          </p:nvPr>
        </p:nvSpPr>
        <p:spPr/>
        <p:txBody>
          <a:bodyPr rtlCol="0"/>
          <a:lstStyle>
            <a:lvl1pPr>
              <a:defRPr/>
            </a:lvl1pPr>
          </a:lstStyle>
          <a:p>
            <a:fld id="{61F4434E-16C8-4491-BCB9-51326E89E6D7}" type="datetime2">
              <a:rPr lang="zh-TW" altLang="en-US" smtClean="0">
                <a:solidFill>
                  <a:srgbClr val="404040"/>
                </a:solidFill>
              </a:rPr>
              <a:pPr/>
              <a:t>2019年8月15日</a:t>
            </a:fld>
            <a:endParaRPr lang="zh-TW" altLang="en-US" dirty="0">
              <a:solidFill>
                <a:srgbClr val="404040"/>
              </a:solidFill>
            </a:endParaRPr>
          </a:p>
        </p:txBody>
      </p:sp>
      <p:sp>
        <p:nvSpPr>
          <p:cNvPr id="6" name="投影片編號預留位置 5"/>
          <p:cNvSpPr>
            <a:spLocks noGrp="1"/>
          </p:cNvSpPr>
          <p:nvPr>
            <p:ph type="sldNum" sz="quarter" idx="12"/>
          </p:nvPr>
        </p:nvSpPr>
        <p:spPr/>
        <p:txBody>
          <a:bodyPr rtlCol="0"/>
          <a:lstStyle/>
          <a:p>
            <a:fld id="{289D71E3-7D81-4C24-B9D8-6B108755C64C}" type="slidenum">
              <a:rPr lang="en-US" altLang="zh-TW" smtClean="0">
                <a:solidFill>
                  <a:srgbClr val="404040"/>
                </a:solidFill>
              </a:rPr>
              <a:pPr/>
              <a:t>‹#›</a:t>
            </a:fld>
            <a:endParaRPr lang="zh-TW" altLang="en-US" dirty="0">
              <a:solidFill>
                <a:srgbClr val="404040"/>
              </a:solidFill>
            </a:endParaRPr>
          </a:p>
        </p:txBody>
      </p:sp>
    </p:spTree>
    <p:extLst>
      <p:ext uri="{BB962C8B-B14F-4D97-AF65-F5344CB8AC3E}">
        <p14:creationId xmlns:p14="http://schemas.microsoft.com/office/powerpoint/2010/main" val="37023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802299"/>
            <a:ext cx="6477805" cy="2541431"/>
          </a:xfrm>
        </p:spPr>
        <p:txBody>
          <a:bodyPr bIns="0" anchor="b">
            <a:normAutofit/>
          </a:bodyPr>
          <a:lstStyle>
            <a:lvl1pPr algn="l">
              <a:defRPr sz="6600"/>
            </a:lvl1pPr>
          </a:lstStyle>
          <a:p>
            <a:r>
              <a:rPr lang="zh-TW" altLang="en-US"/>
              <a:t>按一下以編輯母片標題樣式</a:t>
            </a:r>
            <a:endParaRPr lang="en-US" dirty="0"/>
          </a:p>
        </p:txBody>
      </p:sp>
      <p:sp>
        <p:nvSpPr>
          <p:cNvPr id="3" name="Subtitle 2"/>
          <p:cNvSpPr>
            <a:spLocks noGrp="1"/>
          </p:cNvSpPr>
          <p:nvPr>
            <p:ph type="subTitle" idx="1"/>
          </p:nvPr>
        </p:nvSpPr>
        <p:spPr>
          <a:xfrm>
            <a:off x="1813335" y="3531205"/>
            <a:ext cx="6477804"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F0DFCA4A-601F-4D8D-AB10-563E0BE1552C}" type="datetime1">
              <a:rPr lang="en-US" altLang="zh-TW" smtClean="0">
                <a:solidFill>
                  <a:prstClr val="black">
                    <a:tint val="75000"/>
                  </a:prstClr>
                </a:solidFill>
              </a:rPr>
              <a:pPr/>
              <a:t>8/15/2019</a:t>
            </a:fld>
            <a:endParaRPr lang="en-US" dirty="0">
              <a:solidFill>
                <a:prstClr val="black">
                  <a:tint val="75000"/>
                </a:prstClr>
              </a:solidFill>
            </a:endParaRPr>
          </a:p>
        </p:txBody>
      </p:sp>
      <p:sp>
        <p:nvSpPr>
          <p:cNvPr id="5" name="Footer Placeholder 4"/>
          <p:cNvSpPr>
            <a:spLocks noGrp="1"/>
          </p:cNvSpPr>
          <p:nvPr>
            <p:ph type="ftr" sz="quarter" idx="11"/>
          </p:nvPr>
        </p:nvSpPr>
        <p:spPr>
          <a:xfrm>
            <a:off x="1812376" y="329308"/>
            <a:ext cx="3730436" cy="309201"/>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78249" y="798973"/>
            <a:ext cx="608264" cy="503578"/>
          </a:xfrm>
          <a:prstGeom prst="rect">
            <a:avLst/>
          </a:prstGeom>
        </p:spPr>
        <p:txBody>
          <a:bodyPr/>
          <a:lstStyle/>
          <a:p>
            <a:pPr fontAlgn="auto">
              <a:spcBef>
                <a:spcPts val="0"/>
              </a:spcBef>
              <a:spcAft>
                <a:spcPts val="0"/>
              </a:spcAft>
            </a:pPr>
            <a:fld id="{4FAB73BC-B049-4115-A692-8D63A059BFB8}" type="slidenum">
              <a:rPr kumimoji="0" lang="en-US" smtClean="0">
                <a:solidFill>
                  <a:prstClr val="black"/>
                </a:solidFill>
                <a:latin typeface="Gill Sans MT" panose="020B0502020104020203"/>
                <a:ea typeface="+mn-ea"/>
              </a:rPr>
              <a:pPr fontAlgn="auto">
                <a:spcBef>
                  <a:spcPts val="0"/>
                </a:spcBef>
                <a:spcAft>
                  <a:spcPts val="0"/>
                </a:spcAft>
              </a:pPr>
              <a:t>‹#›</a:t>
            </a:fld>
            <a:endParaRPr kumimoji="0" lang="en-US" dirty="0">
              <a:solidFill>
                <a:prstClr val="black"/>
              </a:solidFill>
              <a:latin typeface="Gill Sans MT" panose="020B0502020104020203"/>
              <a:ea typeface="+mn-ea"/>
            </a:endParaRPr>
          </a:p>
        </p:txBody>
      </p:sp>
      <p:cxnSp>
        <p:nvCxnSpPr>
          <p:cNvPr id="15" name="Straight Connector 14"/>
          <p:cNvCxnSpPr/>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015526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06CCE7D-1792-4632-84CE-4ADB9B7F3DEB}" type="datetime1">
              <a:rPr lang="en-US" altLang="zh-TW" smtClean="0">
                <a:solidFill>
                  <a:prstClr val="black">
                    <a:tint val="75000"/>
                  </a:prstClr>
                </a:solidFill>
              </a:rPr>
              <a:pPr/>
              <a:t>8/15/2019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360046" y="798973"/>
            <a:ext cx="608264" cy="503578"/>
          </a:xfrm>
          <a:prstGeom prst="rect">
            <a:avLst/>
          </a:prstGeom>
        </p:spPr>
        <p:txBody>
          <a:bodyPr/>
          <a:lstStyle/>
          <a:p>
            <a:pPr fontAlgn="auto">
              <a:spcBef>
                <a:spcPts val="0"/>
              </a:spcBef>
              <a:spcAft>
                <a:spcPts val="0"/>
              </a:spcAft>
            </a:pPr>
            <a:fld id="{4FAB73BC-B049-4115-A692-8D63A059BFB8}" type="slidenum">
              <a:rPr kumimoji="0" lang="en-US" smtClean="0">
                <a:solidFill>
                  <a:prstClr val="black"/>
                </a:solidFill>
                <a:latin typeface="Gill Sans MT" panose="020B0502020104020203"/>
                <a:ea typeface="+mn-ea"/>
              </a:rPr>
              <a:pPr fontAlgn="auto">
                <a:spcBef>
                  <a:spcPts val="0"/>
                </a:spcBef>
                <a:spcAft>
                  <a:spcPts val="0"/>
                </a:spcAft>
              </a:pPr>
              <a:t>‹#›</a:t>
            </a:fld>
            <a:endParaRPr kumimoji="0" lang="en-US" dirty="0">
              <a:solidFill>
                <a:prstClr val="black"/>
              </a:solidFill>
              <a:latin typeface="Gill Sans MT" panose="020B0502020104020203"/>
              <a:ea typeface="+mn-ea"/>
            </a:endParaRPr>
          </a:p>
        </p:txBody>
      </p:sp>
      <p:cxnSp>
        <p:nvCxnSpPr>
          <p:cNvPr id="33" name="Straight Connector 32"/>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863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090679" y="1756130"/>
            <a:ext cx="6482366" cy="1887950"/>
          </a:xfrm>
        </p:spPr>
        <p:txBody>
          <a:bodyPr anchor="b">
            <a:normAutofit/>
          </a:bodyPr>
          <a:lstStyle>
            <a:lvl1pPr algn="l">
              <a:defRPr sz="3600"/>
            </a:lvl1pPr>
          </a:lstStyle>
          <a:p>
            <a:r>
              <a:rPr lang="zh-TW" altLang="en-US"/>
              <a:t>按一下以編輯母片標題樣式</a:t>
            </a:r>
            <a:endParaRPr lang="en-US" dirty="0"/>
          </a:p>
        </p:txBody>
      </p:sp>
      <p:sp>
        <p:nvSpPr>
          <p:cNvPr id="3" name="Text Placeholder 2"/>
          <p:cNvSpPr>
            <a:spLocks noGrp="1"/>
          </p:cNvSpPr>
          <p:nvPr>
            <p:ph type="body" idx="1"/>
          </p:nvPr>
        </p:nvSpPr>
        <p:spPr>
          <a:xfrm>
            <a:off x="1090679" y="3806196"/>
            <a:ext cx="6472835"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B427E1F3-EC04-49C1-AA7B-5AC7147ED0F5}" type="datetime1">
              <a:rPr lang="en-US" altLang="zh-TW" smtClean="0">
                <a:solidFill>
                  <a:prstClr val="black">
                    <a:tint val="75000"/>
                  </a:prstClr>
                </a:solidFill>
              </a:rPr>
              <a:pPr/>
              <a:t>8/15/2019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360046" y="798973"/>
            <a:ext cx="608264" cy="503578"/>
          </a:xfrm>
          <a:prstGeom prst="rect">
            <a:avLst/>
          </a:prstGeom>
        </p:spPr>
        <p:txBody>
          <a:bodyPr/>
          <a:lstStyle/>
          <a:p>
            <a:pPr fontAlgn="auto">
              <a:spcBef>
                <a:spcPts val="0"/>
              </a:spcBef>
              <a:spcAft>
                <a:spcPts val="0"/>
              </a:spcAft>
            </a:pPr>
            <a:fld id="{4FAB73BC-B049-4115-A692-8D63A059BFB8}" type="slidenum">
              <a:rPr kumimoji="0" lang="en-US" smtClean="0">
                <a:solidFill>
                  <a:prstClr val="black"/>
                </a:solidFill>
                <a:latin typeface="Gill Sans MT" panose="020B0502020104020203"/>
                <a:ea typeface="+mn-ea"/>
              </a:rPr>
              <a:pPr fontAlgn="auto">
                <a:spcBef>
                  <a:spcPts val="0"/>
                </a:spcBef>
                <a:spcAft>
                  <a:spcPts val="0"/>
                </a:spcAft>
              </a:pPr>
              <a:t>‹#›</a:t>
            </a:fld>
            <a:endParaRPr kumimoji="0" lang="en-US" dirty="0">
              <a:solidFill>
                <a:prstClr val="black"/>
              </a:solidFill>
              <a:latin typeface="Gill Sans MT" panose="020B0502020104020203"/>
              <a:ea typeface="+mn-ea"/>
            </a:endParaRPr>
          </a:p>
        </p:txBody>
      </p:sp>
      <p:cxnSp>
        <p:nvCxnSpPr>
          <p:cNvPr id="15" name="Straight Connector 14"/>
          <p:cNvCxnSpPr/>
          <p:nvPr/>
        </p:nvCxnSpPr>
        <p:spPr>
          <a:xfrm>
            <a:off x="1090679" y="3804985"/>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136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1086913" y="804890"/>
            <a:ext cx="7204226" cy="1059305"/>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85498" y="2010879"/>
            <a:ext cx="3483864" cy="344859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810328" y="2017343"/>
            <a:ext cx="3483864" cy="344152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1FA52DF-C2A5-41D5-9344-145C5CD9AB52}" type="datetime1">
              <a:rPr lang="en-US" altLang="zh-TW" smtClean="0">
                <a:solidFill>
                  <a:prstClr val="black">
                    <a:tint val="75000"/>
                  </a:prstClr>
                </a:solidFill>
              </a:rPr>
              <a:pPr/>
              <a:t>8/15/2019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360046" y="798973"/>
            <a:ext cx="608264" cy="503578"/>
          </a:xfrm>
          <a:prstGeom prst="rect">
            <a:avLst/>
          </a:prstGeom>
        </p:spPr>
        <p:txBody>
          <a:bodyPr/>
          <a:lstStyle/>
          <a:p>
            <a:pPr fontAlgn="auto">
              <a:spcBef>
                <a:spcPts val="0"/>
              </a:spcBef>
              <a:spcAft>
                <a:spcPts val="0"/>
              </a:spcAft>
            </a:pPr>
            <a:fld id="{4FAB73BC-B049-4115-A692-8D63A059BFB8}" type="slidenum">
              <a:rPr kumimoji="0" lang="en-US" smtClean="0">
                <a:solidFill>
                  <a:prstClr val="black"/>
                </a:solidFill>
                <a:latin typeface="Gill Sans MT" panose="020B0502020104020203"/>
                <a:ea typeface="+mn-ea"/>
              </a:rPr>
              <a:pPr fontAlgn="auto">
                <a:spcBef>
                  <a:spcPts val="0"/>
                </a:spcBef>
                <a:spcAft>
                  <a:spcPts val="0"/>
                </a:spcAft>
              </a:pPr>
              <a:t>‹#›</a:t>
            </a:fld>
            <a:endParaRPr kumimoji="0" lang="en-US" dirty="0">
              <a:solidFill>
                <a:prstClr val="black"/>
              </a:solidFill>
              <a:latin typeface="Gill Sans MT" panose="020B0502020104020203"/>
              <a:ea typeface="+mn-ea"/>
            </a:endParaRPr>
          </a:p>
        </p:txBody>
      </p:sp>
      <p:cxnSp>
        <p:nvCxnSpPr>
          <p:cNvPr id="35" name="Straight Connector 34"/>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58543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085394" y="804164"/>
            <a:ext cx="7205746" cy="1056319"/>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85393" y="2019550"/>
            <a:ext cx="348386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85393" y="2824270"/>
            <a:ext cx="3483864" cy="264445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809272" y="2023004"/>
            <a:ext cx="348386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809272" y="2821491"/>
            <a:ext cx="3483864" cy="263737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110E66E5-95D1-4E84-B473-72B13AA6AAFC}" type="datetime1">
              <a:rPr lang="en-US" altLang="zh-TW" smtClean="0">
                <a:solidFill>
                  <a:prstClr val="black">
                    <a:tint val="75000"/>
                  </a:prstClr>
                </a:solidFill>
              </a:rPr>
              <a:pPr/>
              <a:t>8/15/2019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360046" y="798973"/>
            <a:ext cx="608264" cy="503578"/>
          </a:xfrm>
          <a:prstGeom prst="rect">
            <a:avLst/>
          </a:prstGeom>
        </p:spPr>
        <p:txBody>
          <a:bodyPr/>
          <a:lstStyle/>
          <a:p>
            <a:pPr fontAlgn="auto">
              <a:spcBef>
                <a:spcPts val="0"/>
              </a:spcBef>
              <a:spcAft>
                <a:spcPts val="0"/>
              </a:spcAft>
            </a:pPr>
            <a:fld id="{4FAB73BC-B049-4115-A692-8D63A059BFB8}" type="slidenum">
              <a:rPr kumimoji="0" lang="en-US" smtClean="0">
                <a:solidFill>
                  <a:prstClr val="black"/>
                </a:solidFill>
                <a:latin typeface="Gill Sans MT" panose="020B0502020104020203"/>
                <a:ea typeface="+mn-ea"/>
              </a:rPr>
              <a:pPr fontAlgn="auto">
                <a:spcBef>
                  <a:spcPts val="0"/>
                </a:spcBef>
                <a:spcAft>
                  <a:spcPts val="0"/>
                </a:spcAft>
              </a:pPr>
              <a:t>‹#›</a:t>
            </a:fld>
            <a:endParaRPr kumimoji="0" lang="en-US" dirty="0">
              <a:solidFill>
                <a:prstClr val="black"/>
              </a:solidFill>
              <a:latin typeface="Gill Sans MT" panose="020B0502020104020203"/>
              <a:ea typeface="+mn-ea"/>
            </a:endParaRPr>
          </a:p>
        </p:txBody>
      </p:sp>
      <p:cxnSp>
        <p:nvCxnSpPr>
          <p:cNvPr id="29" name="Straight Connector 28"/>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650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內容預留位置 2"/>
          <p:cNvSpPr>
            <a:spLocks noGrp="1"/>
          </p:cNvSpPr>
          <p:nvPr>
            <p:ph idx="1"/>
          </p:nvPr>
        </p:nvSpPr>
        <p:spPr/>
        <p:txBody>
          <a:bodyPr rtlCol="0"/>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5" name="頁尾預留位置 4"/>
          <p:cNvSpPr>
            <a:spLocks noGrp="1"/>
          </p:cNvSpPr>
          <p:nvPr>
            <p:ph type="ftr" sz="quarter" idx="11"/>
          </p:nvPr>
        </p:nvSpPr>
        <p:spPr/>
        <p:txBody>
          <a:bodyPr rtlCol="0"/>
          <a:lstStyle/>
          <a:p>
            <a:r>
              <a:rPr lang="zh-TW" altLang="en-US" dirty="0">
                <a:solidFill>
                  <a:srgbClr val="404040"/>
                </a:solidFill>
              </a:rPr>
              <a:t>新增頁尾</a:t>
            </a:r>
          </a:p>
        </p:txBody>
      </p:sp>
      <p:sp>
        <p:nvSpPr>
          <p:cNvPr id="4" name="日期預留位置 3"/>
          <p:cNvSpPr>
            <a:spLocks noGrp="1"/>
          </p:cNvSpPr>
          <p:nvPr>
            <p:ph type="dt" sz="half" idx="10"/>
          </p:nvPr>
        </p:nvSpPr>
        <p:spPr/>
        <p:txBody>
          <a:bodyPr rtlCol="0"/>
          <a:lstStyle>
            <a:lvl1pPr>
              <a:defRPr/>
            </a:lvl1pPr>
          </a:lstStyle>
          <a:p>
            <a:fld id="{F32A3791-20D3-465F-9D37-A24388DA7900}" type="datetime2">
              <a:rPr lang="zh-TW" altLang="en-US" smtClean="0">
                <a:solidFill>
                  <a:srgbClr val="404040"/>
                </a:solidFill>
              </a:rPr>
              <a:pPr/>
              <a:t>2019年8月15日</a:t>
            </a:fld>
            <a:endParaRPr lang="zh-TW" altLang="en-US" dirty="0">
              <a:solidFill>
                <a:srgbClr val="404040"/>
              </a:solidFill>
            </a:endParaRPr>
          </a:p>
        </p:txBody>
      </p:sp>
      <p:sp>
        <p:nvSpPr>
          <p:cNvPr id="6" name="投影片編號預留位置 5"/>
          <p:cNvSpPr>
            <a:spLocks noGrp="1"/>
          </p:cNvSpPr>
          <p:nvPr>
            <p:ph type="sldNum" sz="quarter" idx="12"/>
          </p:nvPr>
        </p:nvSpPr>
        <p:spPr/>
        <p:txBody>
          <a:bodyPr rtlCol="0"/>
          <a:lstStyle/>
          <a:p>
            <a:fld id="{289D71E3-7D81-4C24-B9D8-6B108755C64C}" type="slidenum">
              <a:rPr lang="en-US" altLang="zh-TW" smtClean="0">
                <a:solidFill>
                  <a:srgbClr val="404040"/>
                </a:solidFill>
              </a:rPr>
              <a:pPr/>
              <a:t>‹#›</a:t>
            </a:fld>
            <a:endParaRPr lang="zh-TW" altLang="en-US" dirty="0">
              <a:solidFill>
                <a:srgbClr val="404040"/>
              </a:solidFill>
            </a:endParaRPr>
          </a:p>
        </p:txBody>
      </p:sp>
    </p:spTree>
    <p:extLst>
      <p:ext uri="{BB962C8B-B14F-4D97-AF65-F5344CB8AC3E}">
        <p14:creationId xmlns:p14="http://schemas.microsoft.com/office/powerpoint/2010/main" val="284320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0812CF4-791B-46F3-98E9-B72D86FD5AC8}" type="datetime1">
              <a:rPr lang="en-US" altLang="zh-TW" smtClean="0">
                <a:solidFill>
                  <a:prstClr val="black">
                    <a:tint val="75000"/>
                  </a:prstClr>
                </a:solidFill>
              </a:rPr>
              <a:pPr/>
              <a:t>8/15/2019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360046" y="798973"/>
            <a:ext cx="608264" cy="503578"/>
          </a:xfrm>
          <a:prstGeom prst="rect">
            <a:avLst/>
          </a:prstGeom>
        </p:spPr>
        <p:txBody>
          <a:bodyPr/>
          <a:lstStyle/>
          <a:p>
            <a:pPr fontAlgn="auto">
              <a:spcBef>
                <a:spcPts val="0"/>
              </a:spcBef>
              <a:spcAft>
                <a:spcPts val="0"/>
              </a:spcAft>
            </a:pPr>
            <a:fld id="{4FAB73BC-B049-4115-A692-8D63A059BFB8}" type="slidenum">
              <a:rPr kumimoji="0" lang="en-US" smtClean="0">
                <a:solidFill>
                  <a:prstClr val="black"/>
                </a:solidFill>
                <a:latin typeface="Gill Sans MT" panose="020B0502020104020203"/>
                <a:ea typeface="+mn-ea"/>
              </a:rPr>
              <a:pPr fontAlgn="auto">
                <a:spcBef>
                  <a:spcPts val="0"/>
                </a:spcBef>
                <a:spcAft>
                  <a:spcPts val="0"/>
                </a:spcAft>
              </a:pPr>
              <a:t>‹#›</a:t>
            </a:fld>
            <a:endParaRPr kumimoji="0" lang="en-US" dirty="0">
              <a:solidFill>
                <a:prstClr val="black"/>
              </a:solidFill>
              <a:latin typeface="Gill Sans MT" panose="020B0502020104020203"/>
              <a:ea typeface="+mn-ea"/>
            </a:endParaRPr>
          </a:p>
        </p:txBody>
      </p:sp>
      <p:cxnSp>
        <p:nvCxnSpPr>
          <p:cNvPr id="25" name="Straight Connector 24"/>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7257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8AC266-4433-43DA-BB65-FD155D8BBD95}" type="datetime1">
              <a:rPr lang="en-US" altLang="zh-TW" smtClean="0">
                <a:solidFill>
                  <a:prstClr val="black">
                    <a:tint val="75000"/>
                  </a:prstClr>
                </a:solidFill>
              </a:rPr>
              <a:pPr/>
              <a:t>8/15/2019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360046" y="798973"/>
            <a:ext cx="608264" cy="503578"/>
          </a:xfrm>
          <a:prstGeom prst="rect">
            <a:avLst/>
          </a:prstGeom>
        </p:spPr>
        <p:txBody>
          <a:bodyPr/>
          <a:lstStyle/>
          <a:p>
            <a:pPr fontAlgn="auto">
              <a:spcBef>
                <a:spcPts val="0"/>
              </a:spcBef>
              <a:spcAft>
                <a:spcPts val="0"/>
              </a:spcAft>
            </a:pPr>
            <a:fld id="{4FAB73BC-B049-4115-A692-8D63A059BFB8}" type="slidenum">
              <a:rPr kumimoji="0" lang="en-US" smtClean="0">
                <a:solidFill>
                  <a:prstClr val="black"/>
                </a:solidFill>
                <a:latin typeface="Gill Sans MT" panose="020B0502020104020203"/>
                <a:ea typeface="+mn-ea"/>
              </a:rPr>
              <a:pPr fontAlgn="auto">
                <a:spcBef>
                  <a:spcPts val="0"/>
                </a:spcBef>
                <a:spcAft>
                  <a:spcPts val="0"/>
                </a:spcAft>
              </a:pPr>
              <a:t>‹#›</a:t>
            </a:fld>
            <a:endParaRPr kumimoji="0" lang="en-US" dirty="0">
              <a:solidFill>
                <a:prstClr val="black"/>
              </a:solidFill>
              <a:latin typeface="Gill Sans MT" panose="020B0502020104020203"/>
              <a:ea typeface="+mn-ea"/>
            </a:endParaRPr>
          </a:p>
        </p:txBody>
      </p:sp>
    </p:spTree>
    <p:extLst>
      <p:ext uri="{BB962C8B-B14F-4D97-AF65-F5344CB8AC3E}">
        <p14:creationId xmlns:p14="http://schemas.microsoft.com/office/powerpoint/2010/main" val="3522728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083504" y="798973"/>
            <a:ext cx="2454824" cy="2247117"/>
          </a:xfrm>
        </p:spPr>
        <p:txBody>
          <a:bodyPr anchor="b">
            <a:normAutofit/>
          </a:bodyPr>
          <a:lstStyle>
            <a:lvl1pPr algn="l">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3782785" y="798974"/>
            <a:ext cx="4509353" cy="4658826"/>
          </a:xfrm>
        </p:spPr>
        <p:txBody>
          <a:bodyPr anchor="ct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083504" y="3205492"/>
            <a:ext cx="2456260"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AEDC659C-590A-4DEE-8B40-B4362EF26009}" type="datetime1">
              <a:rPr lang="en-US" altLang="zh-TW" smtClean="0">
                <a:solidFill>
                  <a:prstClr val="black">
                    <a:tint val="75000"/>
                  </a:prstClr>
                </a:solidFill>
              </a:rPr>
              <a:pPr/>
              <a:t>8/15/2019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360046" y="798973"/>
            <a:ext cx="608264" cy="503578"/>
          </a:xfrm>
          <a:prstGeom prst="rect">
            <a:avLst/>
          </a:prstGeom>
        </p:spPr>
        <p:txBody>
          <a:bodyPr/>
          <a:lstStyle/>
          <a:p>
            <a:pPr fontAlgn="auto">
              <a:spcBef>
                <a:spcPts val="0"/>
              </a:spcBef>
              <a:spcAft>
                <a:spcPts val="0"/>
              </a:spcAft>
            </a:pPr>
            <a:fld id="{4FAB73BC-B049-4115-A692-8D63A059BFB8}" type="slidenum">
              <a:rPr kumimoji="0" lang="en-US" smtClean="0">
                <a:solidFill>
                  <a:prstClr val="black"/>
                </a:solidFill>
                <a:latin typeface="Gill Sans MT" panose="020B0502020104020203"/>
                <a:ea typeface="+mn-ea"/>
              </a:rPr>
              <a:pPr fontAlgn="auto">
                <a:spcBef>
                  <a:spcPts val="0"/>
                </a:spcBef>
                <a:spcAft>
                  <a:spcPts val="0"/>
                </a:spcAft>
              </a:pPr>
              <a:t>‹#›</a:t>
            </a:fld>
            <a:endParaRPr kumimoji="0" lang="en-US" dirty="0">
              <a:solidFill>
                <a:prstClr val="black"/>
              </a:solidFill>
              <a:latin typeface="Gill Sans MT" panose="020B0502020104020203"/>
              <a:ea typeface="+mn-ea"/>
            </a:endParaRPr>
          </a:p>
        </p:txBody>
      </p:sp>
      <p:cxnSp>
        <p:nvCxnSpPr>
          <p:cNvPr id="17" name="Straight Connector 16"/>
          <p:cNvCxnSpPr/>
          <p:nvPr/>
        </p:nvCxnSpPr>
        <p:spPr>
          <a:xfrm>
            <a:off x="1086210" y="3205491"/>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44889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8" name="Group 7"/>
          <p:cNvGrpSpPr/>
          <p:nvPr/>
        </p:nvGrpSpPr>
        <p:grpSpPr>
          <a:xfrm>
            <a:off x="5608041" y="482171"/>
            <a:ext cx="3055900"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1129513"/>
            <a:ext cx="4149246" cy="1830584"/>
          </a:xfrm>
        </p:spPr>
        <p:txBody>
          <a:bodyPr anchor="b">
            <a:normAutofit/>
          </a:bodyPr>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093292" y="1122543"/>
            <a:ext cx="2093378"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87747" y="3145992"/>
            <a:ext cx="4143303"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1085537" y="5469857"/>
            <a:ext cx="4145513" cy="320123"/>
          </a:xfrm>
        </p:spPr>
        <p:txBody>
          <a:bodyPr/>
          <a:lstStyle>
            <a:lvl1pPr algn="l">
              <a:defRPr/>
            </a:lvl1pPr>
          </a:lstStyle>
          <a:p>
            <a:fld id="{005D6EA7-968F-411E-8967-24BC3813885F}" type="datetime1">
              <a:rPr lang="en-US" altLang="zh-TW" smtClean="0">
                <a:solidFill>
                  <a:prstClr val="black">
                    <a:tint val="75000"/>
                  </a:prstClr>
                </a:solidFill>
              </a:rPr>
              <a:pPr/>
              <a:t>8/15/2019</a:t>
            </a:fld>
            <a:endParaRPr lang="en-US" dirty="0">
              <a:solidFill>
                <a:prstClr val="black">
                  <a:tint val="75000"/>
                </a:prstClr>
              </a:solidFill>
            </a:endParaRPr>
          </a:p>
        </p:txBody>
      </p:sp>
      <p:sp>
        <p:nvSpPr>
          <p:cNvPr id="6" name="Footer Placeholder 5"/>
          <p:cNvSpPr>
            <a:spLocks noGrp="1"/>
          </p:cNvSpPr>
          <p:nvPr>
            <p:ph type="ftr" sz="quarter" idx="11"/>
          </p:nvPr>
        </p:nvSpPr>
        <p:spPr>
          <a:xfrm>
            <a:off x="1085537" y="318641"/>
            <a:ext cx="4155753" cy="320931"/>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360046" y="798973"/>
            <a:ext cx="608264" cy="503578"/>
          </a:xfrm>
          <a:prstGeom prst="rect">
            <a:avLst/>
          </a:prstGeom>
        </p:spPr>
        <p:txBody>
          <a:bodyPr/>
          <a:lstStyle/>
          <a:p>
            <a:pPr fontAlgn="auto">
              <a:spcBef>
                <a:spcPts val="0"/>
              </a:spcBef>
              <a:spcAft>
                <a:spcPts val="0"/>
              </a:spcAft>
            </a:pPr>
            <a:fld id="{4FAB73BC-B049-4115-A692-8D63A059BFB8}" type="slidenum">
              <a:rPr kumimoji="0" lang="en-US" smtClean="0">
                <a:solidFill>
                  <a:prstClr val="black"/>
                </a:solidFill>
                <a:latin typeface="Gill Sans MT" panose="020B0502020104020203"/>
                <a:ea typeface="+mn-ea"/>
              </a:rPr>
              <a:pPr fontAlgn="auto">
                <a:spcBef>
                  <a:spcPts val="0"/>
                </a:spcBef>
                <a:spcAft>
                  <a:spcPts val="0"/>
                </a:spcAft>
              </a:pPr>
              <a:t>‹#›</a:t>
            </a:fld>
            <a:endParaRPr kumimoji="0" lang="en-US" dirty="0">
              <a:solidFill>
                <a:prstClr val="black"/>
              </a:solidFill>
              <a:latin typeface="Gill Sans MT" panose="020B0502020104020203"/>
              <a:ea typeface="+mn-ea"/>
            </a:endParaRPr>
          </a:p>
        </p:txBody>
      </p:sp>
      <p:cxnSp>
        <p:nvCxnSpPr>
          <p:cNvPr id="31" name="Straight Connector 30"/>
          <p:cNvCxnSpPr/>
          <p:nvPr/>
        </p:nvCxnSpPr>
        <p:spPr>
          <a:xfrm>
            <a:off x="1085537" y="3143605"/>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2452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0AB15E7C-0D93-45EF-A939-B328854276DE}" type="datetime1">
              <a:rPr lang="en-US" altLang="zh-TW" smtClean="0">
                <a:solidFill>
                  <a:prstClr val="black">
                    <a:tint val="75000"/>
                  </a:prstClr>
                </a:solidFill>
              </a:rPr>
              <a:pPr/>
              <a:t>8/15/2019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360046" y="798973"/>
            <a:ext cx="608264" cy="503578"/>
          </a:xfrm>
          <a:prstGeom prst="rect">
            <a:avLst/>
          </a:prstGeom>
        </p:spPr>
        <p:txBody>
          <a:bodyPr/>
          <a:lstStyle/>
          <a:p>
            <a:pPr fontAlgn="auto">
              <a:spcBef>
                <a:spcPts val="0"/>
              </a:spcBef>
              <a:spcAft>
                <a:spcPts val="0"/>
              </a:spcAft>
            </a:pPr>
            <a:fld id="{4FAB73BC-B049-4115-A692-8D63A059BFB8}" type="slidenum">
              <a:rPr kumimoji="0" lang="en-US" smtClean="0">
                <a:solidFill>
                  <a:prstClr val="black"/>
                </a:solidFill>
                <a:latin typeface="Gill Sans MT" panose="020B0502020104020203"/>
                <a:ea typeface="+mn-ea"/>
              </a:rPr>
              <a:pPr fontAlgn="auto">
                <a:spcBef>
                  <a:spcPts val="0"/>
                </a:spcBef>
                <a:spcAft>
                  <a:spcPts val="0"/>
                </a:spcAft>
              </a:pPr>
              <a:t>‹#›</a:t>
            </a:fld>
            <a:endParaRPr kumimoji="0" lang="en-US" dirty="0">
              <a:solidFill>
                <a:prstClr val="black"/>
              </a:solidFill>
              <a:latin typeface="Gill Sans MT" panose="020B0502020104020203"/>
              <a:ea typeface="+mn-ea"/>
            </a:endParaRPr>
          </a:p>
        </p:txBody>
      </p:sp>
      <p:cxnSp>
        <p:nvCxnSpPr>
          <p:cNvPr id="26" name="Straight Connector 25"/>
          <p:cNvCxnSpPr/>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5304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798974"/>
            <a:ext cx="1211807" cy="4659889"/>
          </a:xfrm>
        </p:spPr>
        <p:txBody>
          <a:bodyPr vert="eaVert"/>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083504" y="798974"/>
            <a:ext cx="5871623" cy="4659889"/>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D08699B-D77A-4344-9BAC-CCDAC86EFE24}" type="datetime1">
              <a:rPr lang="en-US" altLang="zh-TW" smtClean="0">
                <a:solidFill>
                  <a:prstClr val="black">
                    <a:tint val="75000"/>
                  </a:prstClr>
                </a:solidFill>
              </a:rPr>
              <a:pPr/>
              <a:t>8/15/2019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360046" y="798973"/>
            <a:ext cx="608264" cy="503578"/>
          </a:xfrm>
          <a:prstGeom prst="rect">
            <a:avLst/>
          </a:prstGeom>
        </p:spPr>
        <p:txBody>
          <a:bodyPr/>
          <a:lstStyle/>
          <a:p>
            <a:pPr fontAlgn="auto">
              <a:spcBef>
                <a:spcPts val="0"/>
              </a:spcBef>
              <a:spcAft>
                <a:spcPts val="0"/>
              </a:spcAft>
            </a:pPr>
            <a:fld id="{4FAB73BC-B049-4115-A692-8D63A059BFB8}" type="slidenum">
              <a:rPr kumimoji="0" lang="en-US" smtClean="0">
                <a:solidFill>
                  <a:prstClr val="black"/>
                </a:solidFill>
                <a:latin typeface="Gill Sans MT" panose="020B0502020104020203"/>
                <a:ea typeface="+mn-ea"/>
              </a:rPr>
              <a:pPr fontAlgn="auto">
                <a:spcBef>
                  <a:spcPts val="0"/>
                </a:spcBef>
                <a:spcAft>
                  <a:spcPts val="0"/>
                </a:spcAft>
              </a:pPr>
              <a:t>‹#›</a:t>
            </a:fld>
            <a:endParaRPr kumimoji="0" lang="en-US" dirty="0">
              <a:solidFill>
                <a:prstClr val="black"/>
              </a:solidFill>
              <a:latin typeface="Gill Sans MT" panose="020B0502020104020203"/>
              <a:ea typeface="+mn-ea"/>
            </a:endParaRPr>
          </a:p>
        </p:txBody>
      </p:sp>
      <p:cxnSp>
        <p:nvCxnSpPr>
          <p:cNvPr id="15" name="Straight Connector 14"/>
          <p:cNvCxnSpPr/>
          <p:nvPr/>
        </p:nvCxnSpPr>
        <p:spPr>
          <a:xfrm>
            <a:off x="7079333"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0279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9141714" cy="6857176"/>
          </a:xfrm>
          <a:prstGeom prst="rect">
            <a:avLst/>
          </a:prstGeom>
        </p:spPr>
      </p:pic>
      <p:sp>
        <p:nvSpPr>
          <p:cNvPr id="2" name="標題 1"/>
          <p:cNvSpPr>
            <a:spLocks noGrp="1"/>
          </p:cNvSpPr>
          <p:nvPr>
            <p:ph type="title"/>
          </p:nvPr>
        </p:nvSpPr>
        <p:spPr>
          <a:xfrm>
            <a:off x="2514600" y="533400"/>
            <a:ext cx="5486400" cy="1828800"/>
          </a:xfrm>
        </p:spPr>
        <p:txBody>
          <a:bodyPr rtlCol="0" anchor="b">
            <a:normAutofit/>
          </a:bodyPr>
          <a:lstStyle>
            <a:lvl1pPr>
              <a:defRPr sz="4400">
                <a:latin typeface="細明體" panose="02020509000000000000" pitchFamily="49" charset="-120"/>
                <a:ea typeface="細明體" panose="02020509000000000000" pitchFamily="49" charset="-120"/>
              </a:defRPr>
            </a:lvl1pPr>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2514600" y="2438400"/>
            <a:ext cx="4114800" cy="914400"/>
          </a:xfrm>
        </p:spPr>
        <p:txBody>
          <a:bodyPr rtlCol="0">
            <a:normAutofit/>
          </a:bodyPr>
          <a:lstStyle>
            <a:lvl1pPr marL="0" indent="0">
              <a:spcBef>
                <a:spcPts val="1200"/>
              </a:spcBef>
              <a:buNone/>
              <a:defRPr sz="2400">
                <a:solidFill>
                  <a:schemeClr val="tx1"/>
                </a:solidFill>
                <a:latin typeface="細明體" panose="02020509000000000000" pitchFamily="49" charset="-120"/>
                <a:ea typeface="細明體" panose="02020509000000000000" pitchFamily="49"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a:t>編輯母片文字樣式</a:t>
            </a:r>
          </a:p>
        </p:txBody>
      </p:sp>
    </p:spTree>
    <p:extLst>
      <p:ext uri="{BB962C8B-B14F-4D97-AF65-F5344CB8AC3E}">
        <p14:creationId xmlns:p14="http://schemas.microsoft.com/office/powerpoint/2010/main" val="197330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endParaRPr lang="zh-TW" altLang="en-US" noProof="0" dirty="0"/>
          </a:p>
        </p:txBody>
      </p:sp>
      <p:sp>
        <p:nvSpPr>
          <p:cNvPr id="3" name="內容預留位置 2"/>
          <p:cNvSpPr>
            <a:spLocks noGrp="1"/>
          </p:cNvSpPr>
          <p:nvPr>
            <p:ph sz="half" idx="1"/>
          </p:nvPr>
        </p:nvSpPr>
        <p:spPr>
          <a:xfrm>
            <a:off x="1143000" y="1825625"/>
            <a:ext cx="3291840" cy="3474720"/>
          </a:xfrm>
        </p:spPr>
        <p:txBody>
          <a:bodyPr rtlCol="0"/>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4" name="內容預留位置 3"/>
          <p:cNvSpPr>
            <a:spLocks noGrp="1"/>
          </p:cNvSpPr>
          <p:nvPr>
            <p:ph sz="half" idx="2"/>
          </p:nvPr>
        </p:nvSpPr>
        <p:spPr>
          <a:xfrm>
            <a:off x="4709160" y="1825625"/>
            <a:ext cx="3291840" cy="3474720"/>
          </a:xfrm>
        </p:spPr>
        <p:txBody>
          <a:bodyPr rtlCol="0"/>
          <a:lstStyle/>
          <a:p>
            <a:pPr lvl="0" rtl="0"/>
            <a:r>
              <a:rPr lang="zh-TW" altLang="en-US" noProof="0"/>
              <a:t>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endParaRPr lang="zh-TW" altLang="en-US" noProof="0" dirty="0"/>
          </a:p>
        </p:txBody>
      </p:sp>
      <p:sp>
        <p:nvSpPr>
          <p:cNvPr id="6" name="頁尾預留位置 5"/>
          <p:cNvSpPr>
            <a:spLocks noGrp="1"/>
          </p:cNvSpPr>
          <p:nvPr>
            <p:ph type="ftr" sz="quarter" idx="11"/>
          </p:nvPr>
        </p:nvSpPr>
        <p:spPr/>
        <p:txBody>
          <a:bodyPr rtlCol="0"/>
          <a:lstStyle/>
          <a:p>
            <a:r>
              <a:rPr lang="zh-TW" altLang="en-US" dirty="0">
                <a:solidFill>
                  <a:srgbClr val="404040"/>
                </a:solidFill>
              </a:rPr>
              <a:t>新增頁尾</a:t>
            </a:r>
          </a:p>
        </p:txBody>
      </p:sp>
      <p:sp>
        <p:nvSpPr>
          <p:cNvPr id="5" name="日期預留位置 4"/>
          <p:cNvSpPr>
            <a:spLocks noGrp="1"/>
          </p:cNvSpPr>
          <p:nvPr>
            <p:ph type="dt" sz="half" idx="10"/>
          </p:nvPr>
        </p:nvSpPr>
        <p:spPr/>
        <p:txBody>
          <a:bodyPr rtlCol="0"/>
          <a:lstStyle>
            <a:lvl1pPr>
              <a:defRPr/>
            </a:lvl1pPr>
          </a:lstStyle>
          <a:p>
            <a:fld id="{4647C788-9A9B-4D5B-A672-1557A016884B}" type="datetime2">
              <a:rPr lang="zh-TW" altLang="en-US" smtClean="0">
                <a:solidFill>
                  <a:srgbClr val="404040"/>
                </a:solidFill>
              </a:rPr>
              <a:pPr/>
              <a:t>2019年8月15日</a:t>
            </a:fld>
            <a:endParaRPr lang="zh-TW" altLang="en-US" dirty="0">
              <a:solidFill>
                <a:srgbClr val="404040"/>
              </a:solidFill>
            </a:endParaRPr>
          </a:p>
        </p:txBody>
      </p:sp>
      <p:sp>
        <p:nvSpPr>
          <p:cNvPr id="7" name="投影片編號預留位置 6"/>
          <p:cNvSpPr>
            <a:spLocks noGrp="1"/>
          </p:cNvSpPr>
          <p:nvPr>
            <p:ph type="sldNum" sz="quarter" idx="12"/>
          </p:nvPr>
        </p:nvSpPr>
        <p:spPr/>
        <p:txBody>
          <a:bodyPr rtlCol="0"/>
          <a:lstStyle/>
          <a:p>
            <a:fld id="{289D71E3-7D81-4C24-B9D8-6B108755C64C}" type="slidenum">
              <a:rPr lang="en-US" altLang="zh-TW" smtClean="0">
                <a:solidFill>
                  <a:srgbClr val="404040"/>
                </a:solidFill>
              </a:rPr>
              <a:pPr/>
              <a:t>‹#›</a:t>
            </a:fld>
            <a:endParaRPr lang="zh-TW" altLang="en-US" dirty="0">
              <a:solidFill>
                <a:srgbClr val="404040"/>
              </a:solidFill>
            </a:endParaRPr>
          </a:p>
        </p:txBody>
      </p:sp>
    </p:spTree>
    <p:extLst>
      <p:ext uri="{BB962C8B-B14F-4D97-AF65-F5344CB8AC3E}">
        <p14:creationId xmlns:p14="http://schemas.microsoft.com/office/powerpoint/2010/main" val="279925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lvl1pPr>
              <a:defRPr>
                <a:latin typeface="細明體" panose="02020509000000000000" pitchFamily="49" charset="-120"/>
                <a:ea typeface="細明體" panose="02020509000000000000" pitchFamily="49" charset="-120"/>
              </a:defRPr>
            </a:lvl1pPr>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1143000" y="1828800"/>
            <a:ext cx="3291840" cy="795867"/>
          </a:xfrm>
        </p:spPr>
        <p:txBody>
          <a:bodyPr rtlCol="0" anchor="ctr">
            <a:normAutofit/>
          </a:bodyPr>
          <a:lstStyle>
            <a:lvl1pPr marL="0" indent="0">
              <a:spcBef>
                <a:spcPts val="0"/>
              </a:spcBef>
              <a:buNone/>
              <a:defRPr sz="2400" b="0">
                <a:solidFill>
                  <a:schemeClr val="accent4">
                    <a:lumMod val="75000"/>
                  </a:schemeClr>
                </a:solidFill>
                <a:latin typeface="細明體" panose="02020509000000000000" pitchFamily="49" charset="-120"/>
                <a:ea typeface="細明體"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a:t>編輯母片文字樣式</a:t>
            </a:r>
          </a:p>
        </p:txBody>
      </p:sp>
      <p:sp>
        <p:nvSpPr>
          <p:cNvPr id="4" name="內容預留位置 3"/>
          <p:cNvSpPr>
            <a:spLocks noGrp="1"/>
          </p:cNvSpPr>
          <p:nvPr>
            <p:ph sz="half" idx="2"/>
          </p:nvPr>
        </p:nvSpPr>
        <p:spPr>
          <a:xfrm>
            <a:off x="1143000" y="2624666"/>
            <a:ext cx="3291840" cy="2675467"/>
          </a:xfrm>
        </p:spPr>
        <p:txBody>
          <a:bodyPr rtlCol="0"/>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文字預留位置 4"/>
          <p:cNvSpPr>
            <a:spLocks noGrp="1"/>
          </p:cNvSpPr>
          <p:nvPr>
            <p:ph type="body" sz="quarter" idx="3"/>
          </p:nvPr>
        </p:nvSpPr>
        <p:spPr>
          <a:xfrm>
            <a:off x="4709160" y="1828800"/>
            <a:ext cx="3291840" cy="795867"/>
          </a:xfrm>
        </p:spPr>
        <p:txBody>
          <a:bodyPr rtlCol="0" anchor="ctr">
            <a:normAutofit/>
          </a:bodyPr>
          <a:lstStyle>
            <a:lvl1pPr marL="0" indent="0">
              <a:spcBef>
                <a:spcPts val="0"/>
              </a:spcBef>
              <a:buNone/>
              <a:defRPr sz="2400" b="0">
                <a:solidFill>
                  <a:schemeClr val="accent4">
                    <a:lumMod val="75000"/>
                  </a:schemeClr>
                </a:solidFill>
                <a:latin typeface="細明體" panose="02020509000000000000" pitchFamily="49" charset="-120"/>
                <a:ea typeface="細明體" panose="02020509000000000000" pitchFamily="49"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a:t>編輯母片文字樣式</a:t>
            </a:r>
          </a:p>
        </p:txBody>
      </p:sp>
      <p:sp>
        <p:nvSpPr>
          <p:cNvPr id="6" name="內容預留位置 5"/>
          <p:cNvSpPr>
            <a:spLocks noGrp="1"/>
          </p:cNvSpPr>
          <p:nvPr>
            <p:ph sz="quarter" idx="4"/>
          </p:nvPr>
        </p:nvSpPr>
        <p:spPr>
          <a:xfrm>
            <a:off x="4709160" y="2624666"/>
            <a:ext cx="3291840" cy="2675467"/>
          </a:xfrm>
        </p:spPr>
        <p:txBody>
          <a:bodyPr rtlCol="0"/>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8" name="頁尾預留位置 7"/>
          <p:cNvSpPr>
            <a:spLocks noGrp="1"/>
          </p:cNvSpPr>
          <p:nvPr>
            <p:ph type="ftr" sz="quarter" idx="11"/>
          </p:nvPr>
        </p:nvSpPr>
        <p:spPr/>
        <p:txBody>
          <a:bodyPr rtlCol="0"/>
          <a:lstStyle/>
          <a:p>
            <a:r>
              <a:rPr lang="zh-TW" altLang="en-US" dirty="0">
                <a:solidFill>
                  <a:srgbClr val="404040"/>
                </a:solidFill>
              </a:rPr>
              <a:t>新增頁尾</a:t>
            </a:r>
          </a:p>
        </p:txBody>
      </p:sp>
      <p:sp>
        <p:nvSpPr>
          <p:cNvPr id="7" name="日期預留位置 6"/>
          <p:cNvSpPr>
            <a:spLocks noGrp="1"/>
          </p:cNvSpPr>
          <p:nvPr>
            <p:ph type="dt" sz="half" idx="10"/>
          </p:nvPr>
        </p:nvSpPr>
        <p:spPr/>
        <p:txBody>
          <a:bodyPr rtlCol="0"/>
          <a:lstStyle>
            <a:lvl1pPr>
              <a:defRPr/>
            </a:lvl1pPr>
          </a:lstStyle>
          <a:p>
            <a:fld id="{4AB2F671-CB56-482C-A874-6DD0D30B0AD9}" type="datetime2">
              <a:rPr lang="zh-TW" altLang="en-US" smtClean="0">
                <a:solidFill>
                  <a:srgbClr val="404040"/>
                </a:solidFill>
              </a:rPr>
              <a:pPr/>
              <a:t>2019年8月15日</a:t>
            </a:fld>
            <a:endParaRPr lang="zh-TW" altLang="en-US" dirty="0">
              <a:solidFill>
                <a:srgbClr val="404040"/>
              </a:solidFill>
            </a:endParaRPr>
          </a:p>
        </p:txBody>
      </p:sp>
      <p:sp>
        <p:nvSpPr>
          <p:cNvPr id="9" name="投影片編號預留位置 8"/>
          <p:cNvSpPr>
            <a:spLocks noGrp="1"/>
          </p:cNvSpPr>
          <p:nvPr>
            <p:ph type="sldNum" sz="quarter" idx="12"/>
          </p:nvPr>
        </p:nvSpPr>
        <p:spPr/>
        <p:txBody>
          <a:bodyPr rtlCol="0"/>
          <a:lstStyle/>
          <a:p>
            <a:fld id="{289D71E3-7D81-4C24-B9D8-6B108755C64C}" type="slidenum">
              <a:rPr lang="en-US" altLang="zh-TW" smtClean="0">
                <a:solidFill>
                  <a:srgbClr val="404040"/>
                </a:solidFill>
              </a:rPr>
              <a:pPr/>
              <a:t>‹#›</a:t>
            </a:fld>
            <a:endParaRPr lang="zh-TW" altLang="en-US" dirty="0">
              <a:solidFill>
                <a:srgbClr val="404040"/>
              </a:solidFill>
            </a:endParaRPr>
          </a:p>
        </p:txBody>
      </p:sp>
    </p:spTree>
    <p:extLst>
      <p:ext uri="{BB962C8B-B14F-4D97-AF65-F5344CB8AC3E}">
        <p14:creationId xmlns:p14="http://schemas.microsoft.com/office/powerpoint/2010/main" val="287425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4" name="頁尾預留位置 3"/>
          <p:cNvSpPr>
            <a:spLocks noGrp="1"/>
          </p:cNvSpPr>
          <p:nvPr>
            <p:ph type="ftr" sz="quarter" idx="11"/>
          </p:nvPr>
        </p:nvSpPr>
        <p:spPr/>
        <p:txBody>
          <a:bodyPr rtlCol="0"/>
          <a:lstStyle/>
          <a:p>
            <a:r>
              <a:rPr lang="zh-TW" altLang="en-US" dirty="0">
                <a:solidFill>
                  <a:srgbClr val="404040"/>
                </a:solidFill>
              </a:rPr>
              <a:t>新增頁尾</a:t>
            </a:r>
          </a:p>
        </p:txBody>
      </p:sp>
      <p:sp>
        <p:nvSpPr>
          <p:cNvPr id="3" name="日期預留位置 2"/>
          <p:cNvSpPr>
            <a:spLocks noGrp="1"/>
          </p:cNvSpPr>
          <p:nvPr>
            <p:ph type="dt" sz="half" idx="10"/>
          </p:nvPr>
        </p:nvSpPr>
        <p:spPr/>
        <p:txBody>
          <a:bodyPr rtlCol="0"/>
          <a:lstStyle>
            <a:lvl1pPr>
              <a:defRPr/>
            </a:lvl1pPr>
          </a:lstStyle>
          <a:p>
            <a:fld id="{A7615FAB-A8F2-4CD7-9B7C-B3A6E3F400B6}" type="datetime2">
              <a:rPr lang="zh-TW" altLang="en-US" smtClean="0">
                <a:solidFill>
                  <a:srgbClr val="404040"/>
                </a:solidFill>
              </a:rPr>
              <a:pPr/>
              <a:t>2019年8月15日</a:t>
            </a:fld>
            <a:endParaRPr lang="zh-TW" altLang="en-US" dirty="0">
              <a:solidFill>
                <a:srgbClr val="404040"/>
              </a:solidFill>
            </a:endParaRPr>
          </a:p>
        </p:txBody>
      </p:sp>
      <p:sp>
        <p:nvSpPr>
          <p:cNvPr id="5" name="投影片編號預留位置 4"/>
          <p:cNvSpPr>
            <a:spLocks noGrp="1"/>
          </p:cNvSpPr>
          <p:nvPr>
            <p:ph type="sldNum" sz="quarter" idx="12"/>
          </p:nvPr>
        </p:nvSpPr>
        <p:spPr/>
        <p:txBody>
          <a:bodyPr rtlCol="0"/>
          <a:lstStyle/>
          <a:p>
            <a:fld id="{289D71E3-7D81-4C24-B9D8-6B108755C64C}" type="slidenum">
              <a:rPr lang="en-US" altLang="zh-TW" smtClean="0">
                <a:solidFill>
                  <a:srgbClr val="404040"/>
                </a:solidFill>
              </a:rPr>
              <a:pPr/>
              <a:t>‹#›</a:t>
            </a:fld>
            <a:endParaRPr lang="zh-TW" altLang="en-US" dirty="0">
              <a:solidFill>
                <a:srgbClr val="404040"/>
              </a:solidFill>
            </a:endParaRPr>
          </a:p>
        </p:txBody>
      </p:sp>
    </p:spTree>
    <p:extLst>
      <p:ext uri="{BB962C8B-B14F-4D97-AF65-F5344CB8AC3E}">
        <p14:creationId xmlns:p14="http://schemas.microsoft.com/office/powerpoint/2010/main" val="338700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頁尾預留位置 2"/>
          <p:cNvSpPr>
            <a:spLocks noGrp="1"/>
          </p:cNvSpPr>
          <p:nvPr>
            <p:ph type="ftr" sz="quarter" idx="11"/>
          </p:nvPr>
        </p:nvSpPr>
        <p:spPr/>
        <p:txBody>
          <a:bodyPr rtlCol="0"/>
          <a:lstStyle/>
          <a:p>
            <a:r>
              <a:rPr lang="zh-TW" altLang="en-US" dirty="0">
                <a:solidFill>
                  <a:srgbClr val="404040"/>
                </a:solidFill>
              </a:rPr>
              <a:t>新增頁尾</a:t>
            </a:r>
          </a:p>
        </p:txBody>
      </p:sp>
      <p:sp>
        <p:nvSpPr>
          <p:cNvPr id="2" name="日期預留位置 1"/>
          <p:cNvSpPr>
            <a:spLocks noGrp="1"/>
          </p:cNvSpPr>
          <p:nvPr>
            <p:ph type="dt" sz="half" idx="10"/>
          </p:nvPr>
        </p:nvSpPr>
        <p:spPr/>
        <p:txBody>
          <a:bodyPr rtlCol="0"/>
          <a:lstStyle>
            <a:lvl1pPr>
              <a:defRPr/>
            </a:lvl1pPr>
          </a:lstStyle>
          <a:p>
            <a:fld id="{2D49FEC1-D4F1-4EFD-9D6B-F727A22DB7DC}" type="datetime2">
              <a:rPr lang="zh-TW" altLang="en-US" smtClean="0">
                <a:solidFill>
                  <a:srgbClr val="404040"/>
                </a:solidFill>
              </a:rPr>
              <a:pPr/>
              <a:t>2019年8月15日</a:t>
            </a:fld>
            <a:endParaRPr lang="zh-TW" altLang="en-US" dirty="0">
              <a:solidFill>
                <a:srgbClr val="404040"/>
              </a:solidFill>
            </a:endParaRPr>
          </a:p>
        </p:txBody>
      </p:sp>
      <p:sp>
        <p:nvSpPr>
          <p:cNvPr id="4" name="投影片編號預留位置 3"/>
          <p:cNvSpPr>
            <a:spLocks noGrp="1"/>
          </p:cNvSpPr>
          <p:nvPr>
            <p:ph type="sldNum" sz="quarter" idx="12"/>
          </p:nvPr>
        </p:nvSpPr>
        <p:spPr/>
        <p:txBody>
          <a:bodyPr rtlCol="0"/>
          <a:lstStyle/>
          <a:p>
            <a:fld id="{289D71E3-7D81-4C24-B9D8-6B108755C64C}" type="slidenum">
              <a:rPr lang="en-US" altLang="zh-TW" smtClean="0">
                <a:solidFill>
                  <a:srgbClr val="404040"/>
                </a:solidFill>
              </a:rPr>
              <a:pPr/>
              <a:t>‹#›</a:t>
            </a:fld>
            <a:endParaRPr lang="zh-TW" altLang="en-US" dirty="0">
              <a:solidFill>
                <a:srgbClr val="404040"/>
              </a:solidFill>
            </a:endParaRPr>
          </a:p>
        </p:txBody>
      </p:sp>
    </p:spTree>
    <p:extLst>
      <p:ext uri="{BB962C8B-B14F-4D97-AF65-F5344CB8AC3E}">
        <p14:creationId xmlns:p14="http://schemas.microsoft.com/office/powerpoint/2010/main" val="18710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chor="b"/>
          <a:lstStyle>
            <a:lvl1pPr>
              <a:defRPr sz="3200"/>
            </a:lvl1pPr>
          </a:lstStyle>
          <a:p>
            <a:pPr rtl="0"/>
            <a:r>
              <a:rPr lang="zh-TW" altLang="en-US"/>
              <a:t>按一下以編輯母片標題樣式</a:t>
            </a:r>
            <a:endParaRPr lang="zh-TW" altLang="en-US" dirty="0"/>
          </a:p>
        </p:txBody>
      </p:sp>
      <p:sp>
        <p:nvSpPr>
          <p:cNvPr id="3" name="內容預留位置 2"/>
          <p:cNvSpPr>
            <a:spLocks noGrp="1"/>
          </p:cNvSpPr>
          <p:nvPr>
            <p:ph idx="1"/>
          </p:nvPr>
        </p:nvSpPr>
        <p:spPr>
          <a:xfrm>
            <a:off x="3543300" y="1828801"/>
            <a:ext cx="44577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文字預留位置 3"/>
          <p:cNvSpPr>
            <a:spLocks noGrp="1"/>
          </p:cNvSpPr>
          <p:nvPr>
            <p:ph type="body" sz="half" idx="2"/>
          </p:nvPr>
        </p:nvSpPr>
        <p:spPr>
          <a:xfrm>
            <a:off x="1142999" y="1828801"/>
            <a:ext cx="219456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a:t>編輯母片文字樣式</a:t>
            </a:r>
          </a:p>
        </p:txBody>
      </p:sp>
      <p:sp>
        <p:nvSpPr>
          <p:cNvPr id="6" name="頁尾預留位置 5"/>
          <p:cNvSpPr>
            <a:spLocks noGrp="1"/>
          </p:cNvSpPr>
          <p:nvPr>
            <p:ph type="ftr" sz="quarter" idx="11"/>
          </p:nvPr>
        </p:nvSpPr>
        <p:spPr/>
        <p:txBody>
          <a:bodyPr rtlCol="0"/>
          <a:lstStyle/>
          <a:p>
            <a:r>
              <a:rPr lang="zh-TW" altLang="en-US" dirty="0">
                <a:solidFill>
                  <a:srgbClr val="404040"/>
                </a:solidFill>
              </a:rPr>
              <a:t>新增頁尾</a:t>
            </a:r>
          </a:p>
        </p:txBody>
      </p:sp>
      <p:sp>
        <p:nvSpPr>
          <p:cNvPr id="5" name="日期預留位置 4"/>
          <p:cNvSpPr>
            <a:spLocks noGrp="1"/>
          </p:cNvSpPr>
          <p:nvPr>
            <p:ph type="dt" sz="half" idx="10"/>
          </p:nvPr>
        </p:nvSpPr>
        <p:spPr/>
        <p:txBody>
          <a:bodyPr rtlCol="0"/>
          <a:lstStyle>
            <a:lvl1pPr>
              <a:defRPr/>
            </a:lvl1pPr>
          </a:lstStyle>
          <a:p>
            <a:fld id="{5A5AF0BB-8303-4DE7-B128-896C5E841516}" type="datetime2">
              <a:rPr lang="zh-TW" altLang="en-US" smtClean="0">
                <a:solidFill>
                  <a:srgbClr val="404040"/>
                </a:solidFill>
              </a:rPr>
              <a:pPr/>
              <a:t>2019年8月15日</a:t>
            </a:fld>
            <a:endParaRPr lang="zh-TW" altLang="en-US" dirty="0">
              <a:solidFill>
                <a:srgbClr val="404040"/>
              </a:solidFill>
            </a:endParaRPr>
          </a:p>
        </p:txBody>
      </p:sp>
      <p:sp>
        <p:nvSpPr>
          <p:cNvPr id="7" name="投影片編號預留位置 6"/>
          <p:cNvSpPr>
            <a:spLocks noGrp="1"/>
          </p:cNvSpPr>
          <p:nvPr>
            <p:ph type="sldNum" sz="quarter" idx="12"/>
          </p:nvPr>
        </p:nvSpPr>
        <p:spPr/>
        <p:txBody>
          <a:bodyPr rtlCol="0"/>
          <a:lstStyle/>
          <a:p>
            <a:fld id="{289D71E3-7D81-4C24-B9D8-6B108755C64C}" type="slidenum">
              <a:rPr lang="en-US" altLang="zh-TW" smtClean="0">
                <a:solidFill>
                  <a:srgbClr val="404040"/>
                </a:solidFill>
              </a:rPr>
              <a:pPr/>
              <a:t>‹#›</a:t>
            </a:fld>
            <a:endParaRPr lang="zh-TW" altLang="en-US" dirty="0">
              <a:solidFill>
                <a:srgbClr val="404040"/>
              </a:solidFill>
            </a:endParaRPr>
          </a:p>
        </p:txBody>
      </p:sp>
    </p:spTree>
    <p:extLst>
      <p:ext uri="{BB962C8B-B14F-4D97-AF65-F5344CB8AC3E}">
        <p14:creationId xmlns:p14="http://schemas.microsoft.com/office/powerpoint/2010/main" val="146875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sp>
        <p:nvSpPr>
          <p:cNvPr id="8" name="手繪多邊形 5"/>
          <p:cNvSpPr>
            <a:spLocks/>
          </p:cNvSpPr>
          <p:nvPr/>
        </p:nvSpPr>
        <p:spPr bwMode="gray">
          <a:xfrm>
            <a:off x="603250" y="1695450"/>
            <a:ext cx="4197350"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rtlCol="0" anchor="t" anchorCtr="0" compatLnSpc="1">
            <a:prstTxWarp prst="textNoShape">
              <a:avLst/>
            </a:prstTxWarp>
          </a:bodyPr>
          <a:lstStyle/>
          <a:p>
            <a:pPr defTabSz="914400" fontAlgn="auto">
              <a:spcBef>
                <a:spcPts val="0"/>
              </a:spcBef>
              <a:spcAft>
                <a:spcPts val="0"/>
              </a:spcAft>
            </a:pPr>
            <a:endParaRPr kumimoji="0" lang="zh-TW" altLang="en-US" dirty="0">
              <a:solidFill>
                <a:srgbClr val="404040"/>
              </a:solidFill>
              <a:latin typeface="Arial" panose="020B0604020202020204"/>
              <a:ea typeface="微軟正黑體"/>
            </a:endParaRPr>
          </a:p>
        </p:txBody>
      </p:sp>
      <p:sp>
        <p:nvSpPr>
          <p:cNvPr id="2" name="標題 1"/>
          <p:cNvSpPr>
            <a:spLocks noGrp="1"/>
          </p:cNvSpPr>
          <p:nvPr>
            <p:ph type="title"/>
          </p:nvPr>
        </p:nvSpPr>
        <p:spPr/>
        <p:txBody>
          <a:bodyPr rtlCol="0" anchor="b"/>
          <a:lstStyle>
            <a:lvl1pPr>
              <a:defRPr sz="3200"/>
            </a:lvl1pPr>
          </a:lstStyle>
          <a:p>
            <a:pPr rtl="0"/>
            <a:r>
              <a:rPr lang="zh-TW" altLang="en-US"/>
              <a:t>按一下以編輯母片標題樣式</a:t>
            </a:r>
            <a:endParaRPr lang="zh-TW" altLang="en-US" dirty="0"/>
          </a:p>
        </p:txBody>
      </p:sp>
      <p:sp>
        <p:nvSpPr>
          <p:cNvPr id="12" name="圖片預留位置 11" descr="要新增影像的空白預留位置。按一下預留位置，然後選取您要新增的影像"/>
          <p:cNvSpPr>
            <a:spLocks noGrp="1"/>
          </p:cNvSpPr>
          <p:nvPr>
            <p:ph type="pic" idx="1"/>
          </p:nvPr>
        </p:nvSpPr>
        <p:spPr>
          <a:xfrm>
            <a:off x="754517" y="1874520"/>
            <a:ext cx="3894817"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a:t>按一下圖示以新增圖片</a:t>
            </a:r>
            <a:endParaRPr lang="zh-TW" altLang="en-US" dirty="0"/>
          </a:p>
        </p:txBody>
      </p:sp>
      <p:sp>
        <p:nvSpPr>
          <p:cNvPr id="4" name="文字預留位置 3"/>
          <p:cNvSpPr>
            <a:spLocks noGrp="1"/>
          </p:cNvSpPr>
          <p:nvPr>
            <p:ph type="body" sz="half" idx="2"/>
          </p:nvPr>
        </p:nvSpPr>
        <p:spPr>
          <a:xfrm>
            <a:off x="5257800" y="2245995"/>
            <a:ext cx="27432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a:t>編輯母片文字樣式</a:t>
            </a:r>
          </a:p>
        </p:txBody>
      </p:sp>
      <p:sp>
        <p:nvSpPr>
          <p:cNvPr id="6" name="頁尾預留位置 5"/>
          <p:cNvSpPr>
            <a:spLocks noGrp="1"/>
          </p:cNvSpPr>
          <p:nvPr>
            <p:ph type="ftr" sz="quarter" idx="11"/>
          </p:nvPr>
        </p:nvSpPr>
        <p:spPr/>
        <p:txBody>
          <a:bodyPr rtlCol="0"/>
          <a:lstStyle/>
          <a:p>
            <a:r>
              <a:rPr lang="zh-TW" altLang="en-US" dirty="0">
                <a:solidFill>
                  <a:srgbClr val="404040"/>
                </a:solidFill>
              </a:rPr>
              <a:t>新增頁尾</a:t>
            </a:r>
          </a:p>
        </p:txBody>
      </p:sp>
      <p:sp>
        <p:nvSpPr>
          <p:cNvPr id="5" name="日期預留位置 4"/>
          <p:cNvSpPr>
            <a:spLocks noGrp="1"/>
          </p:cNvSpPr>
          <p:nvPr>
            <p:ph type="dt" sz="half" idx="10"/>
          </p:nvPr>
        </p:nvSpPr>
        <p:spPr/>
        <p:txBody>
          <a:bodyPr rtlCol="0"/>
          <a:lstStyle>
            <a:lvl1pPr>
              <a:defRPr/>
            </a:lvl1pPr>
          </a:lstStyle>
          <a:p>
            <a:fld id="{4E46F13A-9C43-4FED-B8D2-D4D3E35C462C}" type="datetime2">
              <a:rPr lang="zh-TW" altLang="en-US" smtClean="0">
                <a:solidFill>
                  <a:srgbClr val="404040"/>
                </a:solidFill>
              </a:rPr>
              <a:pPr/>
              <a:t>2019年8月15日</a:t>
            </a:fld>
            <a:endParaRPr lang="zh-TW" altLang="en-US" dirty="0">
              <a:solidFill>
                <a:srgbClr val="404040"/>
              </a:solidFill>
            </a:endParaRPr>
          </a:p>
        </p:txBody>
      </p:sp>
      <p:sp>
        <p:nvSpPr>
          <p:cNvPr id="7" name="投影片編號預留位置 6"/>
          <p:cNvSpPr>
            <a:spLocks noGrp="1"/>
          </p:cNvSpPr>
          <p:nvPr>
            <p:ph type="sldNum" sz="quarter" idx="12"/>
          </p:nvPr>
        </p:nvSpPr>
        <p:spPr/>
        <p:txBody>
          <a:bodyPr rtlCol="0"/>
          <a:lstStyle/>
          <a:p>
            <a:fld id="{289D71E3-7D81-4C24-B9D8-6B108755C64C}" type="slidenum">
              <a:rPr lang="en-US" altLang="zh-TW" smtClean="0">
                <a:solidFill>
                  <a:srgbClr val="404040"/>
                </a:solidFill>
              </a:rPr>
              <a:pPr/>
              <a:t>‹#›</a:t>
            </a:fld>
            <a:endParaRPr lang="zh-TW" altLang="en-US" dirty="0">
              <a:solidFill>
                <a:srgbClr val="404040"/>
              </a:solidFill>
            </a:endParaRPr>
          </a:p>
        </p:txBody>
      </p:sp>
    </p:spTree>
    <p:extLst>
      <p:ext uri="{BB962C8B-B14F-4D97-AF65-F5344CB8AC3E}">
        <p14:creationId xmlns:p14="http://schemas.microsoft.com/office/powerpoint/2010/main" val="2772643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6.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圖片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9141620" cy="6858000"/>
          </a:xfrm>
          <a:prstGeom prst="rect">
            <a:avLst/>
          </a:prstGeom>
        </p:spPr>
      </p:pic>
      <p:sp>
        <p:nvSpPr>
          <p:cNvPr id="2" name="標題預留位置 1"/>
          <p:cNvSpPr>
            <a:spLocks noGrp="1"/>
          </p:cNvSpPr>
          <p:nvPr>
            <p:ph type="title"/>
          </p:nvPr>
        </p:nvSpPr>
        <p:spPr>
          <a:xfrm>
            <a:off x="628650" y="365126"/>
            <a:ext cx="7372350" cy="1082674"/>
          </a:xfrm>
          <a:prstGeom prst="rect">
            <a:avLst/>
          </a:prstGeom>
        </p:spPr>
        <p:txBody>
          <a:bodyPr vert="horz" lIns="91440" tIns="45720" rIns="91440" bIns="45720" rtlCol="0" anchor="b">
            <a:normAutofit/>
          </a:bodyPr>
          <a:lstStyle/>
          <a:p>
            <a:pPr rtl="0"/>
            <a:r>
              <a:rPr lang="zh-TW" altLang="en-US" dirty="0"/>
              <a:t>按一下以編輯母片標題樣式</a:t>
            </a:r>
          </a:p>
        </p:txBody>
      </p:sp>
      <p:sp>
        <p:nvSpPr>
          <p:cNvPr id="3" name="文字預留位置 2"/>
          <p:cNvSpPr>
            <a:spLocks noGrp="1"/>
          </p:cNvSpPr>
          <p:nvPr>
            <p:ph type="body" idx="1"/>
          </p:nvPr>
        </p:nvSpPr>
        <p:spPr>
          <a:xfrm>
            <a:off x="1143000" y="1828800"/>
            <a:ext cx="6858000" cy="3474720"/>
          </a:xfrm>
          <a:prstGeom prst="rect">
            <a:avLst/>
          </a:prstGeom>
        </p:spPr>
        <p:txBody>
          <a:bodyPr vert="horz" lIns="91440" tIns="45720" rIns="91440" bIns="45720" rtlCol="0">
            <a:normAutofit/>
          </a:bodyPr>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5" name="頁尾預留位置 4"/>
          <p:cNvSpPr>
            <a:spLocks noGrp="1"/>
          </p:cNvSpPr>
          <p:nvPr>
            <p:ph type="ftr" sz="quarter" idx="3"/>
          </p:nvPr>
        </p:nvSpPr>
        <p:spPr>
          <a:xfrm>
            <a:off x="1657350" y="6416676"/>
            <a:ext cx="3429000" cy="365125"/>
          </a:xfrm>
          <a:prstGeom prst="rect">
            <a:avLst/>
          </a:prstGeom>
        </p:spPr>
        <p:txBody>
          <a:bodyPr vert="horz" lIns="91440" tIns="45720" rIns="91440" bIns="45720" rtlCol="0" anchor="ctr"/>
          <a:lstStyle>
            <a:lvl1pPr algn="l">
              <a:defRPr sz="1100">
                <a:solidFill>
                  <a:schemeClr val="tx1"/>
                </a:solidFill>
                <a:latin typeface="+mn-ea"/>
                <a:ea typeface="+mn-ea"/>
              </a:defRPr>
            </a:lvl1pPr>
          </a:lstStyle>
          <a:p>
            <a:pPr defTabSz="914400" fontAlgn="auto">
              <a:spcBef>
                <a:spcPts val="0"/>
              </a:spcBef>
              <a:spcAft>
                <a:spcPts val="0"/>
              </a:spcAft>
            </a:pPr>
            <a:r>
              <a:rPr kumimoji="0" lang="zh-TW" altLang="en-US" dirty="0">
                <a:solidFill>
                  <a:srgbClr val="404040"/>
                </a:solidFill>
              </a:rPr>
              <a:t>新增頁尾</a:t>
            </a:r>
          </a:p>
        </p:txBody>
      </p:sp>
      <p:sp>
        <p:nvSpPr>
          <p:cNvPr id="4" name="日期預留位置 3"/>
          <p:cNvSpPr>
            <a:spLocks noGrp="1"/>
          </p:cNvSpPr>
          <p:nvPr>
            <p:ph type="dt" sz="half" idx="2"/>
          </p:nvPr>
        </p:nvSpPr>
        <p:spPr>
          <a:xfrm>
            <a:off x="5257800" y="6416676"/>
            <a:ext cx="1028700" cy="365125"/>
          </a:xfrm>
          <a:prstGeom prst="rect">
            <a:avLst/>
          </a:prstGeom>
        </p:spPr>
        <p:txBody>
          <a:bodyPr vert="horz" lIns="91440" tIns="45720" rIns="91440" bIns="45720" rtlCol="0" anchor="ctr"/>
          <a:lstStyle>
            <a:lvl1pPr algn="r">
              <a:defRPr sz="1100">
                <a:solidFill>
                  <a:schemeClr val="tx1"/>
                </a:solidFill>
                <a:latin typeface="+mn-ea"/>
                <a:ea typeface="+mn-ea"/>
              </a:defRPr>
            </a:lvl1pPr>
          </a:lstStyle>
          <a:p>
            <a:pPr defTabSz="914400" fontAlgn="auto">
              <a:spcBef>
                <a:spcPts val="0"/>
              </a:spcBef>
              <a:spcAft>
                <a:spcPts val="0"/>
              </a:spcAft>
            </a:pPr>
            <a:fld id="{1838893D-8C29-44BD-A3B2-9EB053370F25}" type="datetime2">
              <a:rPr kumimoji="0" lang="zh-TW" altLang="en-US" smtClean="0">
                <a:solidFill>
                  <a:srgbClr val="404040"/>
                </a:solidFill>
              </a:rPr>
              <a:pPr defTabSz="914400" fontAlgn="auto">
                <a:spcBef>
                  <a:spcPts val="0"/>
                </a:spcBef>
                <a:spcAft>
                  <a:spcPts val="0"/>
                </a:spcAft>
              </a:pPr>
              <a:t>2019年8月15日</a:t>
            </a:fld>
            <a:endParaRPr kumimoji="0" lang="zh-TW" altLang="en-US" dirty="0">
              <a:solidFill>
                <a:srgbClr val="404040"/>
              </a:solidFill>
            </a:endParaRPr>
          </a:p>
        </p:txBody>
      </p:sp>
      <p:sp>
        <p:nvSpPr>
          <p:cNvPr id="6" name="投影片編號預留位置 5"/>
          <p:cNvSpPr>
            <a:spLocks noGrp="1"/>
          </p:cNvSpPr>
          <p:nvPr>
            <p:ph type="sldNum" sz="quarter" idx="4"/>
          </p:nvPr>
        </p:nvSpPr>
        <p:spPr>
          <a:xfrm>
            <a:off x="6457950" y="6416676"/>
            <a:ext cx="628650" cy="365125"/>
          </a:xfrm>
          <a:prstGeom prst="rect">
            <a:avLst/>
          </a:prstGeom>
        </p:spPr>
        <p:txBody>
          <a:bodyPr vert="horz" lIns="91440" tIns="45720" rIns="91440" bIns="45720" rtlCol="0" anchor="ctr"/>
          <a:lstStyle>
            <a:lvl1pPr algn="r">
              <a:defRPr sz="1100">
                <a:solidFill>
                  <a:schemeClr val="tx1"/>
                </a:solidFill>
                <a:latin typeface="+mn-ea"/>
                <a:ea typeface="+mn-ea"/>
              </a:defRPr>
            </a:lvl1pPr>
          </a:lstStyle>
          <a:p>
            <a:pPr defTabSz="914400" fontAlgn="auto">
              <a:spcBef>
                <a:spcPts val="0"/>
              </a:spcBef>
              <a:spcAft>
                <a:spcPts val="0"/>
              </a:spcAft>
            </a:pPr>
            <a:fld id="{289D71E3-7D81-4C24-B9D8-6B108755C64C}" type="slidenum">
              <a:rPr kumimoji="0" lang="en-US" altLang="zh-TW" smtClean="0">
                <a:solidFill>
                  <a:srgbClr val="404040"/>
                </a:solidFill>
              </a:rPr>
              <a:pPr defTabSz="914400" fontAlgn="auto">
                <a:spcBef>
                  <a:spcPts val="0"/>
                </a:spcBef>
                <a:spcAft>
                  <a:spcPts val="0"/>
                </a:spcAft>
              </a:pPr>
              <a:t>‹#›</a:t>
            </a:fld>
            <a:endParaRPr kumimoji="0" lang="zh-TW" altLang="en-US" dirty="0">
              <a:solidFill>
                <a:srgbClr val="404040"/>
              </a:solidFill>
            </a:endParaRPr>
          </a:p>
        </p:txBody>
      </p:sp>
    </p:spTree>
    <p:extLst>
      <p:ext uri="{BB962C8B-B14F-4D97-AF65-F5344CB8AC3E}">
        <p14:creationId xmlns:p14="http://schemas.microsoft.com/office/powerpoint/2010/main" val="191468444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細明體" panose="02020509000000000000" pitchFamily="49" charset="-120"/>
          <a:ea typeface="細明體" panose="02020509000000000000" pitchFamily="49" charset="-120"/>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7"/>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
        <p:nvSpPr>
          <p:cNvPr id="2" name="Title Placeholder 1"/>
          <p:cNvSpPr>
            <a:spLocks noGrp="1"/>
          </p:cNvSpPr>
          <p:nvPr>
            <p:ph type="title"/>
          </p:nvPr>
        </p:nvSpPr>
        <p:spPr>
          <a:xfrm>
            <a:off x="1088685" y="804520"/>
            <a:ext cx="7202456" cy="1049235"/>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88685" y="2015733"/>
            <a:ext cx="7202456"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65604" y="330370"/>
            <a:ext cx="2625536"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fontAlgn="auto">
              <a:spcBef>
                <a:spcPts val="0"/>
              </a:spcBef>
              <a:spcAft>
                <a:spcPts val="0"/>
              </a:spcAft>
            </a:pPr>
            <a:fld id="{F0DFCA4A-601F-4D8D-AB10-563E0BE1552C}" type="datetime1">
              <a:rPr kumimoji="0" lang="en-US" altLang="zh-TW" smtClean="0">
                <a:solidFill>
                  <a:prstClr val="black">
                    <a:tint val="75000"/>
                  </a:prstClr>
                </a:solidFill>
                <a:latin typeface="Gill Sans MT" panose="020B0502020104020203"/>
                <a:ea typeface="新細明體"/>
              </a:rPr>
              <a:pPr fontAlgn="auto">
                <a:spcBef>
                  <a:spcPts val="0"/>
                </a:spcBef>
                <a:spcAft>
                  <a:spcPts val="0"/>
                </a:spcAft>
              </a:pPr>
              <a:t>8/15/2019</a:t>
            </a:fld>
            <a:endParaRPr kumimoji="0" lang="en-US" dirty="0">
              <a:solidFill>
                <a:prstClr val="black">
                  <a:tint val="75000"/>
                </a:prstClr>
              </a:solidFill>
              <a:latin typeface="Gill Sans MT" panose="020B0502020104020203"/>
              <a:ea typeface="+mn-ea"/>
            </a:endParaRPr>
          </a:p>
        </p:txBody>
      </p:sp>
      <p:sp>
        <p:nvSpPr>
          <p:cNvPr id="5" name="Footer Placeholder 4"/>
          <p:cNvSpPr>
            <a:spLocks noGrp="1"/>
          </p:cNvSpPr>
          <p:nvPr>
            <p:ph type="ftr" sz="quarter" idx="3"/>
          </p:nvPr>
        </p:nvSpPr>
        <p:spPr>
          <a:xfrm>
            <a:off x="1088684" y="329308"/>
            <a:ext cx="4454127"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fontAlgn="auto">
              <a:spcBef>
                <a:spcPts val="0"/>
              </a:spcBef>
              <a:spcAft>
                <a:spcPts val="0"/>
              </a:spcAft>
            </a:pPr>
            <a:endParaRPr kumimoji="0" lang="en-US" dirty="0">
              <a:solidFill>
                <a:prstClr val="black">
                  <a:tint val="75000"/>
                </a:prstClr>
              </a:solidFill>
              <a:latin typeface="Gill Sans MT" panose="020B0502020104020203"/>
              <a:ea typeface="+mn-ea"/>
            </a:endParaRPr>
          </a:p>
        </p:txBody>
      </p:sp>
      <p:cxnSp>
        <p:nvCxnSpPr>
          <p:cNvPr id="10" name="Straight Connector 9"/>
          <p:cNvCxnSpPr/>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26176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slide" Target="slide28.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slide" Target="slide28.xml"/><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7.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7.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slide" Target="slide28.xml"/><Relationship Id="rId4" Type="http://schemas.openxmlformats.org/officeDocument/2006/relationships/slide" Target="slide1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slide" Target="slide28.xml"/><Relationship Id="rId4" Type="http://schemas.openxmlformats.org/officeDocument/2006/relationships/slide" Target="slide11.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1.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1.png"/><Relationship Id="rId4" Type="http://schemas.openxmlformats.org/officeDocument/2006/relationships/slide" Target="slide1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470678" y="1839152"/>
            <a:ext cx="8240751" cy="1143000"/>
          </a:xfrm>
        </p:spPr>
        <p:txBody>
          <a:bodyPr>
            <a:normAutofit fontScale="90000"/>
          </a:bodyPr>
          <a:lstStyle/>
          <a:p>
            <a:pPr fontAlgn="auto">
              <a:spcBef>
                <a:spcPts val="0"/>
              </a:spcBef>
              <a:spcAft>
                <a:spcPts val="0"/>
              </a:spcAft>
              <a:defRPr/>
            </a:pPr>
            <a:r>
              <a:rPr lang="en-US" altLang="zh-TW" sz="4200" b="1" dirty="0" smtClean="0">
                <a:solidFill>
                  <a:srgbClr val="7030A0"/>
                </a:solidFill>
                <a:latin typeface="微軟正黑體" panose="020B0604030504040204" pitchFamily="34" charset="-120"/>
                <a:ea typeface="微軟正黑體" panose="020B0604030504040204" pitchFamily="34" charset="-120"/>
              </a:rPr>
              <a:t/>
            </a:r>
            <a:br>
              <a:rPr lang="en-US" altLang="zh-TW" sz="4200" b="1" dirty="0" smtClean="0">
                <a:solidFill>
                  <a:srgbClr val="7030A0"/>
                </a:solidFill>
                <a:latin typeface="微軟正黑體" panose="020B0604030504040204" pitchFamily="34" charset="-120"/>
                <a:ea typeface="微軟正黑體" panose="020B0604030504040204" pitchFamily="34" charset="-120"/>
              </a:rPr>
            </a:br>
            <a:r>
              <a:rPr lang="zh-TW" altLang="zh-TW" sz="5600" b="1" dirty="0" smtClean="0">
                <a:solidFill>
                  <a:srgbClr val="7030A0"/>
                </a:solidFill>
                <a:latin typeface="微軟正黑體" panose="020B0604030504040204" pitchFamily="34" charset="-120"/>
                <a:ea typeface="微軟正黑體" panose="020B0604030504040204" pitchFamily="34" charset="-120"/>
              </a:rPr>
              <a:t>破</a:t>
            </a:r>
            <a:r>
              <a:rPr lang="zh-TW" altLang="zh-TW" sz="5600" b="1" dirty="0">
                <a:solidFill>
                  <a:srgbClr val="7030A0"/>
                </a:solidFill>
                <a:latin typeface="微軟正黑體" panose="020B0604030504040204" pitchFamily="34" charset="-120"/>
                <a:ea typeface="微軟正黑體" panose="020B0604030504040204" pitchFamily="34" charset="-120"/>
              </a:rPr>
              <a:t>解圖利與便民迷</a:t>
            </a:r>
            <a:r>
              <a:rPr lang="zh-TW" altLang="zh-TW" sz="5600" b="1" dirty="0" smtClean="0">
                <a:solidFill>
                  <a:srgbClr val="7030A0"/>
                </a:solidFill>
                <a:latin typeface="微軟正黑體" panose="020B0604030504040204" pitchFamily="34" charset="-120"/>
                <a:ea typeface="微軟正黑體" panose="020B0604030504040204" pitchFamily="34" charset="-120"/>
              </a:rPr>
              <a:t>思</a:t>
            </a:r>
            <a:endParaRPr lang="zh-TW" altLang="en-US" sz="5600" b="1" dirty="0">
              <a:solidFill>
                <a:srgbClr val="7030A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4294967295"/>
          </p:nvPr>
        </p:nvSpPr>
        <p:spPr>
          <a:xfrm>
            <a:off x="7010400" y="6245225"/>
            <a:ext cx="2133600" cy="476250"/>
          </a:xfrm>
        </p:spPr>
        <p:txBody>
          <a:bodyPr/>
          <a:lstStyle/>
          <a:p>
            <a:pPr>
              <a:defRPr/>
            </a:pPr>
            <a:r>
              <a:rPr lang="en-US" altLang="zh-TW" sz="1200" dirty="0" smtClean="0">
                <a:solidFill>
                  <a:srgbClr val="000000"/>
                </a:solidFill>
              </a:rPr>
              <a:t>1</a:t>
            </a:r>
            <a:endParaRPr lang="en-US" altLang="zh-TW" sz="1200" dirty="0">
              <a:solidFill>
                <a:srgbClr val="000000"/>
              </a:solidFill>
            </a:endParaRPr>
          </a:p>
        </p:txBody>
      </p:sp>
      <p:sp>
        <p:nvSpPr>
          <p:cNvPr id="3" name="文字方塊 2"/>
          <p:cNvSpPr txBox="1"/>
          <p:nvPr/>
        </p:nvSpPr>
        <p:spPr>
          <a:xfrm>
            <a:off x="617290" y="528741"/>
            <a:ext cx="7833983" cy="1138773"/>
          </a:xfrm>
          <a:prstGeom prst="rect">
            <a:avLst/>
          </a:prstGeom>
          <a:noFill/>
        </p:spPr>
        <p:txBody>
          <a:bodyPr wrap="square" rtlCol="0">
            <a:spAutoFit/>
          </a:bodyPr>
          <a:lstStyle/>
          <a:p>
            <a:pPr algn="ctr"/>
            <a:r>
              <a:rPr kumimoji="0" lang="zh-TW" altLang="en-US" sz="3400" b="1" dirty="0" smtClean="0">
                <a:ln w="6350">
                  <a:noFill/>
                </a:ln>
                <a:solidFill>
                  <a:srgbClr val="00B0F0"/>
                </a:solidFill>
                <a:latin typeface="微軟正黑體" panose="020B0604030504040204" pitchFamily="34" charset="-120"/>
                <a:ea typeface="微軟正黑體" panose="020B0604030504040204" pitchFamily="34" charset="-120"/>
              </a:rPr>
              <a:t>     「</a:t>
            </a:r>
            <a:r>
              <a:rPr kumimoji="0" lang="zh-TW" altLang="zh-TW" sz="3400" b="1" dirty="0" smtClean="0">
                <a:ln w="6350">
                  <a:noFill/>
                </a:ln>
                <a:solidFill>
                  <a:srgbClr val="00B0F0"/>
                </a:solidFill>
                <a:latin typeface="微軟正黑體" panose="020B0604030504040204" pitchFamily="34" charset="-120"/>
                <a:ea typeface="微軟正黑體" panose="020B0604030504040204" pitchFamily="34" charset="-120"/>
              </a:rPr>
              <a:t>促進</a:t>
            </a:r>
            <a:r>
              <a:rPr kumimoji="0" lang="zh-TW" altLang="zh-TW" sz="3400" b="1" dirty="0">
                <a:ln w="6350">
                  <a:noFill/>
                </a:ln>
                <a:solidFill>
                  <a:srgbClr val="00B0F0"/>
                </a:solidFill>
                <a:latin typeface="微軟正黑體" panose="020B0604030504040204" pitchFamily="34" charset="-120"/>
                <a:ea typeface="微軟正黑體" panose="020B0604030504040204" pitchFamily="34" charset="-120"/>
              </a:rPr>
              <a:t>產業發展 </a:t>
            </a:r>
            <a:r>
              <a:rPr kumimoji="0" lang="zh-TW" altLang="en-US" sz="3400" b="1" dirty="0" smtClean="0">
                <a:ln w="6350">
                  <a:noFill/>
                </a:ln>
                <a:solidFill>
                  <a:srgbClr val="00B0F0"/>
                </a:solidFill>
                <a:latin typeface="微軟正黑體" panose="020B0604030504040204" pitchFamily="34" charset="-120"/>
                <a:ea typeface="微軟正黑體" panose="020B0604030504040204" pitchFamily="34" charset="-120"/>
              </a:rPr>
              <a:t> </a:t>
            </a:r>
            <a:r>
              <a:rPr kumimoji="0" lang="zh-TW" altLang="zh-TW" sz="3400" b="1" dirty="0" smtClean="0">
                <a:ln w="6350">
                  <a:noFill/>
                </a:ln>
                <a:solidFill>
                  <a:srgbClr val="00B0F0"/>
                </a:solidFill>
                <a:latin typeface="微軟正黑體" panose="020B0604030504040204" pitchFamily="34" charset="-120"/>
                <a:ea typeface="微軟正黑體" panose="020B0604030504040204" pitchFamily="34" charset="-120"/>
              </a:rPr>
              <a:t>提升</a:t>
            </a:r>
            <a:r>
              <a:rPr kumimoji="0" lang="zh-TW" altLang="zh-TW" sz="3400" b="1" dirty="0">
                <a:ln w="6350">
                  <a:noFill/>
                </a:ln>
                <a:solidFill>
                  <a:srgbClr val="00B0F0"/>
                </a:solidFill>
                <a:latin typeface="微軟正黑體" panose="020B0604030504040204" pitchFamily="34" charset="-120"/>
                <a:ea typeface="微軟正黑體" panose="020B0604030504040204" pitchFamily="34" charset="-120"/>
              </a:rPr>
              <a:t>行政</a:t>
            </a:r>
            <a:r>
              <a:rPr kumimoji="0" lang="zh-TW" altLang="zh-TW" sz="3400" b="1" dirty="0" smtClean="0">
                <a:ln w="6350">
                  <a:noFill/>
                </a:ln>
                <a:solidFill>
                  <a:srgbClr val="00B0F0"/>
                </a:solidFill>
                <a:latin typeface="微軟正黑體" panose="020B0604030504040204" pitchFamily="34" charset="-120"/>
                <a:ea typeface="微軟正黑體" panose="020B0604030504040204" pitchFamily="34" charset="-120"/>
              </a:rPr>
              <a:t>效能</a:t>
            </a:r>
            <a:r>
              <a:rPr kumimoji="0" lang="zh-TW" altLang="en-US" sz="3400" b="1" dirty="0">
                <a:ln w="6350">
                  <a:noFill/>
                </a:ln>
                <a:solidFill>
                  <a:srgbClr val="00B0F0"/>
                </a:solidFill>
                <a:latin typeface="新細明體"/>
                <a:ea typeface="新細明體"/>
              </a:rPr>
              <a:t>」</a:t>
            </a:r>
            <a:endParaRPr kumimoji="0" lang="en-US" altLang="zh-TW" sz="3400" b="1" dirty="0" smtClean="0">
              <a:ln w="6350">
                <a:noFill/>
              </a:ln>
              <a:solidFill>
                <a:srgbClr val="00B0F0"/>
              </a:solidFill>
              <a:latin typeface="微軟正黑體" panose="020B0604030504040204" pitchFamily="34" charset="-120"/>
              <a:ea typeface="微軟正黑體" panose="020B0604030504040204" pitchFamily="34" charset="-120"/>
            </a:endParaRPr>
          </a:p>
          <a:p>
            <a:pPr algn="ctr"/>
            <a:r>
              <a:rPr kumimoji="0" lang="zh-TW" altLang="en-US" sz="3400" b="1" dirty="0" smtClean="0">
                <a:ln w="6350">
                  <a:noFill/>
                </a:ln>
                <a:solidFill>
                  <a:srgbClr val="00B0F0"/>
                </a:solidFill>
                <a:latin typeface="微軟正黑體" panose="020B0604030504040204" pitchFamily="34" charset="-120"/>
                <a:ea typeface="微軟正黑體" panose="020B0604030504040204" pitchFamily="34" charset="-120"/>
              </a:rPr>
              <a:t>   廠商座談</a:t>
            </a:r>
            <a:r>
              <a:rPr kumimoji="0" lang="zh-TW" altLang="en-US" sz="3400" b="1" dirty="0">
                <a:ln w="6350">
                  <a:noFill/>
                </a:ln>
                <a:solidFill>
                  <a:srgbClr val="00B0F0"/>
                </a:solidFill>
                <a:latin typeface="微軟正黑體" panose="020B0604030504040204" pitchFamily="34" charset="-120"/>
                <a:ea typeface="微軟正黑體" panose="020B0604030504040204" pitchFamily="34" charset="-120"/>
              </a:rPr>
              <a:t>會</a:t>
            </a:r>
            <a:r>
              <a:rPr kumimoji="0" lang="zh-TW" altLang="zh-TW" sz="3400" b="1" dirty="0" smtClean="0">
                <a:ln w="6350">
                  <a:noFill/>
                </a:ln>
                <a:solidFill>
                  <a:srgbClr val="00B0F0"/>
                </a:solidFill>
                <a:latin typeface="微軟正黑體" panose="020B0604030504040204" pitchFamily="34" charset="-120"/>
                <a:ea typeface="微軟正黑體" panose="020B0604030504040204" pitchFamily="34" charset="-120"/>
              </a:rPr>
              <a:t> </a:t>
            </a:r>
            <a:endParaRPr kumimoji="0" lang="zh-TW" altLang="en-US" sz="3400" b="1" dirty="0">
              <a:ln w="6350">
                <a:noFill/>
              </a:ln>
              <a:solidFill>
                <a:srgbClr val="00B0F0"/>
              </a:solidFill>
              <a:latin typeface="微軟正黑體" panose="020B0604030504040204" pitchFamily="34" charset="-120"/>
              <a:ea typeface="微軟正黑體" panose="020B0604030504040204" pitchFamily="34" charset="-120"/>
            </a:endParaRPr>
          </a:p>
        </p:txBody>
      </p:sp>
      <p:pic>
        <p:nvPicPr>
          <p:cNvPr id="9" name="圖片 3"/>
          <p:cNvPicPr>
            <a:picLocks noChangeAspect="1"/>
          </p:cNvPicPr>
          <p:nvPr/>
        </p:nvPicPr>
        <p:blipFill>
          <a:blip r:embed="rId3" cstate="email"/>
          <a:srcRect/>
          <a:stretch>
            <a:fillRect/>
          </a:stretch>
        </p:blipFill>
        <p:spPr bwMode="auto">
          <a:xfrm>
            <a:off x="470678" y="191630"/>
            <a:ext cx="1344614" cy="1344615"/>
          </a:xfrm>
          <a:prstGeom prst="rect">
            <a:avLst/>
          </a:prstGeom>
          <a:noFill/>
          <a:ln w="9525">
            <a:noFill/>
            <a:miter lim="800000"/>
            <a:headEnd/>
            <a:tailEnd/>
          </a:ln>
        </p:spPr>
      </p:pic>
      <p:sp>
        <p:nvSpPr>
          <p:cNvPr id="2" name="圓角矩形 1"/>
          <p:cNvSpPr/>
          <p:nvPr/>
        </p:nvSpPr>
        <p:spPr>
          <a:xfrm>
            <a:off x="2339161" y="3179136"/>
            <a:ext cx="4550738" cy="882502"/>
          </a:xfrm>
          <a:prstGeom prst="roundRect">
            <a:avLst/>
          </a:prstGeom>
          <a:solidFill>
            <a:schemeClr val="accent4">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dirty="0" smtClean="0">
                <a:solidFill>
                  <a:schemeClr val="tx1"/>
                </a:solidFill>
                <a:latin typeface="+mn-ea"/>
              </a:rPr>
              <a:t>報告單位：高雄市政府勞工局</a:t>
            </a:r>
            <a:r>
              <a:rPr lang="en-US" altLang="zh-TW" sz="2400" dirty="0" smtClean="0">
                <a:solidFill>
                  <a:schemeClr val="tx1"/>
                </a:solidFill>
                <a:latin typeface="+mn-ea"/>
              </a:rPr>
              <a:t/>
            </a:r>
            <a:br>
              <a:rPr lang="en-US" altLang="zh-TW" sz="2400" dirty="0" smtClean="0">
                <a:solidFill>
                  <a:schemeClr val="tx1"/>
                </a:solidFill>
                <a:latin typeface="+mn-ea"/>
              </a:rPr>
            </a:br>
            <a:r>
              <a:rPr lang="zh-TW" altLang="en-US" sz="2400" dirty="0" smtClean="0">
                <a:solidFill>
                  <a:schemeClr val="tx1"/>
                </a:solidFill>
                <a:latin typeface="+mn-ea"/>
              </a:rPr>
              <a:t>                    勞動檢查處政風室</a:t>
            </a:r>
            <a:endParaRPr lang="zh-TW" altLang="en-US" sz="2400" dirty="0">
              <a:solidFill>
                <a:schemeClr val="tx1"/>
              </a:solidFill>
              <a:latin typeface="+mn-ea"/>
            </a:endParaRPr>
          </a:p>
        </p:txBody>
      </p:sp>
    </p:spTree>
    <p:extLst>
      <p:ext uri="{BB962C8B-B14F-4D97-AF65-F5344CB8AC3E}">
        <p14:creationId xmlns:p14="http://schemas.microsoft.com/office/powerpoint/2010/main" val="30583652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0" y="0"/>
            <a:ext cx="9240982" cy="7162800"/>
          </a:xfrm>
          <a:prstGeom prst="rect">
            <a:avLst/>
          </a:prstGeom>
          <a:solidFill>
            <a:schemeClr val="bg1"/>
          </a:solidFill>
        </p:spPr>
        <p:txBody>
          <a:bodyPr wrap="square" rtlCol="0">
            <a:spAutoFit/>
          </a:bodyPr>
          <a:lstStyle/>
          <a:p>
            <a:endParaRPr lang="zh-TW" altLang="en-US" dirty="0"/>
          </a:p>
        </p:txBody>
      </p:sp>
      <p:cxnSp>
        <p:nvCxnSpPr>
          <p:cNvPr id="27" name="直線單箭頭接點 26"/>
          <p:cNvCxnSpPr>
            <a:cxnSpLocks/>
          </p:cNvCxnSpPr>
          <p:nvPr/>
        </p:nvCxnSpPr>
        <p:spPr>
          <a:xfrm>
            <a:off x="5029200" y="3738563"/>
            <a:ext cx="506413"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35" name="標題 1"/>
          <p:cNvSpPr txBox="1">
            <a:spLocks/>
          </p:cNvSpPr>
          <p:nvPr/>
        </p:nvSpPr>
        <p:spPr>
          <a:xfrm>
            <a:off x="916955" y="259513"/>
            <a:ext cx="7886700" cy="628103"/>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2400" b="1" kern="1200">
                <a:solidFill>
                  <a:schemeClr val="bg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zh-TW" altLang="en-US" sz="3200" b="1" i="0" u="none" strike="noStrike" kern="1200" cap="none" spc="0" normalizeH="0" baseline="0" noProof="0" smtClean="0">
                <a:ln>
                  <a:noFill/>
                </a:ln>
                <a:solidFill>
                  <a:srgbClr val="2AADDA"/>
                </a:solidFill>
                <a:effectLst/>
                <a:uLnTx/>
                <a:uFillTx/>
                <a:latin typeface="Arial Black"/>
                <a:ea typeface="微软雅黑"/>
                <a:cs typeface="+mj-cs"/>
              </a:rPr>
              <a:t>法令介紹</a:t>
            </a:r>
            <a:endParaRPr kumimoji="0" lang="zh-TW" altLang="en-US" sz="3200" b="1" i="0" u="none" strike="noStrike" kern="1200" cap="none" spc="0" normalizeH="0" baseline="0" noProof="0" dirty="0">
              <a:ln>
                <a:noFill/>
              </a:ln>
              <a:solidFill>
                <a:srgbClr val="2AADDA"/>
              </a:solidFill>
              <a:effectLst/>
              <a:uLnTx/>
              <a:uFillTx/>
              <a:latin typeface="Arial Black"/>
              <a:ea typeface="微软雅黑"/>
              <a:cs typeface="+mj-cs"/>
            </a:endParaRPr>
          </a:p>
        </p:txBody>
      </p:sp>
      <p:pic>
        <p:nvPicPr>
          <p:cNvPr id="36" name="图片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88323" y="0"/>
            <a:ext cx="828632" cy="1038151"/>
          </a:xfrm>
          <a:prstGeom prst="rect">
            <a:avLst/>
          </a:prstGeom>
        </p:spPr>
      </p:pic>
      <p:sp>
        <p:nvSpPr>
          <p:cNvPr id="12" name="AutoShape 6"/>
          <p:cNvSpPr>
            <a:spLocks noChangeArrowheads="1"/>
          </p:cNvSpPr>
          <p:nvPr/>
        </p:nvSpPr>
        <p:spPr bwMode="auto">
          <a:xfrm>
            <a:off x="610920" y="3811747"/>
            <a:ext cx="3774985" cy="2089069"/>
          </a:xfrm>
          <a:prstGeom prst="roundRect">
            <a:avLst>
              <a:gd name="adj" fmla="val 16667"/>
            </a:avLst>
          </a:prstGeom>
          <a:solidFill>
            <a:schemeClr val="accent2">
              <a:lumMod val="20000"/>
              <a:lumOff val="80000"/>
            </a:schemeClr>
          </a:solidFill>
          <a:ln w="9525">
            <a:solidFill>
              <a:schemeClr val="tx1"/>
            </a:solidFill>
            <a:round/>
            <a:headEnd/>
            <a:tailEnd/>
          </a:ln>
          <a:effectLst/>
        </p:spPr>
        <p:txBody>
          <a:bodyPr wrap="none" anchor="ctr"/>
          <a:lstStyle/>
          <a:p>
            <a:pPr defTabSz="685800">
              <a:defRPr/>
            </a:pPr>
            <a:endParaRPr lang="zh-TW" altLang="en-US" sz="1400">
              <a:solidFill>
                <a:prstClr val="black"/>
              </a:solidFill>
            </a:endParaRPr>
          </a:p>
        </p:txBody>
      </p:sp>
      <p:sp>
        <p:nvSpPr>
          <p:cNvPr id="13" name="Text Box 7"/>
          <p:cNvSpPr txBox="1">
            <a:spLocks noChangeArrowheads="1"/>
          </p:cNvSpPr>
          <p:nvPr/>
        </p:nvSpPr>
        <p:spPr bwMode="auto">
          <a:xfrm>
            <a:off x="794905" y="4071825"/>
            <a:ext cx="3591000" cy="159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defTabSz="685800" eaLnBrk="1" hangingPunct="1">
              <a:lnSpc>
                <a:spcPts val="3000"/>
              </a:lnSpc>
              <a:spcBef>
                <a:spcPct val="0"/>
              </a:spcBef>
              <a:buNone/>
            </a:pPr>
            <a:r>
              <a:rPr kumimoji="0" lang="zh-TW" altLang="en-US" sz="2200" b="1" dirty="0" smtClean="0">
                <a:latin typeface="微軟正黑體" panose="020B0604030504040204" pitchFamily="34" charset="-120"/>
                <a:ea typeface="微軟正黑體" panose="020B0604030504040204" pitchFamily="34" charset="-120"/>
              </a:rPr>
              <a:t>行為</a:t>
            </a:r>
            <a:r>
              <a:rPr kumimoji="0" lang="zh-TW" altLang="en-US" sz="2200" b="1" dirty="0">
                <a:latin typeface="微軟正黑體" panose="020B0604030504040204" pitchFamily="34" charset="-120"/>
                <a:ea typeface="微軟正黑體" panose="020B0604030504040204" pitchFamily="34" charset="-120"/>
              </a:rPr>
              <a:t>人</a:t>
            </a:r>
            <a:r>
              <a:rPr kumimoji="0" lang="zh-TW" altLang="en-US" sz="2200" b="1" dirty="0">
                <a:solidFill>
                  <a:srgbClr val="C00000"/>
                </a:solidFill>
                <a:latin typeface="微軟正黑體" panose="020B0604030504040204" pitchFamily="34" charset="-120"/>
                <a:ea typeface="微軟正黑體" panose="020B0604030504040204" pitchFamily="34" charset="-120"/>
              </a:rPr>
              <a:t>利用行使自己公務職權的機會</a:t>
            </a:r>
            <a:r>
              <a:rPr kumimoji="0" lang="zh-TW" altLang="en-US" sz="2200" b="1" dirty="0">
                <a:latin typeface="微軟正黑體" panose="020B0604030504040204" pitchFamily="34" charset="-120"/>
                <a:ea typeface="微軟正黑體" panose="020B0604030504040204" pitchFamily="34" charset="-120"/>
              </a:rPr>
              <a:t>，或</a:t>
            </a:r>
            <a:r>
              <a:rPr kumimoji="0" lang="zh-TW" altLang="en-US" sz="2200" b="1" dirty="0">
                <a:solidFill>
                  <a:srgbClr val="C00000"/>
                </a:solidFill>
                <a:latin typeface="微軟正黑體" panose="020B0604030504040204" pitchFamily="34" charset="-120"/>
                <a:ea typeface="微軟正黑體" panose="020B0604030504040204" pitchFamily="34" charset="-120"/>
              </a:rPr>
              <a:t>利用自己特殊公務身分的影響力</a:t>
            </a:r>
            <a:r>
              <a:rPr kumimoji="0" lang="zh-TW" altLang="en-US" sz="2200" b="1" dirty="0">
                <a:latin typeface="微軟正黑體" panose="020B0604030504040204" pitchFamily="34" charset="-120"/>
                <a:ea typeface="微軟正黑體" panose="020B0604030504040204" pitchFamily="34" charset="-120"/>
              </a:rPr>
              <a:t>，去執行明知違法的事情</a:t>
            </a:r>
            <a:r>
              <a:rPr kumimoji="0" lang="zh-TW" altLang="en-US" sz="2200" b="1" dirty="0" smtClean="0">
                <a:latin typeface="微軟正黑體" panose="020B0604030504040204" pitchFamily="34" charset="-120"/>
                <a:ea typeface="微軟正黑體" panose="020B0604030504040204" pitchFamily="34" charset="-120"/>
              </a:rPr>
              <a:t>。</a:t>
            </a:r>
            <a:endParaRPr lang="zh-TW" altLang="en-US" sz="2200" b="1" dirty="0">
              <a:solidFill>
                <a:prstClr val="black"/>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5144182" y="300078"/>
            <a:ext cx="3744912" cy="240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r>
              <a:rPr kumimoji="0" lang="zh-TW" altLang="en-US" dirty="0">
                <a:solidFill>
                  <a:schemeClr val="tx1"/>
                </a:solidFill>
                <a:latin typeface="微軟正黑體" panose="020B0604030504040204" pitchFamily="34" charset="-120"/>
                <a:ea typeface="微軟正黑體" panose="020B0604030504040204" pitchFamily="34" charset="-120"/>
              </a:rPr>
              <a:t>行為人對於該事務，有可能憑藉著影響的機會，而藉此圖利。</a:t>
            </a:r>
            <a:endParaRPr kumimoji="0" lang="en-US" altLang="zh-TW"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12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r>
              <a:rPr kumimoji="0" lang="zh-TW" altLang="en-US" sz="800" dirty="0">
                <a:solidFill>
                  <a:schemeClr val="tx1"/>
                </a:solidFill>
                <a:latin typeface="微軟正黑體" panose="020B0604030504040204" pitchFamily="34" charset="-120"/>
                <a:ea typeface="微軟正黑體" panose="020B0604030504040204" pitchFamily="34" charset="-120"/>
              </a:rPr>
              <a:t> </a:t>
            </a:r>
            <a:endParaRPr kumimoji="0" lang="en-US" altLang="zh-TW" sz="800" dirty="0">
              <a:solidFill>
                <a:schemeClr val="tx1"/>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5214032" y="360403"/>
            <a:ext cx="3594100" cy="2268537"/>
          </a:xfrm>
          <a:prstGeom prst="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矩形 15"/>
          <p:cNvSpPr/>
          <p:nvPr/>
        </p:nvSpPr>
        <p:spPr>
          <a:xfrm>
            <a:off x="5234668" y="373103"/>
            <a:ext cx="3573463" cy="40163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40" dirty="0">
                <a:solidFill>
                  <a:schemeClr val="tx2">
                    <a:lumMod val="75000"/>
                  </a:schemeClr>
                </a:solidFill>
                <a:latin typeface="微軟正黑體" panose="020B0604030504040204" pitchFamily="34" charset="-120"/>
                <a:ea typeface="微軟正黑體" panose="020B0604030504040204" pitchFamily="34" charset="-120"/>
              </a:rPr>
              <a:t> ●利用職權機會</a:t>
            </a:r>
            <a:r>
              <a:rPr kumimoji="0" lang="zh-TW" altLang="en-US" b="1" spc="140" dirty="0" smtClean="0">
                <a:solidFill>
                  <a:schemeClr val="tx2">
                    <a:lumMod val="75000"/>
                  </a:schemeClr>
                </a:solidFill>
                <a:latin typeface="微軟正黑體" panose="020B0604030504040204" pitchFamily="34" charset="-120"/>
                <a:ea typeface="微軟正黑體" panose="020B0604030504040204" pitchFamily="34" charset="-120"/>
              </a:rPr>
              <a:t>圖利</a:t>
            </a:r>
            <a:endParaRPr kumimoji="0" lang="en-US" altLang="zh-TW" b="1" spc="14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5144182" y="3000415"/>
            <a:ext cx="3744912" cy="321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r>
              <a:rPr kumimoji="0" lang="zh-TW" altLang="en-US" dirty="0">
                <a:solidFill>
                  <a:schemeClr val="tx1"/>
                </a:solidFill>
                <a:latin typeface="微軟正黑體" panose="020B0604030504040204" pitchFamily="34" charset="-120"/>
                <a:ea typeface="微軟正黑體" panose="020B0604030504040204" pitchFamily="34" charset="-120"/>
              </a:rPr>
              <a:t>行為人的身分，對於該事務有某種程度的影響力，而據以圖利。</a:t>
            </a:r>
            <a:endParaRPr kumimoji="0" lang="en-US" altLang="zh-TW"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18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5214032" y="3060740"/>
            <a:ext cx="3594100" cy="3067050"/>
          </a:xfrm>
          <a:prstGeom prst="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0" name="矩形 19"/>
          <p:cNvSpPr/>
          <p:nvPr/>
        </p:nvSpPr>
        <p:spPr>
          <a:xfrm>
            <a:off x="5234669" y="3073440"/>
            <a:ext cx="3568700" cy="40163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40" dirty="0">
                <a:solidFill>
                  <a:schemeClr val="tx2">
                    <a:lumMod val="75000"/>
                  </a:schemeClr>
                </a:solidFill>
                <a:latin typeface="微軟正黑體" panose="020B0604030504040204" pitchFamily="34" charset="-120"/>
                <a:ea typeface="微軟正黑體" panose="020B0604030504040204" pitchFamily="34" charset="-120"/>
              </a:rPr>
              <a:t> ●利用身分</a:t>
            </a:r>
            <a:r>
              <a:rPr kumimoji="0" lang="zh-TW" altLang="en-US" b="1" spc="140" dirty="0" smtClean="0">
                <a:solidFill>
                  <a:schemeClr val="tx2">
                    <a:lumMod val="75000"/>
                  </a:schemeClr>
                </a:solidFill>
                <a:latin typeface="微軟正黑體" panose="020B0604030504040204" pitchFamily="34" charset="-120"/>
                <a:ea typeface="微軟正黑體" panose="020B0604030504040204" pitchFamily="34" charset="-120"/>
              </a:rPr>
              <a:t>圖利</a:t>
            </a:r>
            <a:endParaRPr kumimoji="0" lang="en-US" altLang="zh-TW" b="1" spc="140" dirty="0">
              <a:solidFill>
                <a:schemeClr val="tx2">
                  <a:lumMod val="75000"/>
                </a:schemeClr>
              </a:solidFill>
              <a:latin typeface="微軟正黑體" panose="020B0604030504040204" pitchFamily="34" charset="-120"/>
              <a:ea typeface="微軟正黑體" panose="020B0604030504040204" pitchFamily="34" charset="-120"/>
            </a:endParaRPr>
          </a:p>
        </p:txBody>
      </p:sp>
      <p:pic>
        <p:nvPicPr>
          <p:cNvPr id="21" name="圖片 1"/>
          <p:cNvPicPr>
            <a:picLocks noChangeAspect="1"/>
          </p:cNvPicPr>
          <p:nvPr/>
        </p:nvPicPr>
        <p:blipFill>
          <a:blip r:embed="rId4" cstate="email"/>
          <a:srcRect/>
          <a:stretch>
            <a:fillRect/>
          </a:stretch>
        </p:blipFill>
        <p:spPr bwMode="auto">
          <a:xfrm>
            <a:off x="5146676" y="1600200"/>
            <a:ext cx="1229406" cy="962025"/>
          </a:xfrm>
          <a:prstGeom prst="rect">
            <a:avLst/>
          </a:prstGeom>
          <a:noFill/>
          <a:ln w="9525">
            <a:noFill/>
            <a:miter lim="800000"/>
            <a:headEnd/>
            <a:tailEnd/>
          </a:ln>
        </p:spPr>
      </p:pic>
      <p:sp>
        <p:nvSpPr>
          <p:cNvPr id="22" name="文字方塊 21"/>
          <p:cNvSpPr txBox="1"/>
          <p:nvPr/>
        </p:nvSpPr>
        <p:spPr>
          <a:xfrm>
            <a:off x="6376082" y="1762165"/>
            <a:ext cx="2427287" cy="523220"/>
          </a:xfrm>
          <a:prstGeom prst="rect">
            <a:avLst/>
          </a:prstGeom>
          <a:noFill/>
        </p:spPr>
        <p:txBody>
          <a:bodyPr>
            <a:spAutoFit/>
          </a:bodyPr>
          <a:lstStyle/>
          <a:p>
            <a:pPr fontAlgn="auto">
              <a:spcBef>
                <a:spcPts val="0"/>
              </a:spcBef>
              <a:spcAft>
                <a:spcPts val="300"/>
              </a:spcAft>
              <a:defRPr/>
            </a:pP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例如</a:t>
            </a:r>
            <a:r>
              <a:rPr kumimoji="0" lang="zh-TW" altLang="en-US" sz="1400" b="1" dirty="0" smtClean="0">
                <a:solidFill>
                  <a:schemeClr val="accent6">
                    <a:lumMod val="50000"/>
                  </a:schemeClr>
                </a:solidFill>
                <a:latin typeface="微軟正黑體" panose="020B0604030504040204" pitchFamily="34" charset="-120"/>
                <a:ea typeface="微軟正黑體" panose="020B0604030504040204" pitchFamily="34" charset="-120"/>
              </a:rPr>
              <a:t>：警員</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受友人之託</a:t>
            </a:r>
            <a:r>
              <a:rPr kumimoji="0" lang="zh-TW" altLang="en-US" sz="1400" b="1" dirty="0" smtClean="0">
                <a:solidFill>
                  <a:schemeClr val="accent6">
                    <a:lumMod val="50000"/>
                  </a:schemeClr>
                </a:solidFill>
                <a:latin typeface="微軟正黑體" panose="020B0604030504040204" pitchFamily="34" charset="-120"/>
                <a:ea typeface="微軟正黑體" panose="020B0604030504040204" pitchFamily="34" charset="-120"/>
              </a:rPr>
              <a:t>，利用</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機會取出查扣之機車。</a:t>
            </a:r>
          </a:p>
        </p:txBody>
      </p:sp>
      <p:sp>
        <p:nvSpPr>
          <p:cNvPr id="23" name="文字方塊 22"/>
          <p:cNvSpPr txBox="1"/>
          <p:nvPr/>
        </p:nvSpPr>
        <p:spPr>
          <a:xfrm>
            <a:off x="6384925" y="4608553"/>
            <a:ext cx="2466501" cy="1374735"/>
          </a:xfrm>
          <a:prstGeom prst="rect">
            <a:avLst/>
          </a:prstGeom>
          <a:noFill/>
        </p:spPr>
        <p:txBody>
          <a:bodyPr wrap="square">
            <a:spAutoFit/>
          </a:bodyPr>
          <a:lstStyle/>
          <a:p>
            <a:pPr algn="just" fontAlgn="auto">
              <a:lnSpc>
                <a:spcPts val="2000"/>
              </a:lnSpc>
              <a:spcBef>
                <a:spcPts val="0"/>
              </a:spcBef>
              <a:spcAft>
                <a:spcPts val="0"/>
              </a:spcAft>
              <a:defRPr/>
            </a:pP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例如</a:t>
            </a:r>
            <a:r>
              <a:rPr kumimoji="0" lang="zh-TW" altLang="en-US" sz="1400" b="1" dirty="0" smtClean="0">
                <a:solidFill>
                  <a:schemeClr val="accent6">
                    <a:lumMod val="50000"/>
                  </a:schemeClr>
                </a:solidFill>
                <a:latin typeface="微軟正黑體" panose="020B0604030504040204" pitchFamily="34" charset="-120"/>
                <a:ea typeface="微軟正黑體" panose="020B0604030504040204" pitchFamily="34" charset="-120"/>
              </a:rPr>
              <a:t>：公務員利用</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具有</a:t>
            </a:r>
            <a:r>
              <a:rPr kumimoji="0" lang="zh-TW" altLang="en-US" sz="1400" b="1" dirty="0" smtClean="0">
                <a:solidFill>
                  <a:schemeClr val="accent6">
                    <a:lumMod val="50000"/>
                  </a:schemeClr>
                </a:solidFill>
                <a:latin typeface="微軟正黑體" panose="020B0604030504040204" pitchFamily="34" charset="-120"/>
                <a:ea typeface="微軟正黑體" panose="020B0604030504040204" pitchFamily="34" charset="-120"/>
              </a:rPr>
              <a:t>受理申請</a:t>
            </a:r>
            <a:r>
              <a:rPr kumimoji="0" lang="en-US" altLang="zh-TW" sz="1400" b="1" dirty="0" smtClean="0">
                <a:solidFill>
                  <a:schemeClr val="accent6">
                    <a:lumMod val="50000"/>
                  </a:schemeClr>
                </a:solidFill>
                <a:latin typeface="微軟正黑體" panose="020B0604030504040204" pitchFamily="34" charset="-120"/>
                <a:ea typeface="微軟正黑體" panose="020B0604030504040204" pitchFamily="34" charset="-120"/>
              </a:rPr>
              <a:t>A</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路段路權業務的身分，對於非</a:t>
            </a:r>
            <a:r>
              <a:rPr kumimoji="0" lang="zh-TW" altLang="en-US" sz="1400" b="1" dirty="0" smtClean="0">
                <a:solidFill>
                  <a:schemeClr val="accent6">
                    <a:lumMod val="50000"/>
                  </a:schemeClr>
                </a:solidFill>
                <a:latin typeface="微軟正黑體" panose="020B0604030504040204" pitchFamily="34" charset="-120"/>
                <a:ea typeface="微軟正黑體" panose="020B0604030504040204" pitchFamily="34" charset="-120"/>
              </a:rPr>
              <a:t>屬其管轄</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之</a:t>
            </a:r>
            <a:r>
              <a:rPr kumimoji="0" lang="en-US" altLang="zh-TW" sz="1400" b="1" dirty="0">
                <a:solidFill>
                  <a:schemeClr val="accent6">
                    <a:lumMod val="50000"/>
                  </a:schemeClr>
                </a:solidFill>
                <a:latin typeface="微軟正黑體" panose="020B0604030504040204" pitchFamily="34" charset="-120"/>
                <a:ea typeface="微軟正黑體" panose="020B0604030504040204" pitchFamily="34" charset="-120"/>
              </a:rPr>
              <a:t>B</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路段的承包工程業者，</a:t>
            </a:r>
            <a:r>
              <a:rPr kumimoji="0" lang="zh-TW" altLang="en-US" sz="1400" b="1" dirty="0" smtClean="0">
                <a:solidFill>
                  <a:schemeClr val="accent6">
                    <a:lumMod val="50000"/>
                  </a:schemeClr>
                </a:solidFill>
                <a:latin typeface="微軟正黑體" panose="020B0604030504040204" pitchFamily="34" charset="-120"/>
                <a:ea typeface="微軟正黑體" panose="020B0604030504040204" pitchFamily="34" charset="-120"/>
              </a:rPr>
              <a:t>索取金錢獲得好處</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a:t>
            </a:r>
          </a:p>
        </p:txBody>
      </p:sp>
      <p:pic>
        <p:nvPicPr>
          <p:cNvPr id="24" name="圖片 3"/>
          <p:cNvPicPr>
            <a:picLocks noChangeAspect="1"/>
          </p:cNvPicPr>
          <p:nvPr/>
        </p:nvPicPr>
        <p:blipFill>
          <a:blip r:embed="rId5" cstate="email"/>
          <a:srcRect/>
          <a:stretch>
            <a:fillRect/>
          </a:stretch>
        </p:blipFill>
        <p:spPr bwMode="auto">
          <a:xfrm>
            <a:off x="5282406" y="4741225"/>
            <a:ext cx="1207295" cy="1144588"/>
          </a:xfrm>
          <a:prstGeom prst="rect">
            <a:avLst/>
          </a:prstGeom>
          <a:noFill/>
          <a:ln w="9525">
            <a:noFill/>
            <a:miter lim="800000"/>
            <a:headEnd/>
            <a:tailEnd/>
          </a:ln>
        </p:spPr>
      </p:pic>
      <p:pic>
        <p:nvPicPr>
          <p:cNvPr id="25" name="Picture 2" descr="http://icons.iconarchive.com/icons/hopstarter/sleek-xp-basic/128/Administrator-icon.png"/>
          <p:cNvPicPr>
            <a:picLocks noChangeAspect="1" noChangeArrowheads="1"/>
          </p:cNvPicPr>
          <p:nvPr/>
        </p:nvPicPr>
        <p:blipFill>
          <a:blip r:embed="rId6" cstate="email"/>
          <a:srcRect/>
          <a:stretch>
            <a:fillRect/>
          </a:stretch>
        </p:blipFill>
        <p:spPr bwMode="auto">
          <a:xfrm>
            <a:off x="1888812" y="2801128"/>
            <a:ext cx="1219200" cy="1219200"/>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pPr>
              <a:defRPr/>
            </a:pPr>
            <a:fld id="{4210E007-4203-41A1-AA19-FC97DA0A867B}" type="slidenum">
              <a:rPr lang="zh-TW" altLang="en-US" smtClean="0"/>
              <a:pPr>
                <a:defRPr/>
              </a:pPr>
              <a:t>10</a:t>
            </a:fld>
            <a:endParaRPr lang="zh-TW" altLang="en-US"/>
          </a:p>
        </p:txBody>
      </p:sp>
      <p:sp>
        <p:nvSpPr>
          <p:cNvPr id="26" name="矩形: 圓角 8"/>
          <p:cNvSpPr/>
          <p:nvPr/>
        </p:nvSpPr>
        <p:spPr>
          <a:xfrm>
            <a:off x="529644" y="1306553"/>
            <a:ext cx="4341506" cy="97883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400"/>
              </a:lnSpc>
              <a:spcBef>
                <a:spcPts val="0"/>
              </a:spcBef>
              <a:spcAft>
                <a:spcPts val="0"/>
              </a:spcAft>
              <a:defRPr/>
            </a:pPr>
            <a:r>
              <a:rPr kumimoji="0" lang="zh-TW" altLang="zh-TW" sz="2200" b="1" dirty="0">
                <a:latin typeface="微軟正黑體" panose="020B0604030504040204" pitchFamily="34" charset="-120"/>
                <a:ea typeface="微軟正黑體" panose="020B0604030504040204" pitchFamily="34" charset="-120"/>
              </a:rPr>
              <a:t>貪污治罪條例第</a:t>
            </a:r>
            <a:r>
              <a:rPr kumimoji="0" lang="en-US" altLang="zh-TW" sz="2200" b="1" dirty="0">
                <a:latin typeface="微軟正黑體" panose="020B0604030504040204" pitchFamily="34" charset="-120"/>
                <a:ea typeface="微軟正黑體" panose="020B0604030504040204" pitchFamily="34" charset="-120"/>
              </a:rPr>
              <a:t>6</a:t>
            </a:r>
            <a:r>
              <a:rPr kumimoji="0" lang="zh-TW" altLang="zh-TW" sz="2200" b="1" dirty="0">
                <a:latin typeface="微軟正黑體" panose="020B0604030504040204" pitchFamily="34" charset="-120"/>
                <a:ea typeface="微軟正黑體" panose="020B0604030504040204" pitchFamily="34" charset="-120"/>
              </a:rPr>
              <a:t>條第</a:t>
            </a:r>
            <a:r>
              <a:rPr kumimoji="0" lang="en-US" altLang="zh-TW" sz="2200" b="1" dirty="0">
                <a:latin typeface="微軟正黑體" panose="020B0604030504040204" pitchFamily="34" charset="-120"/>
                <a:ea typeface="微軟正黑體" panose="020B0604030504040204" pitchFamily="34" charset="-120"/>
              </a:rPr>
              <a:t>1</a:t>
            </a:r>
            <a:r>
              <a:rPr kumimoji="0" lang="zh-TW" altLang="zh-TW" sz="2200" b="1" dirty="0">
                <a:latin typeface="微軟正黑體" panose="020B0604030504040204" pitchFamily="34" charset="-120"/>
                <a:ea typeface="微軟正黑體" panose="020B0604030504040204" pitchFamily="34" charset="-120"/>
              </a:rPr>
              <a:t>項第</a:t>
            </a:r>
            <a:r>
              <a:rPr kumimoji="0" lang="en-US" altLang="zh-TW" sz="2200" b="1" dirty="0">
                <a:latin typeface="微軟正黑體" panose="020B0604030504040204" pitchFamily="34" charset="-120"/>
                <a:ea typeface="微軟正黑體" panose="020B0604030504040204" pitchFamily="34" charset="-120"/>
              </a:rPr>
              <a:t>5</a:t>
            </a:r>
            <a:r>
              <a:rPr kumimoji="0" lang="zh-TW" altLang="zh-TW" sz="2200" b="1" dirty="0">
                <a:latin typeface="微軟正黑體" panose="020B0604030504040204" pitchFamily="34" charset="-120"/>
                <a:ea typeface="微軟正黑體" panose="020B0604030504040204" pitchFamily="34" charset="-120"/>
              </a:rPr>
              <a:t>款</a:t>
            </a:r>
            <a:endParaRPr kumimoji="0" lang="en-US" altLang="zh-TW" sz="2200" b="1"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b="1"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對非主管或監督事務，利用職權機會或身分圖利</a:t>
            </a:r>
            <a:r>
              <a:rPr kumimoji="0" lang="zh-TW" altLang="en-US" b="1"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449988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hlinkClick r:id="rId3" action="ppaction://hlinksldjump"/>
          </p:cNvPr>
          <p:cNvSpPr/>
          <p:nvPr/>
        </p:nvSpPr>
        <p:spPr>
          <a:xfrm>
            <a:off x="2112505" y="2440731"/>
            <a:ext cx="2396663" cy="64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矩形 24">
            <a:hlinkClick r:id="rId4" action="ppaction://hlinksldjump"/>
          </p:cNvPr>
          <p:cNvSpPr/>
          <p:nvPr/>
        </p:nvSpPr>
        <p:spPr>
          <a:xfrm>
            <a:off x="2112505" y="3443444"/>
            <a:ext cx="2243107" cy="519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矩形 25">
            <a:hlinkClick r:id="rId5" action="ppaction://hlinksldjump"/>
          </p:cNvPr>
          <p:cNvSpPr/>
          <p:nvPr/>
        </p:nvSpPr>
        <p:spPr>
          <a:xfrm>
            <a:off x="1802528" y="4698586"/>
            <a:ext cx="2239248" cy="420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28" name="文字方塊 27"/>
          <p:cNvSpPr txBox="1"/>
          <p:nvPr/>
        </p:nvSpPr>
        <p:spPr>
          <a:xfrm>
            <a:off x="3031840" y="3443444"/>
            <a:ext cx="2954655" cy="923330"/>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5400" b="1" dirty="0" smtClean="0">
                <a:solidFill>
                  <a:srgbClr val="002060"/>
                </a:solidFill>
                <a:latin typeface="微軟正黑體" panose="020B0604030504040204" pitchFamily="34" charset="-120"/>
                <a:ea typeface="微軟正黑體" panose="020B0604030504040204" pitchFamily="34" charset="-120"/>
              </a:rPr>
              <a:t>判斷區辨</a:t>
            </a:r>
            <a:endParaRPr kumimoji="0" lang="zh-TW" altLang="zh-TW" sz="5400" b="0"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endParaRPr>
          </a:p>
        </p:txBody>
      </p:sp>
      <p:sp>
        <p:nvSpPr>
          <p:cNvPr id="29" name="橢圓 28"/>
          <p:cNvSpPr/>
          <p:nvPr/>
        </p:nvSpPr>
        <p:spPr>
          <a:xfrm>
            <a:off x="4041776" y="2321719"/>
            <a:ext cx="1006475" cy="1004888"/>
          </a:xfrm>
          <a:prstGeom prst="ellipse">
            <a:avLst/>
          </a:prstGeom>
          <a:solidFill>
            <a:schemeClr val="accent6"/>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4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2</a:t>
            </a:r>
            <a:endParaRPr kumimoji="0" lang="zh-TW" altLang="en-US" sz="4400" b="0" i="0" u="none" strike="noStrike" kern="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pic>
        <p:nvPicPr>
          <p:cNvPr id="8" name="圖片 8"/>
          <p:cNvPicPr>
            <a:picLocks noChangeAspect="1"/>
          </p:cNvPicPr>
          <p:nvPr/>
        </p:nvPicPr>
        <p:blipFill>
          <a:blip r:embed="rId6" cstate="email"/>
          <a:srcRect/>
          <a:stretch>
            <a:fillRect/>
          </a:stretch>
        </p:blipFill>
        <p:spPr bwMode="auto">
          <a:xfrm>
            <a:off x="6291263" y="2901950"/>
            <a:ext cx="1219200" cy="12192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11</a:t>
            </a:fld>
            <a:endParaRPr lang="zh-CN" altLang="en-US">
              <a:solidFill>
                <a:prstClr val="black">
                  <a:tint val="75000"/>
                </a:prstClr>
              </a:solidFill>
            </a:endParaRPr>
          </a:p>
        </p:txBody>
      </p:sp>
    </p:spTree>
    <p:extLst>
      <p:ext uri="{BB962C8B-B14F-4D97-AF65-F5344CB8AC3E}">
        <p14:creationId xmlns:p14="http://schemas.microsoft.com/office/powerpoint/2010/main" val="27902006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smtClean="0">
                <a:solidFill>
                  <a:srgbClr val="2AADDA"/>
                </a:solidFill>
                <a:latin typeface="Arial Black"/>
                <a:ea typeface="微软雅黑"/>
              </a:rPr>
              <a:t>區辨標準</a:t>
            </a:r>
            <a:endParaRPr lang="zh-TW" altLang="en-US" sz="3200" dirty="0">
              <a:solidFill>
                <a:srgbClr val="2AADDA"/>
              </a:solidFill>
              <a:latin typeface="Arial Black"/>
              <a:ea typeface="微软雅黑"/>
            </a:endParaRPr>
          </a:p>
        </p:txBody>
      </p:sp>
      <p:sp>
        <p:nvSpPr>
          <p:cNvPr id="9" name="投影片編號版面配置區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12</a:t>
            </a:fld>
            <a:endParaRPr lang="zh-CN" altLang="en-US">
              <a:solidFill>
                <a:prstClr val="black">
                  <a:tint val="75000"/>
                </a:prstClr>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2273864362"/>
              </p:ext>
            </p:extLst>
          </p:nvPr>
        </p:nvGraphicFramePr>
        <p:xfrm>
          <a:off x="1533635" y="1733550"/>
          <a:ext cx="5938838" cy="3691265"/>
        </p:xfrm>
        <a:graphic>
          <a:graphicData uri="http://schemas.openxmlformats.org/drawingml/2006/table">
            <a:tbl>
              <a:tblPr firstRow="1" firstCol="1" bandRow="1"/>
              <a:tblGrid>
                <a:gridCol w="3509963">
                  <a:extLst>
                    <a:ext uri="{9D8B030D-6E8A-4147-A177-3AD203B41FA5}">
                      <a16:colId xmlns="" xmlns:a16="http://schemas.microsoft.com/office/drawing/2014/main" val="20000"/>
                    </a:ext>
                  </a:extLst>
                </a:gridCol>
                <a:gridCol w="2428875">
                  <a:extLst>
                    <a:ext uri="{9D8B030D-6E8A-4147-A177-3AD203B41FA5}">
                      <a16:colId xmlns="" xmlns:a16="http://schemas.microsoft.com/office/drawing/2014/main" val="20001"/>
                    </a:ext>
                  </a:extLst>
                </a:gridCol>
              </a:tblGrid>
              <a:tr h="905226">
                <a:tc>
                  <a:txBody>
                    <a:bodyPr/>
                    <a:lstStyle>
                      <a:lvl1pPr marL="0" algn="l" defTabSz="685800" rtl="0" eaLnBrk="1" latinLnBrk="0" hangingPunct="1">
                        <a:defRPr sz="1400" b="1" kern="1200">
                          <a:solidFill>
                            <a:schemeClr val="lt1"/>
                          </a:solidFill>
                          <a:latin typeface="Calibri"/>
                        </a:defRPr>
                      </a:lvl1pPr>
                      <a:lvl2pPr marL="342900" algn="l" defTabSz="685800" rtl="0" eaLnBrk="1" latinLnBrk="0" hangingPunct="1">
                        <a:defRPr sz="1400" b="1" kern="1200">
                          <a:solidFill>
                            <a:schemeClr val="lt1"/>
                          </a:solidFill>
                          <a:latin typeface="Calibri"/>
                        </a:defRPr>
                      </a:lvl2pPr>
                      <a:lvl3pPr marL="685800" algn="l" defTabSz="685800" rtl="0" eaLnBrk="1" latinLnBrk="0" hangingPunct="1">
                        <a:defRPr sz="1400" b="1" kern="1200">
                          <a:solidFill>
                            <a:schemeClr val="lt1"/>
                          </a:solidFill>
                          <a:latin typeface="Calibri"/>
                        </a:defRPr>
                      </a:lvl3pPr>
                      <a:lvl4pPr marL="1028700" algn="l" defTabSz="685800" rtl="0" eaLnBrk="1" latinLnBrk="0" hangingPunct="1">
                        <a:defRPr sz="1400" b="1" kern="1200">
                          <a:solidFill>
                            <a:schemeClr val="lt1"/>
                          </a:solidFill>
                          <a:latin typeface="Calibri"/>
                        </a:defRPr>
                      </a:lvl4pPr>
                      <a:lvl5pPr marL="1371600" algn="l" defTabSz="685800" rtl="0" eaLnBrk="1" latinLnBrk="0" hangingPunct="1">
                        <a:defRPr sz="1400" b="1" kern="1200">
                          <a:solidFill>
                            <a:schemeClr val="lt1"/>
                          </a:solidFill>
                          <a:latin typeface="Calibri"/>
                        </a:defRPr>
                      </a:lvl5pPr>
                      <a:lvl6pPr marL="1714500" algn="l" defTabSz="685800" rtl="0" eaLnBrk="1" latinLnBrk="0" hangingPunct="1">
                        <a:defRPr sz="1400" b="1" kern="1200">
                          <a:solidFill>
                            <a:schemeClr val="lt1"/>
                          </a:solidFill>
                          <a:latin typeface="Calibri"/>
                        </a:defRPr>
                      </a:lvl6pPr>
                      <a:lvl7pPr marL="2057400" algn="l" defTabSz="685800" rtl="0" eaLnBrk="1" latinLnBrk="0" hangingPunct="1">
                        <a:defRPr sz="1400" b="1" kern="1200">
                          <a:solidFill>
                            <a:schemeClr val="lt1"/>
                          </a:solidFill>
                          <a:latin typeface="Calibri"/>
                        </a:defRPr>
                      </a:lvl7pPr>
                      <a:lvl8pPr marL="2400300" algn="l" defTabSz="685800" rtl="0" eaLnBrk="1" latinLnBrk="0" hangingPunct="1">
                        <a:defRPr sz="1400" b="1" kern="1200">
                          <a:solidFill>
                            <a:schemeClr val="lt1"/>
                          </a:solidFill>
                          <a:latin typeface="Calibri"/>
                        </a:defRPr>
                      </a:lvl8pPr>
                      <a:lvl9pPr marL="2743200" algn="l" defTabSz="685800" rtl="0" eaLnBrk="1" latinLnBrk="0" hangingPunct="1">
                        <a:defRPr sz="1400" b="1" kern="1200">
                          <a:solidFill>
                            <a:schemeClr val="lt1"/>
                          </a:solidFill>
                          <a:latin typeface="Calibri"/>
                        </a:defRPr>
                      </a:lvl9pPr>
                    </a:lstStyle>
                    <a:p>
                      <a:pPr algn="ctr" eaLnBrk="0" hangingPunct="0">
                        <a:lnSpc>
                          <a:spcPts val="3500"/>
                        </a:lnSpc>
                        <a:spcAft>
                          <a:spcPts val="0"/>
                        </a:spcAft>
                        <a:tabLst>
                          <a:tab pos="2637155" algn="ctr"/>
                          <a:tab pos="5274310" algn="r"/>
                        </a:tabLst>
                      </a:pPr>
                      <a:r>
                        <a:rPr lang="en-US" sz="2400" kern="100" dirty="0">
                          <a:solidFill>
                            <a:srgbClr val="7030A0"/>
                          </a:solidFill>
                          <a:effectLst/>
                          <a:latin typeface="微軟正黑體" panose="020B0604030504040204" pitchFamily="34" charset="-120"/>
                          <a:ea typeface="微軟正黑體" panose="020B0604030504040204" pitchFamily="34" charset="-120"/>
                        </a:rPr>
                        <a:t>     </a:t>
                      </a:r>
                      <a:r>
                        <a:rPr lang="en-US" altLang="zh-TW" sz="2400" kern="100" dirty="0">
                          <a:solidFill>
                            <a:srgbClr val="7030A0"/>
                          </a:solidFill>
                          <a:effectLst/>
                          <a:latin typeface="微軟正黑體" panose="020B0604030504040204" pitchFamily="34" charset="-120"/>
                          <a:ea typeface="微軟正黑體" panose="020B0604030504040204" pitchFamily="34" charset="-120"/>
                        </a:rPr>
                        <a:t>  </a:t>
                      </a:r>
                      <a:r>
                        <a:rPr lang="en-US" sz="2400" kern="100" dirty="0">
                          <a:solidFill>
                            <a:srgbClr val="7030A0"/>
                          </a:solidFill>
                          <a:effectLst/>
                          <a:latin typeface="微軟正黑體" panose="020B0604030504040204" pitchFamily="34" charset="-120"/>
                          <a:ea typeface="微軟正黑體" panose="020B0604030504040204" pitchFamily="34" charset="-120"/>
                        </a:rPr>
                        <a:t>       </a:t>
                      </a:r>
                      <a:r>
                        <a:rPr lang="zh-TW" altLang="en-US" sz="2400" kern="100" dirty="0">
                          <a:solidFill>
                            <a:srgbClr val="7030A0"/>
                          </a:solidFill>
                          <a:effectLst/>
                          <a:latin typeface="微軟正黑體" panose="020B0604030504040204" pitchFamily="34" charset="-120"/>
                          <a:ea typeface="微軟正黑體" panose="020B0604030504040204" pitchFamily="34" charset="-120"/>
                        </a:rPr>
                        <a:t>    </a:t>
                      </a:r>
                      <a:r>
                        <a:rPr lang="zh-TW" sz="2400" kern="100" dirty="0">
                          <a:solidFill>
                            <a:srgbClr val="7030A0"/>
                          </a:solidFill>
                          <a:effectLst/>
                          <a:latin typeface="微軟正黑體" panose="020B0604030504040204" pitchFamily="34" charset="-120"/>
                          <a:ea typeface="微軟正黑體" panose="020B0604030504040204" pitchFamily="34" charset="-120"/>
                        </a:rPr>
                        <a:t>類型</a:t>
                      </a:r>
                      <a:endParaRPr lang="zh-TW" sz="1400" kern="100" dirty="0">
                        <a:solidFill>
                          <a:srgbClr val="7030A0"/>
                        </a:solidFill>
                        <a:effectLst/>
                        <a:latin typeface="微軟正黑體" panose="020B0604030504040204" pitchFamily="34" charset="-120"/>
                        <a:ea typeface="微軟正黑體" panose="020B0604030504040204" pitchFamily="34" charset="-120"/>
                      </a:endParaRPr>
                    </a:p>
                    <a:p>
                      <a:pPr eaLnBrk="0" hangingPunct="0">
                        <a:lnSpc>
                          <a:spcPts val="3500"/>
                        </a:lnSpc>
                        <a:spcAft>
                          <a:spcPts val="0"/>
                        </a:spcAft>
                        <a:tabLst>
                          <a:tab pos="2637155" algn="ctr"/>
                          <a:tab pos="5274310" algn="r"/>
                        </a:tabLst>
                      </a:pPr>
                      <a:r>
                        <a:rPr lang="zh-TW" sz="2400" kern="100" dirty="0">
                          <a:solidFill>
                            <a:srgbClr val="7030A0"/>
                          </a:solidFill>
                          <a:effectLst/>
                          <a:latin typeface="微軟正黑體" panose="020B0604030504040204" pitchFamily="34" charset="-120"/>
                          <a:ea typeface="微軟正黑體" panose="020B0604030504040204" pitchFamily="34" charset="-120"/>
                        </a:rPr>
                        <a:t>要件</a:t>
                      </a:r>
                      <a:endParaRPr lang="zh-TW" sz="1400" kern="100" dirty="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685800" rtl="0" eaLnBrk="1" latinLnBrk="0" hangingPunct="1">
                        <a:defRPr sz="1400" b="1" kern="1200">
                          <a:solidFill>
                            <a:schemeClr val="lt1"/>
                          </a:solidFill>
                          <a:latin typeface="Calibri"/>
                        </a:defRPr>
                      </a:lvl1pPr>
                      <a:lvl2pPr marL="342900" algn="l" defTabSz="685800" rtl="0" eaLnBrk="1" latinLnBrk="0" hangingPunct="1">
                        <a:defRPr sz="1400" b="1" kern="1200">
                          <a:solidFill>
                            <a:schemeClr val="lt1"/>
                          </a:solidFill>
                          <a:latin typeface="Calibri"/>
                        </a:defRPr>
                      </a:lvl2pPr>
                      <a:lvl3pPr marL="685800" algn="l" defTabSz="685800" rtl="0" eaLnBrk="1" latinLnBrk="0" hangingPunct="1">
                        <a:defRPr sz="1400" b="1" kern="1200">
                          <a:solidFill>
                            <a:schemeClr val="lt1"/>
                          </a:solidFill>
                          <a:latin typeface="Calibri"/>
                        </a:defRPr>
                      </a:lvl3pPr>
                      <a:lvl4pPr marL="1028700" algn="l" defTabSz="685800" rtl="0" eaLnBrk="1" latinLnBrk="0" hangingPunct="1">
                        <a:defRPr sz="1400" b="1" kern="1200">
                          <a:solidFill>
                            <a:schemeClr val="lt1"/>
                          </a:solidFill>
                          <a:latin typeface="Calibri"/>
                        </a:defRPr>
                      </a:lvl4pPr>
                      <a:lvl5pPr marL="1371600" algn="l" defTabSz="685800" rtl="0" eaLnBrk="1" latinLnBrk="0" hangingPunct="1">
                        <a:defRPr sz="1400" b="1" kern="1200">
                          <a:solidFill>
                            <a:schemeClr val="lt1"/>
                          </a:solidFill>
                          <a:latin typeface="Calibri"/>
                        </a:defRPr>
                      </a:lvl5pPr>
                      <a:lvl6pPr marL="1714500" algn="l" defTabSz="685800" rtl="0" eaLnBrk="1" latinLnBrk="0" hangingPunct="1">
                        <a:defRPr sz="1400" b="1" kern="1200">
                          <a:solidFill>
                            <a:schemeClr val="lt1"/>
                          </a:solidFill>
                          <a:latin typeface="Calibri"/>
                        </a:defRPr>
                      </a:lvl6pPr>
                      <a:lvl7pPr marL="2057400" algn="l" defTabSz="685800" rtl="0" eaLnBrk="1" latinLnBrk="0" hangingPunct="1">
                        <a:defRPr sz="1400" b="1" kern="1200">
                          <a:solidFill>
                            <a:schemeClr val="lt1"/>
                          </a:solidFill>
                          <a:latin typeface="Calibri"/>
                        </a:defRPr>
                      </a:lvl7pPr>
                      <a:lvl8pPr marL="2400300" algn="l" defTabSz="685800" rtl="0" eaLnBrk="1" latinLnBrk="0" hangingPunct="1">
                        <a:defRPr sz="1400" b="1" kern="1200">
                          <a:solidFill>
                            <a:schemeClr val="lt1"/>
                          </a:solidFill>
                          <a:latin typeface="Calibri"/>
                        </a:defRPr>
                      </a:lvl8pPr>
                      <a:lvl9pPr marL="2743200" algn="l" defTabSz="685800" rtl="0" eaLnBrk="1" latinLnBrk="0" hangingPunct="1">
                        <a:defRPr sz="1400" b="1" kern="1200">
                          <a:solidFill>
                            <a:schemeClr val="lt1"/>
                          </a:solidFill>
                          <a:latin typeface="Calibri"/>
                        </a:defRPr>
                      </a:lvl9pPr>
                    </a:lstStyle>
                    <a:p>
                      <a:pPr algn="ctr" eaLnBrk="0" hangingPunct="0">
                        <a:lnSpc>
                          <a:spcPts val="4600"/>
                        </a:lnSpc>
                        <a:spcAft>
                          <a:spcPts val="0"/>
                        </a:spcAft>
                        <a:tabLst>
                          <a:tab pos="2637155" algn="ctr"/>
                          <a:tab pos="5274310" algn="r"/>
                        </a:tabLst>
                      </a:pPr>
                      <a:r>
                        <a:rPr lang="zh-TW" sz="2800" kern="100" dirty="0">
                          <a:solidFill>
                            <a:srgbClr val="7030A0"/>
                          </a:solidFill>
                          <a:effectLst/>
                          <a:latin typeface="微軟正黑體" panose="020B0604030504040204" pitchFamily="34" charset="-120"/>
                          <a:ea typeface="微軟正黑體" panose="020B0604030504040204" pitchFamily="34" charset="-120"/>
                        </a:rPr>
                        <a:t>圖利</a:t>
                      </a:r>
                      <a:endParaRPr lang="zh-TW" sz="2800" kern="100" dirty="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 xmlns:a16="http://schemas.microsoft.com/office/drawing/2014/main" val="10000"/>
                  </a:ext>
                </a:extLst>
              </a:tr>
              <a:tr h="981938">
                <a:tc>
                  <a:txBody>
                    <a:bodyPr/>
                    <a:lstStyle>
                      <a:lvl1pPr marL="0" algn="l" defTabSz="685800" rtl="0" eaLnBrk="1" latinLnBrk="0" hangingPunct="1">
                        <a:defRPr sz="1400" b="1" kern="1200">
                          <a:solidFill>
                            <a:schemeClr val="lt1"/>
                          </a:solidFill>
                          <a:latin typeface="Calibri"/>
                        </a:defRPr>
                      </a:lvl1pPr>
                      <a:lvl2pPr marL="342900" algn="l" defTabSz="685800" rtl="0" eaLnBrk="1" latinLnBrk="0" hangingPunct="1">
                        <a:defRPr sz="1400" b="1" kern="1200">
                          <a:solidFill>
                            <a:schemeClr val="lt1"/>
                          </a:solidFill>
                          <a:latin typeface="Calibri"/>
                        </a:defRPr>
                      </a:lvl2pPr>
                      <a:lvl3pPr marL="685800" algn="l" defTabSz="685800" rtl="0" eaLnBrk="1" latinLnBrk="0" hangingPunct="1">
                        <a:defRPr sz="1400" b="1" kern="1200">
                          <a:solidFill>
                            <a:schemeClr val="lt1"/>
                          </a:solidFill>
                          <a:latin typeface="Calibri"/>
                        </a:defRPr>
                      </a:lvl3pPr>
                      <a:lvl4pPr marL="1028700" algn="l" defTabSz="685800" rtl="0" eaLnBrk="1" latinLnBrk="0" hangingPunct="1">
                        <a:defRPr sz="1400" b="1" kern="1200">
                          <a:solidFill>
                            <a:schemeClr val="lt1"/>
                          </a:solidFill>
                          <a:latin typeface="Calibri"/>
                        </a:defRPr>
                      </a:lvl4pPr>
                      <a:lvl5pPr marL="1371600" algn="l" defTabSz="685800" rtl="0" eaLnBrk="1" latinLnBrk="0" hangingPunct="1">
                        <a:defRPr sz="1400" b="1" kern="1200">
                          <a:solidFill>
                            <a:schemeClr val="lt1"/>
                          </a:solidFill>
                          <a:latin typeface="Calibri"/>
                        </a:defRPr>
                      </a:lvl5pPr>
                      <a:lvl6pPr marL="1714500" algn="l" defTabSz="685800" rtl="0" eaLnBrk="1" latinLnBrk="0" hangingPunct="1">
                        <a:defRPr sz="1400" b="1" kern="1200">
                          <a:solidFill>
                            <a:schemeClr val="lt1"/>
                          </a:solidFill>
                          <a:latin typeface="Calibri"/>
                        </a:defRPr>
                      </a:lvl6pPr>
                      <a:lvl7pPr marL="2057400" algn="l" defTabSz="685800" rtl="0" eaLnBrk="1" latinLnBrk="0" hangingPunct="1">
                        <a:defRPr sz="1400" b="1" kern="1200">
                          <a:solidFill>
                            <a:schemeClr val="lt1"/>
                          </a:solidFill>
                          <a:latin typeface="Calibri"/>
                        </a:defRPr>
                      </a:lvl7pPr>
                      <a:lvl8pPr marL="2400300" algn="l" defTabSz="685800" rtl="0" eaLnBrk="1" latinLnBrk="0" hangingPunct="1">
                        <a:defRPr sz="1400" b="1" kern="1200">
                          <a:solidFill>
                            <a:schemeClr val="lt1"/>
                          </a:solidFill>
                          <a:latin typeface="Calibri"/>
                        </a:defRPr>
                      </a:lvl8pPr>
                      <a:lvl9pPr marL="2743200" algn="l" defTabSz="685800" rtl="0" eaLnBrk="1" latinLnBrk="0" hangingPunct="1">
                        <a:defRPr sz="1400" b="1" kern="1200">
                          <a:solidFill>
                            <a:schemeClr val="lt1"/>
                          </a:solidFill>
                          <a:latin typeface="Calibri"/>
                        </a:defRPr>
                      </a:lvl9pPr>
                    </a:lstStyle>
                    <a:p>
                      <a:pPr algn="ctr" eaLnBrk="0" hangingPunct="0">
                        <a:lnSpc>
                          <a:spcPts val="2900"/>
                        </a:lnSpc>
                        <a:spcAft>
                          <a:spcPts val="0"/>
                        </a:spcAft>
                        <a:tabLst>
                          <a:tab pos="2637155" algn="ctr"/>
                          <a:tab pos="5274310" algn="r"/>
                        </a:tabLst>
                      </a:pPr>
                      <a:r>
                        <a:rPr lang="zh-TW" sz="2400" kern="100" dirty="0">
                          <a:solidFill>
                            <a:srgbClr val="002060"/>
                          </a:solidFill>
                          <a:effectLst/>
                          <a:latin typeface="微軟正黑體" panose="020B0604030504040204" pitchFamily="34" charset="-120"/>
                          <a:ea typeface="微軟正黑體" panose="020B0604030504040204" pitchFamily="34" charset="-120"/>
                        </a:rPr>
                        <a:t>行為</a:t>
                      </a:r>
                      <a:r>
                        <a:rPr lang="zh-TW" sz="2400" kern="100" dirty="0" smtClean="0">
                          <a:solidFill>
                            <a:srgbClr val="002060"/>
                          </a:solidFill>
                          <a:effectLst/>
                          <a:latin typeface="微軟正黑體" panose="020B0604030504040204" pitchFamily="34" charset="-120"/>
                          <a:ea typeface="微軟正黑體" panose="020B0604030504040204" pitchFamily="34" charset="-120"/>
                        </a:rPr>
                        <a:t>人是否</a:t>
                      </a:r>
                      <a:r>
                        <a:rPr lang="zh-TW" sz="2400" kern="100" dirty="0">
                          <a:solidFill>
                            <a:srgbClr val="002060"/>
                          </a:solidFill>
                          <a:effectLst/>
                          <a:latin typeface="微軟正黑體" panose="020B0604030504040204" pitchFamily="34" charset="-120"/>
                          <a:ea typeface="微軟正黑體" panose="020B0604030504040204" pitchFamily="34" charset="-120"/>
                        </a:rPr>
                        <a:t>明知故意</a:t>
                      </a:r>
                      <a:endParaRPr lang="zh-TW" sz="1400"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eaLnBrk="0" hangingPunct="0">
                        <a:lnSpc>
                          <a:spcPts val="2900"/>
                        </a:lnSpc>
                        <a:spcAft>
                          <a:spcPts val="0"/>
                        </a:spcAft>
                        <a:tabLst>
                          <a:tab pos="2637155" algn="ctr"/>
                          <a:tab pos="5274310" algn="r"/>
                        </a:tabLst>
                      </a:pPr>
                      <a:r>
                        <a:rPr lang="zh-TW" sz="2400" b="1" kern="100" dirty="0">
                          <a:solidFill>
                            <a:srgbClr val="FF0000"/>
                          </a:solidFill>
                          <a:effectLst/>
                          <a:latin typeface="微軟正黑體" panose="020B0604030504040204" pitchFamily="34" charset="-120"/>
                          <a:ea typeface="微軟正黑體" panose="020B0604030504040204" pitchFamily="34" charset="-120"/>
                        </a:rPr>
                        <a:t>有明知故意</a:t>
                      </a:r>
                      <a:endParaRPr lang="zh-TW" sz="1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10001"/>
                  </a:ext>
                </a:extLst>
              </a:tr>
              <a:tr h="953310">
                <a:tc>
                  <a:txBody>
                    <a:bodyPr/>
                    <a:lstStyle>
                      <a:lvl1pPr marL="0" algn="l" defTabSz="685800" rtl="0" eaLnBrk="1" latinLnBrk="0" hangingPunct="1">
                        <a:defRPr sz="1400" b="1" kern="1200">
                          <a:solidFill>
                            <a:schemeClr val="lt1"/>
                          </a:solidFill>
                          <a:latin typeface="Calibri"/>
                        </a:defRPr>
                      </a:lvl1pPr>
                      <a:lvl2pPr marL="342900" algn="l" defTabSz="685800" rtl="0" eaLnBrk="1" latinLnBrk="0" hangingPunct="1">
                        <a:defRPr sz="1400" b="1" kern="1200">
                          <a:solidFill>
                            <a:schemeClr val="lt1"/>
                          </a:solidFill>
                          <a:latin typeface="Calibri"/>
                        </a:defRPr>
                      </a:lvl2pPr>
                      <a:lvl3pPr marL="685800" algn="l" defTabSz="685800" rtl="0" eaLnBrk="1" latinLnBrk="0" hangingPunct="1">
                        <a:defRPr sz="1400" b="1" kern="1200">
                          <a:solidFill>
                            <a:schemeClr val="lt1"/>
                          </a:solidFill>
                          <a:latin typeface="Calibri"/>
                        </a:defRPr>
                      </a:lvl3pPr>
                      <a:lvl4pPr marL="1028700" algn="l" defTabSz="685800" rtl="0" eaLnBrk="1" latinLnBrk="0" hangingPunct="1">
                        <a:defRPr sz="1400" b="1" kern="1200">
                          <a:solidFill>
                            <a:schemeClr val="lt1"/>
                          </a:solidFill>
                          <a:latin typeface="Calibri"/>
                        </a:defRPr>
                      </a:lvl4pPr>
                      <a:lvl5pPr marL="1371600" algn="l" defTabSz="685800" rtl="0" eaLnBrk="1" latinLnBrk="0" hangingPunct="1">
                        <a:defRPr sz="1400" b="1" kern="1200">
                          <a:solidFill>
                            <a:schemeClr val="lt1"/>
                          </a:solidFill>
                          <a:latin typeface="Calibri"/>
                        </a:defRPr>
                      </a:lvl5pPr>
                      <a:lvl6pPr marL="1714500" algn="l" defTabSz="685800" rtl="0" eaLnBrk="1" latinLnBrk="0" hangingPunct="1">
                        <a:defRPr sz="1400" b="1" kern="1200">
                          <a:solidFill>
                            <a:schemeClr val="lt1"/>
                          </a:solidFill>
                          <a:latin typeface="Calibri"/>
                        </a:defRPr>
                      </a:lvl6pPr>
                      <a:lvl7pPr marL="2057400" algn="l" defTabSz="685800" rtl="0" eaLnBrk="1" latinLnBrk="0" hangingPunct="1">
                        <a:defRPr sz="1400" b="1" kern="1200">
                          <a:solidFill>
                            <a:schemeClr val="lt1"/>
                          </a:solidFill>
                          <a:latin typeface="Calibri"/>
                        </a:defRPr>
                      </a:lvl7pPr>
                      <a:lvl8pPr marL="2400300" algn="l" defTabSz="685800" rtl="0" eaLnBrk="1" latinLnBrk="0" hangingPunct="1">
                        <a:defRPr sz="1400" b="1" kern="1200">
                          <a:solidFill>
                            <a:schemeClr val="lt1"/>
                          </a:solidFill>
                          <a:latin typeface="Calibri"/>
                        </a:defRPr>
                      </a:lvl8pPr>
                      <a:lvl9pPr marL="2743200" algn="l" defTabSz="685800" rtl="0" eaLnBrk="1" latinLnBrk="0" hangingPunct="1">
                        <a:defRPr sz="1400" b="1" kern="1200">
                          <a:solidFill>
                            <a:schemeClr val="lt1"/>
                          </a:solidFill>
                          <a:latin typeface="Calibri"/>
                        </a:defRPr>
                      </a:lvl9pPr>
                    </a:lstStyle>
                    <a:p>
                      <a:pPr algn="ctr" eaLnBrk="0" hangingPunct="0">
                        <a:lnSpc>
                          <a:spcPts val="2900"/>
                        </a:lnSpc>
                        <a:spcAft>
                          <a:spcPts val="0"/>
                        </a:spcAft>
                        <a:tabLst>
                          <a:tab pos="2637155" algn="ctr"/>
                          <a:tab pos="5274310" algn="r"/>
                        </a:tabLst>
                      </a:pPr>
                      <a:r>
                        <a:rPr lang="zh-TW" sz="2400" kern="100" dirty="0">
                          <a:solidFill>
                            <a:srgbClr val="002060"/>
                          </a:solidFill>
                          <a:effectLst/>
                          <a:latin typeface="微軟正黑體" panose="020B0604030504040204" pitchFamily="34" charset="-120"/>
                          <a:ea typeface="微軟正黑體" panose="020B0604030504040204" pitchFamily="34" charset="-120"/>
                        </a:rPr>
                        <a:t>行為</a:t>
                      </a:r>
                      <a:r>
                        <a:rPr lang="zh-TW" sz="2400" kern="100" dirty="0" smtClean="0">
                          <a:solidFill>
                            <a:srgbClr val="002060"/>
                          </a:solidFill>
                          <a:effectLst/>
                          <a:latin typeface="微軟正黑體" panose="020B0604030504040204" pitchFamily="34" charset="-120"/>
                          <a:ea typeface="微軟正黑體" panose="020B0604030504040204" pitchFamily="34" charset="-120"/>
                        </a:rPr>
                        <a:t>人是否</a:t>
                      </a:r>
                      <a:r>
                        <a:rPr lang="zh-TW" sz="2400" kern="100" dirty="0">
                          <a:solidFill>
                            <a:srgbClr val="002060"/>
                          </a:solidFill>
                          <a:effectLst/>
                          <a:latin typeface="微軟正黑體" panose="020B0604030504040204" pitchFamily="34" charset="-120"/>
                          <a:ea typeface="微軟正黑體" panose="020B0604030504040204" pitchFamily="34" charset="-120"/>
                        </a:rPr>
                        <a:t>違反法令</a:t>
                      </a:r>
                      <a:endParaRPr lang="zh-TW" sz="1400"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eaLnBrk="0" hangingPunct="0">
                        <a:lnSpc>
                          <a:spcPts val="2900"/>
                        </a:lnSpc>
                        <a:spcAft>
                          <a:spcPts val="0"/>
                        </a:spcAft>
                        <a:tabLst>
                          <a:tab pos="2637155" algn="ctr"/>
                          <a:tab pos="5274310" algn="r"/>
                        </a:tabLst>
                      </a:pPr>
                      <a:r>
                        <a:rPr lang="zh-TW" sz="2400" b="1" kern="100" dirty="0">
                          <a:solidFill>
                            <a:srgbClr val="FF0000"/>
                          </a:solidFill>
                          <a:effectLst/>
                          <a:latin typeface="微軟正黑體" panose="020B0604030504040204" pitchFamily="34" charset="-120"/>
                          <a:ea typeface="微軟正黑體" panose="020B0604030504040204" pitchFamily="34" charset="-120"/>
                        </a:rPr>
                        <a:t>違反法令</a:t>
                      </a:r>
                      <a:endParaRPr lang="zh-TW" sz="1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10002"/>
                  </a:ext>
                </a:extLst>
              </a:tr>
              <a:tr h="850791">
                <a:tc>
                  <a:txBody>
                    <a:bodyPr/>
                    <a:lstStyle>
                      <a:lvl1pPr marL="0" algn="l" defTabSz="685800" rtl="0" eaLnBrk="1" latinLnBrk="0" hangingPunct="1">
                        <a:defRPr sz="1400" b="1" kern="1200">
                          <a:solidFill>
                            <a:schemeClr val="lt1"/>
                          </a:solidFill>
                          <a:latin typeface="Calibri"/>
                        </a:defRPr>
                      </a:lvl1pPr>
                      <a:lvl2pPr marL="342900" algn="l" defTabSz="685800" rtl="0" eaLnBrk="1" latinLnBrk="0" hangingPunct="1">
                        <a:defRPr sz="1400" b="1" kern="1200">
                          <a:solidFill>
                            <a:schemeClr val="lt1"/>
                          </a:solidFill>
                          <a:latin typeface="Calibri"/>
                        </a:defRPr>
                      </a:lvl2pPr>
                      <a:lvl3pPr marL="685800" algn="l" defTabSz="685800" rtl="0" eaLnBrk="1" latinLnBrk="0" hangingPunct="1">
                        <a:defRPr sz="1400" b="1" kern="1200">
                          <a:solidFill>
                            <a:schemeClr val="lt1"/>
                          </a:solidFill>
                          <a:latin typeface="Calibri"/>
                        </a:defRPr>
                      </a:lvl3pPr>
                      <a:lvl4pPr marL="1028700" algn="l" defTabSz="685800" rtl="0" eaLnBrk="1" latinLnBrk="0" hangingPunct="1">
                        <a:defRPr sz="1400" b="1" kern="1200">
                          <a:solidFill>
                            <a:schemeClr val="lt1"/>
                          </a:solidFill>
                          <a:latin typeface="Calibri"/>
                        </a:defRPr>
                      </a:lvl4pPr>
                      <a:lvl5pPr marL="1371600" algn="l" defTabSz="685800" rtl="0" eaLnBrk="1" latinLnBrk="0" hangingPunct="1">
                        <a:defRPr sz="1400" b="1" kern="1200">
                          <a:solidFill>
                            <a:schemeClr val="lt1"/>
                          </a:solidFill>
                          <a:latin typeface="Calibri"/>
                        </a:defRPr>
                      </a:lvl5pPr>
                      <a:lvl6pPr marL="1714500" algn="l" defTabSz="685800" rtl="0" eaLnBrk="1" latinLnBrk="0" hangingPunct="1">
                        <a:defRPr sz="1400" b="1" kern="1200">
                          <a:solidFill>
                            <a:schemeClr val="lt1"/>
                          </a:solidFill>
                          <a:latin typeface="Calibri"/>
                        </a:defRPr>
                      </a:lvl6pPr>
                      <a:lvl7pPr marL="2057400" algn="l" defTabSz="685800" rtl="0" eaLnBrk="1" latinLnBrk="0" hangingPunct="1">
                        <a:defRPr sz="1400" b="1" kern="1200">
                          <a:solidFill>
                            <a:schemeClr val="lt1"/>
                          </a:solidFill>
                          <a:latin typeface="Calibri"/>
                        </a:defRPr>
                      </a:lvl7pPr>
                      <a:lvl8pPr marL="2400300" algn="l" defTabSz="685800" rtl="0" eaLnBrk="1" latinLnBrk="0" hangingPunct="1">
                        <a:defRPr sz="1400" b="1" kern="1200">
                          <a:solidFill>
                            <a:schemeClr val="lt1"/>
                          </a:solidFill>
                          <a:latin typeface="Calibri"/>
                        </a:defRPr>
                      </a:lvl8pPr>
                      <a:lvl9pPr marL="2743200" algn="l" defTabSz="685800" rtl="0" eaLnBrk="1" latinLnBrk="0" hangingPunct="1">
                        <a:defRPr sz="1400" b="1" kern="1200">
                          <a:solidFill>
                            <a:schemeClr val="lt1"/>
                          </a:solidFill>
                          <a:latin typeface="Calibri"/>
                        </a:defRPr>
                      </a:lvl9pPr>
                    </a:lstStyle>
                    <a:p>
                      <a:pPr algn="ctr" eaLnBrk="0" hangingPunct="0">
                        <a:lnSpc>
                          <a:spcPts val="2900"/>
                        </a:lnSpc>
                        <a:spcAft>
                          <a:spcPts val="0"/>
                        </a:spcAft>
                        <a:tabLst>
                          <a:tab pos="2637155" algn="ctr"/>
                          <a:tab pos="5274310" algn="r"/>
                        </a:tabLst>
                      </a:pPr>
                      <a:r>
                        <a:rPr lang="zh-TW" sz="2400" kern="100" dirty="0">
                          <a:solidFill>
                            <a:srgbClr val="002060"/>
                          </a:solidFill>
                          <a:effectLst/>
                          <a:latin typeface="微軟正黑體" panose="020B0604030504040204" pitchFamily="34" charset="-120"/>
                          <a:ea typeface="微軟正黑體" panose="020B0604030504040204" pitchFamily="34" charset="-120"/>
                        </a:rPr>
                        <a:t>是否獲得好處</a:t>
                      </a:r>
                      <a:endParaRPr lang="zh-TW" sz="1400"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685800" rtl="0" eaLnBrk="1" latinLnBrk="0" hangingPunct="1">
                        <a:defRPr sz="1400" kern="1200">
                          <a:solidFill>
                            <a:schemeClr val="dk1"/>
                          </a:solidFill>
                          <a:latin typeface="Calibri"/>
                        </a:defRPr>
                      </a:lvl1pPr>
                      <a:lvl2pPr marL="342900" algn="l" defTabSz="685800" rtl="0" eaLnBrk="1" latinLnBrk="0" hangingPunct="1">
                        <a:defRPr sz="1400" kern="1200">
                          <a:solidFill>
                            <a:schemeClr val="dk1"/>
                          </a:solidFill>
                          <a:latin typeface="Calibri"/>
                        </a:defRPr>
                      </a:lvl2pPr>
                      <a:lvl3pPr marL="685800" algn="l" defTabSz="685800" rtl="0" eaLnBrk="1" latinLnBrk="0" hangingPunct="1">
                        <a:defRPr sz="1400" kern="1200">
                          <a:solidFill>
                            <a:schemeClr val="dk1"/>
                          </a:solidFill>
                          <a:latin typeface="Calibri"/>
                        </a:defRPr>
                      </a:lvl3pPr>
                      <a:lvl4pPr marL="1028700" algn="l" defTabSz="685800" rtl="0" eaLnBrk="1" latinLnBrk="0" hangingPunct="1">
                        <a:defRPr sz="1400" kern="1200">
                          <a:solidFill>
                            <a:schemeClr val="dk1"/>
                          </a:solidFill>
                          <a:latin typeface="Calibri"/>
                        </a:defRPr>
                      </a:lvl4pPr>
                      <a:lvl5pPr marL="1371600" algn="l" defTabSz="685800" rtl="0" eaLnBrk="1" latinLnBrk="0" hangingPunct="1">
                        <a:defRPr sz="1400" kern="1200">
                          <a:solidFill>
                            <a:schemeClr val="dk1"/>
                          </a:solidFill>
                          <a:latin typeface="Calibri"/>
                        </a:defRPr>
                      </a:lvl5pPr>
                      <a:lvl6pPr marL="1714500" algn="l" defTabSz="685800" rtl="0" eaLnBrk="1" latinLnBrk="0" hangingPunct="1">
                        <a:defRPr sz="1400" kern="1200">
                          <a:solidFill>
                            <a:schemeClr val="dk1"/>
                          </a:solidFill>
                          <a:latin typeface="Calibri"/>
                        </a:defRPr>
                      </a:lvl6pPr>
                      <a:lvl7pPr marL="2057400" algn="l" defTabSz="685800" rtl="0" eaLnBrk="1" latinLnBrk="0" hangingPunct="1">
                        <a:defRPr sz="1400" kern="1200">
                          <a:solidFill>
                            <a:schemeClr val="dk1"/>
                          </a:solidFill>
                          <a:latin typeface="Calibri"/>
                        </a:defRPr>
                      </a:lvl7pPr>
                      <a:lvl8pPr marL="2400300" algn="l" defTabSz="685800" rtl="0" eaLnBrk="1" latinLnBrk="0" hangingPunct="1">
                        <a:defRPr sz="1400" kern="1200">
                          <a:solidFill>
                            <a:schemeClr val="dk1"/>
                          </a:solidFill>
                          <a:latin typeface="Calibri"/>
                        </a:defRPr>
                      </a:lvl8pPr>
                      <a:lvl9pPr marL="2743200" algn="l" defTabSz="685800" rtl="0" eaLnBrk="1" latinLnBrk="0" hangingPunct="1">
                        <a:defRPr sz="1400" kern="1200">
                          <a:solidFill>
                            <a:schemeClr val="dk1"/>
                          </a:solidFill>
                          <a:latin typeface="Calibri"/>
                        </a:defRPr>
                      </a:lvl9pPr>
                    </a:lstStyle>
                    <a:p>
                      <a:pPr algn="ctr" eaLnBrk="0" hangingPunct="0">
                        <a:lnSpc>
                          <a:spcPts val="2900"/>
                        </a:lnSpc>
                        <a:spcAft>
                          <a:spcPts val="0"/>
                        </a:spcAft>
                        <a:tabLst>
                          <a:tab pos="2637155" algn="ctr"/>
                          <a:tab pos="5274310" algn="r"/>
                        </a:tabLst>
                      </a:pPr>
                      <a:r>
                        <a:rPr lang="zh-TW" sz="2400" b="1" kern="100" dirty="0">
                          <a:solidFill>
                            <a:srgbClr val="FF0000"/>
                          </a:solidFill>
                          <a:effectLst/>
                          <a:latin typeface="微軟正黑體" panose="020B0604030504040204" pitchFamily="34" charset="-120"/>
                          <a:ea typeface="微軟正黑體" panose="020B0604030504040204" pitchFamily="34" charset="-120"/>
                        </a:rPr>
                        <a:t>不法利益</a:t>
                      </a:r>
                      <a:endParaRPr lang="zh-TW" sz="1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 xmlns:a16="http://schemas.microsoft.com/office/drawing/2014/main" val="10003"/>
                  </a:ext>
                </a:extLst>
              </a:tr>
            </a:tbl>
          </a:graphicData>
        </a:graphic>
      </p:graphicFrame>
      <p:pic>
        <p:nvPicPr>
          <p:cNvPr id="4" name="圖片 4"/>
          <p:cNvPicPr>
            <a:picLocks noChangeAspect="1"/>
          </p:cNvPicPr>
          <p:nvPr/>
        </p:nvPicPr>
        <p:blipFill>
          <a:blip r:embed="rId2" cstate="email"/>
          <a:srcRect/>
          <a:stretch>
            <a:fillRect/>
          </a:stretch>
        </p:blipFill>
        <p:spPr bwMode="auto">
          <a:xfrm>
            <a:off x="7255578" y="770755"/>
            <a:ext cx="1781854" cy="1098582"/>
          </a:xfrm>
          <a:prstGeom prst="rect">
            <a:avLst/>
          </a:prstGeom>
          <a:noFill/>
          <a:ln w="9525">
            <a:noFill/>
            <a:miter lim="800000"/>
            <a:headEnd/>
            <a:tailEnd/>
          </a:ln>
        </p:spPr>
      </p:pic>
      <p:cxnSp>
        <p:nvCxnSpPr>
          <p:cNvPr id="5" name="直線接點 4"/>
          <p:cNvCxnSpPr>
            <a:cxnSpLocks/>
          </p:cNvCxnSpPr>
          <p:nvPr/>
        </p:nvCxnSpPr>
        <p:spPr>
          <a:xfrm>
            <a:off x="504825" y="1733550"/>
            <a:ext cx="3467100" cy="873124"/>
          </a:xfrm>
          <a:prstGeom prst="line">
            <a:avLst/>
          </a:prstGeom>
          <a:noFill/>
          <a:ln w="28575" cap="flat" cmpd="sng" algn="ctr">
            <a:solidFill>
              <a:sysClr val="window" lastClr="FFFFFF"/>
            </a:solidFill>
            <a:prstDash val="solid"/>
            <a:miter lim="800000"/>
          </a:ln>
          <a:effectLst/>
        </p:spPr>
      </p:cxnSp>
    </p:spTree>
    <p:extLst>
      <p:ext uri="{BB962C8B-B14F-4D97-AF65-F5344CB8AC3E}">
        <p14:creationId xmlns:p14="http://schemas.microsoft.com/office/powerpoint/2010/main" val="309332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700" fill="hold">
                                          <p:stCondLst>
                                            <p:cond delay="0"/>
                                          </p:stCondLst>
                                        </p:cTn>
                                        <p:tgtEl>
                                          <p:spTgt spid="4"/>
                                        </p:tgtEl>
                                        <p:attrNameLst>
                                          <p:attrName>r</p:attrName>
                                        </p:attrNameLst>
                                      </p:cBhvr>
                                    </p:animRot>
                                    <p:animRot by="-240000">
                                      <p:cBhvr>
                                        <p:cTn id="7" dur="1400" fill="hold">
                                          <p:stCondLst>
                                            <p:cond delay="1400"/>
                                          </p:stCondLst>
                                        </p:cTn>
                                        <p:tgtEl>
                                          <p:spTgt spid="4"/>
                                        </p:tgtEl>
                                        <p:attrNameLst>
                                          <p:attrName>r</p:attrName>
                                        </p:attrNameLst>
                                      </p:cBhvr>
                                    </p:animRot>
                                    <p:animRot by="240000">
                                      <p:cBhvr>
                                        <p:cTn id="8" dur="1400" fill="hold">
                                          <p:stCondLst>
                                            <p:cond delay="2800"/>
                                          </p:stCondLst>
                                        </p:cTn>
                                        <p:tgtEl>
                                          <p:spTgt spid="4"/>
                                        </p:tgtEl>
                                        <p:attrNameLst>
                                          <p:attrName>r</p:attrName>
                                        </p:attrNameLst>
                                      </p:cBhvr>
                                    </p:animRot>
                                    <p:animRot by="-240000">
                                      <p:cBhvr>
                                        <p:cTn id="9" dur="1400" fill="hold">
                                          <p:stCondLst>
                                            <p:cond delay="4200"/>
                                          </p:stCondLst>
                                        </p:cTn>
                                        <p:tgtEl>
                                          <p:spTgt spid="4"/>
                                        </p:tgtEl>
                                        <p:attrNameLst>
                                          <p:attrName>r</p:attrName>
                                        </p:attrNameLst>
                                      </p:cBhvr>
                                    </p:animRot>
                                    <p:animRot by="120000">
                                      <p:cBhvr>
                                        <p:cTn id="10" dur="1400" fill="hold">
                                          <p:stCondLst>
                                            <p:cond delay="5600"/>
                                          </p:stCondLst>
                                        </p:cTn>
                                        <p:tgtEl>
                                          <p:spTgt spid="4"/>
                                        </p:tgtEl>
                                        <p:attrNameLst>
                                          <p:attrName>r</p:attrName>
                                        </p:attrNameLst>
                                      </p:cBhvr>
                                    </p:animRo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6753" y="99312"/>
            <a:ext cx="7372350" cy="693556"/>
          </a:xfrm>
        </p:spPr>
        <p:txBody>
          <a:bodyPr>
            <a:normAutofit/>
          </a:bodyPr>
          <a:lstStyle/>
          <a:p>
            <a:r>
              <a:rPr lang="zh-TW" altLang="en-US" sz="3200" dirty="0" smtClean="0">
                <a:solidFill>
                  <a:srgbClr val="2AADDA"/>
                </a:solidFill>
                <a:latin typeface="+mn-ea"/>
                <a:ea typeface="+mn-ea"/>
              </a:rPr>
              <a:t>便民措施</a:t>
            </a:r>
            <a:endParaRPr lang="zh-TW" altLang="en-US" sz="3200" dirty="0">
              <a:latin typeface="+mn-ea"/>
              <a:ea typeface="+mn-ea"/>
            </a:endParaRPr>
          </a:p>
        </p:txBody>
      </p:sp>
      <p:sp>
        <p:nvSpPr>
          <p:cNvPr id="15" name="投影片編號版面配置區 14"/>
          <p:cNvSpPr>
            <a:spLocks noGrp="1"/>
          </p:cNvSpPr>
          <p:nvPr>
            <p:ph type="sldNum" sz="quarter" idx="12"/>
          </p:nvPr>
        </p:nvSpPr>
        <p:spPr>
          <a:xfrm>
            <a:off x="6486017" y="6441215"/>
            <a:ext cx="2057400" cy="365125"/>
          </a:xfrm>
        </p:spPr>
        <p:txBody>
          <a:bodyPr/>
          <a:lstStyle/>
          <a:p>
            <a:fld id="{565CE74E-AB26-4998-AD42-012C4C1AD076}" type="slidenum">
              <a:rPr lang="zh-CN" altLang="en-US" smtClean="0">
                <a:solidFill>
                  <a:prstClr val="black">
                    <a:tint val="75000"/>
                  </a:prstClr>
                </a:solidFill>
              </a:rPr>
              <a:pPr/>
              <a:t>13</a:t>
            </a:fld>
            <a:endParaRPr lang="zh-CN" altLang="en-US" dirty="0">
              <a:solidFill>
                <a:prstClr val="black">
                  <a:tint val="75000"/>
                </a:prstClr>
              </a:solidFill>
            </a:endParaRPr>
          </a:p>
        </p:txBody>
      </p:sp>
      <p:sp>
        <p:nvSpPr>
          <p:cNvPr id="6" name="矩形 5"/>
          <p:cNvSpPr/>
          <p:nvPr/>
        </p:nvSpPr>
        <p:spPr>
          <a:xfrm>
            <a:off x="243839" y="1819265"/>
            <a:ext cx="2458720" cy="981278"/>
          </a:xfrm>
          <a:prstGeom prst="rect">
            <a:avLst/>
          </a:prstGeom>
          <a:solidFill>
            <a:schemeClr val="accent5">
              <a:lumMod val="60000"/>
              <a:lumOff val="40000"/>
            </a:schemeClr>
          </a:solidFill>
          <a:ln>
            <a:solidFill>
              <a:srgbClr val="002060"/>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8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行政流程</a:t>
            </a:r>
            <a:endParaRPr kumimoji="0" lang="en-US" altLang="zh-TW" sz="28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8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簡化</a:t>
            </a:r>
          </a:p>
        </p:txBody>
      </p:sp>
      <p:sp>
        <p:nvSpPr>
          <p:cNvPr id="7" name="矩形 6"/>
          <p:cNvSpPr/>
          <p:nvPr/>
        </p:nvSpPr>
        <p:spPr>
          <a:xfrm>
            <a:off x="243839" y="3236213"/>
            <a:ext cx="2377440" cy="981278"/>
          </a:xfrm>
          <a:prstGeom prst="rect">
            <a:avLst/>
          </a:prstGeom>
          <a:solidFill>
            <a:schemeClr val="accent2">
              <a:lumMod val="60000"/>
              <a:lumOff val="40000"/>
            </a:schemeClr>
          </a:solidFill>
          <a:ln>
            <a:solidFill>
              <a:srgbClr val="C00000"/>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8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工作時程</a:t>
            </a:r>
            <a:endParaRPr kumimoji="0" lang="en-US" altLang="zh-TW" sz="28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8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縮短</a:t>
            </a:r>
          </a:p>
        </p:txBody>
      </p:sp>
      <p:sp>
        <p:nvSpPr>
          <p:cNvPr id="8" name="矩形 7"/>
          <p:cNvSpPr/>
          <p:nvPr/>
        </p:nvSpPr>
        <p:spPr>
          <a:xfrm>
            <a:off x="243839" y="4667179"/>
            <a:ext cx="2377440" cy="981278"/>
          </a:xfrm>
          <a:prstGeom prst="rect">
            <a:avLst/>
          </a:prstGeom>
          <a:solidFill>
            <a:schemeClr val="accent4">
              <a:lumMod val="60000"/>
              <a:lumOff val="40000"/>
            </a:schemeClr>
          </a:solidFill>
          <a:ln>
            <a:solidFill>
              <a:schemeClr val="tx2">
                <a:lumMod val="50000"/>
              </a:schemeClr>
            </a:solidFill>
          </a:ln>
          <a:effectLst>
            <a:outerShdw blurRad="57150" dist="19050" dir="5400000" algn="ctr" rotWithShape="0">
              <a:srgbClr val="000000">
                <a:alpha val="6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8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作業流程</a:t>
            </a:r>
            <a:endParaRPr kumimoji="0" lang="en-US" altLang="zh-TW" sz="28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800" b="1" i="0" u="none" strike="noStrike" kern="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cs typeface="+mn-cs"/>
              </a:rPr>
              <a:t>透明</a:t>
            </a:r>
          </a:p>
        </p:txBody>
      </p:sp>
      <p:sp>
        <p:nvSpPr>
          <p:cNvPr id="9" name="箭號: 向下 18"/>
          <p:cNvSpPr/>
          <p:nvPr/>
        </p:nvSpPr>
        <p:spPr>
          <a:xfrm rot="16200000">
            <a:off x="2862649" y="2227898"/>
            <a:ext cx="294640" cy="346649"/>
          </a:xfrm>
          <a:prstGeom prst="downArrow">
            <a:avLst/>
          </a:prstGeom>
          <a:solidFill>
            <a:srgbClr val="00B0F0"/>
          </a:solidFill>
          <a:ln w="12700" cap="flat" cmpd="sng" algn="ctr">
            <a:solidFill>
              <a:srgbClr val="A5B59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latin typeface="Calibri"/>
              <a:ea typeface="新細明體" panose="02020500000000000000" pitchFamily="18" charset="-120"/>
              <a:cs typeface="+mn-cs"/>
            </a:endParaRPr>
          </a:p>
        </p:txBody>
      </p:sp>
      <p:sp>
        <p:nvSpPr>
          <p:cNvPr id="11" name="箭號: 向下 21"/>
          <p:cNvSpPr/>
          <p:nvPr/>
        </p:nvSpPr>
        <p:spPr>
          <a:xfrm rot="16200000">
            <a:off x="2779363" y="3525530"/>
            <a:ext cx="294640" cy="346649"/>
          </a:xfrm>
          <a:prstGeom prst="downArrow">
            <a:avLst/>
          </a:prstGeom>
          <a:solidFill>
            <a:srgbClr val="D092A7"/>
          </a:solidFill>
          <a:ln w="12700" cap="flat" cmpd="sng" algn="ctr">
            <a:solidFill>
              <a:srgbClr val="D092A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endParaRPr>
          </a:p>
        </p:txBody>
      </p:sp>
      <p:sp>
        <p:nvSpPr>
          <p:cNvPr id="12" name="箭號: 向下 28"/>
          <p:cNvSpPr/>
          <p:nvPr/>
        </p:nvSpPr>
        <p:spPr>
          <a:xfrm rot="16200000">
            <a:off x="2843882" y="5087385"/>
            <a:ext cx="294640" cy="346649"/>
          </a:xfrm>
          <a:prstGeom prst="downArrow">
            <a:avLst/>
          </a:prstGeom>
          <a:solidFill>
            <a:schemeClr val="accent4">
              <a:lumMod val="75000"/>
            </a:schemeClr>
          </a:solidFill>
          <a:ln w="12700" cap="flat" cmpd="sng" algn="ctr">
            <a:solidFill>
              <a:srgbClr val="809EC2">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endParaRPr>
          </a:p>
        </p:txBody>
      </p:sp>
      <p:sp>
        <p:nvSpPr>
          <p:cNvPr id="16" name="矩形 15"/>
          <p:cNvSpPr/>
          <p:nvPr/>
        </p:nvSpPr>
        <p:spPr>
          <a:xfrm>
            <a:off x="3597820" y="1979197"/>
            <a:ext cx="3519377" cy="82134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2AADDA">
                    <a:lumMod val="50000"/>
                  </a:srgbClr>
                </a:solidFill>
                <a:latin typeface="微軟正黑體" panose="020B0604030504040204" pitchFamily="34" charset="-120"/>
                <a:ea typeface="微軟正黑體" panose="020B0604030504040204" pitchFamily="34" charset="-120"/>
              </a:rPr>
              <a:t>EX</a:t>
            </a:r>
            <a:r>
              <a:rPr lang="zh-TW" altLang="en-US" dirty="0" smtClean="0">
                <a:solidFill>
                  <a:srgbClr val="2AADDA">
                    <a:lumMod val="50000"/>
                  </a:srgbClr>
                </a:solidFill>
                <a:latin typeface="微軟正黑體" panose="020B0604030504040204" pitchFamily="34" charset="-120"/>
                <a:ea typeface="微軟正黑體" panose="020B0604030504040204" pitchFamily="34" charset="-120"/>
              </a:rPr>
              <a:t>：有效</a:t>
            </a:r>
            <a:r>
              <a:rPr lang="zh-TW" altLang="en-US" dirty="0">
                <a:solidFill>
                  <a:srgbClr val="2AADDA">
                    <a:lumMod val="50000"/>
                  </a:srgbClr>
                </a:solidFill>
                <a:latin typeface="微軟正黑體" panose="020B0604030504040204" pitchFamily="34" charset="-120"/>
                <a:ea typeface="微軟正黑體" panose="020B0604030504040204" pitchFamily="34" charset="-120"/>
              </a:rPr>
              <a:t>簡化申請程序</a:t>
            </a:r>
            <a:endParaRPr lang="zh-TW" altLang="en-US" dirty="0"/>
          </a:p>
        </p:txBody>
      </p:sp>
      <p:sp>
        <p:nvSpPr>
          <p:cNvPr id="17" name="矩形 16"/>
          <p:cNvSpPr/>
          <p:nvPr/>
        </p:nvSpPr>
        <p:spPr>
          <a:xfrm>
            <a:off x="3607980" y="3236213"/>
            <a:ext cx="3519377" cy="82134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TW" dirty="0" smtClean="0">
                <a:solidFill>
                  <a:srgbClr val="2AADDA">
                    <a:lumMod val="50000"/>
                  </a:srgbClr>
                </a:solidFill>
                <a:latin typeface="微軟正黑體" panose="020B0604030504040204" pitchFamily="34" charset="-120"/>
                <a:ea typeface="微軟正黑體" panose="020B0604030504040204" pitchFamily="34" charset="-120"/>
              </a:rPr>
              <a:t>EX</a:t>
            </a:r>
            <a:r>
              <a:rPr lang="zh-TW" altLang="en-US" dirty="0" smtClean="0">
                <a:solidFill>
                  <a:srgbClr val="2AADDA">
                    <a:lumMod val="50000"/>
                  </a:srgbClr>
                </a:solidFill>
                <a:latin typeface="微軟正黑體" panose="020B0604030504040204" pitchFamily="34" charset="-120"/>
                <a:ea typeface="微軟正黑體" panose="020B0604030504040204" pitchFamily="34" charset="-120"/>
              </a:rPr>
              <a:t>：</a:t>
            </a:r>
            <a:r>
              <a:rPr lang="zh-TW" altLang="en-US" u="sng" dirty="0">
                <a:solidFill>
                  <a:srgbClr val="D092A7">
                    <a:lumMod val="75000"/>
                  </a:srgbClr>
                </a:solidFill>
                <a:latin typeface="微軟正黑體" panose="020B0604030504040204" pitchFamily="34" charset="-120"/>
                <a:ea typeface="微軟正黑體" panose="020B0604030504040204" pitchFamily="34" charset="-120"/>
              </a:rPr>
              <a:t>聯合</a:t>
            </a:r>
            <a:r>
              <a:rPr lang="zh-TW" altLang="en-US" u="sng" dirty="0" smtClean="0">
                <a:solidFill>
                  <a:srgbClr val="D092A7">
                    <a:lumMod val="75000"/>
                  </a:srgbClr>
                </a:solidFill>
                <a:latin typeface="微軟正黑體" panose="020B0604030504040204" pitchFamily="34" charset="-120"/>
                <a:ea typeface="微軟正黑體" panose="020B0604030504040204" pitchFamily="34" charset="-120"/>
              </a:rPr>
              <a:t>服務、單一窗口</a:t>
            </a:r>
            <a:endParaRPr lang="en-US" altLang="zh-TW" u="sng" dirty="0">
              <a:solidFill>
                <a:srgbClr val="D092A7">
                  <a:lumMod val="75000"/>
                </a:srgbClr>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3607979" y="4695904"/>
            <a:ext cx="3951770" cy="82134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TW" dirty="0" smtClean="0">
                <a:solidFill>
                  <a:srgbClr val="2AADDA">
                    <a:lumMod val="50000"/>
                  </a:srgbClr>
                </a:solidFill>
                <a:latin typeface="微軟正黑體" panose="020B0604030504040204" pitchFamily="34" charset="-120"/>
                <a:ea typeface="微軟正黑體" panose="020B0604030504040204" pitchFamily="34" charset="-120"/>
              </a:rPr>
              <a:t>EX</a:t>
            </a:r>
            <a:r>
              <a:rPr lang="zh-TW" altLang="en-US" dirty="0" smtClean="0">
                <a:solidFill>
                  <a:srgbClr val="2AADDA">
                    <a:lumMod val="50000"/>
                  </a:srgbClr>
                </a:solidFill>
                <a:latin typeface="微軟正黑體" panose="020B0604030504040204" pitchFamily="34" charset="-120"/>
                <a:ea typeface="微軟正黑體" panose="020B0604030504040204" pitchFamily="34" charset="-120"/>
              </a:rPr>
              <a:t>：</a:t>
            </a:r>
            <a:r>
              <a:rPr lang="zh-TW" altLang="en-US" dirty="0">
                <a:solidFill>
                  <a:schemeClr val="accent4">
                    <a:lumMod val="50000"/>
                  </a:schemeClr>
                </a:solidFill>
                <a:latin typeface="微軟正黑體"/>
              </a:rPr>
              <a:t>線上公開申請</a:t>
            </a:r>
            <a:r>
              <a:rPr lang="zh-TW" altLang="en-US" dirty="0" smtClean="0">
                <a:solidFill>
                  <a:schemeClr val="accent4">
                    <a:lumMod val="50000"/>
                  </a:schemeClr>
                </a:solidFill>
                <a:latin typeface="微軟正黑體"/>
              </a:rPr>
              <a:t>服務、流程檢視</a:t>
            </a:r>
            <a:endParaRPr lang="en-US" altLang="zh-TW" u="sng" dirty="0">
              <a:solidFill>
                <a:srgbClr val="D092A7">
                  <a:lumMod val="75000"/>
                </a:srgbClr>
              </a:solidFill>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0" y="888428"/>
            <a:ext cx="9155113" cy="492443"/>
          </a:xfrm>
          <a:prstGeom prst="rect">
            <a:avLst/>
          </a:prstGeom>
          <a:solidFill>
            <a:schemeClr val="accent6">
              <a:lumMod val="20000"/>
              <a:lumOff val="80000"/>
            </a:scheme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6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「依法行政</a:t>
            </a:r>
            <a:r>
              <a:rPr kumimoji="0" lang="zh-TW" altLang="en-US" sz="26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新細明體"/>
                <a:ea typeface="新細明體"/>
              </a:rPr>
              <a:t>」</a:t>
            </a:r>
            <a:r>
              <a:rPr kumimoji="0" lang="zh-TW" altLang="en-US" sz="26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rPr>
              <a:t>為便民的絕對前提</a:t>
            </a:r>
            <a:endParaRPr kumimoji="0" lang="zh-TW" altLang="en-US" sz="26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368607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362">
                                          <p:stCondLst>
                                            <p:cond delay="0"/>
                                          </p:stCondLst>
                                        </p:cTn>
                                        <p:tgtEl>
                                          <p:spTgt spid="7"/>
                                        </p:tgtEl>
                                      </p:cBhvr>
                                    </p:animEffect>
                                    <p:anim calcmode="lin" valueType="num">
                                      <p:cBhvr>
                                        <p:cTn id="24" dur="113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7"/>
                                        </p:tgtEl>
                                        <p:attrNameLst>
                                          <p:attrName>ppt_y</p:attrName>
                                        </p:attrNameLst>
                                      </p:cBhvr>
                                      <p:tavLst>
                                        <p:tav tm="0" fmla="#ppt_y-sin(pi*$)/9">
                                          <p:val>
                                            <p:fltVal val="0"/>
                                          </p:val>
                                        </p:tav>
                                        <p:tav tm="100000">
                                          <p:val>
                                            <p:fltVal val="1"/>
                                          </p:val>
                                        </p:tav>
                                      </p:tavLst>
                                    </p:anim>
                                    <p:anim calcmode="lin" valueType="num">
                                      <p:cBhvr>
                                        <p:cTn id="27" dur="208" tmFilter="0, 0; 0.125,0.2665; 0.25,0.4; 0.375,0.465; 0.5,0.5;  0.625,0.535; 0.75,0.6; 0.875,0.7335; 1,1">
                                          <p:stCondLst>
                                            <p:cond delay="827"/>
                                          </p:stCondLst>
                                        </p:cTn>
                                        <p:tgtEl>
                                          <p:spTgt spid="7"/>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7"/>
                                        </p:tgtEl>
                                        <p:attrNameLst>
                                          <p:attrName>ppt_y</p:attrName>
                                        </p:attrNameLst>
                                      </p:cBhvr>
                                      <p:tavLst>
                                        <p:tav tm="0" fmla="#ppt_y-sin(pi*$)/81">
                                          <p:val>
                                            <p:fltVal val="0"/>
                                          </p:val>
                                        </p:tav>
                                        <p:tav tm="100000">
                                          <p:val>
                                            <p:fltVal val="1"/>
                                          </p:val>
                                        </p:tav>
                                      </p:tavLst>
                                    </p:anim>
                                    <p:animScale>
                                      <p:cBhvr>
                                        <p:cTn id="29" dur="16">
                                          <p:stCondLst>
                                            <p:cond delay="406"/>
                                          </p:stCondLst>
                                        </p:cTn>
                                        <p:tgtEl>
                                          <p:spTgt spid="7"/>
                                        </p:tgtEl>
                                      </p:cBhvr>
                                      <p:to x="100000" y="60000"/>
                                    </p:animScale>
                                    <p:animScale>
                                      <p:cBhvr>
                                        <p:cTn id="30" dur="104" decel="50000">
                                          <p:stCondLst>
                                            <p:cond delay="422"/>
                                          </p:stCondLst>
                                        </p:cTn>
                                        <p:tgtEl>
                                          <p:spTgt spid="7"/>
                                        </p:tgtEl>
                                      </p:cBhvr>
                                      <p:to x="100000" y="100000"/>
                                    </p:animScale>
                                    <p:animScale>
                                      <p:cBhvr>
                                        <p:cTn id="31" dur="16">
                                          <p:stCondLst>
                                            <p:cond delay="820"/>
                                          </p:stCondLst>
                                        </p:cTn>
                                        <p:tgtEl>
                                          <p:spTgt spid="7"/>
                                        </p:tgtEl>
                                      </p:cBhvr>
                                      <p:to x="100000" y="80000"/>
                                    </p:animScale>
                                    <p:animScale>
                                      <p:cBhvr>
                                        <p:cTn id="32" dur="104" decel="50000">
                                          <p:stCondLst>
                                            <p:cond delay="836"/>
                                          </p:stCondLst>
                                        </p:cTn>
                                        <p:tgtEl>
                                          <p:spTgt spid="7"/>
                                        </p:tgtEl>
                                      </p:cBhvr>
                                      <p:to x="100000" y="100000"/>
                                    </p:animScale>
                                    <p:animScale>
                                      <p:cBhvr>
                                        <p:cTn id="33" dur="16">
                                          <p:stCondLst>
                                            <p:cond delay="1026"/>
                                          </p:stCondLst>
                                        </p:cTn>
                                        <p:tgtEl>
                                          <p:spTgt spid="7"/>
                                        </p:tgtEl>
                                      </p:cBhvr>
                                      <p:to x="100000" y="90000"/>
                                    </p:animScale>
                                    <p:animScale>
                                      <p:cBhvr>
                                        <p:cTn id="34" dur="104" decel="50000">
                                          <p:stCondLst>
                                            <p:cond delay="1043"/>
                                          </p:stCondLst>
                                        </p:cTn>
                                        <p:tgtEl>
                                          <p:spTgt spid="7"/>
                                        </p:tgtEl>
                                      </p:cBhvr>
                                      <p:to x="100000" y="100000"/>
                                    </p:animScale>
                                    <p:animScale>
                                      <p:cBhvr>
                                        <p:cTn id="35" dur="16">
                                          <p:stCondLst>
                                            <p:cond delay="1130"/>
                                          </p:stCondLst>
                                        </p:cTn>
                                        <p:tgtEl>
                                          <p:spTgt spid="7"/>
                                        </p:tgtEl>
                                      </p:cBhvr>
                                      <p:to x="100000" y="95000"/>
                                    </p:animScale>
                                    <p:animScale>
                                      <p:cBhvr>
                                        <p:cTn id="36" dur="104" decel="50000">
                                          <p:stCondLst>
                                            <p:cond delay="1146"/>
                                          </p:stCondLst>
                                        </p:cTn>
                                        <p:tgtEl>
                                          <p:spTgt spid="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362">
                                          <p:stCondLst>
                                            <p:cond delay="0"/>
                                          </p:stCondLst>
                                        </p:cTn>
                                        <p:tgtEl>
                                          <p:spTgt spid="8"/>
                                        </p:tgtEl>
                                      </p:cBhvr>
                                    </p:animEffect>
                                    <p:anim calcmode="lin" valueType="num">
                                      <p:cBhvr>
                                        <p:cTn id="40" dur="1139"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8"/>
                                        </p:tgtEl>
                                        <p:attrNameLst>
                                          <p:attrName>ppt_y</p:attrName>
                                        </p:attrNameLst>
                                      </p:cBhvr>
                                      <p:tavLst>
                                        <p:tav tm="0" fmla="#ppt_y-sin(pi*$)/9">
                                          <p:val>
                                            <p:fltVal val="0"/>
                                          </p:val>
                                        </p:tav>
                                        <p:tav tm="100000">
                                          <p:val>
                                            <p:fltVal val="1"/>
                                          </p:val>
                                        </p:tav>
                                      </p:tavLst>
                                    </p:anim>
                                    <p:anim calcmode="lin" valueType="num">
                                      <p:cBhvr>
                                        <p:cTn id="43" dur="208" tmFilter="0, 0; 0.125,0.2665; 0.25,0.4; 0.375,0.465; 0.5,0.5;  0.625,0.535; 0.75,0.6; 0.875,0.7335; 1,1">
                                          <p:stCondLst>
                                            <p:cond delay="827"/>
                                          </p:stCondLst>
                                        </p:cTn>
                                        <p:tgtEl>
                                          <p:spTgt spid="8"/>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8"/>
                                        </p:tgtEl>
                                        <p:attrNameLst>
                                          <p:attrName>ppt_y</p:attrName>
                                        </p:attrNameLst>
                                      </p:cBhvr>
                                      <p:tavLst>
                                        <p:tav tm="0" fmla="#ppt_y-sin(pi*$)/81">
                                          <p:val>
                                            <p:fltVal val="0"/>
                                          </p:val>
                                        </p:tav>
                                        <p:tav tm="100000">
                                          <p:val>
                                            <p:fltVal val="1"/>
                                          </p:val>
                                        </p:tav>
                                      </p:tavLst>
                                    </p:anim>
                                    <p:animScale>
                                      <p:cBhvr>
                                        <p:cTn id="45" dur="16">
                                          <p:stCondLst>
                                            <p:cond delay="406"/>
                                          </p:stCondLst>
                                        </p:cTn>
                                        <p:tgtEl>
                                          <p:spTgt spid="8"/>
                                        </p:tgtEl>
                                      </p:cBhvr>
                                      <p:to x="100000" y="60000"/>
                                    </p:animScale>
                                    <p:animScale>
                                      <p:cBhvr>
                                        <p:cTn id="46" dur="104" decel="50000">
                                          <p:stCondLst>
                                            <p:cond delay="422"/>
                                          </p:stCondLst>
                                        </p:cTn>
                                        <p:tgtEl>
                                          <p:spTgt spid="8"/>
                                        </p:tgtEl>
                                      </p:cBhvr>
                                      <p:to x="100000" y="100000"/>
                                    </p:animScale>
                                    <p:animScale>
                                      <p:cBhvr>
                                        <p:cTn id="47" dur="16">
                                          <p:stCondLst>
                                            <p:cond delay="820"/>
                                          </p:stCondLst>
                                        </p:cTn>
                                        <p:tgtEl>
                                          <p:spTgt spid="8"/>
                                        </p:tgtEl>
                                      </p:cBhvr>
                                      <p:to x="100000" y="80000"/>
                                    </p:animScale>
                                    <p:animScale>
                                      <p:cBhvr>
                                        <p:cTn id="48" dur="104" decel="50000">
                                          <p:stCondLst>
                                            <p:cond delay="836"/>
                                          </p:stCondLst>
                                        </p:cTn>
                                        <p:tgtEl>
                                          <p:spTgt spid="8"/>
                                        </p:tgtEl>
                                      </p:cBhvr>
                                      <p:to x="100000" y="100000"/>
                                    </p:animScale>
                                    <p:animScale>
                                      <p:cBhvr>
                                        <p:cTn id="49" dur="16">
                                          <p:stCondLst>
                                            <p:cond delay="1026"/>
                                          </p:stCondLst>
                                        </p:cTn>
                                        <p:tgtEl>
                                          <p:spTgt spid="8"/>
                                        </p:tgtEl>
                                      </p:cBhvr>
                                      <p:to x="100000" y="90000"/>
                                    </p:animScale>
                                    <p:animScale>
                                      <p:cBhvr>
                                        <p:cTn id="50" dur="104" decel="50000">
                                          <p:stCondLst>
                                            <p:cond delay="1043"/>
                                          </p:stCondLst>
                                        </p:cTn>
                                        <p:tgtEl>
                                          <p:spTgt spid="8"/>
                                        </p:tgtEl>
                                      </p:cBhvr>
                                      <p:to x="100000" y="100000"/>
                                    </p:animScale>
                                    <p:animScale>
                                      <p:cBhvr>
                                        <p:cTn id="51" dur="16">
                                          <p:stCondLst>
                                            <p:cond delay="1130"/>
                                          </p:stCondLst>
                                        </p:cTn>
                                        <p:tgtEl>
                                          <p:spTgt spid="8"/>
                                        </p:tgtEl>
                                      </p:cBhvr>
                                      <p:to x="100000" y="95000"/>
                                    </p:animScale>
                                    <p:animScale>
                                      <p:cBhvr>
                                        <p:cTn id="52" dur="104" decel="50000">
                                          <p:stCondLst>
                                            <p:cond delay="1146"/>
                                          </p:stCondLst>
                                        </p:cTn>
                                        <p:tgtEl>
                                          <p:spTgt spid="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down)">
                                      <p:cBhvr>
                                        <p:cTn id="71" dur="580">
                                          <p:stCondLst>
                                            <p:cond delay="0"/>
                                          </p:stCondLst>
                                        </p:cTn>
                                        <p:tgtEl>
                                          <p:spTgt spid="11"/>
                                        </p:tgtEl>
                                      </p:cBhvr>
                                    </p:animEffect>
                                    <p:anim calcmode="lin" valueType="num">
                                      <p:cBhvr>
                                        <p:cTn id="7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7" dur="26">
                                          <p:stCondLst>
                                            <p:cond delay="650"/>
                                          </p:stCondLst>
                                        </p:cTn>
                                        <p:tgtEl>
                                          <p:spTgt spid="11"/>
                                        </p:tgtEl>
                                      </p:cBhvr>
                                      <p:to x="100000" y="60000"/>
                                    </p:animScale>
                                    <p:animScale>
                                      <p:cBhvr>
                                        <p:cTn id="78" dur="166" decel="50000">
                                          <p:stCondLst>
                                            <p:cond delay="676"/>
                                          </p:stCondLst>
                                        </p:cTn>
                                        <p:tgtEl>
                                          <p:spTgt spid="11"/>
                                        </p:tgtEl>
                                      </p:cBhvr>
                                      <p:to x="100000" y="100000"/>
                                    </p:animScale>
                                    <p:animScale>
                                      <p:cBhvr>
                                        <p:cTn id="79" dur="26">
                                          <p:stCondLst>
                                            <p:cond delay="1312"/>
                                          </p:stCondLst>
                                        </p:cTn>
                                        <p:tgtEl>
                                          <p:spTgt spid="11"/>
                                        </p:tgtEl>
                                      </p:cBhvr>
                                      <p:to x="100000" y="80000"/>
                                    </p:animScale>
                                    <p:animScale>
                                      <p:cBhvr>
                                        <p:cTn id="80" dur="166" decel="50000">
                                          <p:stCondLst>
                                            <p:cond delay="1338"/>
                                          </p:stCondLst>
                                        </p:cTn>
                                        <p:tgtEl>
                                          <p:spTgt spid="11"/>
                                        </p:tgtEl>
                                      </p:cBhvr>
                                      <p:to x="100000" y="100000"/>
                                    </p:animScale>
                                    <p:animScale>
                                      <p:cBhvr>
                                        <p:cTn id="81" dur="26">
                                          <p:stCondLst>
                                            <p:cond delay="1642"/>
                                          </p:stCondLst>
                                        </p:cTn>
                                        <p:tgtEl>
                                          <p:spTgt spid="11"/>
                                        </p:tgtEl>
                                      </p:cBhvr>
                                      <p:to x="100000" y="90000"/>
                                    </p:animScale>
                                    <p:animScale>
                                      <p:cBhvr>
                                        <p:cTn id="82" dur="166" decel="50000">
                                          <p:stCondLst>
                                            <p:cond delay="1668"/>
                                          </p:stCondLst>
                                        </p:cTn>
                                        <p:tgtEl>
                                          <p:spTgt spid="11"/>
                                        </p:tgtEl>
                                      </p:cBhvr>
                                      <p:to x="100000" y="100000"/>
                                    </p:animScale>
                                    <p:animScale>
                                      <p:cBhvr>
                                        <p:cTn id="83" dur="26">
                                          <p:stCondLst>
                                            <p:cond delay="1808"/>
                                          </p:stCondLst>
                                        </p:cTn>
                                        <p:tgtEl>
                                          <p:spTgt spid="11"/>
                                        </p:tgtEl>
                                      </p:cBhvr>
                                      <p:to x="100000" y="95000"/>
                                    </p:animScale>
                                    <p:animScale>
                                      <p:cBhvr>
                                        <p:cTn id="84" dur="166" decel="50000">
                                          <p:stCondLst>
                                            <p:cond delay="1834"/>
                                          </p:stCondLst>
                                        </p:cTn>
                                        <p:tgtEl>
                                          <p:spTgt spid="11"/>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580">
                                          <p:stCondLst>
                                            <p:cond delay="0"/>
                                          </p:stCondLst>
                                        </p:cTn>
                                        <p:tgtEl>
                                          <p:spTgt spid="12"/>
                                        </p:tgtEl>
                                      </p:cBhvr>
                                    </p:animEffect>
                                    <p:anim calcmode="lin" valueType="num">
                                      <p:cBhvr>
                                        <p:cTn id="8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3" dur="26">
                                          <p:stCondLst>
                                            <p:cond delay="650"/>
                                          </p:stCondLst>
                                        </p:cTn>
                                        <p:tgtEl>
                                          <p:spTgt spid="12"/>
                                        </p:tgtEl>
                                      </p:cBhvr>
                                      <p:to x="100000" y="60000"/>
                                    </p:animScale>
                                    <p:animScale>
                                      <p:cBhvr>
                                        <p:cTn id="94" dur="166" decel="50000">
                                          <p:stCondLst>
                                            <p:cond delay="676"/>
                                          </p:stCondLst>
                                        </p:cTn>
                                        <p:tgtEl>
                                          <p:spTgt spid="12"/>
                                        </p:tgtEl>
                                      </p:cBhvr>
                                      <p:to x="100000" y="100000"/>
                                    </p:animScale>
                                    <p:animScale>
                                      <p:cBhvr>
                                        <p:cTn id="95" dur="26">
                                          <p:stCondLst>
                                            <p:cond delay="1312"/>
                                          </p:stCondLst>
                                        </p:cTn>
                                        <p:tgtEl>
                                          <p:spTgt spid="12"/>
                                        </p:tgtEl>
                                      </p:cBhvr>
                                      <p:to x="100000" y="80000"/>
                                    </p:animScale>
                                    <p:animScale>
                                      <p:cBhvr>
                                        <p:cTn id="96" dur="166" decel="50000">
                                          <p:stCondLst>
                                            <p:cond delay="1338"/>
                                          </p:stCondLst>
                                        </p:cTn>
                                        <p:tgtEl>
                                          <p:spTgt spid="12"/>
                                        </p:tgtEl>
                                      </p:cBhvr>
                                      <p:to x="100000" y="100000"/>
                                    </p:animScale>
                                    <p:animScale>
                                      <p:cBhvr>
                                        <p:cTn id="97" dur="26">
                                          <p:stCondLst>
                                            <p:cond delay="1642"/>
                                          </p:stCondLst>
                                        </p:cTn>
                                        <p:tgtEl>
                                          <p:spTgt spid="12"/>
                                        </p:tgtEl>
                                      </p:cBhvr>
                                      <p:to x="100000" y="90000"/>
                                    </p:animScale>
                                    <p:animScale>
                                      <p:cBhvr>
                                        <p:cTn id="98" dur="166" decel="50000">
                                          <p:stCondLst>
                                            <p:cond delay="1668"/>
                                          </p:stCondLst>
                                        </p:cTn>
                                        <p:tgtEl>
                                          <p:spTgt spid="12"/>
                                        </p:tgtEl>
                                      </p:cBhvr>
                                      <p:to x="100000" y="100000"/>
                                    </p:animScale>
                                    <p:animScale>
                                      <p:cBhvr>
                                        <p:cTn id="99" dur="26">
                                          <p:stCondLst>
                                            <p:cond delay="1808"/>
                                          </p:stCondLst>
                                        </p:cTn>
                                        <p:tgtEl>
                                          <p:spTgt spid="12"/>
                                        </p:tgtEl>
                                      </p:cBhvr>
                                      <p:to x="100000" y="95000"/>
                                    </p:animScale>
                                    <p:animScale>
                                      <p:cBhvr>
                                        <p:cTn id="100" dur="166" decel="50000">
                                          <p:stCondLst>
                                            <p:cond delay="1834"/>
                                          </p:stCondLst>
                                        </p:cTn>
                                        <p:tgtEl>
                                          <p:spTgt spid="12"/>
                                        </p:tgtEl>
                                      </p:cBhvr>
                                      <p:to x="100000" y="100000"/>
                                    </p:animScale>
                                  </p:childTnLst>
                                </p:cTn>
                              </p:par>
                              <p:par>
                                <p:cTn id="101" presetID="21" presetClass="entr" presetSubtype="1" fill="hold" nodeType="withEffect">
                                  <p:stCondLst>
                                    <p:cond delay="0"/>
                                  </p:stCondLst>
                                  <p:childTnLst>
                                    <p:set>
                                      <p:cBhvr>
                                        <p:cTn id="102" dur="1" fill="hold">
                                          <p:stCondLst>
                                            <p:cond delay="0"/>
                                          </p:stCondLst>
                                        </p:cTn>
                                        <p:tgtEl>
                                          <p:spTgt spid="13">
                                            <p:txEl>
                                              <p:pRg st="0" end="0"/>
                                            </p:txEl>
                                          </p:spTgt>
                                        </p:tgtEl>
                                        <p:attrNameLst>
                                          <p:attrName>style.visibility</p:attrName>
                                        </p:attrNameLst>
                                      </p:cBhvr>
                                      <p:to>
                                        <p:strVal val="visible"/>
                                      </p:to>
                                    </p:set>
                                    <p:animEffect transition="in" filter="wheel(1)">
                                      <p:cBhvr>
                                        <p:cTn id="103" dur="75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hlinkClick r:id="rId3" action="ppaction://hlinksldjump"/>
          </p:cNvPr>
          <p:cNvSpPr/>
          <p:nvPr/>
        </p:nvSpPr>
        <p:spPr>
          <a:xfrm>
            <a:off x="2112505" y="2440731"/>
            <a:ext cx="2396663" cy="64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矩形 24">
            <a:hlinkClick r:id="rId4" action="ppaction://hlinksldjump"/>
          </p:cNvPr>
          <p:cNvSpPr/>
          <p:nvPr/>
        </p:nvSpPr>
        <p:spPr>
          <a:xfrm>
            <a:off x="2112505" y="3443444"/>
            <a:ext cx="2243107" cy="519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矩形 25">
            <a:hlinkClick r:id="rId5" action="ppaction://hlinksldjump"/>
          </p:cNvPr>
          <p:cNvSpPr/>
          <p:nvPr/>
        </p:nvSpPr>
        <p:spPr>
          <a:xfrm>
            <a:off x="1802528" y="4698586"/>
            <a:ext cx="2239248" cy="420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28" name="文字方塊 27"/>
          <p:cNvSpPr txBox="1"/>
          <p:nvPr/>
        </p:nvSpPr>
        <p:spPr>
          <a:xfrm>
            <a:off x="3067685" y="3432681"/>
            <a:ext cx="2954655" cy="923330"/>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5400" b="1" dirty="0" smtClean="0">
                <a:solidFill>
                  <a:srgbClr val="002060"/>
                </a:solidFill>
                <a:latin typeface="微軟正黑體" panose="020B0604030504040204" pitchFamily="34" charset="-120"/>
                <a:ea typeface="微軟正黑體" panose="020B0604030504040204" pitchFamily="34" charset="-120"/>
              </a:rPr>
              <a:t>案例分析</a:t>
            </a:r>
            <a:endParaRPr kumimoji="0" lang="zh-TW" altLang="zh-TW" sz="5400" b="0"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endParaRPr>
          </a:p>
        </p:txBody>
      </p:sp>
      <p:sp>
        <p:nvSpPr>
          <p:cNvPr id="29" name="橢圓 28"/>
          <p:cNvSpPr/>
          <p:nvPr/>
        </p:nvSpPr>
        <p:spPr>
          <a:xfrm>
            <a:off x="4041776" y="2321719"/>
            <a:ext cx="1006475" cy="1004888"/>
          </a:xfrm>
          <a:prstGeom prst="ellipse">
            <a:avLst/>
          </a:prstGeom>
          <a:solidFill>
            <a:schemeClr val="accent6"/>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44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3</a:t>
            </a:r>
            <a:endParaRPr kumimoji="0" lang="zh-TW" altLang="en-US" sz="4400" b="0" i="0" u="none" strike="noStrike" kern="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pic>
        <p:nvPicPr>
          <p:cNvPr id="9" name="Picture 2" descr="http://icons.iconarchive.com/icons/raindropmemory/harmonia-pastelis/128/hp-photos-2-icon.png"/>
          <p:cNvPicPr>
            <a:picLocks noChangeAspect="1" noChangeArrowheads="1"/>
          </p:cNvPicPr>
          <p:nvPr/>
        </p:nvPicPr>
        <p:blipFill>
          <a:blip r:embed="rId6" cstate="email"/>
          <a:srcRect/>
          <a:stretch>
            <a:fillRect/>
          </a:stretch>
        </p:blipFill>
        <p:spPr bwMode="auto">
          <a:xfrm rot="1305137">
            <a:off x="5570696" y="2406470"/>
            <a:ext cx="903288" cy="901700"/>
          </a:xfrm>
          <a:prstGeom prst="rect">
            <a:avLst/>
          </a:prstGeom>
          <a:noFill/>
          <a:ln w="9525">
            <a:noFill/>
            <a:miter lim="800000"/>
            <a:headEnd/>
            <a:tailEnd/>
          </a:ln>
        </p:spPr>
      </p:pic>
      <p:sp>
        <p:nvSpPr>
          <p:cNvPr id="3" name="標題 2"/>
          <p:cNvSpPr>
            <a:spLocks noGrp="1"/>
          </p:cNvSpPr>
          <p:nvPr>
            <p:ph type="title"/>
          </p:nvPr>
        </p:nvSpPr>
        <p:spPr/>
        <p:txBody>
          <a:bodyPr/>
          <a:lstStyle/>
          <a:p>
            <a:endParaRPr lang="zh-TW" altLang="en-US"/>
          </a:p>
        </p:txBody>
      </p:sp>
      <p:sp>
        <p:nvSpPr>
          <p:cNvPr id="2" name="投影片編號版面配置區 1"/>
          <p:cNvSpPr>
            <a:spLocks noGrp="1"/>
          </p:cNvSpPr>
          <p:nvPr>
            <p:ph type="sldNum" sz="quarter" idx="4294967295"/>
          </p:nvPr>
        </p:nvSpPr>
        <p:spPr>
          <a:xfrm>
            <a:off x="8515350" y="6416675"/>
            <a:ext cx="628650" cy="365125"/>
          </a:xfrm>
        </p:spPr>
        <p:txBody>
          <a:bodyPr/>
          <a:lstStyle/>
          <a:p>
            <a:fld id="{565CE74E-AB26-4998-AD42-012C4C1AD076}" type="slidenum">
              <a:rPr lang="zh-CN" altLang="en-US" smtClean="0">
                <a:solidFill>
                  <a:prstClr val="black">
                    <a:tint val="75000"/>
                  </a:prstClr>
                </a:solidFill>
              </a:rPr>
              <a:pPr/>
              <a:t>14</a:t>
            </a:fld>
            <a:endParaRPr lang="zh-CN" altLang="en-US">
              <a:solidFill>
                <a:prstClr val="black">
                  <a:tint val="75000"/>
                </a:prstClr>
              </a:solidFill>
            </a:endParaRPr>
          </a:p>
        </p:txBody>
      </p:sp>
    </p:spTree>
    <p:extLst>
      <p:ext uri="{BB962C8B-B14F-4D97-AF65-F5344CB8AC3E}">
        <p14:creationId xmlns:p14="http://schemas.microsoft.com/office/powerpoint/2010/main" val="369040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3600" dirty="0" smtClean="0">
                <a:solidFill>
                  <a:srgbClr val="2AADDA"/>
                </a:solidFill>
                <a:latin typeface="+mn-ea"/>
                <a:ea typeface="+mn-ea"/>
              </a:rPr>
              <a:t/>
            </a:r>
            <a:br>
              <a:rPr lang="en-US" altLang="zh-TW" sz="3600" dirty="0" smtClean="0">
                <a:solidFill>
                  <a:srgbClr val="2AADDA"/>
                </a:solidFill>
                <a:latin typeface="+mn-ea"/>
                <a:ea typeface="+mn-ea"/>
              </a:rPr>
            </a:br>
            <a:r>
              <a:rPr lang="zh-TW" altLang="en-US" sz="3600" dirty="0" smtClean="0">
                <a:solidFill>
                  <a:srgbClr val="2AADDA"/>
                </a:solidFill>
                <a:latin typeface="+mn-ea"/>
                <a:ea typeface="+mn-ea"/>
                <a:sym typeface="Wingdings 2"/>
              </a:rPr>
              <a:t></a:t>
            </a:r>
            <a:r>
              <a:rPr lang="zh-TW" altLang="en-US" sz="3600" dirty="0" smtClean="0">
                <a:solidFill>
                  <a:srgbClr val="2AADDA"/>
                </a:solidFill>
                <a:latin typeface="+mn-ea"/>
                <a:ea typeface="+mn-ea"/>
              </a:rPr>
              <a:t>安</a:t>
            </a:r>
            <a:r>
              <a:rPr lang="zh-TW" altLang="en-US" sz="3600" dirty="0">
                <a:solidFill>
                  <a:srgbClr val="2AADDA"/>
                </a:solidFill>
                <a:latin typeface="+mn-ea"/>
                <a:ea typeface="+mn-ea"/>
              </a:rPr>
              <a:t>檢做得好，安全沒煩惱</a:t>
            </a:r>
            <a:r>
              <a:rPr lang="zh-TW" altLang="en-US" dirty="0">
                <a:solidFill>
                  <a:prstClr val="white"/>
                </a:solidFill>
                <a:effectLst>
                  <a:outerShdw blurRad="38100" dist="38100" dir="2700000" algn="tl">
                    <a:srgbClr val="000000">
                      <a:alpha val="43137"/>
                    </a:srgbClr>
                  </a:outerShdw>
                  <a:reflection blurRad="6350" stA="37000" endPos="45500" dir="5400000" sy="-100000" algn="bl" rotWithShape="0"/>
                </a:effectLst>
                <a:latin typeface="+mn-ea"/>
                <a:ea typeface="+mn-ea"/>
              </a:rPr>
              <a:t/>
            </a:r>
            <a:br>
              <a:rPr lang="zh-TW" altLang="en-US" dirty="0">
                <a:solidFill>
                  <a:prstClr val="white"/>
                </a:solidFill>
                <a:effectLst>
                  <a:outerShdw blurRad="38100" dist="38100" dir="2700000" algn="tl">
                    <a:srgbClr val="000000">
                      <a:alpha val="43137"/>
                    </a:srgbClr>
                  </a:outerShdw>
                  <a:reflection blurRad="6350" stA="37000" endPos="45500" dir="5400000" sy="-100000" algn="bl" rotWithShape="0"/>
                </a:effectLst>
                <a:latin typeface="+mn-ea"/>
                <a:ea typeface="+mn-ea"/>
              </a:rPr>
            </a:br>
            <a:endParaRPr lang="zh-TW" altLang="en-US" dirty="0">
              <a:latin typeface="+mn-ea"/>
              <a:ea typeface="+mn-ea"/>
            </a:endParaRPr>
          </a:p>
        </p:txBody>
      </p:sp>
      <p:sp>
        <p:nvSpPr>
          <p:cNvPr id="4" name="投影片編號版面配置區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15</a:t>
            </a:fld>
            <a:endParaRPr lang="zh-CN" altLang="en-US">
              <a:solidFill>
                <a:prstClr val="black">
                  <a:tint val="75000"/>
                </a:prstClr>
              </a:solidFill>
            </a:endParaRPr>
          </a:p>
        </p:txBody>
      </p:sp>
      <p:pic>
        <p:nvPicPr>
          <p:cNvPr id="3" name="圖片 2" descr="消防安檢未過健身房竟營運 ─Myshare─華人網路第一份個人興趣分享報 - Google Chrome"/>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23875" y="1447798"/>
            <a:ext cx="8105775" cy="4820477"/>
          </a:xfrm>
          <a:prstGeom prst="rect">
            <a:avLst/>
          </a:prstGeom>
        </p:spPr>
      </p:pic>
    </p:spTree>
    <p:extLst>
      <p:ext uri="{BB962C8B-B14F-4D97-AF65-F5344CB8AC3E}">
        <p14:creationId xmlns:p14="http://schemas.microsoft.com/office/powerpoint/2010/main" val="854942102"/>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200" dirty="0" smtClean="0">
                <a:solidFill>
                  <a:srgbClr val="2AADDA"/>
                </a:solidFill>
                <a:latin typeface="+mn-ea"/>
                <a:ea typeface="+mn-ea"/>
              </a:rPr>
              <a:t/>
            </a:r>
            <a:br>
              <a:rPr lang="en-US" altLang="zh-TW" sz="3200" dirty="0" smtClean="0">
                <a:solidFill>
                  <a:srgbClr val="2AADDA"/>
                </a:solidFill>
                <a:latin typeface="+mn-ea"/>
                <a:ea typeface="+mn-ea"/>
              </a:rPr>
            </a:br>
            <a:r>
              <a:rPr lang="zh-TW" altLang="en-US" sz="3200" dirty="0" smtClean="0">
                <a:solidFill>
                  <a:srgbClr val="2AADDA"/>
                </a:solidFill>
                <a:latin typeface="+mn-ea"/>
                <a:ea typeface="+mn-ea"/>
                <a:sym typeface="Wingdings 2"/>
              </a:rPr>
              <a:t></a:t>
            </a:r>
            <a:r>
              <a:rPr lang="zh-TW" altLang="en-US" sz="3200" dirty="0">
                <a:solidFill>
                  <a:srgbClr val="2AADDA"/>
                </a:solidFill>
                <a:latin typeface="+mn-ea"/>
                <a:ea typeface="+mn-ea"/>
              </a:rPr>
              <a:t>安檢做得好，安全沒煩惱</a:t>
            </a:r>
            <a:r>
              <a:rPr lang="zh-TW" altLang="en-US" sz="3200" dirty="0">
                <a:solidFill>
                  <a:prstClr val="white"/>
                </a:solidFill>
                <a:effectLst>
                  <a:outerShdw blurRad="38100" dist="38100" dir="2700000" algn="tl">
                    <a:srgbClr val="000000">
                      <a:alpha val="43137"/>
                    </a:srgbClr>
                  </a:outerShdw>
                  <a:reflection blurRad="6350" stA="37000" endPos="45500" dir="5400000" sy="-100000" algn="bl" rotWithShape="0"/>
                </a:effectLst>
                <a:latin typeface="+mn-ea"/>
                <a:ea typeface="+mn-ea"/>
              </a:rPr>
              <a:t/>
            </a:r>
            <a:br>
              <a:rPr lang="zh-TW" altLang="en-US" sz="3200" dirty="0">
                <a:solidFill>
                  <a:prstClr val="white"/>
                </a:solidFill>
                <a:effectLst>
                  <a:outerShdw blurRad="38100" dist="38100" dir="2700000" algn="tl">
                    <a:srgbClr val="000000">
                      <a:alpha val="43137"/>
                    </a:srgbClr>
                  </a:outerShdw>
                  <a:reflection blurRad="6350" stA="37000" endPos="45500" dir="5400000" sy="-100000" algn="bl" rotWithShape="0"/>
                </a:effectLst>
                <a:latin typeface="+mn-ea"/>
                <a:ea typeface="+mn-ea"/>
              </a:rPr>
            </a:br>
            <a:endParaRPr lang="zh-TW" altLang="en-US" sz="3200" dirty="0">
              <a:latin typeface="+mn-ea"/>
              <a:ea typeface="+mn-ea"/>
            </a:endParaRPr>
          </a:p>
        </p:txBody>
      </p:sp>
      <p:sp>
        <p:nvSpPr>
          <p:cNvPr id="8" name="投影片編號版面配置區 7"/>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16</a:t>
            </a:fld>
            <a:endParaRPr lang="zh-CN" altLang="en-US">
              <a:solidFill>
                <a:prstClr val="black">
                  <a:tint val="75000"/>
                </a:prstClr>
              </a:solidFill>
            </a:endParaRPr>
          </a:p>
        </p:txBody>
      </p:sp>
      <p:sp>
        <p:nvSpPr>
          <p:cNvPr id="3" name="文字方塊 2"/>
          <p:cNvSpPr txBox="1"/>
          <p:nvPr/>
        </p:nvSpPr>
        <p:spPr>
          <a:xfrm>
            <a:off x="374833" y="1831245"/>
            <a:ext cx="3797117" cy="3093154"/>
          </a:xfrm>
          <a:prstGeom prst="rect">
            <a:avLst/>
          </a:prstGeom>
          <a:noFill/>
        </p:spPr>
        <p:txBody>
          <a:bodyPr wrap="square">
            <a:spAutoFit/>
          </a:bodyPr>
          <a:lstStyle/>
          <a:p>
            <a:pPr indent="542925" algn="just">
              <a:lnSpc>
                <a:spcPts val="2600"/>
              </a:lnSpc>
              <a:defRPr/>
            </a:pPr>
            <a:r>
              <a:rPr lang="zh-TW" altLang="zh-TW" u="sng" dirty="0" smtClean="0">
                <a:solidFill>
                  <a:srgbClr val="002060"/>
                </a:solidFill>
                <a:latin typeface="微軟正黑體" panose="020B0604030504040204" pitchFamily="34" charset="-120"/>
                <a:ea typeface="微軟正黑體" panose="020B0604030504040204" pitchFamily="34" charset="-120"/>
              </a:rPr>
              <a:t>小楊</a:t>
            </a:r>
            <a:r>
              <a:rPr lang="zh-TW" altLang="zh-TW" dirty="0" smtClean="0">
                <a:solidFill>
                  <a:srgbClr val="002060"/>
                </a:solidFill>
                <a:latin typeface="微軟正黑體" panose="020B0604030504040204" pitchFamily="34" charset="-120"/>
                <a:ea typeface="微軟正黑體" panose="020B0604030504040204" pitchFamily="34" charset="-120"/>
              </a:rPr>
              <a:t>募集資金打算</a:t>
            </a:r>
            <a:r>
              <a:rPr lang="zh-TW" altLang="zh-TW" dirty="0">
                <a:solidFill>
                  <a:srgbClr val="002060"/>
                </a:solidFill>
                <a:latin typeface="微軟正黑體" panose="020B0604030504040204" pitchFamily="34" charset="-120"/>
                <a:ea typeface="微軟正黑體" panose="020B0604030504040204" pitchFamily="34" charset="-120"/>
              </a:rPr>
              <a:t>開設健身中心</a:t>
            </a:r>
            <a:r>
              <a:rPr lang="zh-TW" altLang="zh-TW" dirty="0" smtClean="0">
                <a:solidFill>
                  <a:srgbClr val="002060"/>
                </a:solidFill>
                <a:latin typeface="微軟正黑體" panose="020B0604030504040204" pitchFamily="34" charset="-120"/>
                <a:ea typeface="微軟正黑體" panose="020B0604030504040204" pitchFamily="34" charset="-120"/>
              </a:rPr>
              <a:t>，</a:t>
            </a:r>
            <a:r>
              <a:rPr lang="zh-TW" altLang="en-US" dirty="0" smtClean="0">
                <a:solidFill>
                  <a:srgbClr val="002060"/>
                </a:solidFill>
                <a:latin typeface="微軟正黑體" panose="020B0604030504040204" pitchFamily="34" charset="-120"/>
                <a:ea typeface="微軟正黑體" panose="020B0604030504040204" pitchFamily="34" charset="-120"/>
              </a:rPr>
              <a:t>迫於已選定</a:t>
            </a:r>
            <a:r>
              <a:rPr lang="zh-TW" altLang="zh-TW" dirty="0" smtClean="0">
                <a:solidFill>
                  <a:srgbClr val="002060"/>
                </a:solidFill>
                <a:latin typeface="微軟正黑體" panose="020B0604030504040204" pitchFamily="34" charset="-120"/>
                <a:ea typeface="微軟正黑體" panose="020B0604030504040204" pitchFamily="34" charset="-120"/>
              </a:rPr>
              <a:t>黃道吉日，</a:t>
            </a:r>
            <a:r>
              <a:rPr lang="zh-TW" altLang="en-US" dirty="0" smtClean="0">
                <a:solidFill>
                  <a:srgbClr val="002060"/>
                </a:solidFill>
                <a:latin typeface="微軟正黑體" panose="020B0604030504040204" pitchFamily="34" charset="-120"/>
                <a:ea typeface="微軟正黑體" panose="020B0604030504040204" pitchFamily="34" charset="-120"/>
              </a:rPr>
              <a:t>就</a:t>
            </a:r>
            <a:r>
              <a:rPr lang="zh-TW" altLang="zh-TW" dirty="0" smtClean="0">
                <a:solidFill>
                  <a:srgbClr val="002060"/>
                </a:solidFill>
                <a:latin typeface="微軟正黑體" panose="020B0604030504040204" pitchFamily="34" charset="-120"/>
                <a:ea typeface="微軟正黑體" panose="020B0604030504040204" pitchFamily="34" charset="-120"/>
              </a:rPr>
              <a:t>趕緊申請消防</a:t>
            </a:r>
            <a:r>
              <a:rPr lang="zh-TW" altLang="zh-TW" dirty="0">
                <a:solidFill>
                  <a:srgbClr val="002060"/>
                </a:solidFill>
                <a:latin typeface="微軟正黑體" panose="020B0604030504040204" pitchFamily="34" charset="-120"/>
                <a:ea typeface="微軟正黑體" panose="020B0604030504040204" pitchFamily="34" charset="-120"/>
              </a:rPr>
              <a:t>安全檢查</a:t>
            </a:r>
            <a:r>
              <a:rPr lang="zh-TW" altLang="zh-TW" dirty="0" smtClean="0">
                <a:solidFill>
                  <a:srgbClr val="002060"/>
                </a:solidFill>
                <a:latin typeface="微軟正黑體" panose="020B0604030504040204" pitchFamily="34" charset="-120"/>
                <a:ea typeface="微軟正黑體" panose="020B0604030504040204" pitchFamily="34" charset="-120"/>
              </a:rPr>
              <a:t>。消防</a:t>
            </a:r>
            <a:r>
              <a:rPr lang="zh-TW" altLang="zh-TW" dirty="0">
                <a:solidFill>
                  <a:srgbClr val="002060"/>
                </a:solidFill>
                <a:latin typeface="微軟正黑體" panose="020B0604030504040204" pitchFamily="34" charset="-120"/>
                <a:ea typeface="微軟正黑體" panose="020B0604030504040204" pitchFamily="34" charset="-120"/>
              </a:rPr>
              <a:t>局</a:t>
            </a:r>
            <a:r>
              <a:rPr lang="zh-TW" altLang="zh-TW" dirty="0" smtClean="0">
                <a:solidFill>
                  <a:srgbClr val="002060"/>
                </a:solidFill>
                <a:latin typeface="微軟正黑體" panose="020B0604030504040204" pitchFamily="34" charset="-120"/>
                <a:ea typeface="微軟正黑體" panose="020B0604030504040204" pitchFamily="34" charset="-120"/>
              </a:rPr>
              <a:t>安檢人員</a:t>
            </a:r>
            <a:r>
              <a:rPr lang="zh-TW" altLang="zh-TW" u="sng" dirty="0" smtClean="0">
                <a:solidFill>
                  <a:srgbClr val="002060"/>
                </a:solidFill>
                <a:latin typeface="微軟正黑體" panose="020B0604030504040204" pitchFamily="34" charset="-120"/>
                <a:ea typeface="微軟正黑體" panose="020B0604030504040204" pitchFamily="34" charset="-120"/>
              </a:rPr>
              <a:t>小</a:t>
            </a:r>
            <a:r>
              <a:rPr lang="zh-TW" altLang="en-US" u="sng" dirty="0">
                <a:solidFill>
                  <a:srgbClr val="002060"/>
                </a:solidFill>
                <a:latin typeface="微軟正黑體" panose="020B0604030504040204" pitchFamily="34" charset="-120"/>
                <a:ea typeface="微軟正黑體" panose="020B0604030504040204" pitchFamily="34" charset="-120"/>
              </a:rPr>
              <a:t>蔡</a:t>
            </a:r>
            <a:r>
              <a:rPr lang="zh-TW" altLang="zh-TW" dirty="0" smtClean="0">
                <a:solidFill>
                  <a:srgbClr val="002060"/>
                </a:solidFill>
                <a:latin typeface="微軟正黑體" panose="020B0604030504040204" pitchFamily="34" charset="-120"/>
                <a:ea typeface="微軟正黑體" panose="020B0604030504040204" pitchFamily="34" charset="-120"/>
              </a:rPr>
              <a:t>會同</a:t>
            </a:r>
            <a:r>
              <a:rPr lang="zh-TW" altLang="zh-TW" dirty="0">
                <a:solidFill>
                  <a:srgbClr val="002060"/>
                </a:solidFill>
                <a:latin typeface="微軟正黑體" panose="020B0604030504040204" pitchFamily="34" charset="-120"/>
                <a:ea typeface="微軟正黑體" panose="020B0604030504040204" pitchFamily="34" charset="-120"/>
              </a:rPr>
              <a:t>相關</a:t>
            </a:r>
            <a:r>
              <a:rPr lang="zh-TW" altLang="zh-TW" dirty="0" smtClean="0">
                <a:solidFill>
                  <a:srgbClr val="002060"/>
                </a:solidFill>
                <a:latin typeface="微軟正黑體" panose="020B0604030504040204" pitchFamily="34" charset="-120"/>
                <a:ea typeface="微軟正黑體" panose="020B0604030504040204" pitchFamily="34" charset="-120"/>
              </a:rPr>
              <a:t>人員</a:t>
            </a:r>
            <a:r>
              <a:rPr lang="zh-TW" altLang="en-US" dirty="0" smtClean="0">
                <a:solidFill>
                  <a:srgbClr val="002060"/>
                </a:solidFill>
                <a:latin typeface="微軟正黑體" panose="020B0604030504040204" pitchFamily="34" charset="-120"/>
                <a:ea typeface="微軟正黑體" panose="020B0604030504040204" pitchFamily="34" charset="-120"/>
              </a:rPr>
              <a:t>執行安檢時</a:t>
            </a:r>
            <a:r>
              <a:rPr lang="zh-TW" altLang="zh-TW" dirty="0" smtClean="0">
                <a:solidFill>
                  <a:srgbClr val="002060"/>
                </a:solidFill>
                <a:latin typeface="微軟正黑體" panose="020B0604030504040204" pitchFamily="34" charset="-120"/>
                <a:ea typeface="微軟正黑體" panose="020B0604030504040204" pitchFamily="34" charset="-120"/>
              </a:rPr>
              <a:t>，發現多</a:t>
            </a:r>
            <a:r>
              <a:rPr lang="zh-TW" altLang="zh-TW" dirty="0">
                <a:solidFill>
                  <a:srgbClr val="002060"/>
                </a:solidFill>
                <a:latin typeface="微軟正黑體" panose="020B0604030504040204" pitchFamily="34" charset="-120"/>
                <a:ea typeface="微軟正黑體" panose="020B0604030504040204" pitchFamily="34" charset="-120"/>
              </a:rPr>
              <a:t>項不符</a:t>
            </a:r>
            <a:r>
              <a:rPr lang="zh-TW" altLang="zh-TW" dirty="0" smtClean="0">
                <a:solidFill>
                  <a:srgbClr val="002060"/>
                </a:solidFill>
                <a:latin typeface="微軟正黑體" panose="020B0604030504040204" pitchFamily="34" charset="-120"/>
                <a:ea typeface="微軟正黑體" panose="020B0604030504040204" pitchFamily="34" charset="-120"/>
              </a:rPr>
              <a:t>規定，</a:t>
            </a:r>
            <a:r>
              <a:rPr lang="zh-TW" altLang="en-US" dirty="0" smtClean="0">
                <a:solidFill>
                  <a:srgbClr val="002060"/>
                </a:solidFill>
                <a:latin typeface="微軟正黑體" panose="020B0604030504040204" pitchFamily="34" charset="-120"/>
                <a:ea typeface="微軟正黑體" panose="020B0604030504040204" pitchFamily="34" charset="-120"/>
              </a:rPr>
              <a:t>就</a:t>
            </a:r>
            <a:r>
              <a:rPr lang="zh-TW" altLang="zh-TW" dirty="0" smtClean="0">
                <a:solidFill>
                  <a:srgbClr val="002060"/>
                </a:solidFill>
                <a:latin typeface="微軟正黑體" panose="020B0604030504040204" pitchFamily="34" charset="-120"/>
                <a:ea typeface="微軟正黑體" panose="020B0604030504040204" pitchFamily="34" charset="-120"/>
              </a:rPr>
              <a:t>開</a:t>
            </a:r>
            <a:r>
              <a:rPr lang="zh-TW" altLang="zh-TW" dirty="0">
                <a:solidFill>
                  <a:srgbClr val="002060"/>
                </a:solidFill>
                <a:latin typeface="微軟正黑體" panose="020B0604030504040204" pitchFamily="34" charset="-120"/>
                <a:ea typeface="微軟正黑體" panose="020B0604030504040204" pitchFamily="34" charset="-120"/>
              </a:rPr>
              <a:t>立限期改善</a:t>
            </a:r>
            <a:r>
              <a:rPr lang="zh-TW" altLang="zh-TW" dirty="0" smtClean="0">
                <a:solidFill>
                  <a:srgbClr val="002060"/>
                </a:solidFill>
                <a:latin typeface="微軟正黑體" panose="020B0604030504040204" pitchFamily="34" charset="-120"/>
                <a:ea typeface="微軟正黑體" panose="020B0604030504040204" pitchFamily="34" charset="-120"/>
              </a:rPr>
              <a:t>通知單</a:t>
            </a:r>
            <a:r>
              <a:rPr lang="zh-TW" altLang="en-US" dirty="0" smtClean="0">
                <a:solidFill>
                  <a:srgbClr val="002060"/>
                </a:solidFill>
                <a:latin typeface="微軟正黑體" panose="020B0604030504040204" pitchFamily="34" charset="-120"/>
                <a:ea typeface="微軟正黑體" panose="020B0604030504040204" pitchFamily="34" charset="-120"/>
              </a:rPr>
              <a:t>，</a:t>
            </a:r>
            <a:r>
              <a:rPr lang="zh-TW" altLang="en-US" dirty="0" smtClean="0">
                <a:solidFill>
                  <a:srgbClr val="FF0000"/>
                </a:solidFill>
                <a:latin typeface="微軟正黑體" panose="020B0604030504040204" pitchFamily="34" charset="-120"/>
                <a:ea typeface="微軟正黑體" panose="020B0604030504040204" pitchFamily="34" charset="-120"/>
              </a:rPr>
              <a:t>並表示屆時</a:t>
            </a:r>
            <a:r>
              <a:rPr lang="zh-TW" altLang="zh-TW" dirty="0" smtClean="0">
                <a:solidFill>
                  <a:srgbClr val="FF0000"/>
                </a:solidFill>
                <a:latin typeface="微軟正黑體" panose="020B0604030504040204" pitchFamily="34" charset="-120"/>
                <a:ea typeface="微軟正黑體" panose="020B0604030504040204" pitchFamily="34" charset="-120"/>
              </a:rPr>
              <a:t>若複查</a:t>
            </a:r>
            <a:r>
              <a:rPr lang="zh-TW" altLang="en-US" dirty="0" smtClean="0">
                <a:solidFill>
                  <a:srgbClr val="FF0000"/>
                </a:solidFill>
                <a:latin typeface="微軟正黑體" panose="020B0604030504040204" pitchFamily="34" charset="-120"/>
                <a:ea typeface="微軟正黑體" panose="020B0604030504040204" pitchFamily="34" charset="-120"/>
              </a:rPr>
              <a:t>未通過將</a:t>
            </a:r>
            <a:r>
              <a:rPr lang="zh-TW" altLang="zh-TW" dirty="0" smtClean="0">
                <a:solidFill>
                  <a:srgbClr val="FF0000"/>
                </a:solidFill>
                <a:latin typeface="微軟正黑體" panose="020B0604030504040204" pitchFamily="34" charset="-120"/>
                <a:ea typeface="微軟正黑體" panose="020B0604030504040204" pitchFamily="34" charset="-120"/>
              </a:rPr>
              <a:t>裁</a:t>
            </a:r>
            <a:r>
              <a:rPr lang="zh-TW" altLang="zh-TW" dirty="0">
                <a:solidFill>
                  <a:srgbClr val="FF0000"/>
                </a:solidFill>
                <a:latin typeface="微軟正黑體" panose="020B0604030504040204" pitchFamily="34" charset="-120"/>
                <a:ea typeface="微軟正黑體" panose="020B0604030504040204" pitchFamily="34" charset="-120"/>
              </a:rPr>
              <a:t>罰。</a:t>
            </a:r>
            <a:r>
              <a:rPr lang="zh-TW" altLang="zh-TW" u="sng" dirty="0" smtClean="0">
                <a:solidFill>
                  <a:srgbClr val="002060"/>
                </a:solidFill>
                <a:latin typeface="微軟正黑體" panose="020B0604030504040204" pitchFamily="34" charset="-120"/>
                <a:ea typeface="微軟正黑體" panose="020B0604030504040204" pitchFamily="34" charset="-120"/>
              </a:rPr>
              <a:t>小</a:t>
            </a:r>
            <a:r>
              <a:rPr lang="zh-TW" altLang="en-US" u="sng" dirty="0" smtClean="0">
                <a:solidFill>
                  <a:srgbClr val="002060"/>
                </a:solidFill>
                <a:latin typeface="微軟正黑體" panose="020B0604030504040204" pitchFamily="34" charset="-120"/>
                <a:ea typeface="微軟正黑體" panose="020B0604030504040204" pitchFamily="34" charset="-120"/>
              </a:rPr>
              <a:t>蔡</a:t>
            </a:r>
            <a:r>
              <a:rPr lang="zh-TW" altLang="en-US" dirty="0" smtClean="0">
                <a:solidFill>
                  <a:srgbClr val="002060"/>
                </a:solidFill>
                <a:latin typeface="微軟正黑體" panose="020B0604030504040204" pitchFamily="34" charset="-120"/>
                <a:ea typeface="微軟正黑體" panose="020B0604030504040204" pitchFamily="34" charset="-120"/>
              </a:rPr>
              <a:t>也提醒</a:t>
            </a:r>
            <a:r>
              <a:rPr lang="zh-TW" altLang="zh-TW" u="sng" dirty="0" smtClean="0">
                <a:solidFill>
                  <a:srgbClr val="002060"/>
                </a:solidFill>
                <a:latin typeface="微軟正黑體" panose="020B0604030504040204" pitchFamily="34" charset="-120"/>
                <a:ea typeface="微軟正黑體" panose="020B0604030504040204" pitchFamily="34" charset="-120"/>
              </a:rPr>
              <a:t>小楊</a:t>
            </a:r>
            <a:r>
              <a:rPr lang="zh-TW" altLang="zh-TW" dirty="0" smtClean="0">
                <a:solidFill>
                  <a:srgbClr val="002060"/>
                </a:solidFill>
                <a:latin typeface="微軟正黑體" panose="020B0604030504040204" pitchFamily="34" charset="-120"/>
                <a:ea typeface="微軟正黑體" panose="020B0604030504040204" pitchFamily="34" charset="-120"/>
              </a:rPr>
              <a:t>如果不能如期改善，</a:t>
            </a:r>
            <a:r>
              <a:rPr lang="zh-TW" altLang="en-US" dirty="0" smtClean="0">
                <a:solidFill>
                  <a:srgbClr val="002060"/>
                </a:solidFill>
                <a:latin typeface="微軟正黑體" panose="020B0604030504040204" pitchFamily="34" charset="-120"/>
                <a:ea typeface="微軟正黑體" panose="020B0604030504040204" pitchFamily="34" charset="-120"/>
              </a:rPr>
              <a:t>可於</a:t>
            </a:r>
            <a:r>
              <a:rPr lang="zh-TW" altLang="zh-TW" dirty="0" smtClean="0">
                <a:solidFill>
                  <a:srgbClr val="002060"/>
                </a:solidFill>
                <a:latin typeface="微軟正黑體" panose="020B0604030504040204" pitchFamily="34" charset="-120"/>
                <a:ea typeface="微軟正黑體" panose="020B0604030504040204" pitchFamily="34" charset="-120"/>
              </a:rPr>
              <a:t>接獲</a:t>
            </a:r>
            <a:r>
              <a:rPr lang="zh-TW" altLang="zh-TW" dirty="0">
                <a:solidFill>
                  <a:srgbClr val="002060"/>
                </a:solidFill>
                <a:latin typeface="微軟正黑體" panose="020B0604030504040204" pitchFamily="34" charset="-120"/>
                <a:ea typeface="微軟正黑體" panose="020B0604030504040204" pitchFamily="34" charset="-120"/>
              </a:rPr>
              <a:t>限期改善單</a:t>
            </a:r>
            <a:r>
              <a:rPr lang="en-US" altLang="zh-TW" dirty="0">
                <a:solidFill>
                  <a:srgbClr val="002060"/>
                </a:solidFill>
                <a:latin typeface="微軟正黑體" panose="020B0604030504040204" pitchFamily="34" charset="-120"/>
                <a:ea typeface="微軟正黑體" panose="020B0604030504040204" pitchFamily="34" charset="-120"/>
              </a:rPr>
              <a:t>7</a:t>
            </a:r>
            <a:r>
              <a:rPr lang="zh-TW" altLang="zh-TW" dirty="0">
                <a:solidFill>
                  <a:srgbClr val="002060"/>
                </a:solidFill>
                <a:latin typeface="微軟正黑體" panose="020B0604030504040204" pitchFamily="34" charset="-120"/>
                <a:ea typeface="微軟正黑體" panose="020B0604030504040204" pitchFamily="34" charset="-120"/>
              </a:rPr>
              <a:t>日內，</a:t>
            </a:r>
            <a:r>
              <a:rPr lang="zh-TW" altLang="zh-TW" dirty="0" smtClean="0">
                <a:solidFill>
                  <a:srgbClr val="002060"/>
                </a:solidFill>
                <a:latin typeface="微軟正黑體" panose="020B0604030504040204" pitchFamily="34" charset="-120"/>
                <a:ea typeface="微軟正黑體" panose="020B0604030504040204" pitchFamily="34" charset="-120"/>
              </a:rPr>
              <a:t>提</a:t>
            </a:r>
            <a:r>
              <a:rPr lang="zh-TW" altLang="en-US" dirty="0" smtClean="0">
                <a:solidFill>
                  <a:srgbClr val="002060"/>
                </a:solidFill>
                <a:latin typeface="微軟正黑體" panose="020B0604030504040204" pitchFamily="34" charset="-120"/>
                <a:ea typeface="微軟正黑體" panose="020B0604030504040204" pitchFamily="34" charset="-120"/>
              </a:rPr>
              <a:t>出</a:t>
            </a:r>
            <a:r>
              <a:rPr lang="zh-TW" altLang="zh-TW" dirty="0" smtClean="0">
                <a:solidFill>
                  <a:srgbClr val="002060"/>
                </a:solidFill>
                <a:latin typeface="微軟正黑體" panose="020B0604030504040204" pitchFamily="34" charset="-120"/>
                <a:ea typeface="微軟正黑體" panose="020B0604030504040204" pitchFamily="34" charset="-120"/>
              </a:rPr>
              <a:t>展</a:t>
            </a:r>
            <a:r>
              <a:rPr lang="zh-TW" altLang="zh-TW" dirty="0">
                <a:solidFill>
                  <a:srgbClr val="002060"/>
                </a:solidFill>
                <a:latin typeface="微軟正黑體" panose="020B0604030504040204" pitchFamily="34" charset="-120"/>
                <a:ea typeface="微軟正黑體" panose="020B0604030504040204" pitchFamily="34" charset="-120"/>
              </a:rPr>
              <a:t>延</a:t>
            </a:r>
            <a:r>
              <a:rPr lang="zh-TW" altLang="zh-TW" dirty="0" smtClean="0">
                <a:solidFill>
                  <a:srgbClr val="002060"/>
                </a:solidFill>
                <a:latin typeface="微軟正黑體" panose="020B0604030504040204" pitchFamily="34" charset="-120"/>
                <a:ea typeface="微軟正黑體" panose="020B0604030504040204" pitchFamily="34" charset="-120"/>
              </a:rPr>
              <a:t>。</a:t>
            </a:r>
            <a:endParaRPr lang="en-US" altLang="zh-TW" dirty="0" smtClean="0">
              <a:solidFill>
                <a:srgbClr val="002060"/>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4953000" y="1373832"/>
            <a:ext cx="3648075" cy="1703030"/>
          </a:xfrm>
          <a:prstGeom prst="rect">
            <a:avLst/>
          </a:prstGeom>
          <a:noFill/>
        </p:spPr>
        <p:txBody>
          <a:bodyPr wrap="square" rtlCol="0">
            <a:spAutoFit/>
          </a:bodyPr>
          <a:lstStyle/>
          <a:p>
            <a:pPr defTabSz="914400" fontAlgn="auto">
              <a:lnSpc>
                <a:spcPts val="2600"/>
              </a:lnSpc>
              <a:spcBef>
                <a:spcPts val="0"/>
              </a:spcBef>
              <a:spcAft>
                <a:spcPts val="0"/>
              </a:spcAft>
            </a:pPr>
            <a:r>
              <a:rPr lang="zh-TW" altLang="en-US" dirty="0" smtClean="0">
                <a:solidFill>
                  <a:srgbClr val="002060"/>
                </a:solidFill>
                <a:latin typeface="微軟正黑體" panose="020B0604030504040204" pitchFamily="34" charset="-120"/>
                <a:ea typeface="微軟正黑體" panose="020B0604030504040204" pitchFamily="34" charset="-120"/>
              </a:rPr>
              <a:t>        </a:t>
            </a:r>
            <a:r>
              <a:rPr lang="zh-TW" altLang="en-US" dirty="0">
                <a:solidFill>
                  <a:srgbClr val="002060"/>
                </a:solidFill>
                <a:latin typeface="微軟正黑體" panose="020B0604030504040204" pitchFamily="34" charset="-120"/>
                <a:ea typeface="微軟正黑體" panose="020B0604030504040204" pitchFamily="34" charset="-120"/>
              </a:rPr>
              <a:t>本</a:t>
            </a:r>
            <a:r>
              <a:rPr lang="zh-TW" altLang="en-US" dirty="0" smtClean="0">
                <a:solidFill>
                  <a:srgbClr val="002060"/>
                </a:solidFill>
                <a:latin typeface="微軟正黑體" panose="020B0604030504040204" pitchFamily="34" charset="-120"/>
                <a:ea typeface="微軟正黑體" panose="020B0604030504040204" pitchFamily="34" charset="-120"/>
              </a:rPr>
              <a:t>案複查</a:t>
            </a:r>
            <a:r>
              <a:rPr lang="zh-TW" altLang="en-US" dirty="0">
                <a:solidFill>
                  <a:srgbClr val="002060"/>
                </a:solidFill>
                <a:latin typeface="微軟正黑體" panose="020B0604030504040204" pitchFamily="34" charset="-120"/>
                <a:ea typeface="微軟正黑體" panose="020B0604030504040204" pitchFamily="34" charset="-120"/>
              </a:rPr>
              <a:t>仍不合格</a:t>
            </a:r>
            <a:r>
              <a:rPr lang="zh-TW" altLang="zh-TW" dirty="0">
                <a:solidFill>
                  <a:srgbClr val="002060"/>
                </a:solidFill>
                <a:latin typeface="微軟正黑體" panose="020B0604030504040204" pitchFamily="34" charset="-120"/>
                <a:ea typeface="微軟正黑體" panose="020B0604030504040204" pitchFamily="34" charset="-120"/>
              </a:rPr>
              <a:t>，</a:t>
            </a:r>
            <a:r>
              <a:rPr lang="zh-TW" altLang="zh-TW" u="sng" dirty="0">
                <a:latin typeface="微軟正黑體" panose="020B0604030504040204" pitchFamily="34" charset="-120"/>
                <a:ea typeface="微軟正黑體" panose="020B0604030504040204" pitchFamily="34" charset="-120"/>
              </a:rPr>
              <a:t>小</a:t>
            </a:r>
            <a:r>
              <a:rPr lang="zh-TW" altLang="zh-TW" u="sng" dirty="0" smtClean="0">
                <a:latin typeface="微軟正黑體" panose="020B0604030504040204" pitchFamily="34" charset="-120"/>
                <a:ea typeface="微軟正黑體" panose="020B0604030504040204" pitchFamily="34" charset="-120"/>
              </a:rPr>
              <a:t>楊</a:t>
            </a:r>
            <a:r>
              <a:rPr lang="zh-TW" altLang="en-US" dirty="0" smtClean="0">
                <a:latin typeface="微軟正黑體" panose="020B0604030504040204" pitchFamily="34" charset="-120"/>
                <a:ea typeface="微軟正黑體" panose="020B0604030504040204" pitchFamily="34" charset="-120"/>
              </a:rPr>
              <a:t>抱怨消防</a:t>
            </a:r>
            <a:r>
              <a:rPr lang="zh-TW" altLang="zh-TW" dirty="0" smtClean="0">
                <a:latin typeface="微軟正黑體" panose="020B0604030504040204" pitchFamily="34" charset="-120"/>
                <a:ea typeface="微軟正黑體" panose="020B0604030504040204" pitchFamily="34" charset="-120"/>
              </a:rPr>
              <a:t>法</a:t>
            </a:r>
            <a:r>
              <a:rPr lang="zh-TW" altLang="en-US" dirty="0" smtClean="0">
                <a:latin typeface="微軟正黑體" panose="020B0604030504040204" pitchFamily="34" charset="-120"/>
                <a:ea typeface="微軟正黑體" panose="020B0604030504040204" pitchFamily="34" charset="-120"/>
              </a:rPr>
              <a:t>令太複雜，並</a:t>
            </a:r>
            <a:r>
              <a:rPr lang="zh-TW" altLang="zh-TW" dirty="0" smtClean="0">
                <a:latin typeface="微軟正黑體" panose="020B0604030504040204" pitchFamily="34" charset="-120"/>
                <a:ea typeface="微軟正黑體" panose="020B0604030504040204" pitchFamily="34" charset="-120"/>
              </a:rPr>
              <a:t>拜託</a:t>
            </a:r>
            <a:r>
              <a:rPr lang="zh-TW" altLang="zh-TW" u="sng" dirty="0" smtClean="0">
                <a:latin typeface="微軟正黑體" panose="020B0604030504040204" pitchFamily="34" charset="-120"/>
                <a:ea typeface="微軟正黑體" panose="020B0604030504040204" pitchFamily="34" charset="-120"/>
              </a:rPr>
              <a:t>小</a:t>
            </a:r>
            <a:r>
              <a:rPr lang="zh-TW" altLang="en-US" u="sng" dirty="0" smtClean="0">
                <a:latin typeface="微軟正黑體" panose="020B0604030504040204" pitchFamily="34" charset="-120"/>
                <a:ea typeface="微軟正黑體" panose="020B0604030504040204" pitchFamily="34" charset="-120"/>
              </a:rPr>
              <a:t>蔡</a:t>
            </a:r>
            <a:r>
              <a:rPr lang="zh-TW" altLang="zh-TW" dirty="0" smtClean="0">
                <a:latin typeface="微軟正黑體" panose="020B0604030504040204" pitchFamily="34" charset="-120"/>
                <a:ea typeface="微軟正黑體" panose="020B0604030504040204" pitchFamily="34" charset="-120"/>
              </a:rPr>
              <a:t>讓</a:t>
            </a:r>
            <a:r>
              <a:rPr lang="zh-TW" altLang="zh-TW" dirty="0">
                <a:latin typeface="微軟正黑體" panose="020B0604030504040204" pitchFamily="34" charset="-120"/>
                <a:ea typeface="微軟正黑體" panose="020B0604030504040204" pitchFamily="34" charset="-120"/>
              </a:rPr>
              <a:t>他先開幕，</a:t>
            </a:r>
            <a:r>
              <a:rPr lang="zh-TW" altLang="en-US" dirty="0" smtClean="0">
                <a:latin typeface="微軟正黑體" panose="020B0604030504040204" pitchFamily="34" charset="-120"/>
                <a:ea typeface="微軟正黑體" panose="020B0604030504040204" pitchFamily="34" charset="-120"/>
              </a:rPr>
              <a:t>再想辦法</a:t>
            </a:r>
            <a:r>
              <a:rPr lang="zh-TW" altLang="zh-TW" dirty="0" smtClean="0">
                <a:latin typeface="微軟正黑體" panose="020B0604030504040204" pitchFamily="34" charset="-120"/>
                <a:ea typeface="微軟正黑體" panose="020B0604030504040204" pitchFamily="34" charset="-120"/>
              </a:rPr>
              <a:t>申請</a:t>
            </a:r>
            <a:r>
              <a:rPr lang="zh-TW" altLang="zh-TW" dirty="0">
                <a:latin typeface="微軟正黑體" panose="020B0604030504040204" pitchFamily="34" charset="-120"/>
                <a:ea typeface="微軟正黑體" panose="020B0604030504040204" pitchFamily="34" charset="-120"/>
              </a:rPr>
              <a:t>展</a:t>
            </a:r>
            <a:r>
              <a:rPr lang="zh-TW" altLang="zh-TW" dirty="0" smtClean="0">
                <a:latin typeface="微軟正黑體" panose="020B0604030504040204" pitchFamily="34" charset="-120"/>
                <a:ea typeface="微軟正黑體" panose="020B0604030504040204" pitchFamily="34" charset="-120"/>
              </a:rPr>
              <a:t>延</a:t>
            </a:r>
            <a:r>
              <a:rPr lang="zh-TW" altLang="en-US" dirty="0" smtClean="0">
                <a:latin typeface="微軟正黑體" panose="020B0604030504040204" pitchFamily="34" charset="-120"/>
                <a:ea typeface="微軟正黑體" panose="020B0604030504040204" pitchFamily="34" charset="-120"/>
              </a:rPr>
              <a:t>，</a:t>
            </a:r>
            <a:r>
              <a:rPr lang="zh-TW" altLang="zh-TW" u="sng" dirty="0" smtClean="0">
                <a:latin typeface="微軟正黑體" panose="020B0604030504040204" pitchFamily="34" charset="-120"/>
                <a:ea typeface="微軟正黑體" panose="020B0604030504040204" pitchFamily="34" charset="-120"/>
              </a:rPr>
              <a:t>小</a:t>
            </a:r>
            <a:r>
              <a:rPr lang="zh-TW" altLang="en-US" u="sng" dirty="0" smtClean="0">
                <a:latin typeface="微軟正黑體" panose="020B0604030504040204" pitchFamily="34" charset="-120"/>
                <a:ea typeface="微軟正黑體" panose="020B0604030504040204" pitchFamily="34" charset="-120"/>
              </a:rPr>
              <a:t>蔡</a:t>
            </a:r>
            <a:r>
              <a:rPr lang="zh-TW" altLang="zh-TW" dirty="0" smtClean="0">
                <a:latin typeface="微軟正黑體" panose="020B0604030504040204" pitchFamily="34" charset="-120"/>
                <a:ea typeface="微軟正黑體" panose="020B0604030504040204" pitchFamily="34" charset="-120"/>
              </a:rPr>
              <a:t>一時</a:t>
            </a:r>
            <a:r>
              <a:rPr lang="zh-TW" altLang="zh-TW" dirty="0">
                <a:latin typeface="微軟正黑體" panose="020B0604030504040204" pitchFamily="34" charset="-120"/>
                <a:ea typeface="微軟正黑體" panose="020B0604030504040204" pitchFamily="34" charset="-120"/>
              </a:rPr>
              <a:t>心軟</a:t>
            </a:r>
            <a:r>
              <a:rPr lang="zh-TW" altLang="en-US" dirty="0">
                <a:latin typeface="微軟正黑體" panose="020B0604030504040204" pitchFamily="34" charset="-120"/>
                <a:ea typeface="微軟正黑體" panose="020B0604030504040204" pitchFamily="34" charset="-120"/>
              </a:rPr>
              <a:t>就</a:t>
            </a:r>
            <a:r>
              <a:rPr lang="zh-TW" altLang="zh-TW" dirty="0" smtClean="0">
                <a:latin typeface="微軟正黑體" panose="020B0604030504040204" pitchFamily="34" charset="-120"/>
                <a:ea typeface="微軟正黑體" panose="020B0604030504040204" pitchFamily="34" charset="-120"/>
              </a:rPr>
              <a:t>同意</a:t>
            </a:r>
            <a:r>
              <a:rPr lang="zh-TW" altLang="en-US" dirty="0" smtClean="0">
                <a:latin typeface="微軟正黑體" panose="020B0604030504040204" pitchFamily="34" charset="-120"/>
                <a:ea typeface="微軟正黑體" panose="020B0604030504040204" pitchFamily="34" charset="-120"/>
              </a:rPr>
              <a:t>了</a:t>
            </a:r>
            <a:r>
              <a:rPr lang="en-US" altLang="zh-TW" dirty="0" smtClean="0">
                <a:solidFill>
                  <a:srgbClr val="002060"/>
                </a:solidFill>
                <a:latin typeface="微軟正黑體" panose="020B0604030504040204" pitchFamily="34" charset="-120"/>
                <a:ea typeface="微軟正黑體" panose="020B0604030504040204" pitchFamily="34" charset="-120"/>
              </a:rPr>
              <a:t>…</a:t>
            </a:r>
            <a:r>
              <a:rPr lang="zh-TW" altLang="zh-TW" dirty="0" smtClean="0">
                <a:solidFill>
                  <a:srgbClr val="002060"/>
                </a:solidFill>
                <a:latin typeface="微軟正黑體" panose="020B0604030504040204" pitchFamily="34" charset="-120"/>
                <a:ea typeface="微軟正黑體" panose="020B0604030504040204" pitchFamily="34" charset="-120"/>
              </a:rPr>
              <a:t>。</a:t>
            </a:r>
            <a:endParaRPr kumimoji="0" lang="zh-TW" altLang="en-US" spc="100" dirty="0">
              <a:solidFill>
                <a:srgbClr val="002060"/>
              </a:solidFill>
              <a:latin typeface="微軟正黑體" panose="020B0604030504040204" pitchFamily="34" charset="-120"/>
              <a:ea typeface="微軟正黑體" panose="020B0604030504040204" pitchFamily="34" charset="-120"/>
            </a:endParaRPr>
          </a:p>
          <a:p>
            <a:pPr defTabSz="914400" fontAlgn="auto">
              <a:spcBef>
                <a:spcPts val="0"/>
              </a:spcBef>
              <a:spcAft>
                <a:spcPts val="0"/>
              </a:spcAft>
            </a:pPr>
            <a:endParaRPr kumimoji="0" lang="zh-TW" altLang="en-US" dirty="0">
              <a:solidFill>
                <a:prstClr val="black"/>
              </a:solidFill>
              <a:latin typeface="Calibri"/>
              <a:ea typeface="新細明體" panose="02020500000000000000" pitchFamily="18" charset="-120"/>
            </a:endParaRPr>
          </a:p>
        </p:txBody>
      </p:sp>
      <p:sp>
        <p:nvSpPr>
          <p:cNvPr id="6" name="文字方塊 5"/>
          <p:cNvSpPr txBox="1">
            <a:spLocks noChangeArrowheads="1"/>
          </p:cNvSpPr>
          <p:nvPr/>
        </p:nvSpPr>
        <p:spPr bwMode="auto">
          <a:xfrm>
            <a:off x="1589088" y="1143000"/>
            <a:ext cx="1415772" cy="461665"/>
          </a:xfrm>
          <a:prstGeom prst="rect">
            <a:avLst/>
          </a:prstGeom>
          <a:noFill/>
          <a:ln w="9525">
            <a:noFill/>
            <a:miter lim="800000"/>
            <a:headEnd/>
            <a:tailEnd/>
          </a:ln>
        </p:spPr>
        <p:txBody>
          <a:bodyPr wrap="none">
            <a:spAutoFit/>
          </a:bodyPr>
          <a:lstStyle/>
          <a:p>
            <a:pPr defTabSz="457200" fontAlgn="base">
              <a:spcBef>
                <a:spcPct val="0"/>
              </a:spcBef>
              <a:spcAft>
                <a:spcPct val="0"/>
              </a:spcAft>
            </a:pPr>
            <a:r>
              <a:rPr lang="zh-TW" altLang="en-US" sz="2400" b="1" u="sng" dirty="0">
                <a:solidFill>
                  <a:srgbClr val="7030A0"/>
                </a:solidFill>
                <a:latin typeface="微軟正黑體" pitchFamily="34" charset="-120"/>
                <a:ea typeface="微軟正黑體" pitchFamily="34" charset="-120"/>
              </a:rPr>
              <a:t>故事簡述</a:t>
            </a:r>
          </a:p>
        </p:txBody>
      </p:sp>
      <p:pic>
        <p:nvPicPr>
          <p:cNvPr id="7" name="Picture 2" descr="http://icons.iconarchive.com/icons/raindropmemory/down-to-earth/72/G12-Book-3-icon.png"/>
          <p:cNvPicPr>
            <a:picLocks noChangeAspect="1" noChangeArrowheads="1"/>
          </p:cNvPicPr>
          <p:nvPr/>
        </p:nvPicPr>
        <p:blipFill>
          <a:blip r:embed="rId3" cstate="email"/>
          <a:srcRect/>
          <a:stretch>
            <a:fillRect/>
          </a:stretch>
        </p:blipFill>
        <p:spPr bwMode="auto">
          <a:xfrm>
            <a:off x="931863" y="981075"/>
            <a:ext cx="685800" cy="685800"/>
          </a:xfrm>
          <a:prstGeom prst="rect">
            <a:avLst/>
          </a:prstGeom>
          <a:noFill/>
          <a:ln w="9525">
            <a:noFill/>
            <a:miter lim="800000"/>
            <a:headEnd/>
            <a:tailEnd/>
          </a:ln>
        </p:spPr>
      </p:pic>
      <p:pic>
        <p:nvPicPr>
          <p:cNvPr id="4" name="圖片 3"/>
          <p:cNvPicPr>
            <a:picLocks noChangeAspect="1"/>
          </p:cNvPicPr>
          <p:nvPr/>
        </p:nvPicPr>
        <p:blipFill>
          <a:blip r:embed="rId4" cstate="email"/>
          <a:stretch>
            <a:fillRect/>
          </a:stretch>
        </p:blipFill>
        <p:spPr>
          <a:xfrm>
            <a:off x="374833" y="3895864"/>
            <a:ext cx="6248942" cy="2517866"/>
          </a:xfrm>
          <a:prstGeom prst="rect">
            <a:avLst/>
          </a:prstGeom>
        </p:spPr>
      </p:pic>
    </p:spTree>
    <p:extLst>
      <p:ext uri="{BB962C8B-B14F-4D97-AF65-F5344CB8AC3E}">
        <p14:creationId xmlns:p14="http://schemas.microsoft.com/office/powerpoint/2010/main" val="3754998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483" y="457580"/>
            <a:ext cx="7823941" cy="642687"/>
          </a:xfrm>
        </p:spPr>
        <p:txBody>
          <a:bodyPr>
            <a:noAutofit/>
          </a:bodyPr>
          <a:lstStyle/>
          <a:p>
            <a:r>
              <a:rPr lang="en-US" altLang="zh-TW" sz="3200" dirty="0" smtClean="0">
                <a:solidFill>
                  <a:srgbClr val="2AADDA"/>
                </a:solidFill>
                <a:latin typeface="+mn-ea"/>
                <a:ea typeface="+mn-ea"/>
                <a:sym typeface="Wingdings 2"/>
              </a:rPr>
              <a:t/>
            </a:r>
            <a:br>
              <a:rPr lang="en-US" altLang="zh-TW" sz="3200" dirty="0" smtClean="0">
                <a:solidFill>
                  <a:srgbClr val="2AADDA"/>
                </a:solidFill>
                <a:latin typeface="+mn-ea"/>
                <a:ea typeface="+mn-ea"/>
                <a:sym typeface="Wingdings 2"/>
              </a:rPr>
            </a:br>
            <a:r>
              <a:rPr lang="zh-TW" altLang="en-US" sz="3200" dirty="0" smtClean="0">
                <a:solidFill>
                  <a:srgbClr val="2AADDA"/>
                </a:solidFill>
                <a:latin typeface="+mn-ea"/>
                <a:ea typeface="+mn-ea"/>
                <a:sym typeface="Wingdings 2"/>
              </a:rPr>
              <a:t></a:t>
            </a:r>
            <a:r>
              <a:rPr lang="zh-TW" altLang="en-US" sz="3200" dirty="0">
                <a:solidFill>
                  <a:srgbClr val="2AADDA"/>
                </a:solidFill>
                <a:latin typeface="+mn-ea"/>
                <a:ea typeface="+mn-ea"/>
              </a:rPr>
              <a:t>安檢做得好</a:t>
            </a:r>
            <a:r>
              <a:rPr lang="zh-TW" altLang="en-US" sz="3200" dirty="0" smtClean="0">
                <a:solidFill>
                  <a:srgbClr val="2AADDA"/>
                </a:solidFill>
                <a:latin typeface="+mn-ea"/>
                <a:ea typeface="+mn-ea"/>
              </a:rPr>
              <a:t>，</a:t>
            </a:r>
            <a:r>
              <a:rPr lang="zh-TW" altLang="en-US" sz="3200" dirty="0">
                <a:solidFill>
                  <a:srgbClr val="2AADDA"/>
                </a:solidFill>
                <a:latin typeface="+mn-ea"/>
                <a:ea typeface="+mn-ea"/>
              </a:rPr>
              <a:t>安全沒煩惱</a:t>
            </a:r>
            <a:r>
              <a:rPr lang="zh-TW" altLang="en-US" sz="3200" dirty="0">
                <a:solidFill>
                  <a:prstClr val="white"/>
                </a:solidFill>
                <a:effectLst>
                  <a:outerShdw blurRad="38100" dist="38100" dir="2700000" algn="tl">
                    <a:srgbClr val="000000">
                      <a:alpha val="43137"/>
                    </a:srgbClr>
                  </a:outerShdw>
                  <a:reflection blurRad="6350" stA="37000" endPos="45500" dir="5400000" sy="-100000" algn="bl" rotWithShape="0"/>
                </a:effectLst>
                <a:latin typeface="+mn-ea"/>
                <a:ea typeface="+mn-ea"/>
              </a:rPr>
              <a:t/>
            </a:r>
            <a:br>
              <a:rPr lang="zh-TW" altLang="en-US" sz="3200" dirty="0">
                <a:solidFill>
                  <a:prstClr val="white"/>
                </a:solidFill>
                <a:effectLst>
                  <a:outerShdw blurRad="38100" dist="38100" dir="2700000" algn="tl">
                    <a:srgbClr val="000000">
                      <a:alpha val="43137"/>
                    </a:srgbClr>
                  </a:outerShdw>
                  <a:reflection blurRad="6350" stA="37000" endPos="45500" dir="5400000" sy="-100000" algn="bl" rotWithShape="0"/>
                </a:effectLst>
                <a:latin typeface="+mn-ea"/>
                <a:ea typeface="+mn-ea"/>
              </a:rPr>
            </a:br>
            <a:endParaRPr lang="zh-TW" altLang="en-US" sz="3200" dirty="0">
              <a:solidFill>
                <a:srgbClr val="2AADDA"/>
              </a:solidFill>
              <a:latin typeface="+mn-ea"/>
              <a:ea typeface="+mn-ea"/>
            </a:endParaRPr>
          </a:p>
        </p:txBody>
      </p:sp>
      <p:sp>
        <p:nvSpPr>
          <p:cNvPr id="16" name="投影片編號版面配置區 1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17</a:t>
            </a:fld>
            <a:endParaRPr lang="zh-CN" altLang="en-US">
              <a:solidFill>
                <a:prstClr val="black">
                  <a:tint val="75000"/>
                </a:prstClr>
              </a:solidFill>
            </a:endParaRPr>
          </a:p>
        </p:txBody>
      </p:sp>
      <p:sp>
        <p:nvSpPr>
          <p:cNvPr id="4" name="橢圓 3"/>
          <p:cNvSpPr/>
          <p:nvPr/>
        </p:nvSpPr>
        <p:spPr>
          <a:xfrm>
            <a:off x="2252660" y="801735"/>
            <a:ext cx="6900531" cy="795289"/>
          </a:xfrm>
          <a:prstGeom prst="ellipse">
            <a:avLst/>
          </a:prstGeom>
          <a:solidFill>
            <a:schemeClr val="bg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fontAlgn="auto">
              <a:spcBef>
                <a:spcPts val="0"/>
              </a:spcBef>
              <a:spcAft>
                <a:spcPts val="0"/>
              </a:spcAft>
              <a:defRPr/>
            </a:pPr>
            <a:r>
              <a:rPr kumimoji="0" lang="zh-TW" altLang="en-US"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小蔡</a:t>
            </a:r>
            <a:r>
              <a:rPr kumimoji="0"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是消防局的安檢人員，具有公務人員身分</a:t>
            </a:r>
            <a:endParaRPr kumimoji="0" lang="zh-TW" altLang="en-US" b="1" dirty="0"/>
          </a:p>
        </p:txBody>
      </p:sp>
      <p:sp>
        <p:nvSpPr>
          <p:cNvPr id="5" name="矩形 4"/>
          <p:cNvSpPr/>
          <p:nvPr/>
        </p:nvSpPr>
        <p:spPr>
          <a:xfrm>
            <a:off x="2821909" y="2279010"/>
            <a:ext cx="1904786" cy="185829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1600" b="1" u="sng" dirty="0" smtClean="0">
                <a:solidFill>
                  <a:srgbClr val="002060"/>
                </a:solidFill>
                <a:latin typeface="微軟正黑體" panose="020B0604030504040204" pitchFamily="34" charset="-120"/>
                <a:ea typeface="微軟正黑體" panose="020B0604030504040204" pitchFamily="34" charset="-120"/>
              </a:rPr>
              <a:t>小蔡</a:t>
            </a:r>
            <a:r>
              <a:rPr kumimoji="0" lang="zh-TW" altLang="en-US" sz="1600" b="1" dirty="0" smtClean="0">
                <a:solidFill>
                  <a:srgbClr val="FF0000"/>
                </a:solidFill>
                <a:latin typeface="微軟正黑體" panose="020B0604030504040204" pitchFamily="34" charset="-120"/>
                <a:ea typeface="微軟正黑體" panose="020B0604030504040204" pitchFamily="34" charset="-120"/>
              </a:rPr>
              <a:t>明知</a:t>
            </a:r>
            <a:r>
              <a:rPr kumimoji="0" lang="zh-TW" altLang="en-US" sz="1600" b="1" u="sng" dirty="0" smtClean="0">
                <a:solidFill>
                  <a:srgbClr val="002060"/>
                </a:solidFill>
                <a:latin typeface="微軟正黑體" panose="020B0604030504040204" pitchFamily="34" charset="-120"/>
                <a:ea typeface="微軟正黑體" panose="020B0604030504040204" pitchFamily="34" charset="-120"/>
              </a:rPr>
              <a:t>小楊</a:t>
            </a:r>
            <a:r>
              <a:rPr kumimoji="0" lang="zh-TW" altLang="en-US" sz="1600" b="1" dirty="0" smtClean="0">
                <a:solidFill>
                  <a:srgbClr val="002060"/>
                </a:solidFill>
                <a:latin typeface="微軟正黑體" panose="020B0604030504040204" pitchFamily="34" charset="-120"/>
                <a:ea typeface="微軟正黑體" panose="020B0604030504040204" pitchFamily="34" charset="-120"/>
              </a:rPr>
              <a:t>的健身中心安檢複查未通過，卻</a:t>
            </a:r>
            <a:r>
              <a:rPr kumimoji="0" lang="zh-TW" altLang="en-US" sz="1600" b="1" dirty="0" smtClean="0">
                <a:solidFill>
                  <a:srgbClr val="FF0000"/>
                </a:solidFill>
                <a:latin typeface="微軟正黑體" panose="020B0604030504040204" pitchFamily="34" charset="-120"/>
                <a:ea typeface="微軟正黑體" panose="020B0604030504040204" pitchFamily="34" charset="-120"/>
              </a:rPr>
              <a:t>故意</a:t>
            </a:r>
            <a:r>
              <a:rPr kumimoji="0" lang="zh-TW" altLang="en-US" sz="1600" b="1" dirty="0">
                <a:solidFill>
                  <a:srgbClr val="002060"/>
                </a:solidFill>
                <a:latin typeface="微軟正黑體" panose="020B0604030504040204" pitchFamily="34" charset="-120"/>
                <a:ea typeface="微軟正黑體" panose="020B0604030504040204" pitchFamily="34" charset="-120"/>
              </a:rPr>
              <a:t>放</a:t>
            </a:r>
            <a:r>
              <a:rPr kumimoji="0" lang="zh-TW" altLang="en-US" sz="1600" b="1" dirty="0" smtClean="0">
                <a:solidFill>
                  <a:srgbClr val="002060"/>
                </a:solidFill>
                <a:latin typeface="微軟正黑體" panose="020B0604030504040204" pitchFamily="34" charset="-120"/>
                <a:ea typeface="微軟正黑體" panose="020B0604030504040204" pitchFamily="34" charset="-120"/>
              </a:rPr>
              <a:t>水讓他先開幕營運</a:t>
            </a:r>
            <a:endParaRPr kumimoji="0" lang="zh-TW"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6" name="矩形 5"/>
          <p:cNvSpPr/>
          <p:nvPr/>
        </p:nvSpPr>
        <p:spPr>
          <a:xfrm>
            <a:off x="6703170" y="2279010"/>
            <a:ext cx="1735137" cy="1858299"/>
          </a:xfrm>
          <a:prstGeom prst="rect">
            <a:avLst/>
          </a:prstGeom>
          <a:solidFill>
            <a:schemeClr val="accent2">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fontAlgn="auto">
              <a:spcBef>
                <a:spcPts val="0"/>
              </a:spcBef>
              <a:spcAft>
                <a:spcPts val="0"/>
              </a:spcAft>
              <a:defRPr/>
            </a:pPr>
            <a:r>
              <a:rPr kumimoji="0" lang="zh-TW" altLang="en-US" sz="1600" b="1" u="sng" dirty="0" smtClean="0">
                <a:solidFill>
                  <a:srgbClr val="002060"/>
                </a:solidFill>
                <a:latin typeface="微軟正黑體" panose="020B0604030504040204" pitchFamily="34" charset="-120"/>
                <a:ea typeface="微軟正黑體" panose="020B0604030504040204" pitchFamily="34" charset="-120"/>
              </a:rPr>
              <a:t>小楊</a:t>
            </a:r>
            <a:r>
              <a:rPr kumimoji="0" lang="zh-TW" altLang="en-US" sz="1600" b="1" dirty="0" smtClean="0">
                <a:solidFill>
                  <a:srgbClr val="002060"/>
                </a:solidFill>
                <a:latin typeface="微軟正黑體" panose="020B0604030504040204" pitchFamily="34" charset="-120"/>
                <a:ea typeface="微軟正黑體" panose="020B0604030504040204" pitchFamily="34" charset="-120"/>
              </a:rPr>
              <a:t>獲得免遭裁罰的</a:t>
            </a:r>
            <a:r>
              <a:rPr kumimoji="0" lang="zh-TW" altLang="en-US" sz="1600" b="1" dirty="0" smtClean="0">
                <a:solidFill>
                  <a:srgbClr val="FF0000"/>
                </a:solidFill>
                <a:latin typeface="微軟正黑體" panose="020B0604030504040204" pitchFamily="34" charset="-120"/>
                <a:ea typeface="微軟正黑體" panose="020B0604030504040204" pitchFamily="34" charset="-120"/>
              </a:rPr>
              <a:t>不法利益</a:t>
            </a:r>
            <a:endParaRPr kumimoji="0"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4816277" y="2279009"/>
            <a:ext cx="1773294" cy="1858297"/>
          </a:xfrm>
          <a:prstGeom prst="rect">
            <a:avLst/>
          </a:prstGeom>
          <a:solidFill>
            <a:schemeClr val="accent4">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lvl="0">
              <a:defRPr/>
            </a:pPr>
            <a:r>
              <a:rPr kumimoji="0" lang="zh-TW" altLang="en-US" sz="1600" b="1" u="sng" dirty="0" smtClean="0">
                <a:solidFill>
                  <a:srgbClr val="002060"/>
                </a:solidFill>
                <a:latin typeface="微軟正黑體" panose="020B0604030504040204" pitchFamily="34" charset="-120"/>
                <a:ea typeface="微軟正黑體" panose="020B0604030504040204" pitchFamily="34" charset="-120"/>
              </a:rPr>
              <a:t>小</a:t>
            </a:r>
            <a:r>
              <a:rPr kumimoji="0" lang="zh-TW" altLang="en-US" sz="1600" b="1" u="sng" dirty="0">
                <a:solidFill>
                  <a:srgbClr val="002060"/>
                </a:solidFill>
                <a:latin typeface="微軟正黑體" panose="020B0604030504040204" pitchFamily="34" charset="-120"/>
                <a:ea typeface="微軟正黑體" panose="020B0604030504040204" pitchFamily="34" charset="-120"/>
              </a:rPr>
              <a:t>蔡</a:t>
            </a:r>
            <a:r>
              <a:rPr kumimoji="0" lang="zh-TW" altLang="en-US" sz="1600" b="1" dirty="0" smtClean="0">
                <a:solidFill>
                  <a:srgbClr val="FF0000"/>
                </a:solidFill>
                <a:latin typeface="微軟正黑體" panose="020B0604030504040204" pitchFamily="34" charset="-120"/>
                <a:ea typeface="微軟正黑體" panose="020B0604030504040204" pitchFamily="34" charset="-120"/>
              </a:rPr>
              <a:t>違反</a:t>
            </a:r>
            <a:r>
              <a:rPr kumimoji="0" lang="zh-TW" altLang="en-US" sz="1600" b="1" dirty="0" smtClean="0">
                <a:solidFill>
                  <a:srgbClr val="002060"/>
                </a:solidFill>
                <a:latin typeface="微軟正黑體" panose="020B0604030504040204" pitchFamily="34" charset="-120"/>
                <a:ea typeface="微軟正黑體" panose="020B0604030504040204" pitchFamily="34" charset="-120"/>
              </a:rPr>
              <a:t>消防法</a:t>
            </a:r>
            <a:endParaRPr kumimoji="0" lang="zh-TW"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8" name="矩形: 圓角 8"/>
          <p:cNvSpPr/>
          <p:nvPr/>
        </p:nvSpPr>
        <p:spPr>
          <a:xfrm>
            <a:off x="231774" y="2983436"/>
            <a:ext cx="2505075" cy="6985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smtClean="0">
                <a:latin typeface="微軟正黑體" panose="020B0604030504040204" pitchFamily="34" charset="-120"/>
                <a:ea typeface="微軟正黑體" panose="020B0604030504040204" pitchFamily="34" charset="-120"/>
              </a:rPr>
              <a:t>圖利罪構成要件分析</a:t>
            </a:r>
            <a:endParaRPr kumimoji="0" lang="zh-TW" altLang="en-US" b="1" dirty="0">
              <a:latin typeface="微軟正黑體" panose="020B0604030504040204" pitchFamily="34" charset="-120"/>
              <a:ea typeface="微軟正黑體" panose="020B0604030504040204" pitchFamily="34" charset="-120"/>
            </a:endParaRPr>
          </a:p>
        </p:txBody>
      </p:sp>
      <p:pic>
        <p:nvPicPr>
          <p:cNvPr id="20" name="Picture 2" descr="http://icons.iconarchive.com/icons/hopstarter/sleek-xp-basic/128/Administrator-icon.png"/>
          <p:cNvPicPr>
            <a:picLocks noChangeAspect="1" noChangeArrowheads="1"/>
          </p:cNvPicPr>
          <p:nvPr/>
        </p:nvPicPr>
        <p:blipFill>
          <a:blip r:embed="rId2" cstate="email"/>
          <a:srcRect/>
          <a:stretch>
            <a:fillRect/>
          </a:stretch>
        </p:blipFill>
        <p:spPr bwMode="auto">
          <a:xfrm>
            <a:off x="874712" y="577046"/>
            <a:ext cx="1219200" cy="1219200"/>
          </a:xfrm>
          <a:prstGeom prst="rect">
            <a:avLst/>
          </a:prstGeom>
          <a:noFill/>
          <a:ln w="9525">
            <a:noFill/>
            <a:miter lim="800000"/>
            <a:headEnd/>
            <a:tailEnd/>
          </a:ln>
        </p:spPr>
      </p:pic>
      <p:sp>
        <p:nvSpPr>
          <p:cNvPr id="23" name="向右箭號 22"/>
          <p:cNvSpPr/>
          <p:nvPr/>
        </p:nvSpPr>
        <p:spPr>
          <a:xfrm rot="5400000">
            <a:off x="5396925" y="1651988"/>
            <a:ext cx="611998" cy="642045"/>
          </a:xfrm>
          <a:prstGeom prst="stripedRightArrow">
            <a:avLst>
              <a:gd name="adj1" fmla="val 50000"/>
              <a:gd name="adj2" fmla="val 4637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6" name="Picture 2" descr="C:\Users\user\AppData\Local\LINE\Cache\tmp\15655968808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303" y="4252982"/>
            <a:ext cx="8059479" cy="247742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接點 7"/>
          <p:cNvCxnSpPr/>
          <p:nvPr/>
        </p:nvCxnSpPr>
        <p:spPr>
          <a:xfrm>
            <a:off x="2604977" y="5220586"/>
            <a:ext cx="6018028" cy="212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2252660" y="5606902"/>
            <a:ext cx="6370345" cy="212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4963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438400" y="3505200"/>
            <a:ext cx="4243385" cy="17240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noAutofit/>
          </a:bodyPr>
          <a:lstStyle/>
          <a:p>
            <a:r>
              <a:rPr lang="en-US" altLang="zh-TW" sz="3200" dirty="0">
                <a:solidFill>
                  <a:srgbClr val="2AADDA"/>
                </a:solidFill>
                <a:latin typeface="+mn-ea"/>
                <a:ea typeface="+mn-ea"/>
              </a:rPr>
              <a:t/>
            </a:r>
            <a:br>
              <a:rPr lang="en-US" altLang="zh-TW" sz="3200" dirty="0">
                <a:solidFill>
                  <a:srgbClr val="2AADDA"/>
                </a:solidFill>
                <a:latin typeface="+mn-ea"/>
                <a:ea typeface="+mn-ea"/>
              </a:rPr>
            </a:br>
            <a:r>
              <a:rPr lang="zh-TW" altLang="en-US" sz="3200" dirty="0">
                <a:solidFill>
                  <a:srgbClr val="2AADDA"/>
                </a:solidFill>
                <a:latin typeface="+mn-ea"/>
                <a:ea typeface="+mn-ea"/>
                <a:sym typeface="Wingdings 2"/>
              </a:rPr>
              <a:t></a:t>
            </a:r>
            <a:r>
              <a:rPr lang="zh-TW" altLang="en-US" sz="3200" dirty="0">
                <a:solidFill>
                  <a:srgbClr val="2AADDA"/>
                </a:solidFill>
                <a:latin typeface="+mn-ea"/>
                <a:ea typeface="+mn-ea"/>
              </a:rPr>
              <a:t>安檢做得好，安全沒煩惱</a:t>
            </a:r>
            <a:br>
              <a:rPr lang="zh-TW" altLang="en-US" sz="3200" dirty="0">
                <a:solidFill>
                  <a:srgbClr val="2AADDA"/>
                </a:solidFill>
                <a:latin typeface="+mn-ea"/>
                <a:ea typeface="+mn-ea"/>
              </a:rPr>
            </a:br>
            <a:endParaRPr lang="zh-TW" altLang="en-US" sz="3200" dirty="0">
              <a:solidFill>
                <a:srgbClr val="2AADDA"/>
              </a:solidFill>
              <a:latin typeface="+mn-ea"/>
              <a:ea typeface="+mn-ea"/>
            </a:endParaRPr>
          </a:p>
        </p:txBody>
      </p:sp>
      <p:sp>
        <p:nvSpPr>
          <p:cNvPr id="3" name="投影片編號版面配置區 2"/>
          <p:cNvSpPr>
            <a:spLocks noGrp="1"/>
          </p:cNvSpPr>
          <p:nvPr>
            <p:ph type="sldNum" sz="quarter" idx="12"/>
          </p:nvPr>
        </p:nvSpPr>
        <p:spPr>
          <a:xfrm>
            <a:off x="6943725" y="6492875"/>
            <a:ext cx="2057400" cy="365125"/>
          </a:xfrm>
        </p:spPr>
        <p:txBody>
          <a:bodyPr/>
          <a:lstStyle/>
          <a:p>
            <a:fld id="{565CE74E-AB26-4998-AD42-012C4C1AD076}" type="slidenum">
              <a:rPr lang="zh-CN" altLang="en-US" smtClean="0">
                <a:solidFill>
                  <a:prstClr val="black">
                    <a:tint val="75000"/>
                  </a:prstClr>
                </a:solidFill>
              </a:rPr>
              <a:pPr/>
              <a:t>18</a:t>
            </a:fld>
            <a:endParaRPr lang="zh-CN" altLang="en-US">
              <a:solidFill>
                <a:prstClr val="black">
                  <a:tint val="75000"/>
                </a:prstClr>
              </a:solidFill>
            </a:endParaRPr>
          </a:p>
        </p:txBody>
      </p:sp>
      <p:graphicFrame>
        <p:nvGraphicFramePr>
          <p:cNvPr id="12" name="資料庫圖表 11"/>
          <p:cNvGraphicFramePr/>
          <p:nvPr>
            <p:extLst>
              <p:ext uri="{D42A27DB-BD31-4B8C-83A1-F6EECF244321}">
                <p14:modId xmlns:p14="http://schemas.microsoft.com/office/powerpoint/2010/main" val="3826522826"/>
              </p:ext>
            </p:extLst>
          </p:nvPr>
        </p:nvGraphicFramePr>
        <p:xfrm>
          <a:off x="173884" y="1309448"/>
          <a:ext cx="8858250" cy="5495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橢圓 7"/>
          <p:cNvSpPr/>
          <p:nvPr/>
        </p:nvSpPr>
        <p:spPr>
          <a:xfrm>
            <a:off x="967936" y="2088107"/>
            <a:ext cx="465079" cy="342524"/>
          </a:xfrm>
          <a:prstGeom prst="ellipse">
            <a:avLst/>
          </a:prstGeom>
          <a:solidFill>
            <a:schemeClr val="accent6"/>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500" b="0" i="0" u="none" strike="noStrike" kern="0" cap="none" spc="0" normalizeH="0" baseline="0" noProof="0" dirty="0">
                <a:ln>
                  <a:noFill/>
                </a:ln>
                <a:solidFill>
                  <a:prstClr val="white"/>
                </a:solidFill>
                <a:effectLst/>
                <a:uLnTx/>
                <a:uFillTx/>
                <a:latin typeface="Calibri"/>
                <a:ea typeface="新細明體" panose="02020500000000000000" pitchFamily="18" charset="-120"/>
                <a:cs typeface="+mn-cs"/>
              </a:rPr>
              <a:t>1</a:t>
            </a:r>
            <a:endParaRPr kumimoji="0" lang="zh-TW" altLang="en-US" sz="2500" b="0" i="0" u="none" strike="noStrike" kern="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9" name="橢圓 8"/>
          <p:cNvSpPr/>
          <p:nvPr/>
        </p:nvSpPr>
        <p:spPr>
          <a:xfrm>
            <a:off x="4343400" y="2453436"/>
            <a:ext cx="465079" cy="342524"/>
          </a:xfrm>
          <a:prstGeom prst="ellipse">
            <a:avLst/>
          </a:prstGeom>
          <a:solidFill>
            <a:schemeClr val="accent6"/>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5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2</a:t>
            </a:r>
            <a:endParaRPr kumimoji="0" lang="zh-TW" altLang="en-US" sz="2500" b="0" i="0" u="none" strike="noStrike" kern="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0" name="橢圓 9"/>
          <p:cNvSpPr/>
          <p:nvPr/>
        </p:nvSpPr>
        <p:spPr>
          <a:xfrm>
            <a:off x="7507345" y="2033441"/>
            <a:ext cx="465079" cy="342524"/>
          </a:xfrm>
          <a:prstGeom prst="ellipse">
            <a:avLst/>
          </a:prstGeom>
          <a:solidFill>
            <a:schemeClr val="accent6"/>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5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3</a:t>
            </a:r>
            <a:endParaRPr kumimoji="0" lang="zh-TW" altLang="en-US" sz="2500" b="0" i="0" u="none" strike="noStrike" kern="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1" name="橢圓 10"/>
          <p:cNvSpPr/>
          <p:nvPr/>
        </p:nvSpPr>
        <p:spPr>
          <a:xfrm>
            <a:off x="2111240" y="4604648"/>
            <a:ext cx="465079" cy="342524"/>
          </a:xfrm>
          <a:prstGeom prst="ellipse">
            <a:avLst/>
          </a:prstGeom>
          <a:solidFill>
            <a:schemeClr val="accent6"/>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5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4</a:t>
            </a:r>
            <a:endParaRPr kumimoji="0" lang="zh-TW" altLang="en-US" sz="2500" b="0" i="0" u="none" strike="noStrike" kern="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13" name="橢圓 12"/>
          <p:cNvSpPr/>
          <p:nvPr/>
        </p:nvSpPr>
        <p:spPr>
          <a:xfrm>
            <a:off x="6923659" y="4604648"/>
            <a:ext cx="465079" cy="342524"/>
          </a:xfrm>
          <a:prstGeom prst="ellipse">
            <a:avLst/>
          </a:prstGeom>
          <a:solidFill>
            <a:schemeClr val="accent6"/>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5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5</a:t>
            </a:r>
            <a:endParaRPr kumimoji="0" lang="zh-TW" altLang="en-US" sz="2500" b="0" i="0" u="none" strike="noStrike" kern="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pic>
        <p:nvPicPr>
          <p:cNvPr id="4" name="圖片 3"/>
          <p:cNvPicPr>
            <a:picLocks noChangeAspect="1"/>
          </p:cNvPicPr>
          <p:nvPr/>
        </p:nvPicPr>
        <p:blipFill>
          <a:blip r:embed="rId7" cstate="email"/>
          <a:stretch>
            <a:fillRect/>
          </a:stretch>
        </p:blipFill>
        <p:spPr>
          <a:xfrm>
            <a:off x="5745724" y="469476"/>
            <a:ext cx="3286029" cy="1133954"/>
          </a:xfrm>
          <a:prstGeom prst="rect">
            <a:avLst/>
          </a:prstGeom>
        </p:spPr>
      </p:pic>
      <p:sp>
        <p:nvSpPr>
          <p:cNvPr id="5" name="文字方塊 4"/>
          <p:cNvSpPr txBox="1"/>
          <p:nvPr/>
        </p:nvSpPr>
        <p:spPr>
          <a:xfrm>
            <a:off x="4996413" y="1594528"/>
            <a:ext cx="2392325" cy="369332"/>
          </a:xfrm>
          <a:prstGeom prst="rect">
            <a:avLst/>
          </a:prstGeom>
          <a:solidFill>
            <a:srgbClr val="FF66CC"/>
          </a:solidFill>
        </p:spPr>
        <p:txBody>
          <a:bodyPr wrap="square" rtlCol="0">
            <a:spAutoFit/>
          </a:bodyPr>
          <a:lstStyle/>
          <a:p>
            <a:pPr algn="ctr"/>
            <a:r>
              <a:rPr lang="zh-TW" altLang="en-US" b="1" dirty="0" smtClean="0">
                <a:latin typeface="+mn-ea"/>
                <a:ea typeface="+mn-ea"/>
              </a:rPr>
              <a:t>申請展延有標準</a:t>
            </a:r>
            <a:endParaRPr lang="zh-TW" altLang="en-US" b="1" dirty="0">
              <a:latin typeface="+mn-ea"/>
              <a:ea typeface="+mn-ea"/>
            </a:endParaRPr>
          </a:p>
        </p:txBody>
      </p:sp>
      <p:sp>
        <p:nvSpPr>
          <p:cNvPr id="14" name="文字方塊 13"/>
          <p:cNvSpPr txBox="1"/>
          <p:nvPr/>
        </p:nvSpPr>
        <p:spPr>
          <a:xfrm>
            <a:off x="1518076" y="1566447"/>
            <a:ext cx="2392325" cy="369332"/>
          </a:xfrm>
          <a:prstGeom prst="rect">
            <a:avLst/>
          </a:prstGeom>
          <a:solidFill>
            <a:srgbClr val="FF66CC"/>
          </a:solidFill>
        </p:spPr>
        <p:txBody>
          <a:bodyPr wrap="square" rtlCol="0">
            <a:spAutoFit/>
          </a:bodyPr>
          <a:lstStyle/>
          <a:p>
            <a:pPr algn="ctr"/>
            <a:r>
              <a:rPr lang="zh-TW" altLang="en-US" b="1" dirty="0" smtClean="0">
                <a:latin typeface="+mn-ea"/>
                <a:ea typeface="+mn-ea"/>
              </a:rPr>
              <a:t>裁處方式有規定</a:t>
            </a:r>
            <a:endParaRPr lang="zh-TW" altLang="en-US" b="1" dirty="0">
              <a:latin typeface="+mn-ea"/>
              <a:ea typeface="+mn-ea"/>
            </a:endParaRPr>
          </a:p>
        </p:txBody>
      </p:sp>
      <p:sp>
        <p:nvSpPr>
          <p:cNvPr id="17" name="加號 16"/>
          <p:cNvSpPr/>
          <p:nvPr/>
        </p:nvSpPr>
        <p:spPr>
          <a:xfrm>
            <a:off x="4214433" y="1552399"/>
            <a:ext cx="524934" cy="45359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209950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200" dirty="0" smtClean="0">
                <a:solidFill>
                  <a:srgbClr val="2AADDA"/>
                </a:solidFill>
                <a:latin typeface="+mn-ea"/>
                <a:ea typeface="+mn-ea"/>
              </a:rPr>
              <a:t/>
            </a:r>
            <a:br>
              <a:rPr lang="en-US" altLang="zh-TW" sz="3200" dirty="0" smtClean="0">
                <a:solidFill>
                  <a:srgbClr val="2AADDA"/>
                </a:solidFill>
                <a:latin typeface="+mn-ea"/>
                <a:ea typeface="+mn-ea"/>
              </a:rPr>
            </a:br>
            <a:r>
              <a:rPr lang="en-US" altLang="zh-TW" sz="3200" dirty="0" smtClean="0">
                <a:solidFill>
                  <a:srgbClr val="2AADDA"/>
                </a:solidFill>
                <a:latin typeface="+mn-ea"/>
                <a:ea typeface="+mn-ea"/>
              </a:rPr>
              <a:t/>
            </a:r>
            <a:br>
              <a:rPr lang="en-US" altLang="zh-TW" sz="3200" dirty="0" smtClean="0">
                <a:solidFill>
                  <a:srgbClr val="2AADDA"/>
                </a:solidFill>
                <a:latin typeface="+mn-ea"/>
                <a:ea typeface="+mn-ea"/>
              </a:rPr>
            </a:br>
            <a:r>
              <a:rPr lang="zh-TW" altLang="en-US" sz="3200" dirty="0" smtClean="0">
                <a:solidFill>
                  <a:srgbClr val="2AADDA"/>
                </a:solidFill>
                <a:latin typeface="+mn-ea"/>
                <a:ea typeface="+mn-ea"/>
                <a:sym typeface="Wingdings 2"/>
              </a:rPr>
              <a:t>濫用</a:t>
            </a:r>
            <a:r>
              <a:rPr lang="zh-TW" altLang="en-US" sz="3200" dirty="0" smtClean="0">
                <a:solidFill>
                  <a:srgbClr val="2AADDA"/>
                </a:solidFill>
                <a:latin typeface="+mn-ea"/>
                <a:ea typeface="+mn-ea"/>
              </a:rPr>
              <a:t>補助款，依法應催還</a:t>
            </a:r>
            <a:r>
              <a:rPr lang="zh-TW" altLang="en-US" sz="3200" dirty="0">
                <a:solidFill>
                  <a:prstClr val="white"/>
                </a:solidFill>
                <a:effectLst>
                  <a:outerShdw blurRad="38100" dist="38100" dir="2700000" algn="tl">
                    <a:srgbClr val="000000">
                      <a:alpha val="43137"/>
                    </a:srgbClr>
                  </a:outerShdw>
                  <a:reflection blurRad="6350" stA="37000" endPos="45500" dir="5400000" sy="-100000" algn="bl" rotWithShape="0"/>
                </a:effectLst>
                <a:latin typeface="+mn-ea"/>
                <a:ea typeface="+mn-ea"/>
              </a:rPr>
              <a:t/>
            </a:r>
            <a:br>
              <a:rPr lang="zh-TW" altLang="en-US" sz="3200" dirty="0">
                <a:solidFill>
                  <a:prstClr val="white"/>
                </a:solidFill>
                <a:effectLst>
                  <a:outerShdw blurRad="38100" dist="38100" dir="2700000" algn="tl">
                    <a:srgbClr val="000000">
                      <a:alpha val="43137"/>
                    </a:srgbClr>
                  </a:outerShdw>
                  <a:reflection blurRad="6350" stA="37000" endPos="45500" dir="5400000" sy="-100000" algn="bl" rotWithShape="0"/>
                </a:effectLst>
                <a:latin typeface="+mn-ea"/>
                <a:ea typeface="+mn-ea"/>
              </a:rPr>
            </a:br>
            <a:endParaRPr lang="zh-TW" altLang="en-US" sz="3200" dirty="0">
              <a:latin typeface="+mn-ea"/>
              <a:ea typeface="+mn-ea"/>
            </a:endParaRPr>
          </a:p>
        </p:txBody>
      </p:sp>
      <p:sp>
        <p:nvSpPr>
          <p:cNvPr id="15" name="投影片編號版面配置區 1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19</a:t>
            </a:fld>
            <a:endParaRPr lang="zh-CN" altLang="en-US">
              <a:solidFill>
                <a:prstClr val="black">
                  <a:tint val="75000"/>
                </a:prstClr>
              </a:solidFill>
            </a:endParaRPr>
          </a:p>
        </p:txBody>
      </p:sp>
      <p:sp>
        <p:nvSpPr>
          <p:cNvPr id="10" name="文字方塊 9"/>
          <p:cNvSpPr txBox="1"/>
          <p:nvPr/>
        </p:nvSpPr>
        <p:spPr>
          <a:xfrm>
            <a:off x="4742664" y="1942908"/>
            <a:ext cx="3896510" cy="2426305"/>
          </a:xfrm>
          <a:prstGeom prst="rect">
            <a:avLst/>
          </a:prstGeom>
          <a:noFill/>
        </p:spPr>
        <p:txBody>
          <a:bodyPr wrap="square">
            <a:spAutoFit/>
          </a:bodyPr>
          <a:lstStyle/>
          <a:p>
            <a:pPr indent="531813" algn="just" defTabSz="457200" hangingPunct="0">
              <a:lnSpc>
                <a:spcPts val="2600"/>
              </a:lnSpc>
              <a:defRPr/>
            </a:pPr>
            <a:r>
              <a:rPr kumimoji="1" lang="zh-TW" altLang="en-US" dirty="0" smtClean="0">
                <a:solidFill>
                  <a:srgbClr val="002060"/>
                </a:solidFill>
                <a:latin typeface="微軟正黑體" pitchFamily="34" charset="-120"/>
                <a:ea typeface="微軟正黑體" pitchFamily="34" charset="-120"/>
              </a:rPr>
              <a:t>當</a:t>
            </a:r>
            <a:r>
              <a:rPr kumimoji="1" lang="zh-TW" altLang="zh-TW" dirty="0" smtClean="0">
                <a:solidFill>
                  <a:srgbClr val="002060"/>
                </a:solidFill>
                <a:latin typeface="微軟正黑體" pitchFamily="34" charset="-120"/>
                <a:ea typeface="微軟正黑體" pitchFamily="34" charset="-120"/>
              </a:rPr>
              <a:t>機關</a:t>
            </a:r>
            <a:r>
              <a:rPr lang="zh-TW" altLang="en-US" dirty="0" smtClean="0">
                <a:solidFill>
                  <a:srgbClr val="002060"/>
                </a:solidFill>
                <a:latin typeface="微軟正黑體" pitchFamily="34" charset="-120"/>
                <a:ea typeface="微軟正黑體" pitchFamily="34" charset="-120"/>
              </a:rPr>
              <a:t>委託</a:t>
            </a:r>
            <a:r>
              <a:rPr kumimoji="1" lang="zh-TW" altLang="zh-TW" dirty="0" smtClean="0">
                <a:solidFill>
                  <a:srgbClr val="002060"/>
                </a:solidFill>
                <a:latin typeface="微軟正黑體" pitchFamily="34" charset="-120"/>
                <a:ea typeface="微軟正黑體" pitchFamily="34" charset="-120"/>
              </a:rPr>
              <a:t>會計師</a:t>
            </a:r>
            <a:r>
              <a:rPr kumimoji="1" lang="zh-TW" altLang="en-US" dirty="0" smtClean="0">
                <a:solidFill>
                  <a:srgbClr val="002060"/>
                </a:solidFill>
                <a:latin typeface="微軟正黑體" pitchFamily="34" charset="-120"/>
                <a:ea typeface="微軟正黑體" pitchFamily="34" charset="-120"/>
              </a:rPr>
              <a:t>查核</a:t>
            </a:r>
            <a:r>
              <a:rPr kumimoji="1" lang="zh-TW" altLang="zh-TW" dirty="0" smtClean="0">
                <a:solidFill>
                  <a:srgbClr val="002060"/>
                </a:solidFill>
                <a:latin typeface="微軟正黑體" pitchFamily="34" charset="-120"/>
                <a:ea typeface="微軟正黑體" pitchFamily="34" charset="-120"/>
              </a:rPr>
              <a:t>補助案件帳務</a:t>
            </a:r>
            <a:r>
              <a:rPr kumimoji="1" lang="zh-TW" altLang="en-US" dirty="0" smtClean="0">
                <a:solidFill>
                  <a:srgbClr val="002060"/>
                </a:solidFill>
                <a:latin typeface="微軟正黑體" pitchFamily="34" charset="-120"/>
                <a:ea typeface="微軟正黑體" pitchFamily="34" charset="-120"/>
              </a:rPr>
              <a:t>時</a:t>
            </a:r>
            <a:r>
              <a:rPr kumimoji="1" lang="zh-TW" altLang="zh-TW" dirty="0" smtClean="0">
                <a:solidFill>
                  <a:srgbClr val="002060"/>
                </a:solidFill>
                <a:latin typeface="微軟正黑體" pitchFamily="34" charset="-120"/>
                <a:ea typeface="微軟正黑體" pitchFamily="34" charset="-120"/>
              </a:rPr>
              <a:t>，發現</a:t>
            </a:r>
            <a:r>
              <a:rPr kumimoji="1" lang="zh-TW" altLang="zh-TW" u="sng" dirty="0">
                <a:solidFill>
                  <a:srgbClr val="FF0000"/>
                </a:solidFill>
                <a:latin typeface="微軟正黑體" pitchFamily="34" charset="-120"/>
                <a:ea typeface="微軟正黑體" pitchFamily="34" charset="-120"/>
              </a:rPr>
              <a:t>小</a:t>
            </a:r>
            <a:r>
              <a:rPr kumimoji="1" lang="zh-TW" altLang="zh-TW" u="sng" dirty="0" smtClean="0">
                <a:solidFill>
                  <a:srgbClr val="FF0000"/>
                </a:solidFill>
                <a:latin typeface="微軟正黑體" pitchFamily="34" charset="-120"/>
                <a:ea typeface="微軟正黑體" pitchFamily="34" charset="-120"/>
              </a:rPr>
              <a:t>應</a:t>
            </a:r>
            <a:r>
              <a:rPr kumimoji="1" lang="zh-TW" altLang="en-US" dirty="0" smtClean="0">
                <a:solidFill>
                  <a:srgbClr val="FF0000"/>
                </a:solidFill>
                <a:latin typeface="微軟正黑體" pitchFamily="34" charset="-120"/>
                <a:ea typeface="微軟正黑體" pitchFamily="34" charset="-120"/>
              </a:rPr>
              <a:t>服務</a:t>
            </a:r>
            <a:r>
              <a:rPr kumimoji="1" lang="zh-TW" altLang="zh-TW" dirty="0" smtClean="0">
                <a:solidFill>
                  <a:srgbClr val="FF0000"/>
                </a:solidFill>
                <a:latin typeface="微軟正黑體" pitchFamily="34" charset="-120"/>
                <a:ea typeface="微軟正黑體" pitchFamily="34" charset="-120"/>
              </a:rPr>
              <a:t>的</a:t>
            </a:r>
            <a:r>
              <a:rPr kumimoji="1" lang="zh-TW" altLang="en-US" dirty="0" smtClean="0">
                <a:solidFill>
                  <a:srgbClr val="FF0000"/>
                </a:solidFill>
                <a:latin typeface="微軟正黑體" pitchFamily="34" charset="-120"/>
                <a:ea typeface="微軟正黑體" pitchFamily="34" charset="-120"/>
              </a:rPr>
              <a:t>財團</a:t>
            </a:r>
            <a:r>
              <a:rPr kumimoji="1" lang="zh-TW" altLang="zh-TW" dirty="0" smtClean="0">
                <a:solidFill>
                  <a:srgbClr val="FF0000"/>
                </a:solidFill>
                <a:latin typeface="微軟正黑體" pitchFamily="34" charset="-120"/>
                <a:ea typeface="微軟正黑體" pitchFamily="34" charset="-120"/>
              </a:rPr>
              <a:t>法人</a:t>
            </a:r>
            <a:r>
              <a:rPr kumimoji="1" lang="zh-TW" altLang="zh-TW" dirty="0">
                <a:solidFill>
                  <a:srgbClr val="FF0000"/>
                </a:solidFill>
                <a:latin typeface="微軟正黑體" pitchFamily="34" charset="-120"/>
                <a:ea typeface="微軟正黑體" pitchFamily="34" charset="-120"/>
              </a:rPr>
              <a:t>將</a:t>
            </a:r>
            <a:r>
              <a:rPr kumimoji="1" lang="zh-TW" altLang="zh-TW" dirty="0" smtClean="0">
                <a:solidFill>
                  <a:srgbClr val="FF0000"/>
                </a:solidFill>
                <a:latin typeface="微軟正黑體" pitchFamily="34" charset="-120"/>
                <a:ea typeface="微軟正黑體" pitchFamily="34" charset="-120"/>
              </a:rPr>
              <a:t>補助費支用</a:t>
            </a:r>
            <a:r>
              <a:rPr kumimoji="1" lang="zh-TW" altLang="zh-TW" dirty="0">
                <a:solidFill>
                  <a:srgbClr val="FF0000"/>
                </a:solidFill>
                <a:latin typeface="微軟正黑體" pitchFamily="34" charset="-120"/>
                <a:ea typeface="微軟正黑體" pitchFamily="34" charset="-120"/>
              </a:rPr>
              <a:t>在與研究計畫</a:t>
            </a:r>
            <a:r>
              <a:rPr kumimoji="1" lang="zh-TW" altLang="zh-TW" dirty="0" smtClean="0">
                <a:solidFill>
                  <a:srgbClr val="FF0000"/>
                </a:solidFill>
                <a:latin typeface="微軟正黑體" pitchFamily="34" charset="-120"/>
                <a:ea typeface="微軟正黑體" pitchFamily="34" charset="-120"/>
              </a:rPr>
              <a:t>無關</a:t>
            </a:r>
            <a:r>
              <a:rPr kumimoji="1" lang="zh-TW" altLang="en-US" dirty="0" smtClean="0">
                <a:solidFill>
                  <a:srgbClr val="FF0000"/>
                </a:solidFill>
                <a:latin typeface="微軟正黑體" pitchFamily="34" charset="-120"/>
                <a:ea typeface="微軟正黑體" pitchFamily="34" charset="-120"/>
              </a:rPr>
              <a:t>的</a:t>
            </a:r>
            <a:r>
              <a:rPr kumimoji="1" lang="zh-TW" altLang="zh-TW" dirty="0" smtClean="0">
                <a:solidFill>
                  <a:srgbClr val="FF0000"/>
                </a:solidFill>
                <a:latin typeface="微軟正黑體" pitchFamily="34" charset="-120"/>
                <a:ea typeface="微軟正黑體" pitchFamily="34" charset="-120"/>
              </a:rPr>
              <a:t>業務，</a:t>
            </a:r>
            <a:r>
              <a:rPr kumimoji="1" lang="zh-TW" altLang="en-US" dirty="0" smtClean="0">
                <a:solidFill>
                  <a:srgbClr val="FF0000"/>
                </a:solidFill>
                <a:latin typeface="微軟正黑體" pitchFamily="34" charset="-120"/>
                <a:ea typeface="微軟正黑體" pitchFamily="34" charset="-120"/>
              </a:rPr>
              <a:t>而</a:t>
            </a:r>
            <a:r>
              <a:rPr kumimoji="1" lang="zh-TW" altLang="zh-TW" dirty="0" smtClean="0">
                <a:solidFill>
                  <a:srgbClr val="FF0000"/>
                </a:solidFill>
                <a:latin typeface="微軟正黑體" pitchFamily="34" charset="-120"/>
                <a:ea typeface="微軟正黑體" pitchFamily="34" charset="-120"/>
              </a:rPr>
              <a:t>違反補助</a:t>
            </a:r>
            <a:r>
              <a:rPr kumimoji="1" lang="zh-TW" altLang="en-US" dirty="0" smtClean="0">
                <a:solidFill>
                  <a:srgbClr val="FF0000"/>
                </a:solidFill>
                <a:latin typeface="微軟正黑體" pitchFamily="34" charset="-120"/>
                <a:ea typeface="微軟正黑體" pitchFamily="34" charset="-120"/>
              </a:rPr>
              <a:t>法規。</a:t>
            </a:r>
            <a:endParaRPr kumimoji="1" lang="en-US" altLang="zh-TW" dirty="0" smtClean="0">
              <a:solidFill>
                <a:srgbClr val="FF0000"/>
              </a:solidFill>
              <a:latin typeface="微軟正黑體" pitchFamily="34" charset="-120"/>
              <a:ea typeface="微軟正黑體" pitchFamily="34" charset="-120"/>
            </a:endParaRPr>
          </a:p>
          <a:p>
            <a:pPr indent="531813" algn="just" defTabSz="457200" hangingPunct="0">
              <a:lnSpc>
                <a:spcPts val="2600"/>
              </a:lnSpc>
              <a:defRPr/>
            </a:pPr>
            <a:r>
              <a:rPr kumimoji="1" lang="zh-TW" altLang="zh-TW" u="sng" dirty="0" smtClean="0">
                <a:solidFill>
                  <a:srgbClr val="002060"/>
                </a:solidFill>
                <a:latin typeface="微軟正黑體" pitchFamily="34" charset="-120"/>
                <a:ea typeface="微軟正黑體" pitchFamily="34" charset="-120"/>
              </a:rPr>
              <a:t>小李</a:t>
            </a:r>
            <a:r>
              <a:rPr kumimoji="1" lang="zh-TW" altLang="zh-TW" dirty="0" smtClean="0">
                <a:solidFill>
                  <a:srgbClr val="002060"/>
                </a:solidFill>
                <a:latin typeface="微軟正黑體" pitchFamily="34" charset="-120"/>
                <a:ea typeface="微軟正黑體" pitchFamily="34" charset="-120"/>
              </a:rPr>
              <a:t>不</a:t>
            </a:r>
            <a:r>
              <a:rPr kumimoji="1" lang="zh-TW" altLang="en-US" dirty="0" smtClean="0">
                <a:solidFill>
                  <a:srgbClr val="002060"/>
                </a:solidFill>
                <a:latin typeface="微軟正黑體" pitchFamily="34" charset="-120"/>
                <a:ea typeface="微軟正黑體" pitchFamily="34" charset="-120"/>
              </a:rPr>
              <a:t>希望</a:t>
            </a:r>
            <a:r>
              <a:rPr kumimoji="1" lang="zh-TW" altLang="en-US" u="sng" dirty="0" smtClean="0">
                <a:solidFill>
                  <a:srgbClr val="002060"/>
                </a:solidFill>
                <a:latin typeface="微軟正黑體" pitchFamily="34" charset="-120"/>
                <a:ea typeface="微軟正黑體" pitchFamily="34" charset="-120"/>
              </a:rPr>
              <a:t>小應</a:t>
            </a:r>
            <a:r>
              <a:rPr kumimoji="1" lang="zh-TW" altLang="en-US" dirty="0" smtClean="0">
                <a:solidFill>
                  <a:srgbClr val="002060"/>
                </a:solidFill>
                <a:latin typeface="微軟正黑體" pitchFamily="34" charset="-120"/>
                <a:ea typeface="微軟正黑體" pitchFamily="34" charset="-120"/>
              </a:rPr>
              <a:t>的</a:t>
            </a:r>
            <a:r>
              <a:rPr kumimoji="1" lang="zh-TW" altLang="zh-TW" dirty="0" smtClean="0">
                <a:solidFill>
                  <a:srgbClr val="002060"/>
                </a:solidFill>
                <a:latin typeface="微軟正黑體" pitchFamily="34" charset="-120"/>
                <a:ea typeface="微軟正黑體" pitchFamily="34" charset="-120"/>
              </a:rPr>
              <a:t>研究</a:t>
            </a:r>
            <a:r>
              <a:rPr kumimoji="1" lang="zh-TW" altLang="zh-TW" dirty="0">
                <a:solidFill>
                  <a:srgbClr val="002060"/>
                </a:solidFill>
                <a:latin typeface="微軟正黑體" pitchFamily="34" charset="-120"/>
                <a:ea typeface="微軟正黑體" pitchFamily="34" charset="-120"/>
              </a:rPr>
              <a:t>計畫受阻礙</a:t>
            </a:r>
            <a:r>
              <a:rPr kumimoji="1" lang="zh-TW" altLang="zh-TW" dirty="0" smtClean="0">
                <a:solidFill>
                  <a:srgbClr val="002060"/>
                </a:solidFill>
                <a:latin typeface="微軟正黑體" pitchFamily="34" charset="-120"/>
                <a:ea typeface="微軟正黑體" pitchFamily="34" charset="-120"/>
              </a:rPr>
              <a:t>，仍</a:t>
            </a:r>
            <a:r>
              <a:rPr kumimoji="1" lang="zh-TW" altLang="en-US" dirty="0" smtClean="0">
                <a:solidFill>
                  <a:srgbClr val="002060"/>
                </a:solidFill>
                <a:latin typeface="微軟正黑體" pitchFamily="34" charset="-120"/>
                <a:ea typeface="微軟正黑體" pitchFamily="34" charset="-120"/>
              </a:rPr>
              <a:t>通過驗收而結案</a:t>
            </a:r>
            <a:r>
              <a:rPr kumimoji="1" lang="zh-TW" altLang="zh-TW" dirty="0" smtClean="0">
                <a:solidFill>
                  <a:srgbClr val="002060"/>
                </a:solidFill>
                <a:latin typeface="微軟正黑體" pitchFamily="34" charset="-120"/>
                <a:ea typeface="微軟正黑體" pitchFamily="34" charset="-120"/>
              </a:rPr>
              <a:t>並</a:t>
            </a:r>
            <a:r>
              <a:rPr kumimoji="1" lang="zh-TW" altLang="zh-TW" dirty="0">
                <a:solidFill>
                  <a:srgbClr val="002060"/>
                </a:solidFill>
                <a:latin typeface="微軟正黑體" pitchFamily="34" charset="-120"/>
                <a:ea typeface="微軟正黑體" pitchFamily="34" charset="-120"/>
              </a:rPr>
              <a:t>核撥補助款</a:t>
            </a:r>
            <a:r>
              <a:rPr kumimoji="1" lang="zh-TW" altLang="zh-TW" dirty="0" smtClean="0">
                <a:solidFill>
                  <a:srgbClr val="002060"/>
                </a:solidFill>
                <a:latin typeface="微軟正黑體" pitchFamily="34" charset="-120"/>
                <a:ea typeface="微軟正黑體" pitchFamily="34" charset="-120"/>
              </a:rPr>
              <a:t>，</a:t>
            </a:r>
            <a:r>
              <a:rPr kumimoji="1" lang="zh-TW" altLang="en-US" dirty="0" smtClean="0">
                <a:solidFill>
                  <a:srgbClr val="002060"/>
                </a:solidFill>
                <a:latin typeface="微軟正黑體" pitchFamily="34" charset="-120"/>
                <a:ea typeface="微軟正黑體" pitchFamily="34" charset="-120"/>
              </a:rPr>
              <a:t>會有法律</a:t>
            </a:r>
            <a:r>
              <a:rPr kumimoji="1" lang="zh-TW" altLang="zh-TW" dirty="0" smtClean="0">
                <a:solidFill>
                  <a:srgbClr val="002060"/>
                </a:solidFill>
                <a:latin typeface="微軟正黑體" pitchFamily="34" charset="-120"/>
                <a:ea typeface="微軟正黑體" pitchFamily="34" charset="-120"/>
              </a:rPr>
              <a:t>責任</a:t>
            </a:r>
            <a:r>
              <a:rPr kumimoji="1" lang="zh-TW" altLang="en-US" dirty="0" smtClean="0">
                <a:solidFill>
                  <a:srgbClr val="002060"/>
                </a:solidFill>
                <a:latin typeface="微軟正黑體" pitchFamily="34" charset="-120"/>
                <a:ea typeface="微軟正黑體" pitchFamily="34" charset="-120"/>
              </a:rPr>
              <a:t>嗎？</a:t>
            </a:r>
            <a:endParaRPr lang="zh-TW" altLang="zh-TW" spc="100" dirty="0">
              <a:solidFill>
                <a:srgbClr val="002060"/>
              </a:solidFill>
              <a:latin typeface="微軟正黑體" panose="020B0604030504040204" pitchFamily="34" charset="-120"/>
              <a:ea typeface="微軟正黑體" panose="020B0604030504040204" pitchFamily="34" charset="-120"/>
            </a:endParaRPr>
          </a:p>
        </p:txBody>
      </p:sp>
      <p:sp>
        <p:nvSpPr>
          <p:cNvPr id="11" name="文字方塊 5"/>
          <p:cNvSpPr txBox="1">
            <a:spLocks noChangeArrowheads="1"/>
          </p:cNvSpPr>
          <p:nvPr/>
        </p:nvSpPr>
        <p:spPr bwMode="auto">
          <a:xfrm>
            <a:off x="1589088" y="1143000"/>
            <a:ext cx="1415772" cy="461665"/>
          </a:xfrm>
          <a:prstGeom prst="rect">
            <a:avLst/>
          </a:prstGeom>
          <a:noFill/>
          <a:ln w="9525">
            <a:noFill/>
            <a:miter lim="800000"/>
            <a:headEnd/>
            <a:tailEnd/>
          </a:ln>
        </p:spPr>
        <p:txBody>
          <a:bodyPr wrap="none">
            <a:spAutoFit/>
          </a:bodyPr>
          <a:lstStyle/>
          <a:p>
            <a:r>
              <a:rPr lang="zh-TW" altLang="en-US" sz="2400" b="1" u="sng" dirty="0">
                <a:solidFill>
                  <a:srgbClr val="7030A0"/>
                </a:solidFill>
                <a:latin typeface="微軟正黑體" pitchFamily="34" charset="-120"/>
                <a:ea typeface="微軟正黑體" pitchFamily="34" charset="-120"/>
              </a:rPr>
              <a:t>故事簡述</a:t>
            </a:r>
          </a:p>
        </p:txBody>
      </p:sp>
      <p:pic>
        <p:nvPicPr>
          <p:cNvPr id="12" name="Picture 2" descr="http://icons.iconarchive.com/icons/raindropmemory/down-to-earth/72/G12-Book-3-icon.png"/>
          <p:cNvPicPr>
            <a:picLocks noChangeAspect="1" noChangeArrowheads="1"/>
          </p:cNvPicPr>
          <p:nvPr/>
        </p:nvPicPr>
        <p:blipFill>
          <a:blip r:embed="rId2" cstate="email"/>
          <a:srcRect/>
          <a:stretch>
            <a:fillRect/>
          </a:stretch>
        </p:blipFill>
        <p:spPr bwMode="auto">
          <a:xfrm>
            <a:off x="931863" y="981075"/>
            <a:ext cx="685800" cy="685800"/>
          </a:xfrm>
          <a:prstGeom prst="rect">
            <a:avLst/>
          </a:prstGeom>
          <a:noFill/>
          <a:ln w="9525">
            <a:noFill/>
            <a:miter lim="800000"/>
            <a:headEnd/>
            <a:tailEnd/>
          </a:ln>
        </p:spPr>
      </p:pic>
      <p:pic>
        <p:nvPicPr>
          <p:cNvPr id="13" name="Picture 2" descr="再生能源技術升級 的圖片結果"/>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8843" y="5157736"/>
            <a:ext cx="2518708" cy="1153414"/>
          </a:xfrm>
          <a:prstGeom prst="rect">
            <a:avLst/>
          </a:prstGeom>
          <a:noFill/>
          <a:extLst>
            <a:ext uri="{909E8E84-426E-40DD-AFC4-6F175D3DCCD1}">
              <a14:hiddenFill xmlns:a14="http://schemas.microsoft.com/office/drawing/2010/main">
                <a:solidFill>
                  <a:srgbClr val="FFFFFF"/>
                </a:solidFill>
              </a14:hiddenFill>
            </a:ext>
          </a:extLst>
        </p:spPr>
      </p:pic>
      <p:sp>
        <p:nvSpPr>
          <p:cNvPr id="14" name="文字方塊 13"/>
          <p:cNvSpPr txBox="1"/>
          <p:nvPr/>
        </p:nvSpPr>
        <p:spPr>
          <a:xfrm>
            <a:off x="313990" y="1942908"/>
            <a:ext cx="3864497" cy="3093154"/>
          </a:xfrm>
          <a:prstGeom prst="rect">
            <a:avLst/>
          </a:prstGeom>
          <a:noFill/>
        </p:spPr>
        <p:txBody>
          <a:bodyPr wrap="square" rtlCol="0">
            <a:spAutoFit/>
          </a:bodyPr>
          <a:lstStyle/>
          <a:p>
            <a:pPr>
              <a:lnSpc>
                <a:spcPts val="2600"/>
              </a:lnSpc>
            </a:pPr>
            <a:r>
              <a:rPr kumimoji="1" lang="zh-TW" altLang="en-US" dirty="0" smtClean="0">
                <a:solidFill>
                  <a:prstClr val="black"/>
                </a:solidFill>
                <a:latin typeface="微軟正黑體" pitchFamily="34" charset="-120"/>
                <a:ea typeface="微軟正黑體" pitchFamily="34" charset="-120"/>
              </a:rPr>
              <a:t>        </a:t>
            </a:r>
            <a:r>
              <a:rPr kumimoji="1" lang="zh-TW" altLang="zh-TW" u="sng" dirty="0" smtClean="0">
                <a:solidFill>
                  <a:srgbClr val="002060"/>
                </a:solidFill>
                <a:latin typeface="微軟正黑體" pitchFamily="34" charset="-120"/>
                <a:ea typeface="微軟正黑體" pitchFamily="34" charset="-120"/>
              </a:rPr>
              <a:t>小李</a:t>
            </a:r>
            <a:r>
              <a:rPr kumimoji="1" lang="zh-TW" altLang="en-US" dirty="0" smtClean="0">
                <a:solidFill>
                  <a:srgbClr val="002060"/>
                </a:solidFill>
                <a:latin typeface="微軟正黑體" pitchFamily="34" charset="-120"/>
                <a:ea typeface="微軟正黑體" pitchFamily="34" charset="-120"/>
              </a:rPr>
              <a:t>任職某政府機關，</a:t>
            </a:r>
            <a:r>
              <a:rPr kumimoji="1" lang="zh-TW" altLang="zh-TW" dirty="0" smtClean="0">
                <a:solidFill>
                  <a:srgbClr val="FF0000"/>
                </a:solidFill>
                <a:latin typeface="微軟正黑體" pitchFamily="34" charset="-120"/>
                <a:ea typeface="微軟正黑體" pitchFamily="34" charset="-120"/>
              </a:rPr>
              <a:t>負責再生</a:t>
            </a:r>
            <a:r>
              <a:rPr kumimoji="1" lang="zh-TW" altLang="zh-TW" dirty="0">
                <a:solidFill>
                  <a:srgbClr val="FF0000"/>
                </a:solidFill>
                <a:latin typeface="微軟正黑體" pitchFamily="34" charset="-120"/>
                <a:ea typeface="微軟正黑體" pitchFamily="34" charset="-120"/>
              </a:rPr>
              <a:t>能源業者技術升級補助</a:t>
            </a:r>
            <a:r>
              <a:rPr kumimoji="1" lang="zh-TW" altLang="zh-TW" dirty="0" smtClean="0">
                <a:solidFill>
                  <a:srgbClr val="FF0000"/>
                </a:solidFill>
                <a:latin typeface="微軟正黑體" pitchFamily="34" charset="-120"/>
                <a:ea typeface="微軟正黑體" pitchFamily="34" charset="-120"/>
              </a:rPr>
              <a:t>審查</a:t>
            </a:r>
            <a:r>
              <a:rPr kumimoji="1" lang="zh-TW" altLang="en-US" dirty="0" smtClean="0">
                <a:solidFill>
                  <a:srgbClr val="002060"/>
                </a:solidFill>
                <a:latin typeface="微軟正黑體" pitchFamily="34" charset="-120"/>
                <a:ea typeface="微軟正黑體" pitchFamily="34" charset="-120"/>
              </a:rPr>
              <a:t>；好友</a:t>
            </a:r>
            <a:r>
              <a:rPr kumimoji="1" lang="zh-TW" altLang="zh-TW" u="sng" dirty="0" smtClean="0">
                <a:solidFill>
                  <a:srgbClr val="002060"/>
                </a:solidFill>
                <a:latin typeface="微軟正黑體" pitchFamily="34" charset="-120"/>
                <a:ea typeface="微軟正黑體" pitchFamily="34" charset="-120"/>
              </a:rPr>
              <a:t>小應</a:t>
            </a:r>
            <a:r>
              <a:rPr kumimoji="1" lang="zh-TW" altLang="zh-TW" dirty="0" smtClean="0">
                <a:solidFill>
                  <a:srgbClr val="002060"/>
                </a:solidFill>
                <a:latin typeface="微軟正黑體" pitchFamily="34" charset="-120"/>
                <a:ea typeface="微軟正黑體" pitchFamily="34" charset="-120"/>
              </a:rPr>
              <a:t>在財團法人工作</a:t>
            </a:r>
            <a:r>
              <a:rPr kumimoji="1" lang="zh-TW" altLang="en-US" dirty="0" smtClean="0">
                <a:solidFill>
                  <a:srgbClr val="002060"/>
                </a:solidFill>
                <a:latin typeface="微軟正黑體" pitchFamily="34" charset="-120"/>
                <a:ea typeface="微軟正黑體" pitchFamily="34" charset="-120"/>
              </a:rPr>
              <a:t>，</a:t>
            </a:r>
            <a:r>
              <a:rPr kumimoji="1" lang="zh-TW" altLang="zh-TW" dirty="0" smtClean="0">
                <a:solidFill>
                  <a:srgbClr val="002060"/>
                </a:solidFill>
                <a:latin typeface="微軟正黑體" pitchFamily="34" charset="-120"/>
                <a:ea typeface="微軟正黑體" pitchFamily="34" charset="-120"/>
              </a:rPr>
              <a:t>對再生</a:t>
            </a:r>
            <a:r>
              <a:rPr kumimoji="1" lang="zh-TW" altLang="zh-TW" dirty="0">
                <a:solidFill>
                  <a:srgbClr val="002060"/>
                </a:solidFill>
                <a:latin typeface="微軟正黑體" pitchFamily="34" charset="-120"/>
                <a:ea typeface="微軟正黑體" pitchFamily="34" charset="-120"/>
              </a:rPr>
              <a:t>能源業者技術升級頗感興趣，遂</a:t>
            </a:r>
            <a:r>
              <a:rPr kumimoji="1" lang="zh-TW" altLang="en-US" dirty="0">
                <a:solidFill>
                  <a:srgbClr val="002060"/>
                </a:solidFill>
                <a:latin typeface="微軟正黑體" pitchFamily="34" charset="-120"/>
                <a:ea typeface="微軟正黑體" pitchFamily="34" charset="-120"/>
              </a:rPr>
              <a:t>向</a:t>
            </a:r>
            <a:r>
              <a:rPr kumimoji="1" lang="zh-TW" altLang="zh-TW" u="sng" dirty="0">
                <a:solidFill>
                  <a:srgbClr val="002060"/>
                </a:solidFill>
                <a:latin typeface="微軟正黑體" pitchFamily="34" charset="-120"/>
                <a:ea typeface="微軟正黑體" pitchFamily="34" charset="-120"/>
              </a:rPr>
              <a:t>小李</a:t>
            </a:r>
            <a:r>
              <a:rPr kumimoji="1" lang="zh-TW" altLang="en-US" dirty="0" smtClean="0">
                <a:solidFill>
                  <a:srgbClr val="002060"/>
                </a:solidFill>
                <a:latin typeface="微軟正黑體" pitchFamily="34" charset="-120"/>
                <a:ea typeface="微軟正黑體" pitchFamily="34" charset="-120"/>
              </a:rPr>
              <a:t>詢問補助資訊</a:t>
            </a:r>
            <a:r>
              <a:rPr kumimoji="1" lang="zh-TW" altLang="zh-TW" dirty="0" smtClean="0">
                <a:solidFill>
                  <a:srgbClr val="002060"/>
                </a:solidFill>
                <a:latin typeface="微軟正黑體" pitchFamily="34" charset="-120"/>
                <a:ea typeface="微軟正黑體" pitchFamily="34" charset="-120"/>
              </a:rPr>
              <a:t>，</a:t>
            </a:r>
            <a:r>
              <a:rPr kumimoji="1" lang="zh-TW" altLang="zh-TW" u="sng" dirty="0">
                <a:solidFill>
                  <a:srgbClr val="002060"/>
                </a:solidFill>
                <a:latin typeface="微軟正黑體" pitchFamily="34" charset="-120"/>
                <a:ea typeface="微軟正黑體" pitchFamily="34" charset="-120"/>
              </a:rPr>
              <a:t>小</a:t>
            </a:r>
            <a:r>
              <a:rPr kumimoji="1" lang="zh-TW" altLang="zh-TW" u="sng" dirty="0" smtClean="0">
                <a:solidFill>
                  <a:srgbClr val="002060"/>
                </a:solidFill>
                <a:latin typeface="微軟正黑體" pitchFamily="34" charset="-120"/>
                <a:ea typeface="微軟正黑體" pitchFamily="34" charset="-120"/>
              </a:rPr>
              <a:t>李</a:t>
            </a:r>
            <a:r>
              <a:rPr kumimoji="1" lang="zh-TW" altLang="en-US" dirty="0" smtClean="0">
                <a:solidFill>
                  <a:srgbClr val="002060"/>
                </a:solidFill>
                <a:latin typeface="微軟正黑體" pitchFamily="34" charset="-120"/>
                <a:ea typeface="微軟正黑體" pitchFamily="34" charset="-120"/>
              </a:rPr>
              <a:t>就請他</a:t>
            </a:r>
            <a:r>
              <a:rPr kumimoji="1" lang="zh-TW" altLang="zh-TW" dirty="0" smtClean="0">
                <a:solidFill>
                  <a:srgbClr val="002060"/>
                </a:solidFill>
                <a:latin typeface="微軟正黑體" pitchFamily="34" charset="-120"/>
                <a:ea typeface="微軟正黑體" pitchFamily="34" charset="-120"/>
              </a:rPr>
              <a:t>上</a:t>
            </a:r>
            <a:r>
              <a:rPr kumimoji="1" lang="zh-TW" altLang="en-US" dirty="0" smtClean="0">
                <a:solidFill>
                  <a:srgbClr val="002060"/>
                </a:solidFill>
                <a:latin typeface="微軟正黑體" pitchFamily="34" charset="-120"/>
                <a:ea typeface="微軟正黑體" pitchFamily="34" charset="-120"/>
              </a:rPr>
              <a:t>網查詢</a:t>
            </a:r>
            <a:r>
              <a:rPr kumimoji="1" lang="zh-TW" altLang="zh-TW" dirty="0" smtClean="0">
                <a:solidFill>
                  <a:srgbClr val="002060"/>
                </a:solidFill>
                <a:latin typeface="微軟正黑體" pitchFamily="34" charset="-120"/>
                <a:ea typeface="微軟正黑體" pitchFamily="34" charset="-120"/>
              </a:rPr>
              <a:t>。</a:t>
            </a:r>
            <a:endParaRPr kumimoji="1" lang="en-US" altLang="zh-TW" dirty="0" smtClean="0">
              <a:solidFill>
                <a:srgbClr val="002060"/>
              </a:solidFill>
              <a:latin typeface="微軟正黑體" pitchFamily="34" charset="-120"/>
              <a:ea typeface="微軟正黑體" pitchFamily="34" charset="-120"/>
            </a:endParaRPr>
          </a:p>
          <a:p>
            <a:pPr>
              <a:lnSpc>
                <a:spcPts val="2600"/>
              </a:lnSpc>
            </a:pPr>
            <a:r>
              <a:rPr lang="zh-TW" altLang="en-US" dirty="0" smtClean="0">
                <a:solidFill>
                  <a:srgbClr val="002060"/>
                </a:solidFill>
                <a:latin typeface="微軟正黑體" pitchFamily="34" charset="-120"/>
                <a:ea typeface="微軟正黑體" pitchFamily="34" charset="-120"/>
              </a:rPr>
              <a:t>        </a:t>
            </a:r>
            <a:r>
              <a:rPr lang="zh-TW" altLang="zh-TW" u="sng" dirty="0" smtClean="0">
                <a:solidFill>
                  <a:srgbClr val="002060"/>
                </a:solidFill>
                <a:latin typeface="微軟正黑體" pitchFamily="34" charset="-120"/>
                <a:ea typeface="微軟正黑體" pitchFamily="34" charset="-120"/>
              </a:rPr>
              <a:t>小應</a:t>
            </a:r>
            <a:r>
              <a:rPr lang="zh-TW" altLang="en-US" dirty="0" smtClean="0">
                <a:solidFill>
                  <a:srgbClr val="002060"/>
                </a:solidFill>
                <a:latin typeface="微軟正黑體" pitchFamily="34" charset="-120"/>
                <a:ea typeface="微軟正黑體" pitchFamily="34" charset="-120"/>
              </a:rPr>
              <a:t>在規定的期限內提出補助</a:t>
            </a:r>
            <a:r>
              <a:rPr lang="zh-TW" altLang="zh-TW" dirty="0" smtClean="0">
                <a:solidFill>
                  <a:srgbClr val="002060"/>
                </a:solidFill>
                <a:latin typeface="微軟正黑體" pitchFamily="34" charset="-120"/>
                <a:ea typeface="微軟正黑體" pitchFamily="34" charset="-120"/>
              </a:rPr>
              <a:t>申請</a:t>
            </a:r>
            <a:r>
              <a:rPr lang="zh-TW" altLang="zh-TW" dirty="0">
                <a:solidFill>
                  <a:srgbClr val="002060"/>
                </a:solidFill>
                <a:latin typeface="微軟正黑體" pitchFamily="34" charset="-120"/>
                <a:ea typeface="微軟正黑體" pitchFamily="34" charset="-120"/>
              </a:rPr>
              <a:t>，</a:t>
            </a:r>
            <a:r>
              <a:rPr lang="zh-TW" altLang="zh-TW" u="sng" dirty="0">
                <a:solidFill>
                  <a:srgbClr val="002060"/>
                </a:solidFill>
                <a:latin typeface="微軟正黑體" pitchFamily="34" charset="-120"/>
                <a:ea typeface="微軟正黑體" pitchFamily="34" charset="-120"/>
              </a:rPr>
              <a:t>小</a:t>
            </a:r>
            <a:r>
              <a:rPr lang="zh-TW" altLang="zh-TW" u="sng" dirty="0" smtClean="0">
                <a:solidFill>
                  <a:srgbClr val="002060"/>
                </a:solidFill>
                <a:latin typeface="微軟正黑體" pitchFamily="34" charset="-120"/>
                <a:ea typeface="微軟正黑體" pitchFamily="34" charset="-120"/>
              </a:rPr>
              <a:t>李</a:t>
            </a:r>
            <a:r>
              <a:rPr lang="zh-TW" altLang="en-US" dirty="0" smtClean="0">
                <a:solidFill>
                  <a:srgbClr val="002060"/>
                </a:solidFill>
                <a:latin typeface="微軟正黑體" pitchFamily="34" charset="-120"/>
                <a:ea typeface="微軟正黑體" pitchFamily="34" charset="-120"/>
              </a:rPr>
              <a:t>也</a:t>
            </a:r>
            <a:r>
              <a:rPr lang="zh-TW" altLang="zh-TW" dirty="0" smtClean="0">
                <a:solidFill>
                  <a:srgbClr val="002060"/>
                </a:solidFill>
                <a:latin typeface="微軟正黑體" pitchFamily="34" charset="-120"/>
                <a:ea typeface="微軟正黑體" pitchFamily="34" charset="-120"/>
              </a:rPr>
              <a:t>依</a:t>
            </a:r>
            <a:r>
              <a:rPr lang="zh-TW" altLang="zh-TW" dirty="0">
                <a:solidFill>
                  <a:srgbClr val="002060"/>
                </a:solidFill>
                <a:latin typeface="微軟正黑體" pitchFamily="34" charset="-120"/>
                <a:ea typeface="微軟正黑體" pitchFamily="34" charset="-120"/>
              </a:rPr>
              <a:t>公開的審查</a:t>
            </a:r>
            <a:r>
              <a:rPr lang="zh-TW" altLang="zh-TW" dirty="0" smtClean="0">
                <a:solidFill>
                  <a:srgbClr val="002060"/>
                </a:solidFill>
                <a:latin typeface="微軟正黑體" pitchFamily="34" charset="-120"/>
                <a:ea typeface="微軟正黑體" pitchFamily="34" charset="-120"/>
              </a:rPr>
              <a:t>標準</a:t>
            </a:r>
            <a:r>
              <a:rPr lang="zh-TW" altLang="en-US" dirty="0" smtClean="0">
                <a:solidFill>
                  <a:srgbClr val="002060"/>
                </a:solidFill>
                <a:latin typeface="微軟正黑體" pitchFamily="34" charset="-120"/>
                <a:ea typeface="微軟正黑體" pitchFamily="34" charset="-120"/>
              </a:rPr>
              <a:t>，如實進行</a:t>
            </a:r>
            <a:r>
              <a:rPr lang="zh-TW" altLang="zh-TW" dirty="0" smtClean="0">
                <a:solidFill>
                  <a:srgbClr val="002060"/>
                </a:solidFill>
                <a:latin typeface="微軟正黑體" pitchFamily="34" charset="-120"/>
                <a:ea typeface="微軟正黑體" pitchFamily="34" charset="-120"/>
              </a:rPr>
              <a:t>審核</a:t>
            </a:r>
            <a:r>
              <a:rPr lang="zh-TW" altLang="en-US" dirty="0" smtClean="0">
                <a:solidFill>
                  <a:srgbClr val="002060"/>
                </a:solidFill>
                <a:latin typeface="微軟正黑體" pitchFamily="34" charset="-120"/>
                <a:ea typeface="微軟正黑體" pitchFamily="34" charset="-120"/>
              </a:rPr>
              <a:t>並</a:t>
            </a:r>
            <a:r>
              <a:rPr lang="zh-TW" altLang="zh-TW" dirty="0" smtClean="0">
                <a:solidFill>
                  <a:srgbClr val="002060"/>
                </a:solidFill>
                <a:latin typeface="微軟正黑體" pitchFamily="34" charset="-120"/>
                <a:ea typeface="微軟正黑體" pitchFamily="34" charset="-120"/>
              </a:rPr>
              <a:t>核准申請</a:t>
            </a:r>
            <a:r>
              <a:rPr lang="zh-TW" altLang="en-US" dirty="0">
                <a:solidFill>
                  <a:srgbClr val="002060"/>
                </a:solidFill>
                <a:latin typeface="微軟正黑體" pitchFamily="34" charset="-120"/>
                <a:ea typeface="微軟正黑體" pitchFamily="34" charset="-120"/>
              </a:rPr>
              <a:t>案</a:t>
            </a:r>
            <a:r>
              <a:rPr lang="zh-TW" altLang="zh-TW" dirty="0">
                <a:solidFill>
                  <a:srgbClr val="002060"/>
                </a:solidFill>
                <a:latin typeface="微軟正黑體" pitchFamily="34" charset="-120"/>
                <a:ea typeface="微軟正黑體" pitchFamily="34" charset="-120"/>
              </a:rPr>
              <a:t>。</a:t>
            </a:r>
            <a:endParaRPr kumimoji="1" lang="en-US" altLang="zh-TW" dirty="0">
              <a:solidFill>
                <a:srgbClr val="002060"/>
              </a:solidFill>
              <a:latin typeface="微軟正黑體" pitchFamily="34" charset="-120"/>
              <a:ea typeface="微軟正黑體" pitchFamily="34" charset="-120"/>
            </a:endParaRPr>
          </a:p>
          <a:p>
            <a:pPr>
              <a:lnSpc>
                <a:spcPts val="2600"/>
              </a:lnSpc>
            </a:pPr>
            <a:endParaRPr lang="zh-TW" altLang="en-US" dirty="0"/>
          </a:p>
        </p:txBody>
      </p:sp>
      <p:pic>
        <p:nvPicPr>
          <p:cNvPr id="16386" name="Picture 2" descr="查看來源圖片"/>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17535" y="5369692"/>
            <a:ext cx="2250259" cy="94145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能源技術 的圖片結果"/>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48375" y="5157735"/>
            <a:ext cx="2362198" cy="115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0386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wipe(down)">
                                      <p:cBhvr>
                                        <p:cTn id="10" dur="500"/>
                                        <p:tgtEl>
                                          <p:spTgt spid="16386"/>
                                        </p:tgtEl>
                                      </p:cBhvr>
                                    </p:animEffect>
                                  </p:childTnLst>
                                </p:cTn>
                              </p:par>
                              <p:par>
                                <p:cTn id="11" presetID="26" presetClass="emph" presetSubtype="0" fill="hold" nodeType="withEffect">
                                  <p:stCondLst>
                                    <p:cond delay="0"/>
                                  </p:stCondLst>
                                  <p:childTnLst>
                                    <p:animEffect transition="out" filter="fade">
                                      <p:cBhvr>
                                        <p:cTn id="12" dur="500" tmFilter="0, 0; .2, .5; .8, .5; 1, 0"/>
                                        <p:tgtEl>
                                          <p:spTgt spid="16388"/>
                                        </p:tgtEl>
                                      </p:cBhvr>
                                    </p:animEffect>
                                    <p:animScale>
                                      <p:cBhvr>
                                        <p:cTn id="13" dur="250" autoRev="1" fill="hold"/>
                                        <p:tgtEl>
                                          <p:spTgt spid="1638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群組 79"/>
          <p:cNvGrpSpPr/>
          <p:nvPr/>
        </p:nvGrpSpPr>
        <p:grpSpPr>
          <a:xfrm>
            <a:off x="1095433" y="1478181"/>
            <a:ext cx="2211983" cy="523299"/>
            <a:chOff x="1274962" y="727171"/>
            <a:chExt cx="2211983" cy="523299"/>
          </a:xfrm>
        </p:grpSpPr>
        <p:sp>
          <p:nvSpPr>
            <p:cNvPr id="5" name="橢圓 4"/>
            <p:cNvSpPr/>
            <p:nvPr/>
          </p:nvSpPr>
          <p:spPr>
            <a:xfrm>
              <a:off x="1274962" y="750884"/>
              <a:ext cx="499586" cy="49958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一</a:t>
              </a:r>
            </a:p>
          </p:txBody>
        </p:sp>
        <p:sp>
          <p:nvSpPr>
            <p:cNvPr id="9" name="文字方塊 8"/>
            <p:cNvSpPr txBox="1"/>
            <p:nvPr/>
          </p:nvSpPr>
          <p:spPr>
            <a:xfrm>
              <a:off x="1865988" y="727171"/>
              <a:ext cx="1620957" cy="523220"/>
            </a:xfrm>
            <a:prstGeom prst="rect">
              <a:avLst/>
            </a:prstGeom>
            <a:noFill/>
          </p:spPr>
          <p:txBody>
            <a:bodyPr wrap="none" rtlCol="0">
              <a:spAutoFit/>
            </a:bodyPr>
            <a:lstStyle/>
            <a:p>
              <a:r>
                <a:rPr lang="zh-TW" altLang="en-US" sz="2800" b="1" dirty="0">
                  <a:latin typeface="微軟正黑體" panose="020B0604030504040204" pitchFamily="34" charset="-120"/>
                  <a:ea typeface="微軟正黑體" panose="020B0604030504040204" pitchFamily="34" charset="-120"/>
                </a:rPr>
                <a:t>認識圖利</a:t>
              </a:r>
            </a:p>
          </p:txBody>
        </p:sp>
      </p:grpSp>
      <p:grpSp>
        <p:nvGrpSpPr>
          <p:cNvPr id="79" name="群組 78"/>
          <p:cNvGrpSpPr/>
          <p:nvPr/>
        </p:nvGrpSpPr>
        <p:grpSpPr>
          <a:xfrm>
            <a:off x="1878637" y="2297542"/>
            <a:ext cx="2151361" cy="539630"/>
            <a:chOff x="2211793" y="2191843"/>
            <a:chExt cx="2151361" cy="539630"/>
          </a:xfrm>
        </p:grpSpPr>
        <p:sp>
          <p:nvSpPr>
            <p:cNvPr id="6" name="橢圓 5"/>
            <p:cNvSpPr/>
            <p:nvPr/>
          </p:nvSpPr>
          <p:spPr>
            <a:xfrm>
              <a:off x="2211793" y="2191843"/>
              <a:ext cx="499586" cy="4995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二</a:t>
              </a:r>
            </a:p>
          </p:txBody>
        </p:sp>
        <p:sp>
          <p:nvSpPr>
            <p:cNvPr id="11" name="文字方塊 10"/>
            <p:cNvSpPr txBox="1"/>
            <p:nvPr/>
          </p:nvSpPr>
          <p:spPr>
            <a:xfrm>
              <a:off x="2742197" y="2208253"/>
              <a:ext cx="1620957" cy="523220"/>
            </a:xfrm>
            <a:prstGeom prst="rect">
              <a:avLst/>
            </a:prstGeom>
            <a:noFill/>
          </p:spPr>
          <p:txBody>
            <a:bodyPr wrap="none" rtlCol="0">
              <a:spAutoFit/>
            </a:bodyPr>
            <a:lstStyle/>
            <a:p>
              <a:r>
                <a:rPr lang="zh-TW" altLang="en-US" sz="2800" b="1" dirty="0">
                  <a:latin typeface="微軟正黑體" panose="020B0604030504040204" pitchFamily="34" charset="-120"/>
                  <a:ea typeface="微軟正黑體" panose="020B0604030504040204" pitchFamily="34" charset="-120"/>
                </a:rPr>
                <a:t>判斷區辨</a:t>
              </a:r>
            </a:p>
          </p:txBody>
        </p:sp>
      </p:grpSp>
      <p:grpSp>
        <p:nvGrpSpPr>
          <p:cNvPr id="78" name="群組 77"/>
          <p:cNvGrpSpPr/>
          <p:nvPr/>
        </p:nvGrpSpPr>
        <p:grpSpPr>
          <a:xfrm>
            <a:off x="1878637" y="3134048"/>
            <a:ext cx="2146648" cy="553941"/>
            <a:chOff x="2333912" y="3557219"/>
            <a:chExt cx="2146648" cy="553941"/>
          </a:xfrm>
        </p:grpSpPr>
        <p:sp>
          <p:nvSpPr>
            <p:cNvPr id="7" name="橢圓 6"/>
            <p:cNvSpPr/>
            <p:nvPr/>
          </p:nvSpPr>
          <p:spPr>
            <a:xfrm>
              <a:off x="2333912" y="3557219"/>
              <a:ext cx="499586" cy="49958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三</a:t>
              </a:r>
            </a:p>
          </p:txBody>
        </p:sp>
        <p:sp>
          <p:nvSpPr>
            <p:cNvPr id="12" name="文字方塊 11"/>
            <p:cNvSpPr txBox="1"/>
            <p:nvPr/>
          </p:nvSpPr>
          <p:spPr>
            <a:xfrm>
              <a:off x="2859603" y="3587940"/>
              <a:ext cx="1620957" cy="523220"/>
            </a:xfrm>
            <a:prstGeom prst="rect">
              <a:avLst/>
            </a:prstGeom>
            <a:noFill/>
          </p:spPr>
          <p:txBody>
            <a:bodyPr wrap="none" rtlCol="0">
              <a:spAutoFit/>
            </a:bodyPr>
            <a:lstStyle/>
            <a:p>
              <a:r>
                <a:rPr lang="zh-TW" altLang="en-US" sz="2800" b="1" dirty="0">
                  <a:latin typeface="微軟正黑體" panose="020B0604030504040204" pitchFamily="34" charset="-120"/>
                  <a:ea typeface="微軟正黑體" panose="020B0604030504040204" pitchFamily="34" charset="-120"/>
                </a:rPr>
                <a:t>案例分析</a:t>
              </a:r>
            </a:p>
          </p:txBody>
        </p:sp>
      </p:grpSp>
      <p:grpSp>
        <p:nvGrpSpPr>
          <p:cNvPr id="77" name="群組 76"/>
          <p:cNvGrpSpPr/>
          <p:nvPr/>
        </p:nvGrpSpPr>
        <p:grpSpPr>
          <a:xfrm>
            <a:off x="1304899" y="3982692"/>
            <a:ext cx="2146648" cy="557002"/>
            <a:chOff x="2085040" y="4625215"/>
            <a:chExt cx="2146648" cy="557002"/>
          </a:xfrm>
        </p:grpSpPr>
        <p:sp>
          <p:nvSpPr>
            <p:cNvPr id="8" name="橢圓 7"/>
            <p:cNvSpPr/>
            <p:nvPr/>
          </p:nvSpPr>
          <p:spPr>
            <a:xfrm>
              <a:off x="2085040" y="4625215"/>
              <a:ext cx="499586" cy="4995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四</a:t>
              </a:r>
            </a:p>
          </p:txBody>
        </p:sp>
        <p:sp>
          <p:nvSpPr>
            <p:cNvPr id="13" name="文字方塊 12"/>
            <p:cNvSpPr txBox="1"/>
            <p:nvPr/>
          </p:nvSpPr>
          <p:spPr>
            <a:xfrm>
              <a:off x="2610731" y="4658997"/>
              <a:ext cx="1620957" cy="523220"/>
            </a:xfrm>
            <a:prstGeom prst="rect">
              <a:avLst/>
            </a:prstGeom>
            <a:noFill/>
          </p:spPr>
          <p:txBody>
            <a:bodyPr wrap="none" rtlCol="0">
              <a:spAutoFit/>
            </a:bodyPr>
            <a:lstStyle/>
            <a:p>
              <a:r>
                <a:rPr lang="zh-TW" altLang="en-US" sz="2800" b="1" dirty="0" smtClean="0">
                  <a:latin typeface="微軟正黑體" panose="020B0604030504040204" pitchFamily="34" charset="-120"/>
                  <a:ea typeface="微軟正黑體" panose="020B0604030504040204" pitchFamily="34" charset="-120"/>
                </a:rPr>
                <a:t>結語叮嚀</a:t>
              </a:r>
              <a:endParaRPr lang="zh-TW" altLang="en-US" sz="2800" b="1" dirty="0">
                <a:latin typeface="微軟正黑體" panose="020B0604030504040204" pitchFamily="34" charset="-120"/>
                <a:ea typeface="微軟正黑體" panose="020B0604030504040204" pitchFamily="34" charset="-120"/>
              </a:endParaRPr>
            </a:p>
          </p:txBody>
        </p:sp>
      </p:grpSp>
      <p:sp>
        <p:nvSpPr>
          <p:cNvPr id="16" name="圖片版面配置區 15"/>
          <p:cNvSpPr>
            <a:spLocks noGrp="1"/>
          </p:cNvSpPr>
          <p:nvPr>
            <p:ph type="pic" sz="quarter" idx="15"/>
          </p:nvPr>
        </p:nvSpPr>
        <p:spPr/>
      </p:sp>
      <p:sp>
        <p:nvSpPr>
          <p:cNvPr id="17" name="圖片版面配置區 16"/>
          <p:cNvSpPr>
            <a:spLocks noGrp="1"/>
          </p:cNvSpPr>
          <p:nvPr>
            <p:ph type="pic" sz="quarter" idx="16"/>
          </p:nvPr>
        </p:nvSpPr>
        <p:spPr/>
      </p:sp>
      <p:sp>
        <p:nvSpPr>
          <p:cNvPr id="15" name="文字版面配置區 14"/>
          <p:cNvSpPr>
            <a:spLocks noGrp="1"/>
          </p:cNvSpPr>
          <p:nvPr>
            <p:ph type="body" sz="quarter" idx="14"/>
          </p:nvPr>
        </p:nvSpPr>
        <p:spPr/>
        <p:txBody>
          <a:bodyPr/>
          <a:lstStyle/>
          <a:p>
            <a:endParaRPr lang="zh-TW" altLang="en-US"/>
          </a:p>
        </p:txBody>
      </p:sp>
      <p:sp>
        <p:nvSpPr>
          <p:cNvPr id="10" name="投影片編號版面配置區 9"/>
          <p:cNvSpPr>
            <a:spLocks noGrp="1"/>
          </p:cNvSpPr>
          <p:nvPr>
            <p:ph type="sldNum" sz="quarter" idx="4294967295"/>
          </p:nvPr>
        </p:nvSpPr>
        <p:spPr>
          <a:xfrm>
            <a:off x="8515350" y="6416675"/>
            <a:ext cx="628650" cy="365125"/>
          </a:xfrm>
        </p:spPr>
        <p:txBody>
          <a:bodyPr/>
          <a:lstStyle/>
          <a:p>
            <a:pPr>
              <a:defRPr/>
            </a:pPr>
            <a:fld id="{4210E007-4203-41A1-AA19-FC97DA0A867B}" type="slidenum">
              <a:rPr lang="zh-TW" altLang="en-US" smtClean="0"/>
              <a:pPr>
                <a:defRPr/>
              </a:pPr>
              <a:t>2</a:t>
            </a:fld>
            <a:endParaRPr lang="zh-TW" altLang="en-US" dirty="0"/>
          </a:p>
        </p:txBody>
      </p:sp>
      <p:sp>
        <p:nvSpPr>
          <p:cNvPr id="99" name="矩形 98">
            <a:hlinkClick r:id="" action="ppaction://noaction"/>
          </p:cNvPr>
          <p:cNvSpPr/>
          <p:nvPr/>
        </p:nvSpPr>
        <p:spPr>
          <a:xfrm>
            <a:off x="6150707" y="5947807"/>
            <a:ext cx="1812619" cy="495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標題 17"/>
          <p:cNvSpPr>
            <a:spLocks noGrp="1"/>
          </p:cNvSpPr>
          <p:nvPr>
            <p:ph type="title"/>
          </p:nvPr>
        </p:nvSpPr>
        <p:spPr/>
        <p:txBody>
          <a:bodyPr/>
          <a:lstStyle/>
          <a:p>
            <a:endParaRPr lang="zh-TW" altLang="en-US"/>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9713" y="244929"/>
            <a:ext cx="7823941" cy="642687"/>
          </a:xfrm>
        </p:spPr>
        <p:txBody>
          <a:bodyPr>
            <a:noAutofit/>
          </a:bodyPr>
          <a:lstStyle/>
          <a:p>
            <a:r>
              <a:rPr lang="en-US" altLang="zh-TW" sz="3200" dirty="0">
                <a:solidFill>
                  <a:srgbClr val="2AADDA"/>
                </a:solidFill>
                <a:latin typeface="+mn-ea"/>
                <a:ea typeface="+mn-ea"/>
              </a:rPr>
              <a:t/>
            </a:r>
            <a:br>
              <a:rPr lang="en-US" altLang="zh-TW" sz="3200" dirty="0">
                <a:solidFill>
                  <a:srgbClr val="2AADDA"/>
                </a:solidFill>
                <a:latin typeface="+mn-ea"/>
                <a:ea typeface="+mn-ea"/>
              </a:rPr>
            </a:br>
            <a:r>
              <a:rPr lang="en-US" altLang="zh-TW" sz="3200" dirty="0">
                <a:solidFill>
                  <a:srgbClr val="2AADDA"/>
                </a:solidFill>
                <a:latin typeface="+mn-ea"/>
                <a:ea typeface="+mn-ea"/>
              </a:rPr>
              <a:t/>
            </a:r>
            <a:br>
              <a:rPr lang="en-US" altLang="zh-TW" sz="3200" dirty="0">
                <a:solidFill>
                  <a:srgbClr val="2AADDA"/>
                </a:solidFill>
                <a:latin typeface="+mn-ea"/>
                <a:ea typeface="+mn-ea"/>
              </a:rPr>
            </a:br>
            <a:r>
              <a:rPr lang="zh-TW" altLang="en-US" sz="3200" dirty="0">
                <a:solidFill>
                  <a:srgbClr val="2AADDA"/>
                </a:solidFill>
                <a:latin typeface="+mn-ea"/>
                <a:ea typeface="+mn-ea"/>
                <a:sym typeface="Wingdings 2"/>
              </a:rPr>
              <a:t></a:t>
            </a:r>
            <a:r>
              <a:rPr lang="zh-TW" altLang="en-US" sz="3200" dirty="0" smtClean="0">
                <a:solidFill>
                  <a:srgbClr val="2AADDA"/>
                </a:solidFill>
                <a:latin typeface="+mn-ea"/>
                <a:ea typeface="+mn-ea"/>
                <a:sym typeface="Wingdings 2"/>
              </a:rPr>
              <a:t>濫用</a:t>
            </a:r>
            <a:r>
              <a:rPr lang="zh-TW" altLang="en-US" sz="3200" dirty="0">
                <a:solidFill>
                  <a:srgbClr val="2AADDA"/>
                </a:solidFill>
                <a:latin typeface="+mn-ea"/>
                <a:ea typeface="+mn-ea"/>
              </a:rPr>
              <a:t>補助款，依法</a:t>
            </a:r>
            <a:r>
              <a:rPr lang="zh-TW" altLang="en-US" sz="3200" dirty="0" smtClean="0">
                <a:solidFill>
                  <a:srgbClr val="2AADDA"/>
                </a:solidFill>
                <a:latin typeface="+mn-ea"/>
                <a:ea typeface="+mn-ea"/>
              </a:rPr>
              <a:t>應</a:t>
            </a:r>
            <a:r>
              <a:rPr lang="zh-TW" altLang="en-US" sz="3200" dirty="0">
                <a:solidFill>
                  <a:srgbClr val="2AADDA"/>
                </a:solidFill>
                <a:latin typeface="+mn-ea"/>
                <a:ea typeface="+mn-ea"/>
              </a:rPr>
              <a:t>催</a:t>
            </a:r>
            <a:r>
              <a:rPr lang="zh-TW" altLang="en-US" sz="3200" dirty="0" smtClean="0">
                <a:solidFill>
                  <a:srgbClr val="2AADDA"/>
                </a:solidFill>
                <a:latin typeface="+mn-ea"/>
                <a:ea typeface="+mn-ea"/>
              </a:rPr>
              <a:t>還</a:t>
            </a:r>
            <a:endParaRPr lang="zh-TW" altLang="en-US" sz="3200" dirty="0">
              <a:solidFill>
                <a:srgbClr val="2AADDA"/>
              </a:solidFill>
              <a:latin typeface="+mn-ea"/>
              <a:ea typeface="+mn-ea"/>
            </a:endParaRPr>
          </a:p>
        </p:txBody>
      </p:sp>
      <p:sp>
        <p:nvSpPr>
          <p:cNvPr id="16" name="投影片編號版面配置區 1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20</a:t>
            </a:fld>
            <a:endParaRPr lang="zh-CN" altLang="en-US">
              <a:solidFill>
                <a:prstClr val="black">
                  <a:tint val="75000"/>
                </a:prstClr>
              </a:solidFill>
            </a:endParaRPr>
          </a:p>
        </p:txBody>
      </p:sp>
      <p:sp>
        <p:nvSpPr>
          <p:cNvPr id="3" name="橢圓 2"/>
          <p:cNvSpPr/>
          <p:nvPr/>
        </p:nvSpPr>
        <p:spPr>
          <a:xfrm>
            <a:off x="2736850" y="3657600"/>
            <a:ext cx="6254750" cy="2495550"/>
          </a:xfrm>
          <a:prstGeom prst="ellipse">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 name="橢圓 3"/>
          <p:cNvSpPr/>
          <p:nvPr/>
        </p:nvSpPr>
        <p:spPr>
          <a:xfrm>
            <a:off x="2027937" y="984806"/>
            <a:ext cx="6869115" cy="1224437"/>
          </a:xfrm>
          <a:prstGeom prst="ellipse">
            <a:avLst/>
          </a:prstGeom>
          <a:solidFill>
            <a:schemeClr val="bg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fontAlgn="auto">
              <a:spcBef>
                <a:spcPts val="0"/>
              </a:spcBef>
              <a:spcAft>
                <a:spcPts val="0"/>
              </a:spcAft>
              <a:defRPr/>
            </a:pPr>
            <a:r>
              <a:rPr kumimoji="0"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小李</a:t>
            </a:r>
            <a:r>
              <a:rPr kumimoji="0"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服務於政府機關，負有審查補助案件之法定職務權限，具有公務人員身分</a:t>
            </a:r>
            <a:endParaRPr kumimoji="0" lang="zh-TW" altLang="en-US" sz="2000" b="1" dirty="0"/>
          </a:p>
        </p:txBody>
      </p:sp>
      <p:sp>
        <p:nvSpPr>
          <p:cNvPr id="5" name="矩形 4"/>
          <p:cNvSpPr/>
          <p:nvPr/>
        </p:nvSpPr>
        <p:spPr>
          <a:xfrm>
            <a:off x="3063834" y="3754158"/>
            <a:ext cx="1763754" cy="1858297"/>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1600" b="1" u="sng" dirty="0" smtClean="0">
                <a:solidFill>
                  <a:srgbClr val="002060"/>
                </a:solidFill>
                <a:latin typeface="微軟正黑體" panose="020B0604030504040204" pitchFamily="34" charset="-120"/>
                <a:ea typeface="微軟正黑體" panose="020B0604030504040204" pitchFamily="34" charset="-120"/>
              </a:rPr>
              <a:t>小李</a:t>
            </a:r>
            <a:r>
              <a:rPr kumimoji="0" lang="zh-TW" altLang="en-US" sz="1600" b="1" dirty="0" smtClean="0">
                <a:solidFill>
                  <a:srgbClr val="FF0000"/>
                </a:solidFill>
                <a:latin typeface="微軟正黑體" panose="020B0604030504040204" pitchFamily="34" charset="-120"/>
                <a:ea typeface="微軟正黑體" panose="020B0604030504040204" pitchFamily="34" charset="-120"/>
              </a:rPr>
              <a:t>明知</a:t>
            </a:r>
            <a:r>
              <a:rPr kumimoji="0" lang="zh-TW" altLang="en-US" sz="1600" b="1" u="sng" dirty="0" smtClean="0">
                <a:solidFill>
                  <a:srgbClr val="002060"/>
                </a:solidFill>
                <a:latin typeface="微軟正黑體" panose="020B0604030504040204" pitchFamily="34" charset="-120"/>
                <a:ea typeface="微軟正黑體" panose="020B0604030504040204" pitchFamily="34" charset="-120"/>
              </a:rPr>
              <a:t>小應</a:t>
            </a:r>
            <a:r>
              <a:rPr kumimoji="0" lang="zh-TW" altLang="en-US" sz="1600" b="1" dirty="0" smtClean="0">
                <a:solidFill>
                  <a:srgbClr val="002060"/>
                </a:solidFill>
                <a:latin typeface="微軟正黑體" panose="020B0604030504040204" pitchFamily="34" charset="-120"/>
                <a:ea typeface="微軟正黑體" panose="020B0604030504040204" pitchFamily="34" charset="-120"/>
              </a:rPr>
              <a:t>服務的財團法人將補助經費支應在與本案無關的業務，卻仍</a:t>
            </a:r>
            <a:r>
              <a:rPr kumimoji="0" lang="zh-TW" altLang="en-US" sz="1600" b="1" dirty="0" smtClean="0">
                <a:solidFill>
                  <a:srgbClr val="FF0000"/>
                </a:solidFill>
                <a:latin typeface="微軟正黑體" panose="020B0604030504040204" pitchFamily="34" charset="-120"/>
                <a:ea typeface="微軟正黑體" panose="020B0604030504040204" pitchFamily="34" charset="-120"/>
              </a:rPr>
              <a:t>故意</a:t>
            </a:r>
            <a:r>
              <a:rPr kumimoji="0" lang="zh-TW" altLang="en-US" sz="1600" b="1" dirty="0">
                <a:solidFill>
                  <a:srgbClr val="002060"/>
                </a:solidFill>
                <a:latin typeface="微軟正黑體" panose="020B0604030504040204" pitchFamily="34" charset="-120"/>
                <a:ea typeface="微軟正黑體" panose="020B0604030504040204" pitchFamily="34" charset="-120"/>
              </a:rPr>
              <a:t>驗收通過補助案</a:t>
            </a:r>
          </a:p>
        </p:txBody>
      </p:sp>
      <p:sp>
        <p:nvSpPr>
          <p:cNvPr id="6" name="矩形 5"/>
          <p:cNvSpPr/>
          <p:nvPr/>
        </p:nvSpPr>
        <p:spPr>
          <a:xfrm>
            <a:off x="6910388" y="3747808"/>
            <a:ext cx="1735137" cy="1858299"/>
          </a:xfrm>
          <a:prstGeom prst="rect">
            <a:avLst/>
          </a:prstGeom>
          <a:solidFill>
            <a:srgbClr val="CCFF99"/>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fontAlgn="auto">
              <a:spcBef>
                <a:spcPts val="0"/>
              </a:spcBef>
              <a:spcAft>
                <a:spcPts val="0"/>
              </a:spcAft>
              <a:defRPr/>
            </a:pPr>
            <a:r>
              <a:rPr kumimoji="0" lang="zh-TW" altLang="en-US" sz="1600" b="1" u="sng" dirty="0" smtClean="0">
                <a:solidFill>
                  <a:srgbClr val="002060"/>
                </a:solidFill>
                <a:latin typeface="微軟正黑體" panose="020B0604030504040204" pitchFamily="34" charset="-120"/>
                <a:ea typeface="微軟正黑體" panose="020B0604030504040204" pitchFamily="34" charset="-120"/>
              </a:rPr>
              <a:t>小應</a:t>
            </a:r>
            <a:r>
              <a:rPr kumimoji="0" lang="zh-TW" altLang="en-US" sz="1600" b="1" dirty="0">
                <a:solidFill>
                  <a:srgbClr val="002060"/>
                </a:solidFill>
                <a:latin typeface="微軟正黑體" panose="020B0604030504040204" pitchFamily="34" charset="-120"/>
                <a:ea typeface="微軟正黑體" panose="020B0604030504040204" pitchFamily="34" charset="-120"/>
              </a:rPr>
              <a:t>服務的財團法人獲得</a:t>
            </a:r>
            <a:r>
              <a:rPr kumimoji="0" lang="zh-TW" altLang="en-US" sz="1600" b="1" dirty="0" smtClean="0">
                <a:solidFill>
                  <a:srgbClr val="002060"/>
                </a:solidFill>
                <a:latin typeface="微軟正黑體" panose="020B0604030504040204" pitchFamily="34" charset="-120"/>
                <a:ea typeface="微軟正黑體" panose="020B0604030504040204" pitchFamily="34" charset="-120"/>
              </a:rPr>
              <a:t>免繳回補助款的</a:t>
            </a:r>
            <a:r>
              <a:rPr kumimoji="0" lang="zh-TW" altLang="en-US" sz="1600" b="1" dirty="0" smtClean="0">
                <a:solidFill>
                  <a:srgbClr val="FF0000"/>
                </a:solidFill>
                <a:latin typeface="微軟正黑體" panose="020B0604030504040204" pitchFamily="34" charset="-120"/>
                <a:ea typeface="微軟正黑體" panose="020B0604030504040204" pitchFamily="34" charset="-120"/>
              </a:rPr>
              <a:t>不法利益</a:t>
            </a:r>
            <a:endParaRPr kumimoji="0"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4992562" y="3770977"/>
            <a:ext cx="1773294" cy="1858297"/>
          </a:xfrm>
          <a:prstGeom prst="rect">
            <a:avLst/>
          </a:prstGeom>
          <a:solidFill>
            <a:schemeClr val="accent1">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lvl="0">
              <a:defRPr/>
            </a:pPr>
            <a:r>
              <a:rPr kumimoji="0" lang="zh-TW" altLang="en-US" sz="1600" b="1" u="sng" dirty="0" smtClean="0">
                <a:solidFill>
                  <a:srgbClr val="002060"/>
                </a:solidFill>
                <a:latin typeface="微軟正黑體" panose="020B0604030504040204" pitchFamily="34" charset="-120"/>
                <a:ea typeface="微軟正黑體" panose="020B0604030504040204" pitchFamily="34" charset="-120"/>
              </a:rPr>
              <a:t>小李</a:t>
            </a:r>
            <a:r>
              <a:rPr kumimoji="0" lang="zh-TW" altLang="en-US" sz="1600" b="1" dirty="0" smtClean="0">
                <a:solidFill>
                  <a:srgbClr val="FF0000"/>
                </a:solidFill>
                <a:latin typeface="微軟正黑體" panose="020B0604030504040204" pitchFamily="34" charset="-120"/>
                <a:ea typeface="微軟正黑體" panose="020B0604030504040204" pitchFamily="34" charset="-120"/>
              </a:rPr>
              <a:t>違反</a:t>
            </a:r>
            <a:r>
              <a:rPr kumimoji="0" lang="zh-TW" altLang="en-US" sz="1600" b="1" dirty="0">
                <a:solidFill>
                  <a:srgbClr val="002060"/>
                </a:solidFill>
                <a:latin typeface="微軟正黑體" panose="020B0604030504040204" pitchFamily="34" charset="-120"/>
                <a:ea typeface="微軟正黑體" panose="020B0604030504040204" pitchFamily="34" charset="-120"/>
              </a:rPr>
              <a:t>再生能源補助法令</a:t>
            </a:r>
            <a:r>
              <a:rPr kumimoji="0" lang="zh-TW" altLang="en-US" sz="1600" b="1" dirty="0" smtClean="0">
                <a:solidFill>
                  <a:srgbClr val="002060"/>
                </a:solidFill>
                <a:latin typeface="微軟正黑體" panose="020B0604030504040204" pitchFamily="34" charset="-120"/>
                <a:ea typeface="微軟正黑體" panose="020B0604030504040204" pitchFamily="34" charset="-120"/>
              </a:rPr>
              <a:t>及</a:t>
            </a:r>
            <a:r>
              <a:rPr kumimoji="0" lang="zh-TW" altLang="en-US" sz="1600" b="1" dirty="0">
                <a:solidFill>
                  <a:srgbClr val="002060"/>
                </a:solidFill>
                <a:latin typeface="微軟正黑體" panose="020B0604030504040204" pitchFamily="34" charset="-120"/>
                <a:ea typeface="微軟正黑體" panose="020B0604030504040204" pitchFamily="34" charset="-120"/>
              </a:rPr>
              <a:t>補助契約規定</a:t>
            </a:r>
          </a:p>
        </p:txBody>
      </p:sp>
      <p:sp>
        <p:nvSpPr>
          <p:cNvPr id="18" name="矩形: 圓角 8"/>
          <p:cNvSpPr/>
          <p:nvPr/>
        </p:nvSpPr>
        <p:spPr>
          <a:xfrm>
            <a:off x="390523" y="2816225"/>
            <a:ext cx="2505075" cy="6985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latin typeface="微軟正黑體" panose="020B0604030504040204" pitchFamily="34" charset="-120"/>
                <a:ea typeface="微軟正黑體" panose="020B0604030504040204" pitchFamily="34" charset="-120"/>
              </a:rPr>
              <a:t>圖利罪構成要件分析</a:t>
            </a:r>
          </a:p>
        </p:txBody>
      </p:sp>
      <p:pic>
        <p:nvPicPr>
          <p:cNvPr id="20" name="Picture 2" descr="http://icons.iconarchive.com/icons/hopstarter/sleek-xp-basic/128/Administrator-icon.png"/>
          <p:cNvPicPr>
            <a:picLocks noChangeAspect="1" noChangeArrowheads="1"/>
          </p:cNvPicPr>
          <p:nvPr/>
        </p:nvPicPr>
        <p:blipFill>
          <a:blip r:embed="rId2" cstate="email"/>
          <a:srcRect/>
          <a:stretch>
            <a:fillRect/>
          </a:stretch>
        </p:blipFill>
        <p:spPr bwMode="auto">
          <a:xfrm>
            <a:off x="1033460" y="1597025"/>
            <a:ext cx="1219200" cy="1219200"/>
          </a:xfrm>
          <a:prstGeom prst="rect">
            <a:avLst/>
          </a:prstGeom>
          <a:noFill/>
          <a:ln w="9525">
            <a:noFill/>
            <a:miter lim="800000"/>
            <a:headEnd/>
            <a:tailEnd/>
          </a:ln>
        </p:spPr>
      </p:pic>
      <p:sp>
        <p:nvSpPr>
          <p:cNvPr id="23" name="向右箭號 22"/>
          <p:cNvSpPr/>
          <p:nvPr/>
        </p:nvSpPr>
        <p:spPr>
          <a:xfrm rot="5400000">
            <a:off x="5573209" y="2801202"/>
            <a:ext cx="611998" cy="642045"/>
          </a:xfrm>
          <a:prstGeom prst="stripedRightArrow">
            <a:avLst>
              <a:gd name="adj1" fmla="val 50000"/>
              <a:gd name="adj2" fmla="val 4637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149509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200" dirty="0">
                <a:solidFill>
                  <a:srgbClr val="2AADDA"/>
                </a:solidFill>
                <a:latin typeface="+mn-ea"/>
                <a:ea typeface="+mn-ea"/>
              </a:rPr>
              <a:t/>
            </a:r>
            <a:br>
              <a:rPr lang="en-US" altLang="zh-TW" sz="3200" dirty="0">
                <a:solidFill>
                  <a:srgbClr val="2AADDA"/>
                </a:solidFill>
                <a:latin typeface="+mn-ea"/>
                <a:ea typeface="+mn-ea"/>
              </a:rPr>
            </a:br>
            <a:r>
              <a:rPr lang="zh-TW" altLang="en-US" sz="3200" dirty="0">
                <a:solidFill>
                  <a:srgbClr val="2AADDA"/>
                </a:solidFill>
                <a:latin typeface="+mn-ea"/>
                <a:ea typeface="+mn-ea"/>
                <a:sym typeface="Wingdings 2"/>
              </a:rPr>
              <a:t>審核念舊情，小心禍上身</a:t>
            </a:r>
            <a:r>
              <a:rPr lang="zh-TW" altLang="en-US" sz="3200" dirty="0">
                <a:solidFill>
                  <a:srgbClr val="2AADDA"/>
                </a:solidFill>
                <a:latin typeface="+mn-ea"/>
                <a:ea typeface="+mn-ea"/>
              </a:rPr>
              <a:t/>
            </a:r>
            <a:br>
              <a:rPr lang="zh-TW" altLang="en-US" sz="3200" dirty="0">
                <a:solidFill>
                  <a:srgbClr val="2AADDA"/>
                </a:solidFill>
                <a:latin typeface="+mn-ea"/>
                <a:ea typeface="+mn-ea"/>
              </a:rPr>
            </a:br>
            <a:endParaRPr lang="zh-TW" altLang="en-US" sz="3200" dirty="0">
              <a:solidFill>
                <a:srgbClr val="2AADDA"/>
              </a:solidFill>
              <a:latin typeface="+mn-ea"/>
              <a:ea typeface="+mn-ea"/>
            </a:endParaRPr>
          </a:p>
        </p:txBody>
      </p:sp>
      <p:sp>
        <p:nvSpPr>
          <p:cNvPr id="3" name="投影片編號版面配置區 2"/>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21</a:t>
            </a:fld>
            <a:endParaRPr lang="zh-CN" altLang="en-US">
              <a:solidFill>
                <a:prstClr val="black">
                  <a:tint val="75000"/>
                </a:prstClr>
              </a:solidFill>
            </a:endParaRPr>
          </a:p>
        </p:txBody>
      </p:sp>
      <p:sp>
        <p:nvSpPr>
          <p:cNvPr id="10" name="文字方塊 5"/>
          <p:cNvSpPr txBox="1">
            <a:spLocks noChangeArrowheads="1"/>
          </p:cNvSpPr>
          <p:nvPr/>
        </p:nvSpPr>
        <p:spPr bwMode="auto">
          <a:xfrm>
            <a:off x="1589088" y="1143000"/>
            <a:ext cx="1415772" cy="461665"/>
          </a:xfrm>
          <a:prstGeom prst="rect">
            <a:avLst/>
          </a:prstGeom>
          <a:noFill/>
          <a:ln w="9525">
            <a:noFill/>
            <a:miter lim="800000"/>
            <a:headEnd/>
            <a:tailEnd/>
          </a:ln>
        </p:spPr>
        <p:txBody>
          <a:bodyPr wrap="none">
            <a:spAutoFit/>
          </a:bodyPr>
          <a:lstStyle/>
          <a:p>
            <a:r>
              <a:rPr lang="zh-TW" altLang="en-US" sz="2400" b="1" u="sng" dirty="0">
                <a:solidFill>
                  <a:srgbClr val="7030A0"/>
                </a:solidFill>
                <a:latin typeface="微軟正黑體" pitchFamily="34" charset="-120"/>
                <a:ea typeface="微軟正黑體" pitchFamily="34" charset="-120"/>
              </a:rPr>
              <a:t>故事簡述</a:t>
            </a:r>
          </a:p>
        </p:txBody>
      </p:sp>
      <p:pic>
        <p:nvPicPr>
          <p:cNvPr id="11" name="Picture 2" descr="http://icons.iconarchive.com/icons/raindropmemory/down-to-earth/72/G12-Book-3-icon.png"/>
          <p:cNvPicPr>
            <a:picLocks noChangeAspect="1" noChangeArrowheads="1"/>
          </p:cNvPicPr>
          <p:nvPr/>
        </p:nvPicPr>
        <p:blipFill>
          <a:blip r:embed="rId2" cstate="email"/>
          <a:srcRect/>
          <a:stretch>
            <a:fillRect/>
          </a:stretch>
        </p:blipFill>
        <p:spPr bwMode="auto">
          <a:xfrm>
            <a:off x="931863" y="981075"/>
            <a:ext cx="685800" cy="685800"/>
          </a:xfrm>
          <a:prstGeom prst="rect">
            <a:avLst/>
          </a:prstGeom>
          <a:noFill/>
          <a:ln w="9525">
            <a:noFill/>
            <a:miter lim="800000"/>
            <a:headEnd/>
            <a:tailEnd/>
          </a:ln>
        </p:spPr>
      </p:pic>
      <p:sp>
        <p:nvSpPr>
          <p:cNvPr id="12" name="文字方塊 11"/>
          <p:cNvSpPr txBox="1"/>
          <p:nvPr/>
        </p:nvSpPr>
        <p:spPr>
          <a:xfrm>
            <a:off x="1139198" y="2078239"/>
            <a:ext cx="7207360" cy="2092881"/>
          </a:xfrm>
          <a:prstGeom prst="rect">
            <a:avLst/>
          </a:prstGeom>
          <a:noFill/>
        </p:spPr>
        <p:txBody>
          <a:bodyPr wrap="square">
            <a:spAutoFit/>
          </a:bodyPr>
          <a:lstStyle/>
          <a:p>
            <a:pPr indent="531813" algn="just" hangingPunct="0">
              <a:lnSpc>
                <a:spcPts val="2600"/>
              </a:lnSpc>
              <a:defRPr/>
            </a:pPr>
            <a:r>
              <a:rPr lang="zh-TW" altLang="zh-TW" u="sng" dirty="0" smtClean="0">
                <a:solidFill>
                  <a:srgbClr val="002060"/>
                </a:solidFill>
                <a:latin typeface="微軟正黑體" panose="020B0604030504040204" pitchFamily="34" charset="-120"/>
                <a:ea typeface="微軟正黑體" panose="020B0604030504040204" pitchFamily="34" charset="-120"/>
              </a:rPr>
              <a:t>活力</a:t>
            </a:r>
            <a:r>
              <a:rPr lang="zh-TW" altLang="zh-TW" dirty="0">
                <a:solidFill>
                  <a:srgbClr val="002060"/>
                </a:solidFill>
                <a:latin typeface="微軟正黑體" panose="020B0604030504040204" pitchFamily="34" charset="-120"/>
                <a:ea typeface="微軟正黑體" panose="020B0604030504040204" pitchFamily="34" charset="-120"/>
              </a:rPr>
              <a:t>市訂定「進用身心障礙者獎勵金實施要點」</a:t>
            </a:r>
            <a:r>
              <a:rPr lang="zh-TW" altLang="zh-TW" dirty="0" smtClean="0">
                <a:solidFill>
                  <a:srgbClr val="002060"/>
                </a:solidFill>
                <a:latin typeface="微軟正黑體" panose="020B0604030504040204" pitchFamily="34" charset="-120"/>
                <a:ea typeface="微軟正黑體" panose="020B0604030504040204" pitchFamily="34" charset="-120"/>
              </a:rPr>
              <a:t>，私立機構</a:t>
            </a:r>
            <a:r>
              <a:rPr lang="zh-TW" altLang="en-US" dirty="0" smtClean="0">
                <a:solidFill>
                  <a:srgbClr val="002060"/>
                </a:solidFill>
                <a:latin typeface="微軟正黑體" panose="020B0604030504040204" pitchFamily="34" charset="-120"/>
                <a:ea typeface="微軟正黑體" panose="020B0604030504040204" pitchFamily="34" charset="-120"/>
              </a:rPr>
              <a:t>若</a:t>
            </a:r>
            <a:r>
              <a:rPr lang="zh-TW" altLang="zh-TW" dirty="0" smtClean="0">
                <a:solidFill>
                  <a:srgbClr val="002060"/>
                </a:solidFill>
                <a:latin typeface="微軟正黑體" panose="020B0604030504040204" pitchFamily="34" charset="-120"/>
                <a:ea typeface="微軟正黑體" panose="020B0604030504040204" pitchFamily="34" charset="-120"/>
              </a:rPr>
              <a:t>超額</a:t>
            </a:r>
            <a:r>
              <a:rPr lang="zh-TW" altLang="zh-TW" dirty="0">
                <a:solidFill>
                  <a:srgbClr val="002060"/>
                </a:solidFill>
                <a:latin typeface="微軟正黑體" panose="020B0604030504040204" pitchFamily="34" charset="-120"/>
                <a:ea typeface="微軟正黑體" panose="020B0604030504040204" pitchFamily="34" charset="-120"/>
              </a:rPr>
              <a:t>進用身心障礙者</a:t>
            </a:r>
            <a:r>
              <a:rPr lang="zh-TW" altLang="zh-TW" dirty="0" smtClean="0">
                <a:solidFill>
                  <a:srgbClr val="002060"/>
                </a:solidFill>
                <a:latin typeface="微軟正黑體" panose="020B0604030504040204" pitchFamily="34" charset="-120"/>
                <a:ea typeface="微軟正黑體" panose="020B0604030504040204" pitchFamily="34" charset="-120"/>
              </a:rPr>
              <a:t>，</a:t>
            </a:r>
            <a:r>
              <a:rPr lang="zh-TW" altLang="en-US" dirty="0" smtClean="0">
                <a:solidFill>
                  <a:srgbClr val="002060"/>
                </a:solidFill>
                <a:latin typeface="微軟正黑體" panose="020B0604030504040204" pitchFamily="34" charset="-120"/>
                <a:ea typeface="微軟正黑體" panose="020B0604030504040204" pitchFamily="34" charset="-120"/>
              </a:rPr>
              <a:t>並</a:t>
            </a:r>
            <a:r>
              <a:rPr lang="zh-TW" altLang="zh-TW" dirty="0" smtClean="0">
                <a:solidFill>
                  <a:srgbClr val="002060"/>
                </a:solidFill>
                <a:latin typeface="微軟正黑體" panose="020B0604030504040204" pitchFamily="34" charset="-120"/>
                <a:ea typeface="微軟正黑體" panose="020B0604030504040204" pitchFamily="34" charset="-120"/>
              </a:rPr>
              <a:t>符合</a:t>
            </a:r>
            <a:r>
              <a:rPr lang="zh-TW" altLang="en-US" dirty="0" smtClean="0">
                <a:solidFill>
                  <a:srgbClr val="002060"/>
                </a:solidFill>
                <a:latin typeface="微軟正黑體" panose="020B0604030504040204" pitchFamily="34" charset="-120"/>
                <a:ea typeface="微軟正黑體" panose="020B0604030504040204" pitchFamily="34" charset="-120"/>
              </a:rPr>
              <a:t>相關</a:t>
            </a:r>
            <a:r>
              <a:rPr lang="zh-TW" altLang="zh-TW" dirty="0" smtClean="0">
                <a:solidFill>
                  <a:srgbClr val="002060"/>
                </a:solidFill>
                <a:latin typeface="微軟正黑體" panose="020B0604030504040204" pitchFamily="34" charset="-120"/>
                <a:ea typeface="微軟正黑體" panose="020B0604030504040204" pitchFamily="34" charset="-120"/>
              </a:rPr>
              <a:t>要件即可</a:t>
            </a:r>
            <a:r>
              <a:rPr lang="zh-TW" altLang="zh-TW" dirty="0">
                <a:solidFill>
                  <a:srgbClr val="002060"/>
                </a:solidFill>
                <a:latin typeface="微軟正黑體" panose="020B0604030504040204" pitchFamily="34" charset="-120"/>
                <a:ea typeface="微軟正黑體" panose="020B0604030504040204" pitchFamily="34" charset="-120"/>
              </a:rPr>
              <a:t>獲得</a:t>
            </a:r>
            <a:r>
              <a:rPr lang="zh-TW" altLang="zh-TW" dirty="0" smtClean="0">
                <a:solidFill>
                  <a:srgbClr val="002060"/>
                </a:solidFill>
                <a:latin typeface="微軟正黑體" panose="020B0604030504040204" pitchFamily="34" charset="-120"/>
                <a:ea typeface="微軟正黑體" panose="020B0604030504040204" pitchFamily="34" charset="-120"/>
              </a:rPr>
              <a:t>獎勵。</a:t>
            </a:r>
            <a:endParaRPr lang="en-US" altLang="zh-TW" dirty="0" smtClean="0">
              <a:solidFill>
                <a:srgbClr val="002060"/>
              </a:solidFill>
              <a:latin typeface="微軟正黑體" panose="020B0604030504040204" pitchFamily="34" charset="-120"/>
              <a:ea typeface="微軟正黑體" panose="020B0604030504040204" pitchFamily="34" charset="-120"/>
            </a:endParaRPr>
          </a:p>
          <a:p>
            <a:pPr indent="531813" algn="just" hangingPunct="0">
              <a:lnSpc>
                <a:spcPts val="2600"/>
              </a:lnSpc>
              <a:defRPr/>
            </a:pPr>
            <a:r>
              <a:rPr lang="zh-TW" altLang="zh-TW" dirty="0" smtClean="0">
                <a:solidFill>
                  <a:srgbClr val="002060"/>
                </a:solidFill>
                <a:latin typeface="微軟正黑體" panose="020B0604030504040204" pitchFamily="34" charset="-120"/>
                <a:ea typeface="微軟正黑體" panose="020B0604030504040204" pitchFamily="34" charset="-120"/>
              </a:rPr>
              <a:t>業者</a:t>
            </a:r>
            <a:r>
              <a:rPr lang="zh-TW" altLang="zh-TW" u="sng" dirty="0">
                <a:solidFill>
                  <a:srgbClr val="002060"/>
                </a:solidFill>
                <a:latin typeface="微軟正黑體" panose="020B0604030504040204" pitchFamily="34" charset="-120"/>
                <a:ea typeface="微軟正黑體" panose="020B0604030504040204" pitchFamily="34" charset="-120"/>
              </a:rPr>
              <a:t>小</a:t>
            </a:r>
            <a:r>
              <a:rPr lang="zh-TW" altLang="zh-TW" u="sng" dirty="0" smtClean="0">
                <a:solidFill>
                  <a:srgbClr val="002060"/>
                </a:solidFill>
                <a:latin typeface="微軟正黑體" panose="020B0604030504040204" pitchFamily="34" charset="-120"/>
                <a:ea typeface="微軟正黑體" panose="020B0604030504040204" pitchFamily="34" charset="-120"/>
              </a:rPr>
              <a:t>郝</a:t>
            </a:r>
            <a:r>
              <a:rPr lang="zh-TW" altLang="zh-TW" dirty="0" smtClean="0">
                <a:solidFill>
                  <a:srgbClr val="002060"/>
                </a:solidFill>
                <a:latin typeface="微軟正黑體" panose="020B0604030504040204" pitchFamily="34" charset="-120"/>
                <a:ea typeface="微軟正黑體" panose="020B0604030504040204" pitchFamily="34" charset="-120"/>
              </a:rPr>
              <a:t>明知</a:t>
            </a:r>
            <a:r>
              <a:rPr lang="zh-TW" altLang="zh-TW" dirty="0">
                <a:solidFill>
                  <a:srgbClr val="002060"/>
                </a:solidFill>
                <a:latin typeface="微軟正黑體" panose="020B0604030504040204" pitchFamily="34" charset="-120"/>
                <a:ea typeface="微軟正黑體" panose="020B0604030504040204" pitchFamily="34" charset="-120"/>
              </a:rPr>
              <a:t>自己不</a:t>
            </a:r>
            <a:r>
              <a:rPr lang="zh-TW" altLang="zh-TW" dirty="0" smtClean="0">
                <a:solidFill>
                  <a:srgbClr val="002060"/>
                </a:solidFill>
                <a:latin typeface="微軟正黑體" panose="020B0604030504040204" pitchFamily="34" charset="-120"/>
                <a:ea typeface="微軟正黑體" panose="020B0604030504040204" pitchFamily="34" charset="-120"/>
              </a:rPr>
              <a:t>符合獎勵</a:t>
            </a:r>
            <a:r>
              <a:rPr lang="zh-TW" altLang="en-US" dirty="0" smtClean="0">
                <a:solidFill>
                  <a:srgbClr val="002060"/>
                </a:solidFill>
                <a:latin typeface="微軟正黑體" panose="020B0604030504040204" pitchFamily="34" charset="-120"/>
                <a:ea typeface="微軟正黑體" panose="020B0604030504040204" pitchFamily="34" charset="-120"/>
              </a:rPr>
              <a:t>要點</a:t>
            </a:r>
            <a:r>
              <a:rPr lang="zh-TW" altLang="zh-TW" dirty="0" smtClean="0">
                <a:solidFill>
                  <a:srgbClr val="002060"/>
                </a:solidFill>
                <a:latin typeface="微軟正黑體" panose="020B0604030504040204" pitchFamily="34" charset="-120"/>
                <a:ea typeface="微軟正黑體" panose="020B0604030504040204" pitchFamily="34" charset="-120"/>
              </a:rPr>
              <a:t>，</a:t>
            </a:r>
            <a:r>
              <a:rPr lang="zh-TW" altLang="zh-TW" dirty="0">
                <a:solidFill>
                  <a:srgbClr val="002060"/>
                </a:solidFill>
                <a:latin typeface="微軟正黑體" panose="020B0604030504040204" pitchFamily="34" charset="-120"/>
                <a:ea typeface="微軟正黑體" panose="020B0604030504040204" pitchFamily="34" charset="-120"/>
              </a:rPr>
              <a:t>仍提出虛偽不實</a:t>
            </a:r>
            <a:r>
              <a:rPr lang="zh-TW" altLang="zh-TW" dirty="0" smtClean="0">
                <a:solidFill>
                  <a:srgbClr val="002060"/>
                </a:solidFill>
                <a:latin typeface="微軟正黑體" panose="020B0604030504040204" pitchFamily="34" charset="-120"/>
                <a:ea typeface="微軟正黑體" panose="020B0604030504040204" pitchFamily="34" charset="-120"/>
              </a:rPr>
              <a:t>資料</a:t>
            </a:r>
            <a:r>
              <a:rPr lang="zh-TW" altLang="en-US" dirty="0" smtClean="0">
                <a:solidFill>
                  <a:srgbClr val="002060"/>
                </a:solidFill>
                <a:latin typeface="微軟正黑體" panose="020B0604030504040204" pitchFamily="34" charset="-120"/>
                <a:ea typeface="微軟正黑體" panose="020B0604030504040204" pitchFamily="34" charset="-120"/>
              </a:rPr>
              <a:t>給</a:t>
            </a:r>
            <a:r>
              <a:rPr lang="zh-TW" altLang="zh-TW" dirty="0">
                <a:solidFill>
                  <a:srgbClr val="002060"/>
                </a:solidFill>
                <a:latin typeface="微軟正黑體" panose="020B0604030504040204" pitchFamily="34" charset="-120"/>
                <a:ea typeface="微軟正黑體" panose="020B0604030504040204" pitchFamily="34" charset="-120"/>
              </a:rPr>
              <a:t>承辦核發獎勵</a:t>
            </a:r>
            <a:r>
              <a:rPr lang="zh-TW" altLang="zh-TW" dirty="0" smtClean="0">
                <a:solidFill>
                  <a:srgbClr val="002060"/>
                </a:solidFill>
                <a:latin typeface="微軟正黑體" panose="020B0604030504040204" pitchFamily="34" charset="-120"/>
                <a:ea typeface="微軟正黑體" panose="020B0604030504040204" pitchFamily="34" charset="-120"/>
              </a:rPr>
              <a:t>金</a:t>
            </a:r>
            <a:r>
              <a:rPr lang="zh-TW" altLang="en-US" dirty="0" smtClean="0">
                <a:solidFill>
                  <a:srgbClr val="002060"/>
                </a:solidFill>
                <a:latin typeface="微軟正黑體" panose="020B0604030504040204" pitchFamily="34" charset="-120"/>
                <a:ea typeface="微軟正黑體" panose="020B0604030504040204" pitchFamily="34" charset="-120"/>
              </a:rPr>
              <a:t>的公務員好友</a:t>
            </a:r>
            <a:r>
              <a:rPr lang="zh-TW" altLang="zh-TW" u="sng" dirty="0" smtClean="0">
                <a:solidFill>
                  <a:srgbClr val="002060"/>
                </a:solidFill>
                <a:latin typeface="微軟正黑體" panose="020B0604030504040204" pitchFamily="34" charset="-120"/>
                <a:ea typeface="微軟正黑體" panose="020B0604030504040204" pitchFamily="34" charset="-120"/>
              </a:rPr>
              <a:t>小曾</a:t>
            </a:r>
            <a:r>
              <a:rPr lang="zh-TW" altLang="en-US" dirty="0" smtClean="0">
                <a:solidFill>
                  <a:srgbClr val="002060"/>
                </a:solidFill>
                <a:latin typeface="微軟正黑體" panose="020B0604030504040204" pitchFamily="34" charset="-120"/>
                <a:ea typeface="微軟正黑體" panose="020B0604030504040204" pitchFamily="34" charset="-120"/>
              </a:rPr>
              <a:t>，請他多加協助；</a:t>
            </a:r>
            <a:r>
              <a:rPr lang="zh-TW" altLang="zh-TW" u="sng" dirty="0" smtClean="0">
                <a:solidFill>
                  <a:srgbClr val="FF0000"/>
                </a:solidFill>
                <a:latin typeface="微軟正黑體" panose="020B0604030504040204" pitchFamily="34" charset="-120"/>
                <a:ea typeface="微軟正黑體" panose="020B0604030504040204" pitchFamily="34" charset="-120"/>
              </a:rPr>
              <a:t>小曾</a:t>
            </a:r>
            <a:r>
              <a:rPr lang="zh-TW" altLang="en-US" dirty="0" smtClean="0">
                <a:solidFill>
                  <a:srgbClr val="FF0000"/>
                </a:solidFill>
                <a:latin typeface="微軟正黑體" panose="020B0604030504040204" pitchFamily="34" charset="-120"/>
                <a:ea typeface="微軟正黑體" panose="020B0604030504040204" pitchFamily="34" charset="-120"/>
              </a:rPr>
              <a:t>念及舊情，就製作不實的審查紀錄，</a:t>
            </a:r>
            <a:r>
              <a:rPr lang="zh-TW" altLang="zh-TW" dirty="0" smtClean="0">
                <a:solidFill>
                  <a:srgbClr val="FF0000"/>
                </a:solidFill>
                <a:latin typeface="微軟正黑體" panose="020B0604030504040204" pitchFamily="34" charset="-120"/>
                <a:ea typeface="微軟正黑體" panose="020B0604030504040204" pitchFamily="34" charset="-120"/>
              </a:rPr>
              <a:t>讓</a:t>
            </a:r>
            <a:r>
              <a:rPr lang="zh-TW" altLang="zh-TW" u="sng" dirty="0">
                <a:solidFill>
                  <a:srgbClr val="FF0000"/>
                </a:solidFill>
                <a:latin typeface="微軟正黑體" panose="020B0604030504040204" pitchFamily="34" charset="-120"/>
                <a:ea typeface="微軟正黑體" panose="020B0604030504040204" pitchFamily="34" charset="-120"/>
              </a:rPr>
              <a:t>小郝</a:t>
            </a:r>
            <a:r>
              <a:rPr lang="zh-TW" altLang="zh-TW" dirty="0">
                <a:solidFill>
                  <a:srgbClr val="FF0000"/>
                </a:solidFill>
                <a:latin typeface="微軟正黑體" panose="020B0604030504040204" pitchFamily="34" charset="-120"/>
                <a:ea typeface="微軟正黑體" panose="020B0604030504040204" pitchFamily="34" charset="-120"/>
              </a:rPr>
              <a:t>的申請案</a:t>
            </a:r>
            <a:r>
              <a:rPr lang="zh-TW" altLang="zh-TW" dirty="0" smtClean="0">
                <a:solidFill>
                  <a:srgbClr val="FF0000"/>
                </a:solidFill>
                <a:latin typeface="微軟正黑體" panose="020B0604030504040204" pitchFamily="34" charset="-120"/>
                <a:ea typeface="微軟正黑體" panose="020B0604030504040204" pitchFamily="34" charset="-120"/>
              </a:rPr>
              <a:t>通過</a:t>
            </a:r>
            <a:r>
              <a:rPr lang="zh-TW" altLang="en-US" dirty="0" smtClean="0">
                <a:solidFill>
                  <a:srgbClr val="FF0000"/>
                </a:solidFill>
                <a:latin typeface="微軟正黑體" panose="020B0604030504040204" pitchFamily="34" charset="-120"/>
                <a:ea typeface="微軟正黑體" panose="020B0604030504040204" pitchFamily="34" charset="-120"/>
              </a:rPr>
              <a:t>並</a:t>
            </a:r>
            <a:r>
              <a:rPr lang="zh-TW" altLang="zh-TW" dirty="0" smtClean="0">
                <a:solidFill>
                  <a:srgbClr val="FF0000"/>
                </a:solidFill>
                <a:latin typeface="微軟正黑體" panose="020B0604030504040204" pitchFamily="34" charset="-120"/>
                <a:ea typeface="微軟正黑體" panose="020B0604030504040204" pitchFamily="34" charset="-120"/>
              </a:rPr>
              <a:t>取得</a:t>
            </a:r>
            <a:r>
              <a:rPr lang="zh-TW" altLang="zh-TW" dirty="0">
                <a:solidFill>
                  <a:srgbClr val="FF0000"/>
                </a:solidFill>
                <a:latin typeface="微軟正黑體" panose="020B0604030504040204" pitchFamily="34" charset="-120"/>
                <a:ea typeface="微軟正黑體" panose="020B0604030504040204" pitchFamily="34" charset="-120"/>
              </a:rPr>
              <a:t>獎勵金</a:t>
            </a:r>
            <a:r>
              <a:rPr lang="zh-TW" altLang="zh-TW" dirty="0" smtClean="0">
                <a:solidFill>
                  <a:srgbClr val="FF0000"/>
                </a:solidFill>
                <a:latin typeface="微軟正黑體" panose="020B0604030504040204" pitchFamily="34" charset="-120"/>
                <a:ea typeface="微軟正黑體" panose="020B0604030504040204" pitchFamily="34" charset="-120"/>
              </a:rPr>
              <a:t>。</a:t>
            </a:r>
            <a:endParaRPr lang="en-US" altLang="zh-TW" dirty="0" smtClean="0">
              <a:solidFill>
                <a:srgbClr val="FF0000"/>
              </a:solidFill>
              <a:latin typeface="微軟正黑體" panose="020B0604030504040204" pitchFamily="34" charset="-120"/>
              <a:ea typeface="微軟正黑體" panose="020B0604030504040204" pitchFamily="34" charset="-120"/>
            </a:endParaRPr>
          </a:p>
          <a:p>
            <a:pPr indent="531813" algn="just" hangingPunct="0">
              <a:lnSpc>
                <a:spcPts val="2600"/>
              </a:lnSpc>
              <a:defRPr/>
            </a:pPr>
            <a:endParaRPr lang="zh-TW" altLang="zh-TW" spc="1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68215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9713" y="244929"/>
            <a:ext cx="7823941" cy="642687"/>
          </a:xfrm>
        </p:spPr>
        <p:txBody>
          <a:bodyPr>
            <a:noAutofit/>
          </a:bodyPr>
          <a:lstStyle/>
          <a:p>
            <a:r>
              <a:rPr lang="en-US" altLang="zh-TW" sz="3200" dirty="0">
                <a:solidFill>
                  <a:srgbClr val="2AADDA"/>
                </a:solidFill>
                <a:latin typeface="+mn-ea"/>
                <a:ea typeface="+mn-ea"/>
              </a:rPr>
              <a:t/>
            </a:r>
            <a:br>
              <a:rPr lang="en-US" altLang="zh-TW" sz="3200" dirty="0">
                <a:solidFill>
                  <a:srgbClr val="2AADDA"/>
                </a:solidFill>
                <a:latin typeface="+mn-ea"/>
                <a:ea typeface="+mn-ea"/>
              </a:rPr>
            </a:br>
            <a:r>
              <a:rPr lang="zh-TW" altLang="en-US" sz="3200" dirty="0">
                <a:solidFill>
                  <a:srgbClr val="2AADDA"/>
                </a:solidFill>
                <a:latin typeface="+mn-ea"/>
                <a:ea typeface="+mn-ea"/>
                <a:sym typeface="Wingdings 2"/>
              </a:rPr>
              <a:t>審核念舊情，小心禍</a:t>
            </a:r>
            <a:r>
              <a:rPr lang="zh-TW" altLang="en-US" sz="3200" dirty="0" smtClean="0">
                <a:solidFill>
                  <a:srgbClr val="2AADDA"/>
                </a:solidFill>
                <a:latin typeface="+mn-ea"/>
                <a:ea typeface="+mn-ea"/>
                <a:sym typeface="Wingdings 2"/>
              </a:rPr>
              <a:t>上身</a:t>
            </a:r>
            <a:endParaRPr lang="zh-TW" altLang="en-US" sz="3200" dirty="0">
              <a:solidFill>
                <a:srgbClr val="2AADDA"/>
              </a:solidFill>
              <a:latin typeface="+mn-ea"/>
              <a:ea typeface="+mn-ea"/>
            </a:endParaRPr>
          </a:p>
        </p:txBody>
      </p:sp>
      <p:sp>
        <p:nvSpPr>
          <p:cNvPr id="16" name="投影片編號版面配置區 1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22</a:t>
            </a:fld>
            <a:endParaRPr lang="zh-CN" altLang="en-US">
              <a:solidFill>
                <a:prstClr val="black">
                  <a:tint val="75000"/>
                </a:prstClr>
              </a:solidFill>
            </a:endParaRPr>
          </a:p>
        </p:txBody>
      </p:sp>
      <p:sp>
        <p:nvSpPr>
          <p:cNvPr id="3" name="橢圓 2"/>
          <p:cNvSpPr/>
          <p:nvPr/>
        </p:nvSpPr>
        <p:spPr>
          <a:xfrm>
            <a:off x="2736850" y="3657600"/>
            <a:ext cx="6254750" cy="2495550"/>
          </a:xfrm>
          <a:prstGeom prst="ellipse">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 name="橢圓 3"/>
          <p:cNvSpPr/>
          <p:nvPr/>
        </p:nvSpPr>
        <p:spPr>
          <a:xfrm>
            <a:off x="2252660" y="1512413"/>
            <a:ext cx="6891340" cy="1224437"/>
          </a:xfrm>
          <a:prstGeom prst="ellipse">
            <a:avLst/>
          </a:prstGeom>
          <a:solidFill>
            <a:schemeClr val="bg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fontAlgn="auto">
              <a:spcBef>
                <a:spcPts val="0"/>
              </a:spcBef>
              <a:spcAft>
                <a:spcPts val="0"/>
              </a:spcAft>
              <a:defRPr/>
            </a:pPr>
            <a:r>
              <a:rPr kumimoji="0" lang="zh-TW" altLang="en-US" sz="2000" b="1" u="sng"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小曾</a:t>
            </a:r>
            <a:r>
              <a:rPr kumimoji="0"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承辦</a:t>
            </a:r>
            <a:r>
              <a:rPr kumimoji="0"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獎勵</a:t>
            </a:r>
            <a:r>
              <a:rPr kumimoji="0"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金發放審核業務，屬於具有法定職務權限之公務人員</a:t>
            </a:r>
            <a:endParaRPr kumimoji="0" lang="zh-TW" altLang="en-US" sz="2000" b="1" dirty="0"/>
          </a:p>
        </p:txBody>
      </p:sp>
      <p:sp>
        <p:nvSpPr>
          <p:cNvPr id="5" name="矩形 4"/>
          <p:cNvSpPr/>
          <p:nvPr/>
        </p:nvSpPr>
        <p:spPr>
          <a:xfrm>
            <a:off x="3063834" y="3754158"/>
            <a:ext cx="1763754" cy="1858297"/>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1600" b="1" u="sng" dirty="0" smtClean="0">
                <a:solidFill>
                  <a:srgbClr val="002060"/>
                </a:solidFill>
                <a:latin typeface="微軟正黑體" panose="020B0604030504040204" pitchFamily="34" charset="-120"/>
                <a:ea typeface="微軟正黑體" panose="020B0604030504040204" pitchFamily="34" charset="-120"/>
              </a:rPr>
              <a:t>小曾</a:t>
            </a:r>
            <a:r>
              <a:rPr kumimoji="0" lang="zh-TW" altLang="en-US" sz="1600" b="1" dirty="0" smtClean="0">
                <a:solidFill>
                  <a:srgbClr val="FF0000"/>
                </a:solidFill>
                <a:latin typeface="微軟正黑體" panose="020B0604030504040204" pitchFamily="34" charset="-120"/>
                <a:ea typeface="微軟正黑體" panose="020B0604030504040204" pitchFamily="34" charset="-120"/>
              </a:rPr>
              <a:t>明知</a:t>
            </a:r>
            <a:r>
              <a:rPr kumimoji="0" lang="zh-TW" altLang="en-US" sz="1600" b="1" dirty="0" smtClean="0">
                <a:solidFill>
                  <a:srgbClr val="002060"/>
                </a:solidFill>
                <a:latin typeface="微軟正黑體" panose="020B0604030504040204" pitchFamily="34" charset="-120"/>
                <a:ea typeface="微軟正黑體" panose="020B0604030504040204" pitchFamily="34" charset="-120"/>
              </a:rPr>
              <a:t>業者</a:t>
            </a:r>
            <a:r>
              <a:rPr kumimoji="0" lang="zh-TW" altLang="en-US" sz="1600" b="1" u="sng" dirty="0" smtClean="0">
                <a:solidFill>
                  <a:srgbClr val="002060"/>
                </a:solidFill>
                <a:latin typeface="微軟正黑體" panose="020B0604030504040204" pitchFamily="34" charset="-120"/>
                <a:ea typeface="微軟正黑體" panose="020B0604030504040204" pitchFamily="34" charset="-120"/>
              </a:rPr>
              <a:t>小郝</a:t>
            </a:r>
            <a:r>
              <a:rPr kumimoji="0" lang="zh-TW" altLang="en-US" sz="1600" b="1" dirty="0" smtClean="0">
                <a:solidFill>
                  <a:srgbClr val="002060"/>
                </a:solidFill>
                <a:latin typeface="微軟正黑體" panose="020B0604030504040204" pitchFamily="34" charset="-120"/>
                <a:ea typeface="微軟正黑體" panose="020B0604030504040204" pitchFamily="34" charset="-120"/>
              </a:rPr>
              <a:t>的申請文件皆非真實，卻仍</a:t>
            </a:r>
            <a:r>
              <a:rPr kumimoji="0" lang="zh-TW" altLang="en-US" sz="1600" b="1" dirty="0" smtClean="0">
                <a:solidFill>
                  <a:srgbClr val="FF0000"/>
                </a:solidFill>
                <a:latin typeface="微軟正黑體" panose="020B0604030504040204" pitchFamily="34" charset="-120"/>
                <a:ea typeface="微軟正黑體" panose="020B0604030504040204" pitchFamily="34" charset="-120"/>
              </a:rPr>
              <a:t>故意</a:t>
            </a:r>
            <a:r>
              <a:rPr kumimoji="0" lang="zh-TW" altLang="en-US" sz="1600" b="1" dirty="0" smtClean="0">
                <a:solidFill>
                  <a:srgbClr val="002060"/>
                </a:solidFill>
                <a:latin typeface="微軟正黑體" panose="020B0604030504040204" pitchFamily="34" charset="-120"/>
                <a:ea typeface="微軟正黑體" panose="020B0604030504040204" pitchFamily="34" charset="-120"/>
              </a:rPr>
              <a:t>審核通過，並給予獎勵</a:t>
            </a:r>
            <a:endParaRPr kumimoji="0" lang="zh-TW"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6" name="矩形 5"/>
          <p:cNvSpPr/>
          <p:nvPr/>
        </p:nvSpPr>
        <p:spPr>
          <a:xfrm>
            <a:off x="6910388" y="3747808"/>
            <a:ext cx="1735137" cy="1858299"/>
          </a:xfrm>
          <a:prstGeom prst="rect">
            <a:avLst/>
          </a:prstGeom>
          <a:solidFill>
            <a:srgbClr val="CCFF99"/>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fontAlgn="auto">
              <a:spcBef>
                <a:spcPts val="0"/>
              </a:spcBef>
              <a:spcAft>
                <a:spcPts val="0"/>
              </a:spcAft>
              <a:defRPr/>
            </a:pPr>
            <a:r>
              <a:rPr kumimoji="0" lang="zh-TW" altLang="en-US" sz="1600" b="1" dirty="0">
                <a:solidFill>
                  <a:srgbClr val="002060"/>
                </a:solidFill>
                <a:latin typeface="微軟正黑體" panose="020B0604030504040204" pitchFamily="34" charset="-120"/>
                <a:ea typeface="微軟正黑體" panose="020B0604030504040204" pitchFamily="34" charset="-120"/>
              </a:rPr>
              <a:t>業者</a:t>
            </a:r>
            <a:r>
              <a:rPr kumimoji="0" lang="zh-TW" altLang="en-US" sz="1600" b="1" u="sng" dirty="0">
                <a:solidFill>
                  <a:srgbClr val="002060"/>
                </a:solidFill>
                <a:latin typeface="微軟正黑體" panose="020B0604030504040204" pitchFamily="34" charset="-120"/>
                <a:ea typeface="微軟正黑體" panose="020B0604030504040204" pitchFamily="34" charset="-120"/>
              </a:rPr>
              <a:t>小郝</a:t>
            </a:r>
            <a:r>
              <a:rPr kumimoji="0" lang="zh-TW" altLang="en-US" sz="1600" b="1" dirty="0" smtClean="0">
                <a:solidFill>
                  <a:srgbClr val="002060"/>
                </a:solidFill>
                <a:latin typeface="微軟正黑體" panose="020B0604030504040204" pitchFamily="34" charset="-120"/>
                <a:ea typeface="微軟正黑體" panose="020B0604030504040204" pitchFamily="34" charset="-120"/>
              </a:rPr>
              <a:t>獲得獎勵金的</a:t>
            </a:r>
            <a:r>
              <a:rPr kumimoji="0" lang="zh-TW" altLang="en-US" sz="1600" b="1" dirty="0" smtClean="0">
                <a:solidFill>
                  <a:srgbClr val="FF0000"/>
                </a:solidFill>
                <a:latin typeface="微軟正黑體" panose="020B0604030504040204" pitchFamily="34" charset="-120"/>
                <a:ea typeface="微軟正黑體" panose="020B0604030504040204" pitchFamily="34" charset="-120"/>
              </a:rPr>
              <a:t>不法利益</a:t>
            </a:r>
            <a:endParaRPr kumimoji="0"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4992562" y="3770977"/>
            <a:ext cx="1773294" cy="1858297"/>
          </a:xfrm>
          <a:prstGeom prst="rect">
            <a:avLst/>
          </a:prstGeom>
          <a:solidFill>
            <a:schemeClr val="accent1">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lvl="0">
              <a:defRPr/>
            </a:pPr>
            <a:r>
              <a:rPr kumimoji="0" lang="zh-TW" altLang="en-US" sz="1600" b="1" u="sng" dirty="0" smtClean="0">
                <a:solidFill>
                  <a:srgbClr val="002060"/>
                </a:solidFill>
                <a:latin typeface="微軟正黑體" panose="020B0604030504040204" pitchFamily="34" charset="-120"/>
                <a:ea typeface="微軟正黑體" panose="020B0604030504040204" pitchFamily="34" charset="-120"/>
              </a:rPr>
              <a:t>小曾</a:t>
            </a:r>
            <a:r>
              <a:rPr kumimoji="0" lang="zh-TW" altLang="en-US" sz="1600" b="1" dirty="0" smtClean="0">
                <a:solidFill>
                  <a:srgbClr val="002060"/>
                </a:solidFill>
                <a:latin typeface="微軟正黑體" panose="020B0604030504040204" pitchFamily="34" charset="-120"/>
                <a:ea typeface="微軟正黑體" panose="020B0604030504040204" pitchFamily="34" charset="-120"/>
              </a:rPr>
              <a:t>未依「</a:t>
            </a:r>
            <a:r>
              <a:rPr lang="zh-TW" altLang="zh-TW" sz="1600" b="1" dirty="0" smtClean="0">
                <a:solidFill>
                  <a:srgbClr val="002060"/>
                </a:solidFill>
                <a:latin typeface="微軟正黑體" panose="020B0604030504040204" pitchFamily="34" charset="-120"/>
                <a:ea typeface="微軟正黑體" panose="020B0604030504040204" pitchFamily="34" charset="-120"/>
              </a:rPr>
              <a:t>進</a:t>
            </a:r>
            <a:r>
              <a:rPr lang="zh-TW" altLang="zh-TW" sz="1600" b="1" dirty="0">
                <a:solidFill>
                  <a:srgbClr val="002060"/>
                </a:solidFill>
                <a:latin typeface="微軟正黑體" panose="020B0604030504040204" pitchFamily="34" charset="-120"/>
                <a:ea typeface="微軟正黑體" panose="020B0604030504040204" pitchFamily="34" charset="-120"/>
              </a:rPr>
              <a:t>用身心障礙者獎勵金實施要點</a:t>
            </a:r>
            <a:r>
              <a:rPr lang="zh-TW" altLang="zh-TW" sz="1600" b="1" dirty="0" smtClean="0">
                <a:solidFill>
                  <a:srgbClr val="002060"/>
                </a:solidFill>
                <a:latin typeface="微軟正黑體" panose="020B0604030504040204" pitchFamily="34" charset="-120"/>
                <a:ea typeface="微軟正黑體" panose="020B0604030504040204" pitchFamily="34" charset="-120"/>
              </a:rPr>
              <a:t>」</a:t>
            </a:r>
            <a:r>
              <a:rPr lang="zh-TW" altLang="en-US" sz="1600" b="1" dirty="0" smtClean="0">
                <a:solidFill>
                  <a:srgbClr val="002060"/>
                </a:solidFill>
                <a:latin typeface="微軟正黑體" panose="020B0604030504040204" pitchFamily="34" charset="-120"/>
                <a:ea typeface="微軟正黑體" panose="020B0604030504040204" pitchFamily="34" charset="-120"/>
              </a:rPr>
              <a:t>核實審查申請案件，有</a:t>
            </a:r>
            <a:r>
              <a:rPr lang="zh-TW" altLang="en-US" sz="1600" b="1" dirty="0" smtClean="0">
                <a:solidFill>
                  <a:srgbClr val="FF0000"/>
                </a:solidFill>
                <a:latin typeface="微軟正黑體" panose="020B0604030504040204" pitchFamily="34" charset="-120"/>
                <a:ea typeface="微軟正黑體" panose="020B0604030504040204" pitchFamily="34" charset="-120"/>
              </a:rPr>
              <a:t>違背</a:t>
            </a:r>
            <a:r>
              <a:rPr lang="zh-TW" altLang="en-US" sz="1600" b="1" dirty="0" smtClean="0">
                <a:solidFill>
                  <a:srgbClr val="002060"/>
                </a:solidFill>
                <a:latin typeface="微軟正黑體" panose="020B0604030504040204" pitchFamily="34" charset="-120"/>
                <a:ea typeface="微軟正黑體" panose="020B0604030504040204" pitchFamily="34" charset="-120"/>
              </a:rPr>
              <a:t>法令之情</a:t>
            </a:r>
            <a:endParaRPr kumimoji="0" lang="zh-TW"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8" name="矩形: 圓角 8"/>
          <p:cNvSpPr/>
          <p:nvPr/>
        </p:nvSpPr>
        <p:spPr>
          <a:xfrm>
            <a:off x="390523" y="2816225"/>
            <a:ext cx="2505075" cy="6985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b="1" dirty="0">
                <a:latin typeface="微軟正黑體" panose="020B0604030504040204" pitchFamily="34" charset="-120"/>
                <a:ea typeface="微軟正黑體" panose="020B0604030504040204" pitchFamily="34" charset="-120"/>
              </a:rPr>
              <a:t>圖利罪構成要件分析</a:t>
            </a:r>
          </a:p>
        </p:txBody>
      </p:sp>
      <p:pic>
        <p:nvPicPr>
          <p:cNvPr id="20" name="Picture 2" descr="http://icons.iconarchive.com/icons/hopstarter/sleek-xp-basic/128/Administrator-icon.png"/>
          <p:cNvPicPr>
            <a:picLocks noChangeAspect="1" noChangeArrowheads="1"/>
          </p:cNvPicPr>
          <p:nvPr/>
        </p:nvPicPr>
        <p:blipFill>
          <a:blip r:embed="rId2" cstate="email"/>
          <a:srcRect/>
          <a:stretch>
            <a:fillRect/>
          </a:stretch>
        </p:blipFill>
        <p:spPr bwMode="auto">
          <a:xfrm>
            <a:off x="1033460" y="1597025"/>
            <a:ext cx="1219200" cy="1219200"/>
          </a:xfrm>
          <a:prstGeom prst="rect">
            <a:avLst/>
          </a:prstGeom>
          <a:noFill/>
          <a:ln w="9525">
            <a:noFill/>
            <a:miter lim="800000"/>
            <a:headEnd/>
            <a:tailEnd/>
          </a:ln>
        </p:spPr>
      </p:pic>
      <p:sp>
        <p:nvSpPr>
          <p:cNvPr id="23" name="向右箭號 22"/>
          <p:cNvSpPr/>
          <p:nvPr/>
        </p:nvSpPr>
        <p:spPr>
          <a:xfrm rot="5400000">
            <a:off x="5573209" y="2801202"/>
            <a:ext cx="611998" cy="642045"/>
          </a:xfrm>
          <a:prstGeom prst="stripedRightArrow">
            <a:avLst>
              <a:gd name="adj1" fmla="val 50000"/>
              <a:gd name="adj2" fmla="val 4637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40210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438400" y="3505200"/>
            <a:ext cx="4243385" cy="172402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noAutofit/>
          </a:bodyPr>
          <a:lstStyle/>
          <a:p>
            <a:r>
              <a:rPr lang="en-US" altLang="zh-TW" sz="3200" dirty="0">
                <a:solidFill>
                  <a:srgbClr val="2AADDA"/>
                </a:solidFill>
                <a:latin typeface="+mn-ea"/>
                <a:ea typeface="+mn-ea"/>
              </a:rPr>
              <a:t/>
            </a:r>
            <a:br>
              <a:rPr lang="en-US" altLang="zh-TW" sz="3200" dirty="0">
                <a:solidFill>
                  <a:srgbClr val="2AADDA"/>
                </a:solidFill>
                <a:latin typeface="+mn-ea"/>
                <a:ea typeface="+mn-ea"/>
              </a:rPr>
            </a:br>
            <a:r>
              <a:rPr lang="en-US" altLang="zh-TW" sz="3200" dirty="0" smtClean="0">
                <a:solidFill>
                  <a:srgbClr val="2AADDA"/>
                </a:solidFill>
                <a:latin typeface="+mn-ea"/>
                <a:ea typeface="+mn-ea"/>
              </a:rPr>
              <a:t/>
            </a:r>
            <a:br>
              <a:rPr lang="en-US" altLang="zh-TW" sz="3200" dirty="0" smtClean="0">
                <a:solidFill>
                  <a:srgbClr val="2AADDA"/>
                </a:solidFill>
                <a:latin typeface="+mn-ea"/>
                <a:ea typeface="+mn-ea"/>
              </a:rPr>
            </a:br>
            <a:r>
              <a:rPr lang="zh-TW" altLang="en-US" sz="3200" dirty="0" smtClean="0">
                <a:solidFill>
                  <a:srgbClr val="2AADDA"/>
                </a:solidFill>
                <a:latin typeface="+mn-ea"/>
                <a:ea typeface="+mn-ea"/>
                <a:sym typeface="Wingdings 2"/>
              </a:rPr>
              <a:t></a:t>
            </a:r>
            <a:r>
              <a:rPr lang="zh-TW" altLang="en-US" sz="3200" dirty="0">
                <a:solidFill>
                  <a:srgbClr val="2AADDA"/>
                </a:solidFill>
                <a:latin typeface="+mn-ea"/>
                <a:ea typeface="+mn-ea"/>
                <a:sym typeface="Wingdings 2"/>
              </a:rPr>
              <a:t>審核念舊情，小心禍</a:t>
            </a:r>
            <a:r>
              <a:rPr lang="zh-TW" altLang="en-US" sz="3200" dirty="0" smtClean="0">
                <a:solidFill>
                  <a:srgbClr val="2AADDA"/>
                </a:solidFill>
                <a:latin typeface="+mn-ea"/>
                <a:ea typeface="+mn-ea"/>
                <a:sym typeface="Wingdings 2"/>
              </a:rPr>
              <a:t>上身</a:t>
            </a:r>
            <a:r>
              <a:rPr lang="zh-TW" altLang="en-US" sz="3200" dirty="0">
                <a:solidFill>
                  <a:srgbClr val="2AADDA"/>
                </a:solidFill>
                <a:latin typeface="+mn-ea"/>
                <a:ea typeface="+mn-ea"/>
              </a:rPr>
              <a:t/>
            </a:r>
            <a:br>
              <a:rPr lang="zh-TW" altLang="en-US" sz="3200" dirty="0">
                <a:solidFill>
                  <a:srgbClr val="2AADDA"/>
                </a:solidFill>
                <a:latin typeface="+mn-ea"/>
                <a:ea typeface="+mn-ea"/>
              </a:rPr>
            </a:br>
            <a:endParaRPr lang="zh-TW" altLang="en-US" sz="3200" dirty="0">
              <a:solidFill>
                <a:srgbClr val="2AADDA"/>
              </a:solidFill>
              <a:latin typeface="+mn-ea"/>
              <a:ea typeface="+mn-ea"/>
            </a:endParaRPr>
          </a:p>
        </p:txBody>
      </p:sp>
      <p:sp>
        <p:nvSpPr>
          <p:cNvPr id="3" name="投影片編號版面配置區 2"/>
          <p:cNvSpPr>
            <a:spLocks noGrp="1"/>
          </p:cNvSpPr>
          <p:nvPr>
            <p:ph type="sldNum" sz="quarter" idx="12"/>
          </p:nvPr>
        </p:nvSpPr>
        <p:spPr>
          <a:xfrm>
            <a:off x="6943725" y="6492875"/>
            <a:ext cx="2057400" cy="365125"/>
          </a:xfrm>
        </p:spPr>
        <p:txBody>
          <a:bodyPr/>
          <a:lstStyle/>
          <a:p>
            <a:fld id="{565CE74E-AB26-4998-AD42-012C4C1AD076}" type="slidenum">
              <a:rPr lang="zh-CN" altLang="en-US" smtClean="0">
                <a:solidFill>
                  <a:prstClr val="black">
                    <a:tint val="75000"/>
                  </a:prstClr>
                </a:solidFill>
              </a:rPr>
              <a:pPr/>
              <a:t>23</a:t>
            </a:fld>
            <a:endParaRPr lang="zh-CN" altLang="en-US">
              <a:solidFill>
                <a:prstClr val="black">
                  <a:tint val="75000"/>
                </a:prstClr>
              </a:solidFill>
            </a:endParaRPr>
          </a:p>
        </p:txBody>
      </p:sp>
      <p:graphicFrame>
        <p:nvGraphicFramePr>
          <p:cNvPr id="12" name="資料庫圖表 11"/>
          <p:cNvGraphicFramePr/>
          <p:nvPr>
            <p:extLst>
              <p:ext uri="{D42A27DB-BD31-4B8C-83A1-F6EECF244321}">
                <p14:modId xmlns:p14="http://schemas.microsoft.com/office/powerpoint/2010/main" val="2822780872"/>
              </p:ext>
            </p:extLst>
          </p:nvPr>
        </p:nvGraphicFramePr>
        <p:xfrm>
          <a:off x="200025" y="1362076"/>
          <a:ext cx="8858250" cy="5200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橢圓 19"/>
          <p:cNvSpPr/>
          <p:nvPr/>
        </p:nvSpPr>
        <p:spPr>
          <a:xfrm>
            <a:off x="1973321" y="1376361"/>
            <a:ext cx="465079" cy="342524"/>
          </a:xfrm>
          <a:prstGeom prst="ellipse">
            <a:avLst/>
          </a:prstGeom>
          <a:solidFill>
            <a:schemeClr val="accent6"/>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500" b="0" i="0" u="none" strike="noStrike" kern="0" cap="none" spc="0" normalizeH="0" baseline="0" noProof="0" dirty="0">
                <a:ln>
                  <a:noFill/>
                </a:ln>
                <a:solidFill>
                  <a:prstClr val="white"/>
                </a:solidFill>
                <a:effectLst/>
                <a:uLnTx/>
                <a:uFillTx/>
                <a:latin typeface="Calibri"/>
                <a:ea typeface="新細明體" panose="02020500000000000000" pitchFamily="18" charset="-120"/>
                <a:cs typeface="+mn-cs"/>
              </a:rPr>
              <a:t>1</a:t>
            </a:r>
            <a:endParaRPr kumimoji="0" lang="zh-TW" altLang="en-US" sz="2500" b="0" i="0" u="none" strike="noStrike" kern="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21" name="橢圓 20"/>
          <p:cNvSpPr/>
          <p:nvPr/>
        </p:nvSpPr>
        <p:spPr>
          <a:xfrm>
            <a:off x="6753560" y="2175233"/>
            <a:ext cx="465079" cy="342524"/>
          </a:xfrm>
          <a:prstGeom prst="ellipse">
            <a:avLst/>
          </a:prstGeom>
          <a:solidFill>
            <a:schemeClr val="accent6"/>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5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2</a:t>
            </a:r>
            <a:endParaRPr kumimoji="0" lang="zh-TW" altLang="en-US" sz="2500" b="0" i="0" u="none" strike="noStrike" kern="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23" name="橢圓 22"/>
          <p:cNvSpPr/>
          <p:nvPr/>
        </p:nvSpPr>
        <p:spPr>
          <a:xfrm>
            <a:off x="6681785" y="4364443"/>
            <a:ext cx="465079" cy="342524"/>
          </a:xfrm>
          <a:prstGeom prst="ellipse">
            <a:avLst/>
          </a:prstGeom>
          <a:solidFill>
            <a:schemeClr val="accent6"/>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500" b="0" i="0" u="none" strike="noStrike" kern="0" cap="none" spc="0" normalizeH="0" baseline="0" noProof="0" dirty="0" smtClean="0">
                <a:ln>
                  <a:noFill/>
                </a:ln>
                <a:solidFill>
                  <a:prstClr val="white"/>
                </a:solidFill>
                <a:effectLst/>
                <a:uLnTx/>
                <a:uFillTx/>
                <a:latin typeface="Calibri"/>
                <a:ea typeface="新細明體" panose="02020500000000000000" pitchFamily="18" charset="-120"/>
                <a:cs typeface="+mn-cs"/>
              </a:rPr>
              <a:t>4</a:t>
            </a:r>
            <a:endParaRPr kumimoji="0" lang="zh-TW" altLang="en-US" sz="2500" b="0" i="0" u="none" strike="noStrike" kern="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24" name="橢圓 23"/>
          <p:cNvSpPr/>
          <p:nvPr/>
        </p:nvSpPr>
        <p:spPr>
          <a:xfrm>
            <a:off x="2069014" y="4535355"/>
            <a:ext cx="465079" cy="342524"/>
          </a:xfrm>
          <a:prstGeom prst="ellipse">
            <a:avLst/>
          </a:prstGeom>
          <a:solidFill>
            <a:schemeClr val="accent6"/>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500" kern="0" dirty="0">
                <a:solidFill>
                  <a:prstClr val="white"/>
                </a:solidFill>
                <a:latin typeface="Calibri"/>
                <a:ea typeface="新細明體" panose="02020500000000000000" pitchFamily="18" charset="-120"/>
              </a:rPr>
              <a:t>3</a:t>
            </a:r>
            <a:endParaRPr kumimoji="0" lang="zh-TW" altLang="en-US" sz="2500" b="0" i="0" u="none" strike="noStrike" kern="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pic>
        <p:nvPicPr>
          <p:cNvPr id="9" name="圖片 8"/>
          <p:cNvPicPr>
            <a:picLocks noChangeAspect="1"/>
          </p:cNvPicPr>
          <p:nvPr/>
        </p:nvPicPr>
        <p:blipFill>
          <a:blip r:embed="rId7" cstate="email"/>
          <a:stretch>
            <a:fillRect/>
          </a:stretch>
        </p:blipFill>
        <p:spPr>
          <a:xfrm>
            <a:off x="5715133" y="413669"/>
            <a:ext cx="3286029" cy="1133954"/>
          </a:xfrm>
          <a:prstGeom prst="rect">
            <a:avLst/>
          </a:prstGeom>
        </p:spPr>
      </p:pic>
    </p:spTree>
    <p:extLst>
      <p:ext uri="{BB962C8B-B14F-4D97-AF65-F5344CB8AC3E}">
        <p14:creationId xmlns:p14="http://schemas.microsoft.com/office/powerpoint/2010/main" val="6251844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hlinkClick r:id="rId3" action="ppaction://hlinksldjump"/>
          </p:cNvPr>
          <p:cNvSpPr/>
          <p:nvPr/>
        </p:nvSpPr>
        <p:spPr>
          <a:xfrm>
            <a:off x="2112505" y="2440731"/>
            <a:ext cx="2396663" cy="64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矩形 24">
            <a:hlinkClick r:id="rId4" action="ppaction://hlinksldjump"/>
          </p:cNvPr>
          <p:cNvSpPr/>
          <p:nvPr/>
        </p:nvSpPr>
        <p:spPr>
          <a:xfrm>
            <a:off x="2112505" y="3443444"/>
            <a:ext cx="2243107" cy="519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矩形 25">
            <a:hlinkClick r:id="rId5" action="ppaction://hlinksldjump"/>
          </p:cNvPr>
          <p:cNvSpPr/>
          <p:nvPr/>
        </p:nvSpPr>
        <p:spPr>
          <a:xfrm>
            <a:off x="1802528" y="4698586"/>
            <a:ext cx="2239248" cy="420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28" name="文字方塊 27"/>
          <p:cNvSpPr txBox="1"/>
          <p:nvPr/>
        </p:nvSpPr>
        <p:spPr>
          <a:xfrm>
            <a:off x="3067685" y="3432681"/>
            <a:ext cx="2954655" cy="923330"/>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5400" b="0" i="0" u="none" strike="noStrike" kern="1200" cap="none" spc="0" normalizeH="0" baseline="0" noProof="0" dirty="0" smtClean="0">
                <a:ln>
                  <a:noFill/>
                </a:ln>
                <a:solidFill>
                  <a:srgbClr val="002060"/>
                </a:solidFill>
                <a:effectLst/>
                <a:uLnTx/>
                <a:uFillTx/>
                <a:latin typeface="微軟正黑體" panose="020B0604030504040204" pitchFamily="34" charset="-120"/>
                <a:ea typeface="微軟正黑體" panose="020B0604030504040204" pitchFamily="34" charset="-120"/>
                <a:cs typeface="+mn-cs"/>
              </a:rPr>
              <a:t>溫馨提醒</a:t>
            </a:r>
            <a:endParaRPr kumimoji="0" lang="zh-TW" altLang="zh-TW" sz="5400" b="0" i="0" u="none" strike="noStrike" kern="120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endParaRPr>
          </a:p>
        </p:txBody>
      </p:sp>
      <p:sp>
        <p:nvSpPr>
          <p:cNvPr id="29" name="橢圓 28"/>
          <p:cNvSpPr/>
          <p:nvPr/>
        </p:nvSpPr>
        <p:spPr>
          <a:xfrm>
            <a:off x="4041776" y="2321719"/>
            <a:ext cx="1006475" cy="1004888"/>
          </a:xfrm>
          <a:prstGeom prst="ellipse">
            <a:avLst/>
          </a:prstGeom>
          <a:solidFill>
            <a:schemeClr val="accent6"/>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4400" kern="0" dirty="0">
                <a:solidFill>
                  <a:prstClr val="white"/>
                </a:solidFill>
                <a:latin typeface="Calibri"/>
                <a:ea typeface="新細明體" panose="02020500000000000000" pitchFamily="18" charset="-120"/>
              </a:rPr>
              <a:t>4</a:t>
            </a:r>
            <a:endParaRPr kumimoji="0" lang="zh-TW" altLang="en-US" sz="4400" b="0" i="0" u="none" strike="noStrike" kern="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pic>
        <p:nvPicPr>
          <p:cNvPr id="9" name="Picture 2" descr="http://icons.iconarchive.com/icons/raindropmemory/harmonia-pastelis/128/hp-photos-2-icon.png"/>
          <p:cNvPicPr>
            <a:picLocks noChangeAspect="1" noChangeArrowheads="1"/>
          </p:cNvPicPr>
          <p:nvPr/>
        </p:nvPicPr>
        <p:blipFill>
          <a:blip r:embed="rId6" cstate="email"/>
          <a:srcRect/>
          <a:stretch>
            <a:fillRect/>
          </a:stretch>
        </p:blipFill>
        <p:spPr bwMode="auto">
          <a:xfrm rot="1305137">
            <a:off x="5570696" y="2406470"/>
            <a:ext cx="903288" cy="901700"/>
          </a:xfrm>
          <a:prstGeom prst="rect">
            <a:avLst/>
          </a:prstGeom>
          <a:noFill/>
          <a:ln w="9525">
            <a:noFill/>
            <a:miter lim="800000"/>
            <a:headEnd/>
            <a:tailEnd/>
          </a:ln>
        </p:spPr>
      </p:pic>
      <p:sp>
        <p:nvSpPr>
          <p:cNvPr id="3" name="標題 2"/>
          <p:cNvSpPr>
            <a:spLocks noGrp="1"/>
          </p:cNvSpPr>
          <p:nvPr>
            <p:ph type="title"/>
          </p:nvPr>
        </p:nvSpPr>
        <p:spPr/>
        <p:txBody>
          <a:bodyPr/>
          <a:lstStyle/>
          <a:p>
            <a:endParaRPr lang="zh-TW" altLang="en-US"/>
          </a:p>
        </p:txBody>
      </p:sp>
      <p:sp>
        <p:nvSpPr>
          <p:cNvPr id="2" name="投影片編號版面配置區 1"/>
          <p:cNvSpPr>
            <a:spLocks noGrp="1"/>
          </p:cNvSpPr>
          <p:nvPr>
            <p:ph type="sldNum" sz="quarter" idx="4294967295"/>
          </p:nvPr>
        </p:nvSpPr>
        <p:spPr>
          <a:xfrm>
            <a:off x="8515350" y="6416675"/>
            <a:ext cx="628650" cy="365125"/>
          </a:xfrm>
        </p:spPr>
        <p:txBody>
          <a:bodyPr/>
          <a:lstStyle/>
          <a:p>
            <a:fld id="{565CE74E-AB26-4998-AD42-012C4C1AD076}" type="slidenum">
              <a:rPr lang="zh-CN" altLang="en-US" smtClean="0">
                <a:solidFill>
                  <a:prstClr val="black">
                    <a:tint val="75000"/>
                  </a:prstClr>
                </a:solidFill>
              </a:rPr>
              <a:pPr/>
              <a:t>24</a:t>
            </a:fld>
            <a:endParaRPr lang="zh-CN" altLang="en-US">
              <a:solidFill>
                <a:prstClr val="black">
                  <a:tint val="75000"/>
                </a:prstClr>
              </a:solidFill>
            </a:endParaRPr>
          </a:p>
        </p:txBody>
      </p:sp>
    </p:spTree>
    <p:extLst>
      <p:ext uri="{BB962C8B-B14F-4D97-AF65-F5344CB8AC3E}">
        <p14:creationId xmlns:p14="http://schemas.microsoft.com/office/powerpoint/2010/main" val="153691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372350" cy="740660"/>
          </a:xfrm>
        </p:spPr>
        <p:txBody>
          <a:bodyPr/>
          <a:lstStyle/>
          <a:p>
            <a:r>
              <a:rPr lang="en-US" altLang="zh-TW" dirty="0" smtClean="0">
                <a:latin typeface="+mn-ea"/>
                <a:ea typeface="+mn-ea"/>
              </a:rPr>
              <a:t>Q1</a:t>
            </a:r>
            <a:r>
              <a:rPr lang="zh-TW" altLang="en-US" dirty="0" smtClean="0">
                <a:latin typeface="+mn-ea"/>
                <a:ea typeface="+mn-ea"/>
              </a:rPr>
              <a:t>：圖利罪的構成要件？</a:t>
            </a:r>
            <a:endParaRPr lang="zh-TW" altLang="en-US" dirty="0">
              <a:latin typeface="+mn-ea"/>
              <a:ea typeface="+mn-ea"/>
            </a:endParaRPr>
          </a:p>
        </p:txBody>
      </p:sp>
      <p:sp>
        <p:nvSpPr>
          <p:cNvPr id="3" name="內容版面配置區 2"/>
          <p:cNvSpPr>
            <a:spLocks noGrp="1"/>
          </p:cNvSpPr>
          <p:nvPr>
            <p:ph idx="1"/>
          </p:nvPr>
        </p:nvSpPr>
        <p:spPr/>
        <p:txBody>
          <a:bodyPr/>
          <a:lstStyle/>
          <a:p>
            <a:endParaRPr lang="zh-TW" altLang="en-US" dirty="0"/>
          </a:p>
        </p:txBody>
      </p:sp>
      <p:sp>
        <p:nvSpPr>
          <p:cNvPr id="4" name="橢圓 3"/>
          <p:cNvSpPr/>
          <p:nvPr/>
        </p:nvSpPr>
        <p:spPr>
          <a:xfrm>
            <a:off x="2962837" y="1512413"/>
            <a:ext cx="2925144" cy="1224437"/>
          </a:xfrm>
          <a:prstGeom prst="ellipse">
            <a:avLst/>
          </a:prstGeom>
          <a:solidFill>
            <a:schemeClr val="bg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kumimoji="0" lang="zh-TW" altLang="en-US" sz="20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公務人員</a:t>
            </a:r>
            <a:endParaRPr kumimoji="0"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1500" b="1" dirty="0"/>
              <a:t>（刑法第</a:t>
            </a:r>
            <a:r>
              <a:rPr kumimoji="0" lang="en-US" altLang="zh-TW" sz="1500" b="1" dirty="0"/>
              <a:t>10</a:t>
            </a:r>
            <a:r>
              <a:rPr kumimoji="0" lang="zh-TW" altLang="en-US" sz="1500" b="1" dirty="0"/>
              <a:t>條第</a:t>
            </a:r>
            <a:r>
              <a:rPr kumimoji="0" lang="en-US" altLang="zh-TW" sz="1500" b="1" dirty="0"/>
              <a:t>2</a:t>
            </a:r>
            <a:r>
              <a:rPr kumimoji="0" lang="zh-TW" altLang="en-US" sz="1500" b="1" dirty="0"/>
              <a:t>項）</a:t>
            </a:r>
          </a:p>
        </p:txBody>
      </p:sp>
      <p:sp>
        <p:nvSpPr>
          <p:cNvPr id="5" name="矩形 4"/>
          <p:cNvSpPr/>
          <p:nvPr/>
        </p:nvSpPr>
        <p:spPr>
          <a:xfrm>
            <a:off x="1692177" y="3754159"/>
            <a:ext cx="1763754" cy="12163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b="1" dirty="0">
                <a:latin typeface="微軟正黑體" panose="020B0604030504040204" pitchFamily="34" charset="-120"/>
                <a:ea typeface="微軟正黑體" panose="020B0604030504040204" pitchFamily="34" charset="-120"/>
              </a:rPr>
              <a:t>明知故意</a:t>
            </a:r>
          </a:p>
        </p:txBody>
      </p:sp>
      <p:sp>
        <p:nvSpPr>
          <p:cNvPr id="6" name="矩形 5"/>
          <p:cNvSpPr/>
          <p:nvPr/>
        </p:nvSpPr>
        <p:spPr>
          <a:xfrm>
            <a:off x="5538731" y="3747808"/>
            <a:ext cx="1735137" cy="1216305"/>
          </a:xfrm>
          <a:prstGeom prst="rect">
            <a:avLst/>
          </a:prstGeom>
          <a:solidFill>
            <a:srgbClr val="92D05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kumimoji="0" lang="zh-TW" altLang="en-US" sz="2400" b="1" dirty="0">
                <a:latin typeface="微軟正黑體" panose="020B0604030504040204" pitchFamily="34" charset="-120"/>
                <a:ea typeface="微軟正黑體" panose="020B0604030504040204" pitchFamily="34" charset="-120"/>
              </a:rPr>
              <a:t>獲得好處</a:t>
            </a:r>
          </a:p>
        </p:txBody>
      </p:sp>
      <p:sp>
        <p:nvSpPr>
          <p:cNvPr id="7" name="箭號: 向下 9"/>
          <p:cNvSpPr/>
          <p:nvPr/>
        </p:nvSpPr>
        <p:spPr>
          <a:xfrm>
            <a:off x="4035905" y="2736850"/>
            <a:ext cx="779008" cy="777875"/>
          </a:xfrm>
          <a:prstGeom prst="downArrow">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8" name="Picture 2" descr="C:\Users\aac2083a\AppData\Local\Microsoft\Windows\Temporary Internet Files\Content.IE5\DO1EWP8T\120px-Tick-red[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14126" y="3590449"/>
            <a:ext cx="548711" cy="5167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ac2083a\AppData\Local\Microsoft\Windows\Temporary Internet Files\Content.IE5\DO1EWP8T\120px-Tick-red[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54975" y="3590449"/>
            <a:ext cx="548711" cy="516703"/>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3620905" y="3770978"/>
            <a:ext cx="1773294" cy="121630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kumimoji="0" lang="zh-TW" altLang="en-US" sz="2400" b="1" dirty="0">
                <a:latin typeface="微軟正黑體" panose="020B0604030504040204" pitchFamily="34" charset="-120"/>
                <a:ea typeface="微軟正黑體" panose="020B0604030504040204" pitchFamily="34" charset="-120"/>
              </a:rPr>
              <a:t>違反法令</a:t>
            </a:r>
          </a:p>
        </p:txBody>
      </p:sp>
      <p:sp>
        <p:nvSpPr>
          <p:cNvPr id="11" name="文字方塊 17"/>
          <p:cNvSpPr txBox="1">
            <a:spLocks noChangeArrowheads="1"/>
          </p:cNvSpPr>
          <p:nvPr/>
        </p:nvSpPr>
        <p:spPr bwMode="auto">
          <a:xfrm>
            <a:off x="2399172" y="5155557"/>
            <a:ext cx="4577120" cy="400110"/>
          </a:xfrm>
          <a:prstGeom prst="rect">
            <a:avLst/>
          </a:prstGeom>
          <a:noFill/>
          <a:ln w="9525">
            <a:noFill/>
            <a:miter lim="800000"/>
            <a:headEnd/>
            <a:tailEnd/>
          </a:ln>
        </p:spPr>
        <p:txBody>
          <a:bodyPr wrap="square">
            <a:spAutoFit/>
          </a:bodyPr>
          <a:lstStyle/>
          <a:p>
            <a:r>
              <a:rPr kumimoji="0" lang="zh-TW" altLang="en-US" sz="2000" b="1" dirty="0">
                <a:solidFill>
                  <a:srgbClr val="FF0000"/>
                </a:solidFill>
                <a:latin typeface="微軟正黑體" pitchFamily="34" charset="-120"/>
                <a:ea typeface="微軟正黑體" pitchFamily="34" charset="-120"/>
              </a:rPr>
              <a:t>貪污治罪條例第</a:t>
            </a:r>
            <a:r>
              <a:rPr kumimoji="0" lang="en-US" altLang="zh-TW" sz="2000" b="1" dirty="0">
                <a:solidFill>
                  <a:srgbClr val="FF0000"/>
                </a:solidFill>
                <a:latin typeface="微軟正黑體" pitchFamily="34" charset="-120"/>
                <a:ea typeface="微軟正黑體" pitchFamily="34" charset="-120"/>
              </a:rPr>
              <a:t>6</a:t>
            </a:r>
            <a:r>
              <a:rPr kumimoji="0" lang="zh-TW" altLang="en-US" sz="2000" b="1" dirty="0">
                <a:solidFill>
                  <a:srgbClr val="FF0000"/>
                </a:solidFill>
                <a:latin typeface="微軟正黑體" pitchFamily="34" charset="-120"/>
                <a:ea typeface="微軟正黑體" pitchFamily="34" charset="-120"/>
              </a:rPr>
              <a:t>條</a:t>
            </a:r>
            <a:r>
              <a:rPr kumimoji="0" lang="en-US" altLang="zh-TW" sz="2000" b="1" dirty="0">
                <a:solidFill>
                  <a:srgbClr val="FF0000"/>
                </a:solidFill>
                <a:latin typeface="微軟正黑體" pitchFamily="34" charset="-120"/>
                <a:ea typeface="微軟正黑體" pitchFamily="34" charset="-120"/>
              </a:rPr>
              <a:t>1</a:t>
            </a:r>
            <a:r>
              <a:rPr kumimoji="0" lang="zh-TW" altLang="en-US" sz="2000" b="1" dirty="0">
                <a:solidFill>
                  <a:srgbClr val="FF0000"/>
                </a:solidFill>
                <a:latin typeface="微軟正黑體" pitchFamily="34" charset="-120"/>
                <a:ea typeface="微軟正黑體" pitchFamily="34" charset="-120"/>
              </a:rPr>
              <a:t>項第</a:t>
            </a:r>
            <a:r>
              <a:rPr kumimoji="0" lang="en-US" altLang="zh-TW" sz="2000" b="1" dirty="0" smtClean="0">
                <a:solidFill>
                  <a:srgbClr val="FF0000"/>
                </a:solidFill>
                <a:latin typeface="微軟正黑體" pitchFamily="34" charset="-120"/>
                <a:ea typeface="微軟正黑體" pitchFamily="34" charset="-120"/>
              </a:rPr>
              <a:t>4</a:t>
            </a:r>
            <a:r>
              <a:rPr kumimoji="0" lang="zh-TW" altLang="en-US" sz="2000" b="1" dirty="0" smtClean="0">
                <a:solidFill>
                  <a:srgbClr val="FF0000"/>
                </a:solidFill>
                <a:latin typeface="微軟正黑體" pitchFamily="34" charset="-120"/>
                <a:ea typeface="微軟正黑體" pitchFamily="34" charset="-120"/>
              </a:rPr>
              <a:t>、</a:t>
            </a:r>
            <a:r>
              <a:rPr kumimoji="0" lang="en-US" altLang="zh-TW" sz="2000" b="1" dirty="0" smtClean="0">
                <a:solidFill>
                  <a:srgbClr val="FF0000"/>
                </a:solidFill>
                <a:latin typeface="微軟正黑體" pitchFamily="34" charset="-120"/>
                <a:ea typeface="微軟正黑體" pitchFamily="34" charset="-120"/>
              </a:rPr>
              <a:t>5</a:t>
            </a:r>
            <a:r>
              <a:rPr kumimoji="0" lang="zh-TW" altLang="en-US" sz="2000" b="1" dirty="0">
                <a:solidFill>
                  <a:srgbClr val="FF0000"/>
                </a:solidFill>
                <a:latin typeface="微軟正黑體" pitchFamily="34" charset="-120"/>
                <a:ea typeface="微軟正黑體" pitchFamily="34" charset="-120"/>
              </a:rPr>
              <a:t>款</a:t>
            </a:r>
          </a:p>
        </p:txBody>
      </p:sp>
      <p:pic>
        <p:nvPicPr>
          <p:cNvPr id="12" name="Picture 3" descr="C:\Users\aac2083a\AppData\Local\Microsoft\Windows\Temporary Internet Files\Content.IE5\DO1EWP8T\120px-Tick-red[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61646" y="3590449"/>
            <a:ext cx="548711" cy="5167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aac2083a\AppData\Local\Microsoft\Windows\Temporary Internet Files\Content.IE5\DO1EWP8T\120px-Tick-red[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40021" y="3607268"/>
            <a:ext cx="548711" cy="5167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ac2083a\AppData\Local\Microsoft\Windows\Temporary Internet Files\Content.IE5\DO1EWP8T\120px-Tick-red[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32997" y="1211061"/>
            <a:ext cx="613068" cy="577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14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mn-ea"/>
                <a:ea typeface="+mn-ea"/>
              </a:rPr>
              <a:t>Q2</a:t>
            </a:r>
            <a:r>
              <a:rPr lang="zh-TW" altLang="en-US" dirty="0" smtClean="0">
                <a:latin typeface="+mn-ea"/>
                <a:ea typeface="+mn-ea"/>
              </a:rPr>
              <a:t>：不正利益的種類？</a:t>
            </a:r>
            <a:endParaRPr lang="zh-TW" altLang="en-US" dirty="0">
              <a:latin typeface="+mn-ea"/>
              <a:ea typeface="+mn-ea"/>
            </a:endParaRPr>
          </a:p>
        </p:txBody>
      </p:sp>
      <p:sp>
        <p:nvSpPr>
          <p:cNvPr id="3" name="內容版面配置區 2"/>
          <p:cNvSpPr>
            <a:spLocks noGrp="1"/>
          </p:cNvSpPr>
          <p:nvPr>
            <p:ph idx="1"/>
          </p:nvPr>
        </p:nvSpPr>
        <p:spPr/>
        <p:txBody>
          <a:bodyPr>
            <a:normAutofit/>
          </a:bodyPr>
          <a:lstStyle/>
          <a:p>
            <a:r>
              <a:rPr lang="zh-TW" altLang="en-US" sz="2800" dirty="0"/>
              <a:t>「除賄賂以外，足以供人需要或滿足慾望之一切有形或無形之</a:t>
            </a:r>
            <a:r>
              <a:rPr lang="zh-TW" altLang="en-US" sz="2800" dirty="0" smtClean="0"/>
              <a:t>利益，</a:t>
            </a:r>
            <a:endParaRPr lang="en-US" altLang="zh-TW" sz="2800" dirty="0" smtClean="0"/>
          </a:p>
          <a:p>
            <a:r>
              <a:rPr lang="zh-TW" altLang="en-US" sz="2800" dirty="0" smtClean="0"/>
              <a:t>常見</a:t>
            </a:r>
            <a:r>
              <a:rPr lang="zh-TW" altLang="en-US" sz="2800" dirty="0"/>
              <a:t>的有免除債務、設定債權、招待嫖妓、提供女色、介紹職業、升遷調動、給予不勞而獲的「乾股」等</a:t>
            </a:r>
            <a:r>
              <a:rPr lang="zh-TW" altLang="en-US" sz="2800" dirty="0" smtClean="0"/>
              <a:t>。</a:t>
            </a:r>
            <a:endParaRPr lang="en-US" altLang="zh-TW" sz="2800" dirty="0" smtClean="0"/>
          </a:p>
        </p:txBody>
      </p:sp>
    </p:spTree>
    <p:extLst>
      <p:ext uri="{BB962C8B-B14F-4D97-AF65-F5344CB8AC3E}">
        <p14:creationId xmlns:p14="http://schemas.microsoft.com/office/powerpoint/2010/main" val="136061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mn-ea"/>
                <a:ea typeface="+mn-ea"/>
              </a:rPr>
              <a:t>Q3</a:t>
            </a:r>
            <a:r>
              <a:rPr lang="zh-TW" altLang="en-US" dirty="0" smtClean="0">
                <a:latin typeface="+mn-ea"/>
                <a:ea typeface="+mn-ea"/>
              </a:rPr>
              <a:t>：圖利與便民的區辨？</a:t>
            </a:r>
            <a:endParaRPr lang="zh-TW" altLang="en-US" dirty="0">
              <a:latin typeface="+mn-ea"/>
              <a:ea typeface="+mn-ea"/>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15879" y="1870426"/>
            <a:ext cx="4437321" cy="3327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48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defTabSz="914400">
              <a:defRPr/>
            </a:pPr>
            <a:fld id="{4FAB73BC-B049-4115-A692-8D63A059BFB8}" type="slidenum">
              <a:rPr lang="en-US" kern="0" smtClean="0">
                <a:solidFill>
                  <a:sysClr val="windowText" lastClr="000000"/>
                </a:solidFill>
              </a:rPr>
              <a:pPr defTabSz="914400">
                <a:defRPr/>
              </a:pPr>
              <a:t>28</a:t>
            </a:fld>
            <a:endParaRPr lang="en-US" kern="0" dirty="0">
              <a:solidFill>
                <a:sysClr val="windowText" lastClr="000000"/>
              </a:solidFill>
            </a:endParaRPr>
          </a:p>
        </p:txBody>
      </p:sp>
      <p:pic>
        <p:nvPicPr>
          <p:cNvPr id="8" name="圖片 7"/>
          <p:cNvPicPr>
            <a:picLocks noChangeAspect="1"/>
          </p:cNvPicPr>
          <p:nvPr/>
        </p:nvPicPr>
        <p:blipFill>
          <a:blip r:embed="rId2"/>
          <a:stretch>
            <a:fillRect/>
          </a:stretch>
        </p:blipFill>
        <p:spPr>
          <a:xfrm>
            <a:off x="0" y="26581"/>
            <a:ext cx="9144000" cy="6831419"/>
          </a:xfrm>
          <a:prstGeom prst="rect">
            <a:avLst/>
          </a:prstGeom>
        </p:spPr>
      </p:pic>
      <p:sp>
        <p:nvSpPr>
          <p:cNvPr id="9" name="文字方塊 8"/>
          <p:cNvSpPr txBox="1"/>
          <p:nvPr/>
        </p:nvSpPr>
        <p:spPr>
          <a:xfrm>
            <a:off x="167368" y="448575"/>
            <a:ext cx="1538883" cy="5750169"/>
          </a:xfrm>
          <a:prstGeom prst="rect">
            <a:avLst/>
          </a:prstGeom>
          <a:noFill/>
        </p:spPr>
        <p:txBody>
          <a:bodyPr vert="eaVert" wrap="square" rtlCol="0">
            <a:spAutoFit/>
          </a:bodyPr>
          <a:lstStyle/>
          <a:p>
            <a:pPr defTabSz="914400" fontAlgn="auto">
              <a:spcBef>
                <a:spcPts val="0"/>
              </a:spcBef>
              <a:spcAft>
                <a:spcPts val="0"/>
              </a:spcAft>
              <a:defRPr/>
            </a:pPr>
            <a:r>
              <a:rPr kumimoji="0" lang="zh-TW" altLang="en-US" sz="8800" b="1" kern="0" dirty="0">
                <a:solidFill>
                  <a:prstClr val="white"/>
                </a:solidFill>
                <a:latin typeface="微軟正黑體" panose="020B0604030504040204" pitchFamily="34" charset="-120"/>
                <a:ea typeface="微軟正黑體" panose="020B0604030504040204" pitchFamily="34" charset="-120"/>
              </a:rPr>
              <a:t>不違背職務</a:t>
            </a:r>
          </a:p>
        </p:txBody>
      </p:sp>
      <p:sp>
        <p:nvSpPr>
          <p:cNvPr id="10" name="文字方塊 9"/>
          <p:cNvSpPr txBox="1"/>
          <p:nvPr/>
        </p:nvSpPr>
        <p:spPr>
          <a:xfrm>
            <a:off x="1923618" y="1427293"/>
            <a:ext cx="923021" cy="4154984"/>
          </a:xfrm>
          <a:prstGeom prst="rect">
            <a:avLst/>
          </a:prstGeom>
          <a:noFill/>
        </p:spPr>
        <p:txBody>
          <a:bodyPr vert="horz" wrap="square" rtlCol="0">
            <a:spAutoFit/>
          </a:bodyPr>
          <a:lstStyle/>
          <a:p>
            <a:pPr defTabSz="914400" fontAlgn="auto">
              <a:spcBef>
                <a:spcPts val="0"/>
              </a:spcBef>
              <a:spcAft>
                <a:spcPts val="0"/>
              </a:spcAft>
              <a:defRPr/>
            </a:pPr>
            <a:r>
              <a:rPr kumimoji="0" lang="zh-TW" altLang="en-US" sz="8800" b="1" kern="0" dirty="0">
                <a:solidFill>
                  <a:prstClr val="white"/>
                </a:solidFill>
                <a:latin typeface="微軟正黑體" panose="020B0604030504040204" pitchFamily="34" charset="-120"/>
                <a:ea typeface="微軟正黑體" panose="020B0604030504040204" pitchFamily="34" charset="-120"/>
              </a:rPr>
              <a:t>行賄罪</a:t>
            </a:r>
            <a:endParaRPr kumimoji="0" lang="zh-TW" altLang="en-US" sz="8800" kern="0" dirty="0">
              <a:solidFill>
                <a:sysClr val="windowText" lastClr="000000"/>
              </a:solidFill>
              <a:latin typeface="Gill Sans MT" panose="020B0502020104020203"/>
              <a:ea typeface="新細明體"/>
            </a:endParaRPr>
          </a:p>
        </p:txBody>
      </p:sp>
      <p:sp>
        <p:nvSpPr>
          <p:cNvPr id="3" name="文字方塊 2"/>
          <p:cNvSpPr txBox="1"/>
          <p:nvPr/>
        </p:nvSpPr>
        <p:spPr>
          <a:xfrm>
            <a:off x="4412511" y="5259115"/>
            <a:ext cx="3109561" cy="646331"/>
          </a:xfrm>
          <a:prstGeom prst="rect">
            <a:avLst/>
          </a:prstGeom>
          <a:solidFill>
            <a:srgbClr val="FF0000"/>
          </a:solidFill>
        </p:spPr>
        <p:txBody>
          <a:bodyPr wrap="square" rtlCol="0">
            <a:spAutoFit/>
          </a:bodyPr>
          <a:lstStyle/>
          <a:p>
            <a:pPr fontAlgn="auto">
              <a:spcBef>
                <a:spcPts val="0"/>
              </a:spcBef>
              <a:spcAft>
                <a:spcPts val="0"/>
              </a:spcAft>
            </a:pPr>
            <a:r>
              <a:rPr kumimoji="0" lang="zh-TW" altLang="en-US" sz="3600" dirty="0">
                <a:solidFill>
                  <a:prstClr val="white"/>
                </a:solidFill>
                <a:latin typeface="微軟正黑體" panose="020B0604030504040204" pitchFamily="34" charset="-120"/>
                <a:ea typeface="微軟正黑體" panose="020B0604030504040204" pitchFamily="34" charset="-120"/>
              </a:rPr>
              <a:t>送禮扎傷你我</a:t>
            </a:r>
          </a:p>
        </p:txBody>
      </p:sp>
      <p:sp>
        <p:nvSpPr>
          <p:cNvPr id="4" name="文字方塊 3"/>
          <p:cNvSpPr txBox="1"/>
          <p:nvPr/>
        </p:nvSpPr>
        <p:spPr>
          <a:xfrm>
            <a:off x="4354494" y="6129017"/>
            <a:ext cx="3167578" cy="646331"/>
          </a:xfrm>
          <a:prstGeom prst="rect">
            <a:avLst/>
          </a:prstGeom>
          <a:solidFill>
            <a:srgbClr val="FF0000"/>
          </a:solidFill>
        </p:spPr>
        <p:txBody>
          <a:bodyPr wrap="square" rtlCol="0">
            <a:spAutoFit/>
          </a:bodyPr>
          <a:lstStyle/>
          <a:p>
            <a:pPr fontAlgn="auto">
              <a:spcBef>
                <a:spcPts val="0"/>
              </a:spcBef>
              <a:spcAft>
                <a:spcPts val="0"/>
              </a:spcAft>
            </a:pPr>
            <a:r>
              <a:rPr kumimoji="0" lang="zh-TW" altLang="en-US" sz="3600" dirty="0">
                <a:solidFill>
                  <a:prstClr val="white"/>
                </a:solidFill>
                <a:latin typeface="微軟正黑體" panose="020B0604030504040204" pitchFamily="34" charset="-120"/>
                <a:ea typeface="微軟正黑體" panose="020B0604030504040204" pitchFamily="34" charset="-120"/>
              </a:rPr>
              <a:t>花錢換來傷痛</a:t>
            </a:r>
          </a:p>
        </p:txBody>
      </p:sp>
    </p:spTree>
    <p:extLst>
      <p:ext uri="{BB962C8B-B14F-4D97-AF65-F5344CB8AC3E}">
        <p14:creationId xmlns:p14="http://schemas.microsoft.com/office/powerpoint/2010/main" val="28326203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Effect>
                      <a14:saturation sat="400000"/>
                    </a14:imgEffect>
                  </a14:imgLayer>
                </a14:imgProps>
              </a:ext>
            </a:extLst>
          </a:blip>
          <a:stretch>
            <a:fillRect/>
          </a:stretch>
        </p:blipFill>
        <p:spPr>
          <a:xfrm>
            <a:off x="0" y="0"/>
            <a:ext cx="9144000" cy="6858000"/>
          </a:xfrm>
          <a:prstGeom prst="rect">
            <a:avLst/>
          </a:prstGeom>
        </p:spPr>
      </p:pic>
      <p:sp>
        <p:nvSpPr>
          <p:cNvPr id="2" name="投影片編號版面配置區 1"/>
          <p:cNvSpPr>
            <a:spLocks noGrp="1"/>
          </p:cNvSpPr>
          <p:nvPr>
            <p:ph type="sldNum" sz="quarter" idx="12"/>
          </p:nvPr>
        </p:nvSpPr>
        <p:spPr/>
        <p:txBody>
          <a:bodyPr/>
          <a:lstStyle/>
          <a:p>
            <a:pPr defTabSz="914400">
              <a:defRPr/>
            </a:pPr>
            <a:fld id="{4FAB73BC-B049-4115-A692-8D63A059BFB8}" type="slidenum">
              <a:rPr lang="en-US" kern="0" smtClean="0">
                <a:solidFill>
                  <a:sysClr val="windowText" lastClr="000000"/>
                </a:solidFill>
              </a:rPr>
              <a:pPr defTabSz="914400">
                <a:defRPr/>
              </a:pPr>
              <a:t>29</a:t>
            </a:fld>
            <a:endParaRPr lang="en-US" kern="0" dirty="0">
              <a:solidFill>
                <a:sysClr val="windowText" lastClr="000000"/>
              </a:solidFill>
            </a:endParaRPr>
          </a:p>
        </p:txBody>
      </p:sp>
      <p:sp>
        <p:nvSpPr>
          <p:cNvPr id="3" name="矩形 2"/>
          <p:cNvSpPr/>
          <p:nvPr/>
        </p:nvSpPr>
        <p:spPr>
          <a:xfrm>
            <a:off x="256949" y="176339"/>
            <a:ext cx="8761969" cy="1384995"/>
          </a:xfrm>
          <a:prstGeom prst="rect">
            <a:avLst/>
          </a:prstGeom>
        </p:spPr>
        <p:txBody>
          <a:bodyPr wrap="square">
            <a:spAutoFit/>
          </a:bodyPr>
          <a:lstStyle/>
          <a:p>
            <a:pPr defTabSz="914400" fontAlgn="auto">
              <a:spcBef>
                <a:spcPts val="0"/>
              </a:spcBef>
              <a:spcAft>
                <a:spcPts val="0"/>
              </a:spcAft>
              <a:defRPr/>
            </a:pPr>
            <a:r>
              <a:rPr kumimoji="0" lang="zh-TW" altLang="en-US" sz="2800" kern="0" dirty="0">
                <a:solidFill>
                  <a:srgbClr val="029676">
                    <a:lumMod val="50000"/>
                  </a:srgbClr>
                </a:solidFill>
                <a:latin typeface="微軟正黑體" panose="020B0604030504040204" pitchFamily="34" charset="-120"/>
                <a:ea typeface="微軟正黑體" panose="020B0604030504040204" pitchFamily="34" charset="-120"/>
              </a:rPr>
              <a:t>立法院於</a:t>
            </a:r>
            <a:r>
              <a:rPr kumimoji="0" lang="en-US" altLang="zh-TW" sz="2800" kern="0" dirty="0">
                <a:solidFill>
                  <a:srgbClr val="029676">
                    <a:lumMod val="50000"/>
                  </a:srgbClr>
                </a:solidFill>
                <a:latin typeface="微軟正黑體" panose="020B0604030504040204" pitchFamily="34" charset="-120"/>
                <a:ea typeface="微軟正黑體" panose="020B0604030504040204" pitchFamily="34" charset="-120"/>
              </a:rPr>
              <a:t>100</a:t>
            </a:r>
            <a:r>
              <a:rPr kumimoji="0" lang="zh-TW" altLang="en-US" sz="2800" kern="0" dirty="0">
                <a:solidFill>
                  <a:srgbClr val="029676">
                    <a:lumMod val="50000"/>
                  </a:srgbClr>
                </a:solidFill>
                <a:latin typeface="微軟正黑體" panose="020B0604030504040204" pitchFamily="34" charset="-120"/>
                <a:ea typeface="微軟正黑體" panose="020B0604030504040204" pitchFamily="34" charset="-120"/>
              </a:rPr>
              <a:t>年</a:t>
            </a:r>
            <a:r>
              <a:rPr kumimoji="0" lang="en-US" altLang="zh-TW" sz="2800" kern="0" dirty="0">
                <a:solidFill>
                  <a:srgbClr val="029676">
                    <a:lumMod val="50000"/>
                  </a:srgbClr>
                </a:solidFill>
                <a:latin typeface="微軟正黑體" panose="020B0604030504040204" pitchFamily="34" charset="-120"/>
                <a:ea typeface="微軟正黑體" panose="020B0604030504040204" pitchFamily="34" charset="-120"/>
              </a:rPr>
              <a:t>7</a:t>
            </a:r>
            <a:r>
              <a:rPr kumimoji="0" lang="zh-TW" altLang="en-US" sz="2800" kern="0" dirty="0">
                <a:solidFill>
                  <a:srgbClr val="029676">
                    <a:lumMod val="50000"/>
                  </a:srgbClr>
                </a:solidFill>
                <a:latin typeface="微軟正黑體" panose="020B0604030504040204" pitchFamily="34" charset="-120"/>
                <a:ea typeface="微軟正黑體" panose="020B0604030504040204" pitchFamily="34" charset="-120"/>
              </a:rPr>
              <a:t>月</a:t>
            </a:r>
            <a:r>
              <a:rPr kumimoji="0" lang="en-US" altLang="zh-TW" sz="2800" kern="0" dirty="0">
                <a:solidFill>
                  <a:srgbClr val="029676">
                    <a:lumMod val="50000"/>
                  </a:srgbClr>
                </a:solidFill>
                <a:latin typeface="微軟正黑體" panose="020B0604030504040204" pitchFamily="34" charset="-120"/>
                <a:ea typeface="微軟正黑體" panose="020B0604030504040204" pitchFamily="34" charset="-120"/>
              </a:rPr>
              <a:t>1</a:t>
            </a:r>
            <a:r>
              <a:rPr kumimoji="0" lang="zh-TW" altLang="en-US" sz="2800" kern="0" dirty="0">
                <a:solidFill>
                  <a:srgbClr val="029676">
                    <a:lumMod val="50000"/>
                  </a:srgbClr>
                </a:solidFill>
                <a:latin typeface="微軟正黑體" panose="020B0604030504040204" pitchFamily="34" charset="-120"/>
                <a:ea typeface="微軟正黑體" panose="020B0604030504040204" pitchFamily="34" charset="-120"/>
              </a:rPr>
              <a:t>日正式施行貪污治罪條例第</a:t>
            </a:r>
            <a:r>
              <a:rPr kumimoji="0" lang="en-US" altLang="zh-TW" sz="2800" kern="0" dirty="0">
                <a:solidFill>
                  <a:srgbClr val="029676">
                    <a:lumMod val="50000"/>
                  </a:srgbClr>
                </a:solidFill>
                <a:latin typeface="微軟正黑體" panose="020B0604030504040204" pitchFamily="34" charset="-120"/>
                <a:ea typeface="微軟正黑體" panose="020B0604030504040204" pitchFamily="34" charset="-120"/>
              </a:rPr>
              <a:t>11</a:t>
            </a:r>
            <a:r>
              <a:rPr kumimoji="0" lang="zh-TW" altLang="en-US" sz="2800" kern="0" dirty="0">
                <a:solidFill>
                  <a:srgbClr val="029676">
                    <a:lumMod val="50000"/>
                  </a:srgbClr>
                </a:solidFill>
                <a:latin typeface="微軟正黑體" panose="020B0604030504040204" pitchFamily="34" charset="-120"/>
                <a:ea typeface="微軟正黑體" panose="020B0604030504040204" pitchFamily="34" charset="-120"/>
              </a:rPr>
              <a:t>條第</a:t>
            </a:r>
            <a:r>
              <a:rPr kumimoji="0" lang="en-US" altLang="zh-TW" sz="2800" kern="0" dirty="0">
                <a:solidFill>
                  <a:srgbClr val="029676">
                    <a:lumMod val="50000"/>
                  </a:srgbClr>
                </a:solidFill>
                <a:latin typeface="微軟正黑體" panose="020B0604030504040204" pitchFamily="34" charset="-120"/>
                <a:ea typeface="微軟正黑體" panose="020B0604030504040204" pitchFamily="34" charset="-120"/>
              </a:rPr>
              <a:t>2</a:t>
            </a:r>
            <a:r>
              <a:rPr kumimoji="0" lang="zh-TW" altLang="en-US" sz="2800" kern="0" dirty="0">
                <a:solidFill>
                  <a:srgbClr val="029676">
                    <a:lumMod val="50000"/>
                  </a:srgbClr>
                </a:solidFill>
                <a:latin typeface="微軟正黑體" panose="020B0604030504040204" pitchFamily="34" charset="-120"/>
                <a:ea typeface="微軟正黑體" panose="020B0604030504040204" pitchFamily="34" charset="-120"/>
              </a:rPr>
              <a:t>項「不違背職務行賄罪」，新法將可杜絕過去「收錢有罪，送錢沒事」的不良社會現象。</a:t>
            </a:r>
          </a:p>
        </p:txBody>
      </p:sp>
      <p:sp>
        <p:nvSpPr>
          <p:cNvPr id="5" name="矩形 4"/>
          <p:cNvSpPr/>
          <p:nvPr/>
        </p:nvSpPr>
        <p:spPr>
          <a:xfrm>
            <a:off x="1586320" y="1572164"/>
            <a:ext cx="6103225" cy="1569660"/>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defTabSz="914400" fontAlgn="auto">
              <a:spcBef>
                <a:spcPts val="0"/>
              </a:spcBef>
              <a:spcAft>
                <a:spcPts val="0"/>
              </a:spcAft>
              <a:defRPr/>
            </a:pPr>
            <a:r>
              <a:rPr kumimoji="0" lang="zh-TW" altLang="en-US" sz="2400" kern="0" dirty="0">
                <a:solidFill>
                  <a:sysClr val="windowText" lastClr="000000"/>
                </a:solidFill>
                <a:latin typeface="標楷體" panose="03000509000000000000" pitchFamily="65" charset="-120"/>
                <a:ea typeface="標楷體" panose="03000509000000000000" pitchFamily="65" charset="-120"/>
              </a:rPr>
              <a:t>第十一條 對於公務員</a:t>
            </a:r>
            <a:r>
              <a:rPr kumimoji="0" lang="en-US" altLang="zh-TW" sz="2400" kern="0" dirty="0">
                <a:solidFill>
                  <a:sysClr val="windowText" lastClr="000000"/>
                </a:solidFill>
                <a:latin typeface="標楷體" panose="03000509000000000000" pitchFamily="65" charset="-120"/>
                <a:ea typeface="標楷體" panose="03000509000000000000" pitchFamily="65" charset="-120"/>
              </a:rPr>
              <a:t>...</a:t>
            </a:r>
            <a:r>
              <a:rPr kumimoji="0" lang="zh-TW" altLang="en-US" sz="2400" kern="0" dirty="0">
                <a:solidFill>
                  <a:sysClr val="windowText" lastClr="000000"/>
                </a:solidFill>
                <a:latin typeface="標楷體" panose="03000509000000000000" pitchFamily="65" charset="-120"/>
                <a:ea typeface="標楷體" panose="03000509000000000000" pitchFamily="65" charset="-120"/>
              </a:rPr>
              <a:t>，關於</a:t>
            </a:r>
            <a:r>
              <a:rPr kumimoji="0" lang="zh-TW" altLang="en-US" sz="2400" kern="0" dirty="0">
                <a:solidFill>
                  <a:srgbClr val="FF0000"/>
                </a:solidFill>
                <a:latin typeface="標楷體" panose="03000509000000000000" pitchFamily="65" charset="-120"/>
                <a:ea typeface="標楷體" panose="03000509000000000000" pitchFamily="65" charset="-120"/>
              </a:rPr>
              <a:t>不違背職務</a:t>
            </a:r>
            <a:r>
              <a:rPr kumimoji="0" lang="zh-TW" altLang="en-US" sz="2400" kern="0" dirty="0">
                <a:solidFill>
                  <a:sysClr val="windowText" lastClr="000000"/>
                </a:solidFill>
                <a:latin typeface="標楷體" panose="03000509000000000000" pitchFamily="65" charset="-120"/>
                <a:ea typeface="標楷體" panose="03000509000000000000" pitchFamily="65" charset="-120"/>
              </a:rPr>
              <a:t>之行為，</a:t>
            </a:r>
            <a:r>
              <a:rPr kumimoji="0" lang="zh-TW" altLang="en-US" sz="2400" kern="0" dirty="0">
                <a:solidFill>
                  <a:srgbClr val="FF0000"/>
                </a:solidFill>
                <a:latin typeface="標楷體" panose="03000509000000000000" pitchFamily="65" charset="-120"/>
                <a:ea typeface="標楷體" panose="03000509000000000000" pitchFamily="65" charset="-120"/>
              </a:rPr>
              <a:t>行求、期約或交付賄賂或其他不正利益者</a:t>
            </a:r>
            <a:r>
              <a:rPr kumimoji="0" lang="zh-TW" altLang="en-US" sz="2400" kern="0" dirty="0">
                <a:solidFill>
                  <a:sysClr val="windowText" lastClr="000000"/>
                </a:solidFill>
                <a:latin typeface="標楷體" panose="03000509000000000000" pitchFamily="65" charset="-120"/>
                <a:ea typeface="標楷體" panose="03000509000000000000" pitchFamily="65" charset="-120"/>
              </a:rPr>
              <a:t>，處三年以下 有期徒刑、拘役或科或併科新臺幣 五十萬元以下罰金。 </a:t>
            </a:r>
            <a:r>
              <a:rPr kumimoji="0" lang="en-US" altLang="zh-TW" sz="2400" kern="0" dirty="0">
                <a:solidFill>
                  <a:sysClr val="windowText" lastClr="000000"/>
                </a:solidFill>
                <a:latin typeface="標楷體" panose="03000509000000000000" pitchFamily="65" charset="-120"/>
                <a:ea typeface="標楷體" panose="03000509000000000000" pitchFamily="65" charset="-120"/>
              </a:rPr>
              <a:t>…</a:t>
            </a:r>
            <a:endParaRPr kumimoji="0" lang="zh-TW" altLang="en-US" sz="2400" kern="0" dirty="0">
              <a:solidFill>
                <a:sysClr val="windowText" lastClr="000000"/>
              </a:solidFill>
              <a:latin typeface="標楷體" panose="03000509000000000000" pitchFamily="65" charset="-120"/>
              <a:ea typeface="標楷體" panose="03000509000000000000" pitchFamily="65" charset="-120"/>
            </a:endParaRPr>
          </a:p>
        </p:txBody>
      </p:sp>
      <p:grpSp>
        <p:nvGrpSpPr>
          <p:cNvPr id="11" name="群組 10"/>
          <p:cNvGrpSpPr/>
          <p:nvPr/>
        </p:nvGrpSpPr>
        <p:grpSpPr>
          <a:xfrm>
            <a:off x="497625" y="3528204"/>
            <a:ext cx="3251005" cy="3329796"/>
            <a:chOff x="1315629" y="3528204"/>
            <a:chExt cx="4334673" cy="3329796"/>
          </a:xfrm>
        </p:grpSpPr>
        <p:sp>
          <p:nvSpPr>
            <p:cNvPr id="4" name="矩形: 剪去單一角落 3"/>
            <p:cNvSpPr/>
            <p:nvPr/>
          </p:nvSpPr>
          <p:spPr>
            <a:xfrm>
              <a:off x="1315629" y="3644597"/>
              <a:ext cx="4334673" cy="3213403"/>
            </a:xfrm>
            <a:prstGeom prst="snip1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defTabSz="914400" fontAlgn="auto">
                <a:spcBef>
                  <a:spcPts val="0"/>
                </a:spcBef>
                <a:spcAft>
                  <a:spcPts val="0"/>
                </a:spcAft>
                <a:defRPr/>
              </a:pPr>
              <a:r>
                <a:rPr kumimoji="0" lang="zh-TW" altLang="en-US" sz="2800" kern="0" dirty="0">
                  <a:solidFill>
                    <a:prstClr val="black"/>
                  </a:solidFill>
                  <a:latin typeface="微軟正黑體" panose="020B0604030504040204" pitchFamily="34" charset="-120"/>
                  <a:ea typeface="微軟正黑體" panose="020B0604030504040204" pitchFamily="34" charset="-120"/>
                </a:rPr>
                <a:t>是指公務員在</a:t>
              </a:r>
              <a:r>
                <a:rPr kumimoji="0" lang="zh-TW" altLang="en-US" sz="2800" kern="0" dirty="0">
                  <a:solidFill>
                    <a:srgbClr val="FF0000"/>
                  </a:solidFill>
                  <a:latin typeface="微軟正黑體" panose="020B0604030504040204" pitchFamily="34" charset="-120"/>
                  <a:ea typeface="微軟正黑體" panose="020B0604030504040204" pitchFamily="34" charset="-120"/>
                </a:rPr>
                <a:t>職務範圍內</a:t>
              </a:r>
              <a:r>
                <a:rPr kumimoji="0" lang="zh-TW" altLang="en-US" sz="2800" kern="0" dirty="0">
                  <a:solidFill>
                    <a:prstClr val="black"/>
                  </a:solidFill>
                  <a:latin typeface="微軟正黑體" panose="020B0604030504040204" pitchFamily="34" charset="-120"/>
                  <a:ea typeface="微軟正黑體" panose="020B0604030504040204" pitchFamily="34" charset="-120"/>
                </a:rPr>
                <a:t>應該做或可以做的行為。</a:t>
              </a:r>
              <a:endParaRPr kumimoji="0" lang="en-US" altLang="zh-TW" sz="2800" kern="0" dirty="0">
                <a:solidFill>
                  <a:prstClr val="black"/>
                </a:solidFill>
                <a:latin typeface="微軟正黑體" panose="020B0604030504040204" pitchFamily="34" charset="-120"/>
                <a:ea typeface="微軟正黑體" panose="020B0604030504040204" pitchFamily="34" charset="-120"/>
              </a:endParaRPr>
            </a:p>
            <a:p>
              <a:pPr algn="ctr" defTabSz="914400" fontAlgn="auto">
                <a:spcBef>
                  <a:spcPts val="0"/>
                </a:spcBef>
                <a:spcAft>
                  <a:spcPts val="0"/>
                </a:spcAft>
                <a:defRPr/>
              </a:pPr>
              <a:endParaRPr kumimoji="0" lang="zh-TW" altLang="en-US" kern="0" dirty="0">
                <a:solidFill>
                  <a:sysClr val="windowText" lastClr="000000"/>
                </a:solidFill>
              </a:endParaRPr>
            </a:p>
          </p:txBody>
        </p:sp>
        <p:sp>
          <p:nvSpPr>
            <p:cNvPr id="9" name="矩形 8"/>
            <p:cNvSpPr/>
            <p:nvPr/>
          </p:nvSpPr>
          <p:spPr>
            <a:xfrm>
              <a:off x="1315629" y="3528204"/>
              <a:ext cx="4334673" cy="69873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914400" fontAlgn="auto">
                <a:spcBef>
                  <a:spcPts val="0"/>
                </a:spcBef>
                <a:spcAft>
                  <a:spcPts val="0"/>
                </a:spcAft>
                <a:defRPr/>
              </a:pPr>
              <a:r>
                <a:rPr kumimoji="0" lang="zh-TW" altLang="en-US" sz="3200" kern="0" dirty="0">
                  <a:solidFill>
                    <a:prstClr val="black"/>
                  </a:solidFill>
                  <a:latin typeface="微軟正黑體" panose="020B0604030504040204" pitchFamily="34" charset="-120"/>
                  <a:ea typeface="微軟正黑體" panose="020B0604030504040204" pitchFamily="34" charset="-120"/>
                </a:rPr>
                <a:t>不違背職務：</a:t>
              </a:r>
              <a:endParaRPr kumimoji="0" lang="en-US" altLang="zh-TW" sz="3200" kern="0" dirty="0">
                <a:solidFill>
                  <a:prstClr val="black"/>
                </a:solidFill>
                <a:latin typeface="微軟正黑體" panose="020B0604030504040204" pitchFamily="34" charset="-120"/>
                <a:ea typeface="微軟正黑體" panose="020B0604030504040204" pitchFamily="34" charset="-120"/>
              </a:endParaRPr>
            </a:p>
          </p:txBody>
        </p:sp>
      </p:grpSp>
      <p:grpSp>
        <p:nvGrpSpPr>
          <p:cNvPr id="12" name="群組 11"/>
          <p:cNvGrpSpPr/>
          <p:nvPr/>
        </p:nvGrpSpPr>
        <p:grpSpPr>
          <a:xfrm>
            <a:off x="4181105" y="3526399"/>
            <a:ext cx="4752752" cy="3329797"/>
            <a:chOff x="6297303" y="3528203"/>
            <a:chExt cx="4758884" cy="3329797"/>
          </a:xfrm>
        </p:grpSpPr>
        <p:sp>
          <p:nvSpPr>
            <p:cNvPr id="6" name="矩形: 剪去單一角落 5"/>
            <p:cNvSpPr/>
            <p:nvPr/>
          </p:nvSpPr>
          <p:spPr>
            <a:xfrm>
              <a:off x="6297303" y="3644597"/>
              <a:ext cx="4753155" cy="3213403"/>
            </a:xfrm>
            <a:prstGeom prst="snip1Rect">
              <a:avLst/>
            </a:prstGeom>
            <a:solidFill>
              <a:srgbClr val="FFFF66">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defTabSz="914400" fontAlgn="auto">
                <a:spcBef>
                  <a:spcPts val="1200"/>
                </a:spcBef>
                <a:spcAft>
                  <a:spcPts val="0"/>
                </a:spcAft>
                <a:defRPr/>
              </a:pPr>
              <a:r>
                <a:rPr kumimoji="0" lang="zh-TW" altLang="en-US" sz="2800" kern="0" dirty="0">
                  <a:solidFill>
                    <a:prstClr val="black"/>
                  </a:solidFill>
                  <a:latin typeface="微軟正黑體" panose="020B0604030504040204" pitchFamily="34" charset="-120"/>
                  <a:ea typeface="微軟正黑體" panose="020B0604030504040204" pitchFamily="34" charset="-120"/>
                </a:rPr>
                <a:t>行為人主觀上有給予賄賂或不正利益以換取對價關係。</a:t>
              </a:r>
              <a:endParaRPr kumimoji="0" lang="en-US" altLang="zh-TW" sz="2800" kern="0" dirty="0">
                <a:solidFill>
                  <a:prstClr val="black"/>
                </a:solidFill>
                <a:latin typeface="微軟正黑體" panose="020B0604030504040204" pitchFamily="34" charset="-120"/>
                <a:ea typeface="微軟正黑體" panose="020B0604030504040204" pitchFamily="34" charset="-120"/>
              </a:endParaRPr>
            </a:p>
            <a:p>
              <a:pPr defTabSz="914400" fontAlgn="auto">
                <a:spcBef>
                  <a:spcPts val="1200"/>
                </a:spcBef>
                <a:spcAft>
                  <a:spcPts val="0"/>
                </a:spcAft>
                <a:defRPr/>
              </a:pPr>
              <a:r>
                <a:rPr kumimoji="0" lang="zh-TW" altLang="en-US" sz="2800" kern="0" dirty="0">
                  <a:solidFill>
                    <a:prstClr val="black"/>
                  </a:solidFill>
                  <a:latin typeface="微軟正黑體" panose="020B0604030504040204" pitchFamily="34" charset="-120"/>
                  <a:ea typeface="微軟正黑體" panose="020B0604030504040204" pitchFamily="34" charset="-120"/>
                </a:rPr>
                <a:t>客觀上有</a:t>
              </a:r>
              <a:r>
                <a:rPr kumimoji="0" lang="zh-TW" altLang="en-US" sz="2800" kern="0" dirty="0">
                  <a:solidFill>
                    <a:srgbClr val="FF0000"/>
                  </a:solidFill>
                  <a:latin typeface="微軟正黑體" panose="020B0604030504040204" pitchFamily="34" charset="-120"/>
                  <a:ea typeface="微軟正黑體" panose="020B0604030504040204" pitchFamily="34" charset="-120"/>
                </a:rPr>
                <a:t>向公務員提出</a:t>
              </a:r>
              <a:r>
                <a:rPr kumimoji="0" lang="zh-TW" altLang="en-US" sz="2800" kern="0" dirty="0">
                  <a:solidFill>
                    <a:prstClr val="black"/>
                  </a:solidFill>
                  <a:latin typeface="微軟正黑體" panose="020B0604030504040204" pitchFamily="34" charset="-120"/>
                  <a:ea typeface="微軟正黑體" panose="020B0604030504040204" pitchFamily="34" charset="-120"/>
                </a:rPr>
                <a:t>、期約或已經交付賄款之行為。</a:t>
              </a:r>
              <a:endParaRPr kumimoji="0" lang="en-US" altLang="zh-TW" sz="2800" kern="0" dirty="0">
                <a:solidFill>
                  <a:prstClr val="black"/>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6303032" y="3528203"/>
              <a:ext cx="4753155" cy="698739"/>
            </a:xfrm>
            <a:prstGeom prst="rect">
              <a:avLst/>
            </a:prstGeom>
            <a:solidFill>
              <a:srgbClr val="FFFF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fontAlgn="auto">
                <a:spcBef>
                  <a:spcPts val="0"/>
                </a:spcBef>
                <a:spcAft>
                  <a:spcPts val="0"/>
                </a:spcAft>
                <a:defRPr/>
              </a:pPr>
              <a:r>
                <a:rPr kumimoji="0" lang="zh-TW" altLang="en-US" sz="3200" kern="0" dirty="0">
                  <a:solidFill>
                    <a:prstClr val="black"/>
                  </a:solidFill>
                  <a:latin typeface="微軟正黑體" panose="020B0604030504040204" pitchFamily="34" charset="-120"/>
                  <a:ea typeface="微軟正黑體" panose="020B0604030504040204" pitchFamily="34" charset="-120"/>
                </a:rPr>
                <a:t>行求、期約或交付：</a:t>
              </a:r>
              <a:endParaRPr kumimoji="0" lang="en-US" altLang="zh-TW" sz="3200" kern="0" dirty="0">
                <a:solidFill>
                  <a:prstClr val="black"/>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851434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hlinkClick r:id="rId3" action="ppaction://hlinksldjump"/>
          </p:cNvPr>
          <p:cNvSpPr/>
          <p:nvPr/>
        </p:nvSpPr>
        <p:spPr>
          <a:xfrm>
            <a:off x="2112505" y="2440731"/>
            <a:ext cx="2396663" cy="64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矩形 24">
            <a:hlinkClick r:id="rId4" action="ppaction://hlinksldjump"/>
          </p:cNvPr>
          <p:cNvSpPr/>
          <p:nvPr/>
        </p:nvSpPr>
        <p:spPr>
          <a:xfrm>
            <a:off x="2112505" y="3443444"/>
            <a:ext cx="2243107" cy="519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a:hlinkClick r:id="rId5" action="ppaction://hlinksldjump"/>
          </p:cNvPr>
          <p:cNvSpPr/>
          <p:nvPr/>
        </p:nvSpPr>
        <p:spPr>
          <a:xfrm>
            <a:off x="1877288" y="4767859"/>
            <a:ext cx="2239248" cy="420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27" name="圖片 8"/>
          <p:cNvPicPr>
            <a:picLocks noChangeAspect="1"/>
          </p:cNvPicPr>
          <p:nvPr/>
        </p:nvPicPr>
        <p:blipFill>
          <a:blip r:embed="rId6" cstate="email"/>
          <a:srcRect/>
          <a:stretch>
            <a:fillRect/>
          </a:stretch>
        </p:blipFill>
        <p:spPr bwMode="auto">
          <a:xfrm>
            <a:off x="6291263" y="2901950"/>
            <a:ext cx="1219200" cy="1219200"/>
          </a:xfrm>
          <a:prstGeom prst="rect">
            <a:avLst/>
          </a:prstGeom>
          <a:noFill/>
          <a:ln w="9525">
            <a:noFill/>
            <a:miter lim="800000"/>
            <a:headEnd/>
            <a:tailEnd/>
          </a:ln>
        </p:spPr>
      </p:pic>
      <p:sp>
        <p:nvSpPr>
          <p:cNvPr id="28" name="文字方塊 27"/>
          <p:cNvSpPr txBox="1"/>
          <p:nvPr/>
        </p:nvSpPr>
        <p:spPr>
          <a:xfrm>
            <a:off x="2816226" y="3474244"/>
            <a:ext cx="3475037" cy="922338"/>
          </a:xfrm>
          <a:prstGeom prst="rect">
            <a:avLst/>
          </a:prstGeom>
          <a:noFill/>
        </p:spPr>
        <p:txBody>
          <a:bodyPr wrap="none">
            <a:spAutoFit/>
          </a:bodyPr>
          <a:lstStyle/>
          <a:p>
            <a:pPr fontAlgn="auto">
              <a:spcBef>
                <a:spcPts val="0"/>
              </a:spcBef>
              <a:spcAft>
                <a:spcPts val="0"/>
              </a:spcAft>
              <a:defRPr/>
            </a:pPr>
            <a:r>
              <a:rPr kumimoji="0" lang="zh-TW" altLang="zh-TW" sz="5400" b="1" dirty="0">
                <a:solidFill>
                  <a:srgbClr val="002060"/>
                </a:solidFill>
                <a:latin typeface="微軟正黑體" panose="020B0604030504040204" pitchFamily="34" charset="-120"/>
                <a:ea typeface="微軟正黑體" panose="020B0604030504040204" pitchFamily="34" charset="-120"/>
              </a:rPr>
              <a:t>認</a:t>
            </a:r>
            <a:r>
              <a:rPr kumimoji="0" lang="en-US" altLang="zh-TW" sz="5400" b="1" dirty="0">
                <a:solidFill>
                  <a:srgbClr val="002060"/>
                </a:solidFill>
                <a:latin typeface="微軟正黑體" panose="020B0604030504040204" pitchFamily="34" charset="-120"/>
                <a:ea typeface="微軟正黑體" panose="020B0604030504040204" pitchFamily="34" charset="-120"/>
              </a:rPr>
              <a:t> </a:t>
            </a:r>
            <a:r>
              <a:rPr kumimoji="0" lang="zh-TW" altLang="zh-TW" sz="5400" b="1" dirty="0">
                <a:solidFill>
                  <a:srgbClr val="002060"/>
                </a:solidFill>
                <a:latin typeface="微軟正黑體" panose="020B0604030504040204" pitchFamily="34" charset="-120"/>
                <a:ea typeface="微軟正黑體" panose="020B0604030504040204" pitchFamily="34" charset="-120"/>
              </a:rPr>
              <a:t>識</a:t>
            </a:r>
            <a:r>
              <a:rPr kumimoji="0" lang="en-US" altLang="zh-TW" sz="5400" b="1" dirty="0">
                <a:solidFill>
                  <a:srgbClr val="002060"/>
                </a:solidFill>
                <a:latin typeface="微軟正黑體" panose="020B0604030504040204" pitchFamily="34" charset="-120"/>
                <a:ea typeface="微軟正黑體" panose="020B0604030504040204" pitchFamily="34" charset="-120"/>
              </a:rPr>
              <a:t> </a:t>
            </a:r>
            <a:r>
              <a:rPr kumimoji="0" lang="zh-TW" altLang="zh-TW" sz="5400" b="1" dirty="0">
                <a:solidFill>
                  <a:srgbClr val="002060"/>
                </a:solidFill>
                <a:latin typeface="微軟正黑體" panose="020B0604030504040204" pitchFamily="34" charset="-120"/>
                <a:ea typeface="微軟正黑體" panose="020B0604030504040204" pitchFamily="34" charset="-120"/>
              </a:rPr>
              <a:t>圖</a:t>
            </a:r>
            <a:r>
              <a:rPr kumimoji="0" lang="en-US" altLang="zh-TW" sz="5400" b="1" dirty="0">
                <a:solidFill>
                  <a:srgbClr val="002060"/>
                </a:solidFill>
                <a:latin typeface="微軟正黑體" panose="020B0604030504040204" pitchFamily="34" charset="-120"/>
                <a:ea typeface="微軟正黑體" panose="020B0604030504040204" pitchFamily="34" charset="-120"/>
              </a:rPr>
              <a:t> </a:t>
            </a:r>
            <a:r>
              <a:rPr kumimoji="0" lang="zh-TW" altLang="zh-TW" sz="5400" b="1" dirty="0">
                <a:solidFill>
                  <a:srgbClr val="002060"/>
                </a:solidFill>
                <a:latin typeface="微軟正黑體" panose="020B0604030504040204" pitchFamily="34" charset="-120"/>
                <a:ea typeface="微軟正黑體" panose="020B0604030504040204" pitchFamily="34" charset="-120"/>
              </a:rPr>
              <a:t>利</a:t>
            </a:r>
            <a:endParaRPr kumimoji="0" lang="zh-TW" altLang="zh-TW" sz="5400" dirty="0">
              <a:solidFill>
                <a:srgbClr val="002060"/>
              </a:solidFill>
              <a:latin typeface="微軟正黑體" panose="020B0604030504040204" pitchFamily="34" charset="-120"/>
              <a:ea typeface="微軟正黑體" panose="020B0604030504040204" pitchFamily="34" charset="-120"/>
            </a:endParaRPr>
          </a:p>
        </p:txBody>
      </p:sp>
      <p:sp>
        <p:nvSpPr>
          <p:cNvPr id="29" name="橢圓 28"/>
          <p:cNvSpPr/>
          <p:nvPr/>
        </p:nvSpPr>
        <p:spPr>
          <a:xfrm>
            <a:off x="4041776" y="2321719"/>
            <a:ext cx="1006475" cy="1004888"/>
          </a:xfrm>
          <a:prstGeom prst="ellipse">
            <a:avLst/>
          </a:prstGeom>
          <a:solidFill>
            <a:schemeClr val="accent6"/>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4400" b="0" i="0" u="none" strike="noStrike" kern="0" cap="none" spc="0" normalizeH="0" baseline="0" noProof="0" dirty="0">
                <a:ln>
                  <a:noFill/>
                </a:ln>
                <a:solidFill>
                  <a:prstClr val="white"/>
                </a:solidFill>
                <a:effectLst/>
                <a:uLnTx/>
                <a:uFillTx/>
                <a:latin typeface="Calibri"/>
                <a:ea typeface="新細明體" panose="02020500000000000000" pitchFamily="18" charset="-120"/>
                <a:cs typeface="+mn-cs"/>
              </a:rPr>
              <a:t>1</a:t>
            </a:r>
            <a:endParaRPr kumimoji="0" lang="zh-TW" altLang="en-US" sz="4400" b="0" i="0" u="none" strike="noStrike" kern="0" cap="none" spc="0" normalizeH="0" baseline="0" noProof="0" dirty="0">
              <a:ln>
                <a:noFill/>
              </a:ln>
              <a:solidFill>
                <a:prstClr val="white"/>
              </a:solidFill>
              <a:effectLst/>
              <a:uLnTx/>
              <a:uFillTx/>
              <a:latin typeface="Calibri"/>
              <a:ea typeface="新細明體" panose="02020500000000000000" pitchFamily="18" charset="-120"/>
              <a:cs typeface="+mn-cs"/>
            </a:endParaRPr>
          </a:p>
        </p:txBody>
      </p:sp>
      <p:sp>
        <p:nvSpPr>
          <p:cNvPr id="2" name="標題 1"/>
          <p:cNvSpPr>
            <a:spLocks noGrp="1"/>
          </p:cNvSpPr>
          <p:nvPr>
            <p:ph type="title"/>
          </p:nvPr>
        </p:nvSpPr>
        <p:spPr/>
        <p:txBody>
          <a:bodyPr/>
          <a:lstStyle/>
          <a:p>
            <a:endParaRPr lang="zh-TW" altLang="en-US"/>
          </a:p>
        </p:txBody>
      </p:sp>
      <p:sp>
        <p:nvSpPr>
          <p:cNvPr id="4" name="文字版面配置區 3"/>
          <p:cNvSpPr>
            <a:spLocks noGrp="1"/>
          </p:cNvSpPr>
          <p:nvPr>
            <p:ph type="body" idx="1"/>
          </p:nvPr>
        </p:nvSpPr>
        <p:spPr/>
        <p:txBody>
          <a:bodyPr/>
          <a:lstStyle/>
          <a:p>
            <a:endParaRPr lang="zh-TW" altLang="en-US"/>
          </a:p>
        </p:txBody>
      </p:sp>
      <p:sp>
        <p:nvSpPr>
          <p:cNvPr id="3" name="投影片編號版面配置區 2"/>
          <p:cNvSpPr>
            <a:spLocks noGrp="1"/>
          </p:cNvSpPr>
          <p:nvPr>
            <p:ph type="sldNum" sz="quarter" idx="4294967295"/>
          </p:nvPr>
        </p:nvSpPr>
        <p:spPr>
          <a:xfrm>
            <a:off x="8515350" y="6416675"/>
            <a:ext cx="628650" cy="365125"/>
          </a:xfrm>
        </p:spPr>
        <p:txBody>
          <a:bodyPr/>
          <a:lstStyle/>
          <a:p>
            <a:fld id="{565CE74E-AB26-4998-AD42-012C4C1AD076}" type="slidenum">
              <a:rPr lang="zh-CN" altLang="en-US" smtClean="0">
                <a:solidFill>
                  <a:prstClr val="black">
                    <a:tint val="75000"/>
                  </a:prstClr>
                </a:solidFill>
              </a:rPr>
              <a:pPr/>
              <a:t>3</a:t>
            </a:fld>
            <a:endParaRPr lang="zh-CN" altLang="en-US">
              <a:solidFill>
                <a:prstClr val="black">
                  <a:tint val="75000"/>
                </a:prstClr>
              </a:solidFill>
            </a:endParaRPr>
          </a:p>
        </p:txBody>
      </p:sp>
    </p:spTree>
    <p:extLst>
      <p:ext uri="{BB962C8B-B14F-4D97-AF65-F5344CB8AC3E}">
        <p14:creationId xmlns:p14="http://schemas.microsoft.com/office/powerpoint/2010/main" val="202777732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defTabSz="914400">
              <a:defRPr/>
            </a:pPr>
            <a:fld id="{4FAB73BC-B049-4115-A692-8D63A059BFB8}" type="slidenum">
              <a:rPr lang="en-US" kern="0" smtClean="0">
                <a:solidFill>
                  <a:sysClr val="windowText" lastClr="000000"/>
                </a:solidFill>
              </a:rPr>
              <a:pPr defTabSz="914400">
                <a:defRPr/>
              </a:pPr>
              <a:t>30</a:t>
            </a:fld>
            <a:endParaRPr lang="en-US" kern="0" dirty="0">
              <a:solidFill>
                <a:sysClr val="windowText" lastClr="000000"/>
              </a:solidFill>
            </a:endParaRPr>
          </a:p>
        </p:txBody>
      </p:sp>
      <p:pic>
        <p:nvPicPr>
          <p:cNvPr id="3" name="圖片 2"/>
          <p:cNvPicPr>
            <a:picLocks noChangeAspect="1"/>
          </p:cNvPicPr>
          <p:nvPr/>
        </p:nvPicPr>
        <p:blipFill>
          <a:blip r:embed="rId2">
            <a:lum bright="70000" contrast="-70000"/>
          </a:blip>
          <a:stretch>
            <a:fillRect/>
          </a:stretch>
        </p:blipFill>
        <p:spPr>
          <a:xfrm>
            <a:off x="0" y="0"/>
            <a:ext cx="9144000" cy="6858000"/>
          </a:xfrm>
          <a:prstGeom prst="rect">
            <a:avLst/>
          </a:prstGeom>
        </p:spPr>
      </p:pic>
      <p:grpSp>
        <p:nvGrpSpPr>
          <p:cNvPr id="9" name="群組 8"/>
          <p:cNvGrpSpPr/>
          <p:nvPr/>
        </p:nvGrpSpPr>
        <p:grpSpPr>
          <a:xfrm>
            <a:off x="394138" y="897917"/>
            <a:ext cx="3264586" cy="5145532"/>
            <a:chOff x="1240219" y="1421705"/>
            <a:chExt cx="5213133" cy="4621743"/>
          </a:xfrm>
        </p:grpSpPr>
        <p:sp>
          <p:nvSpPr>
            <p:cNvPr id="5" name="矩形 4"/>
            <p:cNvSpPr/>
            <p:nvPr/>
          </p:nvSpPr>
          <p:spPr>
            <a:xfrm>
              <a:off x="1240221" y="2438401"/>
              <a:ext cx="5213131" cy="3605047"/>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nchorCtr="0"/>
            <a:lstStyle/>
            <a:p>
              <a:pPr defTabSz="914400" fontAlgn="auto">
                <a:lnSpc>
                  <a:spcPts val="4000"/>
                </a:lnSpc>
                <a:spcBef>
                  <a:spcPts val="0"/>
                </a:spcBef>
                <a:spcAft>
                  <a:spcPts val="0"/>
                </a:spcAft>
                <a:defRPr/>
              </a:pPr>
              <a:r>
                <a:rPr kumimoji="0" lang="zh-TW" altLang="en-US" sz="2400" kern="0" dirty="0">
                  <a:solidFill>
                    <a:prstClr val="black"/>
                  </a:solidFill>
                  <a:latin typeface="微軟正黑體" panose="020B0604030504040204" pitchFamily="34" charset="-120"/>
                  <a:ea typeface="微軟正黑體" panose="020B0604030504040204" pitchFamily="34" charset="-120"/>
                </a:rPr>
                <a:t>甲承包某政府機構工程，</a:t>
              </a:r>
              <a:r>
                <a:rPr kumimoji="0" lang="zh-TW" altLang="en-US" sz="2400" kern="0" dirty="0">
                  <a:solidFill>
                    <a:srgbClr val="7030A0"/>
                  </a:solidFill>
                  <a:highlight>
                    <a:srgbClr val="FFFF66"/>
                  </a:highlight>
                  <a:latin typeface="微軟正黑體" panose="020B0604030504040204" pitchFamily="34" charset="-120"/>
                  <a:ea typeface="微軟正黑體" panose="020B0604030504040204" pitchFamily="34" charset="-120"/>
                </a:rPr>
                <a:t>未</a:t>
              </a:r>
              <a:r>
                <a:rPr kumimoji="0" lang="zh-TW" altLang="en-US" sz="2400" kern="0" dirty="0">
                  <a:solidFill>
                    <a:srgbClr val="7030A0"/>
                  </a:solidFill>
                  <a:latin typeface="微軟正黑體" panose="020B0604030504040204" pitchFamily="34" charset="-120"/>
                  <a:ea typeface="微軟正黑體" panose="020B0604030504040204" pitchFamily="34" charset="-120"/>
                </a:rPr>
                <a:t>依照合約規定施工，依法</a:t>
              </a:r>
              <a:r>
                <a:rPr kumimoji="0" lang="zh-TW" altLang="en-US" sz="2400" kern="0" dirty="0">
                  <a:solidFill>
                    <a:srgbClr val="7030A0"/>
                  </a:solidFill>
                  <a:highlight>
                    <a:srgbClr val="FFFF66"/>
                  </a:highlight>
                  <a:latin typeface="微軟正黑體" panose="020B0604030504040204" pitchFamily="34" charset="-120"/>
                  <a:ea typeface="微軟正黑體" panose="020B0604030504040204" pitchFamily="34" charset="-120"/>
                </a:rPr>
                <a:t>不能</a:t>
              </a:r>
              <a:r>
                <a:rPr kumimoji="0" lang="zh-TW" altLang="en-US" sz="2400" kern="0" dirty="0">
                  <a:solidFill>
                    <a:srgbClr val="7030A0"/>
                  </a:solidFill>
                  <a:latin typeface="微軟正黑體" panose="020B0604030504040204" pitchFamily="34" charset="-120"/>
                  <a:ea typeface="微軟正黑體" panose="020B0604030504040204" pitchFamily="34" charset="-120"/>
                </a:rPr>
                <a:t>通過驗收</a:t>
              </a:r>
              <a:r>
                <a:rPr kumimoji="0" lang="zh-TW" altLang="en-US" sz="2400" kern="0" dirty="0">
                  <a:solidFill>
                    <a:prstClr val="black"/>
                  </a:solidFill>
                  <a:latin typeface="微軟正黑體" panose="020B0604030504040204" pitchFamily="34" charset="-120"/>
                  <a:ea typeface="微軟正黑體" panose="020B0604030504040204" pitchFamily="34" charset="-120"/>
                </a:rPr>
                <a:t>。甲</a:t>
              </a:r>
              <a:r>
                <a:rPr kumimoji="0" lang="zh-TW" altLang="en-US" sz="2400" kern="0" dirty="0">
                  <a:solidFill>
                    <a:srgbClr val="FF0000"/>
                  </a:solidFill>
                  <a:latin typeface="微軟正黑體" panose="020B0604030504040204" pitchFamily="34" charset="-120"/>
                  <a:ea typeface="微軟正黑體" panose="020B0604030504040204" pitchFamily="34" charset="-120"/>
                </a:rPr>
                <a:t>希望</a:t>
              </a:r>
              <a:r>
                <a:rPr kumimoji="0" lang="zh-TW" altLang="en-US" sz="2400" kern="0" dirty="0">
                  <a:solidFill>
                    <a:prstClr val="black"/>
                  </a:solidFill>
                  <a:latin typeface="微軟正黑體" panose="020B0604030504040204" pitchFamily="34" charset="-120"/>
                  <a:ea typeface="微軟正黑體" panose="020B0604030504040204" pitchFamily="34" charset="-120"/>
                </a:rPr>
                <a:t>督辦監造驗收業務的</a:t>
              </a:r>
              <a:r>
                <a:rPr kumimoji="0" lang="zh-TW" altLang="en-US" sz="2400" kern="0" dirty="0">
                  <a:solidFill>
                    <a:srgbClr val="FF0000"/>
                  </a:solidFill>
                  <a:latin typeface="微軟正黑體" panose="020B0604030504040204" pitchFamily="34" charset="-120"/>
                  <a:ea typeface="微軟正黑體" panose="020B0604030504040204" pitchFamily="34" charset="-120"/>
                </a:rPr>
                <a:t>公務員乙能讓工程通過驗收</a:t>
              </a:r>
              <a:r>
                <a:rPr kumimoji="0" lang="zh-TW" altLang="en-US" sz="2400" kern="0" dirty="0">
                  <a:solidFill>
                    <a:prstClr val="black"/>
                  </a:solidFill>
                  <a:latin typeface="微軟正黑體" panose="020B0604030504040204" pitchFamily="34" charset="-120"/>
                  <a:ea typeface="微軟正黑體" panose="020B0604030504040204" pitchFamily="34" charset="-120"/>
                </a:rPr>
                <a:t>，就給乙金錢、請乙喝花酒，請乙通過驗收。</a:t>
              </a:r>
            </a:p>
          </p:txBody>
        </p:sp>
        <p:sp>
          <p:nvSpPr>
            <p:cNvPr id="7" name="矩形 6"/>
            <p:cNvSpPr/>
            <p:nvPr/>
          </p:nvSpPr>
          <p:spPr>
            <a:xfrm>
              <a:off x="1240219" y="1421705"/>
              <a:ext cx="5213131" cy="1016699"/>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fontAlgn="auto">
                <a:spcBef>
                  <a:spcPts val="0"/>
                </a:spcBef>
                <a:spcAft>
                  <a:spcPts val="0"/>
                </a:spcAft>
                <a:defRPr/>
              </a:pPr>
              <a:r>
                <a:rPr kumimoji="0" lang="zh-TW" altLang="en-US" sz="3200" kern="0" dirty="0">
                  <a:solidFill>
                    <a:prstClr val="black"/>
                  </a:solidFill>
                  <a:latin typeface="微軟正黑體" panose="020B0604030504040204" pitchFamily="34" charset="-120"/>
                  <a:ea typeface="微軟正黑體" panose="020B0604030504040204" pitchFamily="34" charset="-120"/>
                </a:rPr>
                <a:t>違背職務</a:t>
              </a:r>
            </a:p>
          </p:txBody>
        </p:sp>
      </p:grpSp>
      <p:grpSp>
        <p:nvGrpSpPr>
          <p:cNvPr id="10" name="群組 9"/>
          <p:cNvGrpSpPr/>
          <p:nvPr/>
        </p:nvGrpSpPr>
        <p:grpSpPr>
          <a:xfrm>
            <a:off x="5091743" y="897916"/>
            <a:ext cx="3495046" cy="5145535"/>
            <a:chOff x="6737131" y="1421701"/>
            <a:chExt cx="4078014" cy="4621747"/>
          </a:xfrm>
        </p:grpSpPr>
        <p:sp>
          <p:nvSpPr>
            <p:cNvPr id="6" name="矩形 5"/>
            <p:cNvSpPr/>
            <p:nvPr/>
          </p:nvSpPr>
          <p:spPr>
            <a:xfrm>
              <a:off x="6747641" y="2438400"/>
              <a:ext cx="4067504" cy="3605048"/>
            </a:xfrm>
            <a:prstGeom prst="rect">
              <a:avLst/>
            </a:prstGeom>
            <a:ln>
              <a:noFill/>
            </a:ln>
          </p:spPr>
          <p:style>
            <a:lnRef idx="1">
              <a:schemeClr val="accent2"/>
            </a:lnRef>
            <a:fillRef idx="2">
              <a:schemeClr val="accent2"/>
            </a:fillRef>
            <a:effectRef idx="1">
              <a:schemeClr val="accent2"/>
            </a:effectRef>
            <a:fontRef idx="minor">
              <a:schemeClr val="dk1"/>
            </a:fontRef>
          </p:style>
          <p:txBody>
            <a:bodyPr rtlCol="0" anchor="ctr" anchorCtr="0"/>
            <a:lstStyle/>
            <a:p>
              <a:pPr defTabSz="914400" fontAlgn="auto">
                <a:lnSpc>
                  <a:spcPts val="4000"/>
                </a:lnSpc>
                <a:spcBef>
                  <a:spcPts val="0"/>
                </a:spcBef>
                <a:spcAft>
                  <a:spcPts val="0"/>
                </a:spcAft>
                <a:defRPr/>
              </a:pPr>
              <a:r>
                <a:rPr kumimoji="0" lang="zh-TW" altLang="en-US" sz="2800" kern="0" dirty="0">
                  <a:solidFill>
                    <a:prstClr val="black"/>
                  </a:solidFill>
                  <a:latin typeface="微軟正黑體" panose="020B0604030504040204" pitchFamily="34" charset="-120"/>
                  <a:ea typeface="微軟正黑體" panose="020B0604030504040204" pitchFamily="34" charset="-120"/>
                </a:rPr>
                <a:t>甲工程都依照合約，</a:t>
              </a:r>
              <a:r>
                <a:rPr kumimoji="0" lang="zh-TW" altLang="en-US" sz="2800" kern="0" dirty="0">
                  <a:ln w="0"/>
                  <a:solidFill>
                    <a:srgbClr val="7030A0"/>
                  </a:solidFill>
                  <a:effectLst>
                    <a:outerShdw blurRad="38100" dist="19050" dir="2700000" algn="tl" rotWithShape="0">
                      <a:prstClr val="black">
                        <a:alpha val="40000"/>
                      </a:prstClr>
                    </a:outerShdw>
                  </a:effectLst>
                  <a:latin typeface="微軟正黑體" panose="020B0604030504040204" pitchFamily="34" charset="-120"/>
                  <a:ea typeface="微軟正黑體" panose="020B0604030504040204" pitchFamily="34" charset="-120"/>
                </a:rPr>
                <a:t>已</a:t>
              </a:r>
              <a:r>
                <a:rPr kumimoji="0" lang="zh-TW" altLang="en-US" sz="2800" kern="0" dirty="0">
                  <a:ln w="0"/>
                  <a:solidFill>
                    <a:srgbClr val="7030A0"/>
                  </a:solidFill>
                  <a:effectLst>
                    <a:outerShdw blurRad="38100" dist="19050" dir="2700000" algn="tl" rotWithShape="0">
                      <a:prstClr val="black">
                        <a:alpha val="40000"/>
                      </a:prstClr>
                    </a:outerShdw>
                  </a:effectLst>
                  <a:highlight>
                    <a:srgbClr val="FFFF66"/>
                  </a:highlight>
                  <a:latin typeface="微軟正黑體" panose="020B0604030504040204" pitchFamily="34" charset="-120"/>
                  <a:ea typeface="微軟正黑體" panose="020B0604030504040204" pitchFamily="34" charset="-120"/>
                </a:rPr>
                <a:t>符合</a:t>
              </a:r>
              <a:r>
                <a:rPr kumimoji="0" lang="zh-TW" altLang="en-US" sz="2800" kern="0" dirty="0">
                  <a:ln w="0"/>
                  <a:solidFill>
                    <a:srgbClr val="7030A0"/>
                  </a:solidFill>
                  <a:effectLst>
                    <a:outerShdw blurRad="38100" dist="19050" dir="2700000" algn="tl" rotWithShape="0">
                      <a:prstClr val="black">
                        <a:alpha val="40000"/>
                      </a:prstClr>
                    </a:outerShdw>
                  </a:effectLst>
                  <a:latin typeface="微軟正黑體" panose="020B0604030504040204" pitchFamily="34" charset="-120"/>
                  <a:ea typeface="微軟正黑體" panose="020B0604030504040204" pitchFamily="34" charset="-120"/>
                </a:rPr>
                <a:t>驗收標準</a:t>
              </a:r>
              <a:r>
                <a:rPr kumimoji="0" lang="zh-TW" altLang="en-US" sz="2800" kern="0" dirty="0">
                  <a:solidFill>
                    <a:prstClr val="black"/>
                  </a:solidFill>
                  <a:latin typeface="微軟正黑體" panose="020B0604030504040204" pitchFamily="34" charset="-120"/>
                  <a:ea typeface="微軟正黑體" panose="020B0604030504040204" pitchFamily="34" charset="-120"/>
                </a:rPr>
                <a:t>，但是</a:t>
              </a:r>
              <a:r>
                <a:rPr kumimoji="0" lang="zh-TW" altLang="en-US" sz="2800" kern="0" dirty="0">
                  <a:solidFill>
                    <a:srgbClr val="FF0000"/>
                  </a:solidFill>
                  <a:latin typeface="微軟正黑體" panose="020B0604030504040204" pitchFamily="34" charset="-120"/>
                  <a:ea typeface="微軟正黑體" panose="020B0604030504040204" pitchFamily="34" charset="-120"/>
                </a:rPr>
                <a:t>希望乙儘快通過工程驗收</a:t>
              </a:r>
              <a:r>
                <a:rPr kumimoji="0" lang="zh-TW" altLang="en-US" sz="2800" kern="0" dirty="0">
                  <a:solidFill>
                    <a:prstClr val="black"/>
                  </a:solidFill>
                  <a:latin typeface="微軟正黑體" panose="020B0604030504040204" pitchFamily="34" charset="-120"/>
                  <a:ea typeface="微軟正黑體" panose="020B0604030504040204" pitchFamily="34" charset="-120"/>
                </a:rPr>
                <a:t>，就請乙喝花酒、提供招待或給予其他好處</a:t>
              </a:r>
            </a:p>
          </p:txBody>
        </p:sp>
        <p:sp>
          <p:nvSpPr>
            <p:cNvPr id="8" name="矩形 7"/>
            <p:cNvSpPr/>
            <p:nvPr/>
          </p:nvSpPr>
          <p:spPr>
            <a:xfrm>
              <a:off x="6737131" y="1421701"/>
              <a:ext cx="4078014" cy="1016699"/>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914400" fontAlgn="auto">
                <a:spcBef>
                  <a:spcPts val="0"/>
                </a:spcBef>
                <a:spcAft>
                  <a:spcPts val="0"/>
                </a:spcAft>
                <a:defRPr/>
              </a:pPr>
              <a:r>
                <a:rPr kumimoji="0" lang="zh-TW" altLang="en-US" sz="3200" kern="0" dirty="0">
                  <a:solidFill>
                    <a:prstClr val="black"/>
                  </a:solidFill>
                  <a:latin typeface="微軟正黑體" panose="020B0604030504040204" pitchFamily="34" charset="-120"/>
                  <a:ea typeface="微軟正黑體" panose="020B0604030504040204" pitchFamily="34" charset="-120"/>
                </a:rPr>
                <a:t>不違背職務</a:t>
              </a:r>
            </a:p>
          </p:txBody>
        </p:sp>
      </p:grpSp>
      <p:sp>
        <p:nvSpPr>
          <p:cNvPr id="11" name="文字方塊 10"/>
          <p:cNvSpPr txBox="1"/>
          <p:nvPr/>
        </p:nvSpPr>
        <p:spPr>
          <a:xfrm>
            <a:off x="3753613" y="2506388"/>
            <a:ext cx="1445707" cy="1323439"/>
          </a:xfrm>
          <a:prstGeom prst="rect">
            <a:avLst/>
          </a:prstGeom>
          <a:noFill/>
        </p:spPr>
        <p:txBody>
          <a:bodyPr wrap="square" rtlCol="0">
            <a:spAutoFit/>
          </a:bodyPr>
          <a:lstStyle/>
          <a:p>
            <a:pPr defTabSz="914400" fontAlgn="auto">
              <a:spcBef>
                <a:spcPts val="0"/>
              </a:spcBef>
              <a:spcAft>
                <a:spcPts val="0"/>
              </a:spcAft>
              <a:defRPr/>
            </a:pPr>
            <a:r>
              <a:rPr kumimoji="0" lang="en-US" altLang="zh-TW" sz="8000" kern="0" dirty="0">
                <a:solidFill>
                  <a:sysClr val="windowText" lastClr="000000"/>
                </a:solidFill>
                <a:latin typeface="Gill Sans MT" panose="020B0502020104020203"/>
                <a:ea typeface="新細明體"/>
              </a:rPr>
              <a:t>VS</a:t>
            </a:r>
            <a:endParaRPr kumimoji="0" lang="zh-TW" altLang="en-US" sz="8000" kern="0" dirty="0">
              <a:solidFill>
                <a:sysClr val="windowText" lastClr="000000"/>
              </a:solidFill>
              <a:latin typeface="Gill Sans MT" panose="020B0502020104020203"/>
              <a:ea typeface="新細明體"/>
            </a:endParaRPr>
          </a:p>
        </p:txBody>
      </p:sp>
    </p:spTree>
    <p:extLst>
      <p:ext uri="{BB962C8B-B14F-4D97-AF65-F5344CB8AC3E}">
        <p14:creationId xmlns:p14="http://schemas.microsoft.com/office/powerpoint/2010/main" val="23872265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辦公桌」的圖片搜尋結果"/>
          <p:cNvPicPr>
            <a:picLocks noChangeAspect="1" noChangeArrowheads="1"/>
          </p:cNvPicPr>
          <p:nvPr/>
        </p:nvPicPr>
        <p:blipFill rotWithShape="1">
          <a:blip r:embed="rId2">
            <a:extLst>
              <a:ext uri="{28A0092B-C50C-407E-A947-70E740481C1C}">
                <a14:useLocalDpi xmlns:a14="http://schemas.microsoft.com/office/drawing/2010/main" val="0"/>
              </a:ext>
            </a:extLst>
          </a:blip>
          <a:srcRect l="9876" r="44214" b="83195"/>
          <a:stretch/>
        </p:blipFill>
        <p:spPr bwMode="auto">
          <a:xfrm>
            <a:off x="0" y="6036182"/>
            <a:ext cx="9144000" cy="833577"/>
          </a:xfrm>
          <a:prstGeom prst="trapezoid">
            <a:avLst>
              <a:gd name="adj" fmla="val 0"/>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sz="quarter" idx="12"/>
          </p:nvPr>
        </p:nvSpPr>
        <p:spPr/>
        <p:txBody>
          <a:bodyPr/>
          <a:lstStyle/>
          <a:p>
            <a:fld id="{4FAB73BC-B049-4115-A692-8D63A059BFB8}" type="slidenum">
              <a:rPr lang="en-US" smtClean="0">
                <a:solidFill>
                  <a:prstClr val="black"/>
                </a:solidFill>
              </a:rPr>
              <a:pPr/>
              <a:t>31</a:t>
            </a:fld>
            <a:endParaRPr lang="en-US" dirty="0">
              <a:solidFill>
                <a:prstClr val="black"/>
              </a:solidFill>
            </a:endParaRPr>
          </a:p>
        </p:txBody>
      </p:sp>
      <p:sp>
        <p:nvSpPr>
          <p:cNvPr id="3" name="文字方塊 2"/>
          <p:cNvSpPr txBox="1"/>
          <p:nvPr/>
        </p:nvSpPr>
        <p:spPr>
          <a:xfrm rot="20499476">
            <a:off x="-853840" y="-723189"/>
            <a:ext cx="2937159" cy="2333863"/>
          </a:xfrm>
          <a:prstGeom prst="irregularSeal1">
            <a:avLst/>
          </a:prstGeom>
          <a:solidFill>
            <a:srgbClr val="FFC000"/>
          </a:solidFill>
        </p:spPr>
        <p:txBody>
          <a:bodyPr wrap="square" rtlCol="0">
            <a:spAutoFit/>
          </a:bodyPr>
          <a:lstStyle/>
          <a:p>
            <a:pPr fontAlgn="auto">
              <a:spcBef>
                <a:spcPts val="0"/>
              </a:spcBef>
              <a:spcAft>
                <a:spcPts val="0"/>
              </a:spcAft>
            </a:pPr>
            <a:r>
              <a:rPr kumimoji="0" lang="zh-TW" altLang="en-US" sz="2400" dirty="0">
                <a:solidFill>
                  <a:prstClr val="black"/>
                </a:solidFill>
                <a:latin typeface="Gill Sans MT" panose="020B0502020104020203"/>
                <a:ea typeface="新細明體"/>
              </a:rPr>
              <a:t>更多案例故事</a:t>
            </a:r>
          </a:p>
        </p:txBody>
      </p:sp>
      <p:sp>
        <p:nvSpPr>
          <p:cNvPr id="5" name="文字方塊 4"/>
          <p:cNvSpPr txBox="1"/>
          <p:nvPr/>
        </p:nvSpPr>
        <p:spPr>
          <a:xfrm>
            <a:off x="759042" y="443742"/>
            <a:ext cx="7878785" cy="3419269"/>
          </a:xfrm>
          <a:prstGeom prst="rect">
            <a:avLst/>
          </a:prstGeom>
          <a:noFill/>
          <a:ln w="38100">
            <a:solidFill>
              <a:srgbClr val="7030A0"/>
            </a:solidFill>
            <a:prstDash val="lgDash"/>
          </a:ln>
        </p:spPr>
        <p:txBody>
          <a:bodyPr wrap="square" rtlCol="0">
            <a:spAutoFit/>
          </a:bodyPr>
          <a:lstStyle/>
          <a:p>
            <a:pPr algn="just" fontAlgn="auto">
              <a:lnSpc>
                <a:spcPts val="4400"/>
              </a:lnSpc>
              <a:spcBef>
                <a:spcPts val="0"/>
              </a:spcBef>
              <a:spcAft>
                <a:spcPts val="0"/>
              </a:spcAft>
            </a:pPr>
            <a:r>
              <a:rPr kumimoji="0" lang="zh-TW" altLang="zh-TW" sz="2800" dirty="0">
                <a:solidFill>
                  <a:prstClr val="black"/>
                </a:solidFill>
                <a:latin typeface="微軟正黑體" panose="020B0604030504040204" pitchFamily="34" charset="-120"/>
                <a:ea typeface="微軟正黑體" panose="020B0604030504040204" pitchFamily="34" charset="-120"/>
              </a:rPr>
              <a:t>市政府殯葬管理業務之人員</a:t>
            </a:r>
            <a:r>
              <a:rPr kumimoji="0" lang="zh-TW" altLang="en-US" sz="2800" dirty="0">
                <a:solidFill>
                  <a:prstClr val="black"/>
                </a:solidFill>
                <a:latin typeface="微軟正黑體" panose="020B0604030504040204" pitchFamily="34" charset="-120"/>
                <a:ea typeface="微軟正黑體" panose="020B0604030504040204" pitchFamily="34" charset="-120"/>
              </a:rPr>
              <a:t>小</a:t>
            </a:r>
            <a:r>
              <a:rPr kumimoji="0" lang="zh-TW" altLang="zh-TW" sz="2800" dirty="0">
                <a:solidFill>
                  <a:prstClr val="black"/>
                </a:solidFill>
                <a:latin typeface="微軟正黑體" panose="020B0604030504040204" pitchFamily="34" charset="-120"/>
                <a:ea typeface="微軟正黑體" panose="020B0604030504040204" pitchFamily="34" charset="-120"/>
              </a:rPr>
              <a:t>林等人，係依法服務於政府機關且有法定職務權限之公務員，藉辦理火化遺體業務之機會，利用喪家急於火化亡者大體、骨灰安放納骨塔，或希望火化場人員得以妥善處理亡者遺骸之心理，向殯葬業者或喪家收取「紅包」，金額累計達新臺幣</a:t>
            </a:r>
            <a:r>
              <a:rPr kumimoji="0" lang="en-US" altLang="zh-TW" sz="2800" dirty="0">
                <a:solidFill>
                  <a:prstClr val="black"/>
                </a:solidFill>
                <a:latin typeface="微軟正黑體" panose="020B0604030504040204" pitchFamily="34" charset="-120"/>
                <a:ea typeface="微軟正黑體" panose="020B0604030504040204" pitchFamily="34" charset="-120"/>
              </a:rPr>
              <a:t>3</a:t>
            </a:r>
            <a:r>
              <a:rPr kumimoji="0" lang="zh-TW" altLang="zh-TW" sz="2800" dirty="0">
                <a:solidFill>
                  <a:prstClr val="black"/>
                </a:solidFill>
                <a:latin typeface="微軟正黑體" panose="020B0604030504040204" pitchFamily="34" charset="-120"/>
                <a:ea typeface="微軟正黑體" panose="020B0604030504040204" pitchFamily="34" charset="-120"/>
              </a:rPr>
              <a:t>千萬餘元。</a:t>
            </a:r>
            <a:endParaRPr kumimoji="0" lang="zh-TW" altLang="en-US" sz="2800" dirty="0">
              <a:solidFill>
                <a:prstClr val="black"/>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rot="21087148">
            <a:off x="3040042" y="4095183"/>
            <a:ext cx="1737804" cy="3170099"/>
          </a:xfrm>
          <a:prstGeom prst="rect">
            <a:avLst/>
          </a:prstGeom>
          <a:noFill/>
        </p:spPr>
        <p:txBody>
          <a:bodyPr wrap="square" rtlCol="0">
            <a:spAutoFit/>
          </a:bodyPr>
          <a:lstStyle/>
          <a:p>
            <a:pPr fontAlgn="auto">
              <a:spcBef>
                <a:spcPts val="0"/>
              </a:spcBef>
              <a:spcAft>
                <a:spcPts val="0"/>
              </a:spcAft>
            </a:pPr>
            <a:r>
              <a:rPr kumimoji="0" lang="en-US" altLang="zh-TW" sz="20000" dirty="0">
                <a:solidFill>
                  <a:srgbClr val="FF0000"/>
                </a:solidFill>
                <a:latin typeface="Aharoni" panose="02010803020104030203" pitchFamily="2" charset="-79"/>
                <a:ea typeface="新細明體"/>
                <a:cs typeface="Aharoni" panose="02010803020104030203" pitchFamily="2" charset="-79"/>
              </a:rPr>
              <a:t>?</a:t>
            </a:r>
            <a:endParaRPr kumimoji="0" lang="zh-TW" altLang="en-US" sz="20000" dirty="0">
              <a:solidFill>
                <a:srgbClr val="FF0000"/>
              </a:solidFill>
              <a:latin typeface="Aharoni" panose="02010803020104030203" pitchFamily="2" charset="-79"/>
              <a:ea typeface="新細明體"/>
              <a:cs typeface="Aharoni" panose="02010803020104030203" pitchFamily="2" charset="-79"/>
            </a:endParaRPr>
          </a:p>
        </p:txBody>
      </p:sp>
      <p:sp>
        <p:nvSpPr>
          <p:cNvPr id="11" name="矩形 10"/>
          <p:cNvSpPr/>
          <p:nvPr/>
        </p:nvSpPr>
        <p:spPr>
          <a:xfrm>
            <a:off x="2765143" y="4542961"/>
            <a:ext cx="1357238" cy="284085"/>
          </a:xfrm>
          <a:prstGeom prst="rect">
            <a:avLst/>
          </a:prstGeom>
          <a:solidFill>
            <a:srgbClr val="FFFF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dirty="0">
              <a:solidFill>
                <a:prstClr val="white"/>
              </a:solidFill>
            </a:endParaRPr>
          </a:p>
        </p:txBody>
      </p:sp>
      <p:sp>
        <p:nvSpPr>
          <p:cNvPr id="13" name="矩形 12"/>
          <p:cNvSpPr/>
          <p:nvPr/>
        </p:nvSpPr>
        <p:spPr>
          <a:xfrm>
            <a:off x="2784652" y="4143422"/>
            <a:ext cx="1357238" cy="284085"/>
          </a:xfrm>
          <a:prstGeom prst="rect">
            <a:avLst/>
          </a:prstGeom>
          <a:solidFill>
            <a:srgbClr val="FFFF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dirty="0">
              <a:solidFill>
                <a:prstClr val="white"/>
              </a:solidFill>
            </a:endParaRPr>
          </a:p>
        </p:txBody>
      </p:sp>
      <p:sp>
        <p:nvSpPr>
          <p:cNvPr id="4" name="文字方塊 3"/>
          <p:cNvSpPr txBox="1"/>
          <p:nvPr/>
        </p:nvSpPr>
        <p:spPr>
          <a:xfrm>
            <a:off x="2764864" y="3981822"/>
            <a:ext cx="1391576" cy="646331"/>
          </a:xfrm>
          <a:prstGeom prst="rect">
            <a:avLst/>
          </a:prstGeom>
          <a:noFill/>
        </p:spPr>
        <p:txBody>
          <a:bodyPr wrap="square" rtlCol="0">
            <a:spAutoFit/>
          </a:bodyPr>
          <a:lstStyle/>
          <a:p>
            <a:pPr algn="ctr" fontAlgn="auto">
              <a:spcBef>
                <a:spcPts val="0"/>
              </a:spcBef>
              <a:spcAft>
                <a:spcPts val="0"/>
              </a:spcAft>
            </a:pPr>
            <a:r>
              <a:rPr kumimoji="0" lang="zh-TW" altLang="en-US" dirty="0">
                <a:solidFill>
                  <a:prstClr val="black"/>
                </a:solidFill>
                <a:latin typeface="微軟正黑體" panose="020B0604030504040204" pitchFamily="34" charset="-120"/>
                <a:ea typeface="微軟正黑體" panose="020B0604030504040204" pitchFamily="34" charset="-120"/>
              </a:rPr>
              <a:t>這樣的行為有什麼問題</a:t>
            </a:r>
          </a:p>
        </p:txBody>
      </p:sp>
      <p:pic>
        <p:nvPicPr>
          <p:cNvPr id="12" name="圖片 11"/>
          <p:cNvPicPr>
            <a:picLocks noChangeAspect="1"/>
          </p:cNvPicPr>
          <p:nvPr/>
        </p:nvPicPr>
        <p:blipFill>
          <a:blip r:embed="rId3"/>
          <a:stretch>
            <a:fillRect/>
          </a:stretch>
        </p:blipFill>
        <p:spPr>
          <a:xfrm>
            <a:off x="4048298" y="4129381"/>
            <a:ext cx="2007282" cy="2786113"/>
          </a:xfrm>
          <a:prstGeom prst="rect">
            <a:avLst/>
          </a:prstGeom>
        </p:spPr>
      </p:pic>
      <p:sp>
        <p:nvSpPr>
          <p:cNvPr id="16" name="文字方塊 15"/>
          <p:cNvSpPr txBox="1"/>
          <p:nvPr/>
        </p:nvSpPr>
        <p:spPr>
          <a:xfrm rot="1031173">
            <a:off x="5550416" y="3528571"/>
            <a:ext cx="605735" cy="2400657"/>
          </a:xfrm>
          <a:prstGeom prst="rect">
            <a:avLst/>
          </a:prstGeom>
          <a:noFill/>
        </p:spPr>
        <p:txBody>
          <a:bodyPr wrap="square" rtlCol="0">
            <a:spAutoFit/>
          </a:bodyPr>
          <a:lstStyle/>
          <a:p>
            <a:pPr fontAlgn="auto">
              <a:spcBef>
                <a:spcPts val="0"/>
              </a:spcBef>
              <a:spcAft>
                <a:spcPts val="0"/>
              </a:spcAft>
            </a:pPr>
            <a:r>
              <a:rPr kumimoji="0" lang="en-US" altLang="zh-TW" sz="15000" dirty="0">
                <a:solidFill>
                  <a:srgbClr val="FF6600"/>
                </a:solidFill>
                <a:latin typeface="Arabic Typesetting" panose="03020402040406030203" pitchFamily="66" charset="-78"/>
                <a:ea typeface="新細明體"/>
                <a:cs typeface="Arabic Typesetting" panose="03020402040406030203" pitchFamily="66" charset="-78"/>
              </a:rPr>
              <a:t>?</a:t>
            </a:r>
            <a:endParaRPr kumimoji="0" lang="zh-TW" altLang="en-US" sz="15000" dirty="0">
              <a:solidFill>
                <a:srgbClr val="FF6600"/>
              </a:solidFill>
              <a:latin typeface="Arabic Typesetting" panose="03020402040406030203" pitchFamily="66" charset="-78"/>
              <a:ea typeface="新細明體"/>
              <a:cs typeface="Arabic Typesetting" panose="03020402040406030203" pitchFamily="66" charset="-78"/>
            </a:endParaRPr>
          </a:p>
        </p:txBody>
      </p:sp>
      <p:sp>
        <p:nvSpPr>
          <p:cNvPr id="14" name="語音泡泡: 橢圓形 13"/>
          <p:cNvSpPr/>
          <p:nvPr/>
        </p:nvSpPr>
        <p:spPr>
          <a:xfrm>
            <a:off x="416535" y="5128574"/>
            <a:ext cx="1617956" cy="971276"/>
          </a:xfrm>
          <a:prstGeom prst="wedgeEllipseCallout">
            <a:avLst>
              <a:gd name="adj1" fmla="val -62397"/>
              <a:gd name="adj2" fmla="val 4147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fontAlgn="auto">
              <a:spcBef>
                <a:spcPts val="0"/>
              </a:spcBef>
              <a:spcAft>
                <a:spcPts val="0"/>
              </a:spcAft>
            </a:pPr>
            <a:r>
              <a:rPr kumimoji="0" lang="zh-TW" altLang="en-US" dirty="0">
                <a:solidFill>
                  <a:prstClr val="black"/>
                </a:solidFill>
                <a:latin typeface="華康POP1體W9" panose="040B0909000000000000" pitchFamily="81" charset="-120"/>
                <a:ea typeface="華康POP1體W9" panose="040B0909000000000000" pitchFamily="81" charset="-120"/>
              </a:rPr>
              <a:t>有關係嗎</a:t>
            </a:r>
            <a:r>
              <a:rPr kumimoji="0" lang="en-US" altLang="zh-TW" dirty="0">
                <a:solidFill>
                  <a:prstClr val="black"/>
                </a:solidFill>
                <a:latin typeface="華康POP1體W9" panose="040B0909000000000000" pitchFamily="81" charset="-120"/>
                <a:ea typeface="華康POP1體W9" panose="040B0909000000000000" pitchFamily="81" charset="-120"/>
              </a:rPr>
              <a:t>?</a:t>
            </a:r>
            <a:endParaRPr kumimoji="0" lang="zh-TW" altLang="en-US" dirty="0">
              <a:solidFill>
                <a:prstClr val="black"/>
              </a:solidFill>
              <a:latin typeface="華康POP1體W9" panose="040B0909000000000000" pitchFamily="81" charset="-120"/>
              <a:ea typeface="華康POP1體W9" panose="040B0909000000000000" pitchFamily="81" charset="-120"/>
            </a:endParaRPr>
          </a:p>
        </p:txBody>
      </p:sp>
      <p:sp>
        <p:nvSpPr>
          <p:cNvPr id="17" name="語音泡泡: 圓角矩形 16"/>
          <p:cNvSpPr/>
          <p:nvPr/>
        </p:nvSpPr>
        <p:spPr>
          <a:xfrm>
            <a:off x="6408630" y="4416418"/>
            <a:ext cx="2179876" cy="1422242"/>
          </a:xfrm>
          <a:prstGeom prst="wedgeRoundRectCallout">
            <a:avLst>
              <a:gd name="adj1" fmla="val 74313"/>
              <a:gd name="adj2" fmla="val 66817"/>
              <a:gd name="adj3" fmla="val 16667"/>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fontAlgn="auto">
              <a:spcBef>
                <a:spcPts val="0"/>
              </a:spcBef>
              <a:spcAft>
                <a:spcPts val="0"/>
              </a:spcAft>
            </a:pPr>
            <a:r>
              <a:rPr kumimoji="0" lang="zh-TW" altLang="en-US" sz="2000" b="1" dirty="0">
                <a:solidFill>
                  <a:prstClr val="black"/>
                </a:solidFill>
                <a:latin typeface="王漢宗鋼筆行楷繁" panose="02000500000000000000" pitchFamily="2" charset="-120"/>
                <a:ea typeface="王漢宗鋼筆行楷繁" panose="02000500000000000000" pitchFamily="2" charset="-120"/>
              </a:rPr>
              <a:t>只是感謝他協助處理而已呀</a:t>
            </a:r>
            <a:r>
              <a:rPr kumimoji="0" lang="en-US" altLang="zh-TW" sz="2000" b="1" dirty="0">
                <a:solidFill>
                  <a:prstClr val="black"/>
                </a:solidFill>
                <a:latin typeface="王漢宗鋼筆行楷繁" panose="02000500000000000000" pitchFamily="2" charset="-120"/>
                <a:ea typeface="王漢宗鋼筆行楷繁" panose="02000500000000000000" pitchFamily="2" charset="-120"/>
              </a:rPr>
              <a:t>?</a:t>
            </a:r>
            <a:r>
              <a:rPr kumimoji="0" lang="zh-TW" altLang="en-US" sz="2000" b="1" dirty="0">
                <a:solidFill>
                  <a:prstClr val="black"/>
                </a:solidFill>
                <a:latin typeface="王漢宗鋼筆行楷繁" panose="02000500000000000000" pitchFamily="2" charset="-120"/>
                <a:ea typeface="王漢宗鋼筆行楷繁" panose="02000500000000000000" pitchFamily="2" charset="-120"/>
              </a:rPr>
              <a:t>這樣有違法嗎</a:t>
            </a:r>
            <a:r>
              <a:rPr kumimoji="0" lang="en-US" altLang="zh-TW" sz="2000" b="1" dirty="0">
                <a:solidFill>
                  <a:prstClr val="black"/>
                </a:solidFill>
                <a:latin typeface="王漢宗鋼筆行楷繁" panose="02000500000000000000" pitchFamily="2" charset="-120"/>
                <a:ea typeface="王漢宗鋼筆行楷繁" panose="02000500000000000000" pitchFamily="2" charset="-120"/>
              </a:rPr>
              <a:t>?</a:t>
            </a:r>
            <a:endParaRPr kumimoji="0" lang="zh-TW" altLang="en-US" sz="2000" b="1" dirty="0">
              <a:solidFill>
                <a:prstClr val="black"/>
              </a:solidFill>
              <a:latin typeface="王漢宗鋼筆行楷繁" panose="02000500000000000000" pitchFamily="2" charset="-120"/>
              <a:ea typeface="王漢宗鋼筆行楷繁" panose="02000500000000000000" pitchFamily="2" charset="-120"/>
            </a:endParaRPr>
          </a:p>
        </p:txBody>
      </p:sp>
      <p:sp>
        <p:nvSpPr>
          <p:cNvPr id="18" name="語音泡泡: 圓角矩形 17"/>
          <p:cNvSpPr/>
          <p:nvPr/>
        </p:nvSpPr>
        <p:spPr>
          <a:xfrm>
            <a:off x="664276" y="3815522"/>
            <a:ext cx="1767326" cy="1340528"/>
          </a:xfrm>
          <a:prstGeom prst="wedgeRoundRectCallout">
            <a:avLst>
              <a:gd name="adj1" fmla="val -81662"/>
              <a:gd name="adj2" fmla="val -5439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dirty="0">
                <a:solidFill>
                  <a:prstClr val="black"/>
                </a:solidFill>
                <a:latin typeface="王漢宗中仿宋繁" panose="02000500000000000000" pitchFamily="2" charset="-120"/>
                <a:ea typeface="文鼎海報體" panose="02010609010101010101" pitchFamily="49" charset="-120"/>
              </a:rPr>
              <a:t>沒有叫公務員做違法的事情阿，這樣不行嗎</a:t>
            </a:r>
            <a:r>
              <a:rPr kumimoji="0" lang="en-US" altLang="zh-TW" dirty="0">
                <a:solidFill>
                  <a:prstClr val="black"/>
                </a:solidFill>
                <a:latin typeface="王漢宗中仿宋繁" panose="02000500000000000000" pitchFamily="2" charset="-120"/>
                <a:ea typeface="文鼎海報體" panose="02010609010101010101" pitchFamily="49" charset="-120"/>
              </a:rPr>
              <a:t>?</a:t>
            </a:r>
            <a:endParaRPr kumimoji="0" lang="zh-TW" altLang="en-US" dirty="0">
              <a:solidFill>
                <a:prstClr val="black"/>
              </a:solidFill>
              <a:latin typeface="王漢宗中仿宋繁" panose="02000500000000000000" pitchFamily="2" charset="-120"/>
              <a:ea typeface="文鼎海報體" panose="02010609010101010101" pitchFamily="49" charset="-120"/>
            </a:endParaRPr>
          </a:p>
        </p:txBody>
      </p:sp>
    </p:spTree>
    <p:extLst>
      <p:ext uri="{BB962C8B-B14F-4D97-AF65-F5344CB8AC3E}">
        <p14:creationId xmlns:p14="http://schemas.microsoft.com/office/powerpoint/2010/main" val="3616643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FAB73BC-B049-4115-A692-8D63A059BFB8}" type="slidenum">
              <a:rPr lang="en-US" smtClean="0">
                <a:solidFill>
                  <a:prstClr val="black"/>
                </a:solidFill>
              </a:rPr>
              <a:pPr/>
              <a:t>32</a:t>
            </a:fld>
            <a:endParaRPr lang="en-US" dirty="0">
              <a:solidFill>
                <a:prstClr val="black"/>
              </a:solidFill>
            </a:endParaRPr>
          </a:p>
        </p:txBody>
      </p:sp>
      <p:sp>
        <p:nvSpPr>
          <p:cNvPr id="3" name="文字方塊 2"/>
          <p:cNvSpPr txBox="1"/>
          <p:nvPr/>
        </p:nvSpPr>
        <p:spPr>
          <a:xfrm rot="20499476">
            <a:off x="-853840" y="-723189"/>
            <a:ext cx="2937159" cy="2333863"/>
          </a:xfrm>
          <a:prstGeom prst="irregularSeal1">
            <a:avLst/>
          </a:prstGeom>
          <a:solidFill>
            <a:srgbClr val="FFC000"/>
          </a:solidFill>
        </p:spPr>
        <p:txBody>
          <a:bodyPr wrap="square" rtlCol="0">
            <a:spAutoFit/>
          </a:bodyPr>
          <a:lstStyle/>
          <a:p>
            <a:pPr fontAlgn="auto">
              <a:spcBef>
                <a:spcPts val="0"/>
              </a:spcBef>
              <a:spcAft>
                <a:spcPts val="0"/>
              </a:spcAft>
            </a:pPr>
            <a:r>
              <a:rPr kumimoji="0" lang="zh-TW" altLang="en-US" sz="2400" dirty="0">
                <a:solidFill>
                  <a:prstClr val="black"/>
                </a:solidFill>
                <a:latin typeface="Gill Sans MT" panose="020B0502020104020203"/>
                <a:ea typeface="新細明體"/>
              </a:rPr>
              <a:t>更多案例故事</a:t>
            </a:r>
          </a:p>
        </p:txBody>
      </p:sp>
      <p:sp>
        <p:nvSpPr>
          <p:cNvPr id="6" name="文字方塊 5"/>
          <p:cNvSpPr txBox="1"/>
          <p:nvPr/>
        </p:nvSpPr>
        <p:spPr>
          <a:xfrm>
            <a:off x="379522" y="2932873"/>
            <a:ext cx="2810081" cy="2605842"/>
          </a:xfrm>
          <a:prstGeom prst="rect">
            <a:avLst/>
          </a:prstGeom>
          <a:noFill/>
          <a:ln w="38100">
            <a:solidFill>
              <a:srgbClr val="92D050"/>
            </a:solidFill>
          </a:ln>
        </p:spPr>
        <p:txBody>
          <a:bodyPr wrap="square" rtlCol="0">
            <a:spAutoFit/>
          </a:bodyPr>
          <a:lstStyle/>
          <a:p>
            <a:pPr algn="just" fontAlgn="auto">
              <a:lnSpc>
                <a:spcPts val="2800"/>
              </a:lnSpc>
              <a:spcBef>
                <a:spcPts val="0"/>
              </a:spcBef>
              <a:spcAft>
                <a:spcPts val="0"/>
              </a:spcAft>
            </a:pPr>
            <a:r>
              <a:rPr kumimoji="0" lang="zh-TW" altLang="en-US" sz="2400" dirty="0">
                <a:solidFill>
                  <a:prstClr val="black"/>
                </a:solidFill>
                <a:latin typeface="微軟正黑體" panose="020B0604030504040204" pitchFamily="34" charset="-120"/>
                <a:ea typeface="微軟正黑體" panose="020B0604030504040204" pitchFamily="34" charset="-120"/>
              </a:rPr>
              <a:t>依刑法第</a:t>
            </a:r>
            <a:r>
              <a:rPr kumimoji="0" lang="en-US" altLang="zh-TW" sz="2400" dirty="0">
                <a:solidFill>
                  <a:prstClr val="black"/>
                </a:solidFill>
                <a:latin typeface="微軟正黑體" panose="020B0604030504040204" pitchFamily="34" charset="-120"/>
                <a:ea typeface="微軟正黑體" panose="020B0604030504040204" pitchFamily="34" charset="-120"/>
              </a:rPr>
              <a:t>121</a:t>
            </a:r>
            <a:r>
              <a:rPr kumimoji="0" lang="zh-TW" altLang="en-US" sz="2400" dirty="0">
                <a:solidFill>
                  <a:prstClr val="black"/>
                </a:solidFill>
                <a:latin typeface="微軟正黑體" panose="020B0604030504040204" pitchFamily="34" charset="-120"/>
                <a:ea typeface="微軟正黑體" panose="020B0604030504040204" pitchFamily="34" charset="-120"/>
              </a:rPr>
              <a:t>條及貪汙治罪條例第</a:t>
            </a:r>
            <a:r>
              <a:rPr kumimoji="0" lang="en-US" altLang="zh-TW" sz="2400" dirty="0">
                <a:solidFill>
                  <a:prstClr val="black"/>
                </a:solidFill>
                <a:latin typeface="微軟正黑體" panose="020B0604030504040204" pitchFamily="34" charset="-120"/>
                <a:ea typeface="微軟正黑體" panose="020B0604030504040204" pitchFamily="34" charset="-120"/>
              </a:rPr>
              <a:t>5</a:t>
            </a:r>
            <a:r>
              <a:rPr kumimoji="0" lang="zh-TW" altLang="en-US" sz="2400" dirty="0">
                <a:solidFill>
                  <a:prstClr val="black"/>
                </a:solidFill>
                <a:latin typeface="微軟正黑體" panose="020B0604030504040204" pitchFamily="34" charset="-120"/>
                <a:ea typeface="微軟正黑體" panose="020B0604030504040204" pitchFamily="34" charset="-120"/>
              </a:rPr>
              <a:t>條，犯</a:t>
            </a:r>
            <a:r>
              <a:rPr kumimoji="0" lang="zh-TW" altLang="en-US" sz="2400" dirty="0">
                <a:solidFill>
                  <a:srgbClr val="FF0000"/>
                </a:solidFill>
                <a:latin typeface="微軟正黑體" panose="020B0604030504040204" pitchFamily="34" charset="-120"/>
                <a:ea typeface="微軟正黑體" panose="020B0604030504040204" pitchFamily="34" charset="-120"/>
              </a:rPr>
              <a:t>不違背職務收受賄賂罪</a:t>
            </a:r>
            <a:r>
              <a:rPr kumimoji="0" lang="zh-TW" altLang="en-US" sz="2400" dirty="0">
                <a:solidFill>
                  <a:prstClr val="black"/>
                </a:solidFill>
                <a:latin typeface="微軟正黑體" panose="020B0604030504040204" pitchFamily="34" charset="-120"/>
                <a:ea typeface="微軟正黑體" panose="020B0604030504040204" pitchFamily="34" charset="-120"/>
              </a:rPr>
              <a:t>，可能被處以</a:t>
            </a:r>
            <a:r>
              <a:rPr kumimoji="0" lang="en-US" altLang="zh-TW" sz="2400" dirty="0">
                <a:solidFill>
                  <a:prstClr val="black"/>
                </a:solidFill>
                <a:latin typeface="微軟正黑體" panose="020B0604030504040204" pitchFamily="34" charset="-120"/>
                <a:ea typeface="微軟正黑體" panose="020B0604030504040204" pitchFamily="34" charset="-120"/>
              </a:rPr>
              <a:t>7</a:t>
            </a:r>
            <a:r>
              <a:rPr kumimoji="0" lang="zh-TW" altLang="en-US" sz="2400" dirty="0">
                <a:solidFill>
                  <a:prstClr val="black"/>
                </a:solidFill>
                <a:latin typeface="微軟正黑體" panose="020B0604030504040204" pitchFamily="34" charset="-120"/>
                <a:ea typeface="微軟正黑體" panose="020B0604030504040204" pitchFamily="34" charset="-120"/>
              </a:rPr>
              <a:t>年以上有期徒刑，得併科新台幣</a:t>
            </a:r>
            <a:r>
              <a:rPr kumimoji="0" lang="en-US" altLang="zh-TW" sz="2400" dirty="0">
                <a:solidFill>
                  <a:prstClr val="black"/>
                </a:solidFill>
                <a:latin typeface="微軟正黑體" panose="020B0604030504040204" pitchFamily="34" charset="-120"/>
                <a:ea typeface="微軟正黑體" panose="020B0604030504040204" pitchFamily="34" charset="-120"/>
              </a:rPr>
              <a:t>6</a:t>
            </a:r>
            <a:r>
              <a:rPr kumimoji="0" lang="zh-TW" altLang="en-US" sz="2400" dirty="0">
                <a:solidFill>
                  <a:prstClr val="black"/>
                </a:solidFill>
                <a:latin typeface="微軟正黑體" panose="020B0604030504040204" pitchFamily="34" charset="-120"/>
                <a:ea typeface="微軟正黑體" panose="020B0604030504040204" pitchFamily="34" charset="-120"/>
              </a:rPr>
              <a:t>千萬元以下之罰金。</a:t>
            </a:r>
          </a:p>
        </p:txBody>
      </p:sp>
      <p:sp>
        <p:nvSpPr>
          <p:cNvPr id="9" name="文字方塊 8"/>
          <p:cNvSpPr txBox="1"/>
          <p:nvPr/>
        </p:nvSpPr>
        <p:spPr>
          <a:xfrm>
            <a:off x="4972898" y="1713426"/>
            <a:ext cx="3803856" cy="400110"/>
          </a:xfrm>
          <a:prstGeom prst="rect">
            <a:avLst/>
          </a:prstGeom>
          <a:noFill/>
        </p:spPr>
        <p:txBody>
          <a:bodyPr wrap="square" rtlCol="0">
            <a:spAutoFit/>
          </a:bodyPr>
          <a:lstStyle/>
          <a:p>
            <a:pPr marL="457200" indent="-457200" fontAlgn="auto">
              <a:spcBef>
                <a:spcPts val="0"/>
              </a:spcBef>
              <a:spcAft>
                <a:spcPts val="0"/>
              </a:spcAft>
              <a:buFont typeface="Wingdings" panose="05000000000000000000" pitchFamily="2" charset="2"/>
              <a:buChar char="l"/>
            </a:pPr>
            <a:r>
              <a:rPr kumimoji="0" lang="zh-TW" altLang="en-US" sz="2000" dirty="0">
                <a:solidFill>
                  <a:prstClr val="black"/>
                </a:solidFill>
                <a:latin typeface="微軟正黑體" panose="020B0604030504040204" pitchFamily="34" charset="-120"/>
                <a:ea typeface="微軟正黑體" panose="020B0604030504040204" pitchFamily="34" charset="-120"/>
              </a:rPr>
              <a:t>非公務員之喪家、殯葬業者</a:t>
            </a:r>
          </a:p>
        </p:txBody>
      </p:sp>
      <p:sp>
        <p:nvSpPr>
          <p:cNvPr id="10" name="文字方塊 9"/>
          <p:cNvSpPr txBox="1"/>
          <p:nvPr/>
        </p:nvSpPr>
        <p:spPr>
          <a:xfrm>
            <a:off x="965782" y="2357536"/>
            <a:ext cx="1996140" cy="400110"/>
          </a:xfrm>
          <a:prstGeom prst="rect">
            <a:avLst/>
          </a:prstGeom>
          <a:noFill/>
        </p:spPr>
        <p:txBody>
          <a:bodyPr wrap="square" rtlCol="0">
            <a:spAutoFit/>
          </a:bodyPr>
          <a:lstStyle/>
          <a:p>
            <a:pPr marL="457200" indent="-457200" fontAlgn="auto">
              <a:spcBef>
                <a:spcPts val="0"/>
              </a:spcBef>
              <a:spcAft>
                <a:spcPts val="0"/>
              </a:spcAft>
              <a:buFont typeface="Wingdings" panose="05000000000000000000" pitchFamily="2" charset="2"/>
              <a:buChar char="l"/>
            </a:pPr>
            <a:r>
              <a:rPr kumimoji="0" lang="zh-TW" altLang="en-US" sz="2000" dirty="0">
                <a:solidFill>
                  <a:prstClr val="black"/>
                </a:solidFill>
                <a:latin typeface="微軟正黑體" panose="020B0604030504040204" pitchFamily="34" charset="-120"/>
                <a:ea typeface="微軟正黑體" panose="020B0604030504040204" pitchFamily="34" charset="-120"/>
              </a:rPr>
              <a:t>收錢公務員</a:t>
            </a:r>
          </a:p>
        </p:txBody>
      </p:sp>
      <p:pic>
        <p:nvPicPr>
          <p:cNvPr id="12" name="Picture 2" descr="「上班族」的圖片搜尋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67" y="1874651"/>
            <a:ext cx="1020743" cy="1058222"/>
          </a:xfrm>
          <a:prstGeom prst="rect">
            <a:avLst/>
          </a:prstGeom>
          <a:noFill/>
          <a:extLst>
            <a:ext uri="{909E8E84-426E-40DD-AFC4-6F175D3DCCD1}">
              <a14:hiddenFill xmlns:a14="http://schemas.microsoft.com/office/drawing/2010/main">
                <a:solidFill>
                  <a:srgbClr val="FFFFFF"/>
                </a:solidFill>
              </a14:hiddenFill>
            </a:ext>
          </a:extLst>
        </p:spPr>
      </p:pic>
      <p:pic>
        <p:nvPicPr>
          <p:cNvPr id="13" name="圖片 12"/>
          <p:cNvPicPr>
            <a:picLocks noChangeAspect="1"/>
          </p:cNvPicPr>
          <p:nvPr/>
        </p:nvPicPr>
        <p:blipFill>
          <a:blip r:embed="rId3"/>
          <a:stretch>
            <a:fillRect/>
          </a:stretch>
        </p:blipFill>
        <p:spPr>
          <a:xfrm>
            <a:off x="4149491" y="659424"/>
            <a:ext cx="1143557" cy="1744338"/>
          </a:xfrm>
          <a:prstGeom prst="rect">
            <a:avLst/>
          </a:prstGeom>
        </p:spPr>
      </p:pic>
      <p:sp>
        <p:nvSpPr>
          <p:cNvPr id="14" name="箭號: 向下 13"/>
          <p:cNvSpPr/>
          <p:nvPr/>
        </p:nvSpPr>
        <p:spPr>
          <a:xfrm>
            <a:off x="2715753" y="0"/>
            <a:ext cx="1571347" cy="950052"/>
          </a:xfrm>
          <a:prstGeom prst="down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0" lang="zh-TW" altLang="en-US" sz="2000" dirty="0">
                <a:solidFill>
                  <a:prstClr val="black"/>
                </a:solidFill>
                <a:latin typeface="微軟正黑體" panose="020B0604030504040204" pitchFamily="34" charset="-120"/>
                <a:ea typeface="微軟正黑體" panose="020B0604030504040204" pitchFamily="34" charset="-120"/>
              </a:rPr>
              <a:t>本案解析</a:t>
            </a:r>
          </a:p>
        </p:txBody>
      </p:sp>
      <p:pic>
        <p:nvPicPr>
          <p:cNvPr id="11" name="Picture 2" descr="「辦公桌」的圖片搜尋結果"/>
          <p:cNvPicPr>
            <a:picLocks noChangeAspect="1" noChangeArrowheads="1"/>
          </p:cNvPicPr>
          <p:nvPr/>
        </p:nvPicPr>
        <p:blipFill rotWithShape="1">
          <a:blip r:embed="rId4">
            <a:extLst>
              <a:ext uri="{28A0092B-C50C-407E-A947-70E740481C1C}">
                <a14:useLocalDpi xmlns:a14="http://schemas.microsoft.com/office/drawing/2010/main" val="0"/>
              </a:ext>
            </a:extLst>
          </a:blip>
          <a:srcRect l="9876" r="44214" b="83195"/>
          <a:stretch/>
        </p:blipFill>
        <p:spPr bwMode="auto">
          <a:xfrm>
            <a:off x="0" y="6036182"/>
            <a:ext cx="9144000" cy="833577"/>
          </a:xfrm>
          <a:prstGeom prst="trapezoid">
            <a:avLst>
              <a:gd name="adj" fmla="val 0"/>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3984299" y="2414435"/>
            <a:ext cx="4792455" cy="4372159"/>
          </a:xfrm>
          <a:prstGeom prst="rect">
            <a:avLst/>
          </a:prstGeom>
          <a:noFill/>
          <a:ln w="38100">
            <a:solidFill>
              <a:srgbClr val="FF3399"/>
            </a:solidFill>
          </a:ln>
        </p:spPr>
        <p:txBody>
          <a:bodyPr wrap="square" rtlCol="0">
            <a:spAutoFit/>
          </a:bodyPr>
          <a:lstStyle/>
          <a:p>
            <a:pPr algn="just" fontAlgn="auto">
              <a:lnSpc>
                <a:spcPts val="2800"/>
              </a:lnSpc>
              <a:spcBef>
                <a:spcPts val="0"/>
              </a:spcBef>
              <a:spcAft>
                <a:spcPts val="0"/>
              </a:spcAft>
            </a:pPr>
            <a:r>
              <a:rPr kumimoji="0" lang="zh-TW" altLang="en-US" dirty="0">
                <a:solidFill>
                  <a:prstClr val="black"/>
                </a:solidFill>
                <a:latin typeface="微軟正黑體" panose="020B0604030504040204" pitchFamily="34" charset="-120"/>
                <a:ea typeface="微軟正黑體" panose="020B0604030504040204" pitchFamily="34" charset="-120"/>
              </a:rPr>
              <a:t>    </a:t>
            </a:r>
            <a:r>
              <a:rPr kumimoji="0" lang="zh-TW" altLang="en-US" sz="2000" dirty="0">
                <a:solidFill>
                  <a:prstClr val="black"/>
                </a:solidFill>
                <a:latin typeface="微軟正黑體" panose="020B0604030504040204" pitchFamily="34" charset="-120"/>
                <a:ea typeface="微軟正黑體" panose="020B0604030504040204" pitchFamily="34" charset="-120"/>
              </a:rPr>
              <a:t>於</a:t>
            </a:r>
            <a:r>
              <a:rPr kumimoji="0" lang="en-US" altLang="zh-TW" sz="2000" dirty="0">
                <a:solidFill>
                  <a:prstClr val="black"/>
                </a:solidFill>
                <a:latin typeface="微軟正黑體" panose="020B0604030504040204" pitchFamily="34" charset="-120"/>
                <a:ea typeface="微軟正黑體" panose="020B0604030504040204" pitchFamily="34" charset="-120"/>
              </a:rPr>
              <a:t>100</a:t>
            </a:r>
            <a:r>
              <a:rPr kumimoji="0" lang="zh-TW" altLang="en-US" sz="2000" dirty="0">
                <a:solidFill>
                  <a:prstClr val="black"/>
                </a:solidFill>
                <a:latin typeface="微軟正黑體" panose="020B0604030504040204" pitchFamily="34" charset="-120"/>
                <a:ea typeface="微軟正黑體" panose="020B0604030504040204" pitchFamily="34" charset="-120"/>
              </a:rPr>
              <a:t>年</a:t>
            </a:r>
            <a:r>
              <a:rPr kumimoji="0" lang="en-US" altLang="zh-TW" sz="2000" dirty="0">
                <a:solidFill>
                  <a:prstClr val="black"/>
                </a:solidFill>
                <a:latin typeface="微軟正黑體" panose="020B0604030504040204" pitchFamily="34" charset="-120"/>
                <a:ea typeface="微軟正黑體" panose="020B0604030504040204" pitchFamily="34" charset="-120"/>
              </a:rPr>
              <a:t>7</a:t>
            </a:r>
            <a:r>
              <a:rPr kumimoji="0" lang="zh-TW" altLang="en-US" sz="2000" dirty="0">
                <a:solidFill>
                  <a:prstClr val="black"/>
                </a:solidFill>
                <a:latin typeface="微軟正黑體" panose="020B0604030504040204" pitchFamily="34" charset="-120"/>
                <a:ea typeface="微軟正黑體" panose="020B0604030504040204" pitchFamily="34" charset="-120"/>
              </a:rPr>
              <a:t>月</a:t>
            </a:r>
            <a:r>
              <a:rPr kumimoji="0" lang="en-US" altLang="zh-TW" sz="2000" dirty="0">
                <a:solidFill>
                  <a:prstClr val="black"/>
                </a:solidFill>
                <a:latin typeface="微軟正黑體" panose="020B0604030504040204" pitchFamily="34" charset="-120"/>
                <a:ea typeface="微軟正黑體" panose="020B0604030504040204" pitchFamily="34" charset="-120"/>
              </a:rPr>
              <a:t>1</a:t>
            </a:r>
            <a:r>
              <a:rPr kumimoji="0" lang="zh-TW" altLang="en-US" sz="2000" dirty="0">
                <a:solidFill>
                  <a:prstClr val="black"/>
                </a:solidFill>
                <a:latin typeface="微軟正黑體" panose="020B0604030504040204" pitchFamily="34" charset="-120"/>
                <a:ea typeface="微軟正黑體" panose="020B0604030504040204" pitchFamily="34" charset="-120"/>
              </a:rPr>
              <a:t>日後，</a:t>
            </a:r>
            <a:r>
              <a:rPr kumimoji="0" lang="zh-TW" altLang="zh-TW" sz="2000" dirty="0">
                <a:solidFill>
                  <a:srgbClr val="FF0000"/>
                </a:solidFill>
                <a:latin typeface="微軟正黑體" panose="020B0604030504040204" pitchFamily="34" charset="-120"/>
                <a:ea typeface="微軟正黑體" panose="020B0604030504040204" pitchFamily="34" charset="-120"/>
              </a:rPr>
              <a:t>對於公務員不違背職務之行為，行求、期約或交付　財物或其他不正利益</a:t>
            </a:r>
            <a:r>
              <a:rPr kumimoji="0" lang="zh-TW" altLang="zh-TW" sz="2000" dirty="0">
                <a:solidFill>
                  <a:prstClr val="black"/>
                </a:solidFill>
                <a:latin typeface="微軟正黑體" panose="020B0604030504040204" pitchFamily="34" charset="-120"/>
                <a:ea typeface="微軟正黑體" panose="020B0604030504040204" pitchFamily="34" charset="-120"/>
              </a:rPr>
              <a:t>：以本例而言</a:t>
            </a:r>
            <a:r>
              <a:rPr kumimoji="0" lang="zh-TW" altLang="en-US" sz="2000" dirty="0">
                <a:solidFill>
                  <a:prstClr val="black"/>
                </a:solidFill>
                <a:latin typeface="微軟正黑體" panose="020B0604030504040204" pitchFamily="34" charset="-120"/>
                <a:ea typeface="微軟正黑體" panose="020B0604030504040204" pitchFamily="34" charset="-120"/>
              </a:rPr>
              <a:t>，喪家或殯葬業者雖非公務員</a:t>
            </a:r>
            <a:r>
              <a:rPr kumimoji="0" lang="zh-TW" altLang="zh-TW" sz="2000" dirty="0">
                <a:solidFill>
                  <a:prstClr val="black"/>
                </a:solidFill>
                <a:latin typeface="微軟正黑體" panose="020B0604030504040204" pitchFamily="34" charset="-120"/>
                <a:ea typeface="微軟正黑體" panose="020B0604030504040204" pitchFamily="34" charset="-120"/>
              </a:rPr>
              <a:t>，</a:t>
            </a:r>
            <a:r>
              <a:rPr kumimoji="0" lang="zh-TW" altLang="en-US" sz="2000" dirty="0">
                <a:solidFill>
                  <a:prstClr val="black"/>
                </a:solidFill>
                <a:latin typeface="微軟正黑體" panose="020B0604030504040204" pitchFamily="34" charset="-120"/>
                <a:ea typeface="微軟正黑體" panose="020B0604030504040204" pitchFamily="34" charset="-120"/>
              </a:rPr>
              <a:t>但</a:t>
            </a:r>
            <a:r>
              <a:rPr kumimoji="0" lang="zh-TW" altLang="zh-TW" sz="2000" dirty="0">
                <a:solidFill>
                  <a:prstClr val="black"/>
                </a:solidFill>
                <a:latin typeface="微軟正黑體" panose="020B0604030504040204" pitchFamily="34" charset="-120"/>
                <a:ea typeface="微軟正黑體" panose="020B0604030504040204" pitchFamily="34" charset="-120"/>
              </a:rPr>
              <a:t>為使喪葬事宜能順利進行，希望火葬場公務員能在職務範圍內加以「關照」，而表示要給「紅包」，或雙方有合意或已實際交付「紅包」，在客觀行為上即已該當「不違背職務行賄罪」之構成要件。</a:t>
            </a:r>
            <a:endParaRPr kumimoji="0" lang="en-US" altLang="zh-TW" sz="2000" dirty="0">
              <a:solidFill>
                <a:prstClr val="black"/>
              </a:solidFill>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pPr>
            <a:r>
              <a:rPr kumimoji="0" lang="zh-TW" altLang="en-US" sz="2000" dirty="0">
                <a:solidFill>
                  <a:prstClr val="black"/>
                </a:solidFill>
                <a:latin typeface="微軟正黑體" panose="020B0604030504040204" pitchFamily="34" charset="-120"/>
                <a:ea typeface="微軟正黑體" panose="020B0604030504040204" pitchFamily="34" charset="-120"/>
              </a:rPr>
              <a:t>     依新修之貪污治罪條例第</a:t>
            </a:r>
            <a:r>
              <a:rPr kumimoji="0" lang="en-US" altLang="zh-TW" sz="2000" dirty="0">
                <a:solidFill>
                  <a:prstClr val="black"/>
                </a:solidFill>
                <a:latin typeface="微軟正黑體" panose="020B0604030504040204" pitchFamily="34" charset="-120"/>
                <a:ea typeface="微軟正黑體" panose="020B0604030504040204" pitchFamily="34" charset="-120"/>
              </a:rPr>
              <a:t>11</a:t>
            </a:r>
            <a:r>
              <a:rPr kumimoji="0" lang="zh-TW" altLang="en-US" sz="2000" dirty="0">
                <a:solidFill>
                  <a:prstClr val="black"/>
                </a:solidFill>
                <a:latin typeface="微軟正黑體" panose="020B0604030504040204" pitchFamily="34" charset="-120"/>
                <a:ea typeface="微軟正黑體" panose="020B0604030504040204" pitchFamily="34" charset="-120"/>
              </a:rPr>
              <a:t>條不違背職務行賄罪，也有可能被處以</a:t>
            </a:r>
            <a:r>
              <a:rPr kumimoji="0" lang="en-US" altLang="zh-TW" sz="2000" dirty="0">
                <a:solidFill>
                  <a:prstClr val="black"/>
                </a:solidFill>
                <a:latin typeface="微軟正黑體" panose="020B0604030504040204" pitchFamily="34" charset="-120"/>
                <a:ea typeface="微軟正黑體" panose="020B0604030504040204" pitchFamily="34" charset="-120"/>
              </a:rPr>
              <a:t>3</a:t>
            </a:r>
            <a:r>
              <a:rPr kumimoji="0" lang="zh-TW" altLang="en-US" sz="2000" dirty="0">
                <a:solidFill>
                  <a:prstClr val="black"/>
                </a:solidFill>
                <a:latin typeface="微軟正黑體" panose="020B0604030504040204" pitchFamily="34" charset="-120"/>
                <a:ea typeface="微軟正黑體" panose="020B0604030504040204" pitchFamily="34" charset="-120"/>
              </a:rPr>
              <a:t>年以下有期徒刑喔</a:t>
            </a:r>
            <a:r>
              <a:rPr kumimoji="0" lang="en-US" altLang="zh-TW" sz="2000" dirty="0">
                <a:solidFill>
                  <a:prstClr val="black"/>
                </a:solidFill>
                <a:latin typeface="微軟正黑體" panose="020B0604030504040204" pitchFamily="34" charset="-120"/>
                <a:ea typeface="微軟正黑體" panose="020B0604030504040204" pitchFamily="34" charset="-120"/>
              </a:rPr>
              <a:t>!!</a:t>
            </a:r>
            <a:endParaRPr kumimoji="0" lang="zh-TW" altLang="en-US" dirty="0">
              <a:solidFill>
                <a:prstClr val="black"/>
              </a:solidFill>
              <a:latin typeface="Gill Sans MT" panose="020B0502020104020203"/>
              <a:ea typeface="新細明體"/>
            </a:endParaRPr>
          </a:p>
        </p:txBody>
      </p:sp>
    </p:spTree>
    <p:extLst>
      <p:ext uri="{BB962C8B-B14F-4D97-AF65-F5344CB8AC3E}">
        <p14:creationId xmlns:p14="http://schemas.microsoft.com/office/powerpoint/2010/main" val="127507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1" y="0"/>
            <a:ext cx="9144001" cy="6858000"/>
          </a:xfrm>
          <a:prstGeom prst="rect">
            <a:avLst/>
          </a:prstGeom>
        </p:spPr>
      </p:pic>
      <p:sp>
        <p:nvSpPr>
          <p:cNvPr id="3" name="標題 2"/>
          <p:cNvSpPr>
            <a:spLocks noGrp="1"/>
          </p:cNvSpPr>
          <p:nvPr>
            <p:ph type="title"/>
          </p:nvPr>
        </p:nvSpPr>
        <p:spPr>
          <a:xfrm>
            <a:off x="221051" y="50804"/>
            <a:ext cx="7886700" cy="1325563"/>
          </a:xfrm>
        </p:spPr>
        <p:txBody>
          <a:bodyPr/>
          <a:lstStyle/>
          <a:p>
            <a:r>
              <a:rPr lang="zh-TW" altLang="en-US" b="1" dirty="0">
                <a:latin typeface="王漢宗中仿宋繁" panose="02000500000000000000" pitchFamily="2" charset="-120"/>
                <a:ea typeface="王漢宗中仿宋繁" panose="02000500000000000000" pitchFamily="2" charset="-120"/>
              </a:rPr>
              <a:t>結語</a:t>
            </a:r>
          </a:p>
        </p:txBody>
      </p:sp>
      <p:sp>
        <p:nvSpPr>
          <p:cNvPr id="4" name="內容版面配置區 3"/>
          <p:cNvSpPr>
            <a:spLocks noGrp="1"/>
          </p:cNvSpPr>
          <p:nvPr>
            <p:ph idx="1"/>
          </p:nvPr>
        </p:nvSpPr>
        <p:spPr>
          <a:xfrm>
            <a:off x="1411500" y="1690688"/>
            <a:ext cx="5116541" cy="4351338"/>
          </a:xfrm>
        </p:spPr>
        <p:txBody>
          <a:bodyPr>
            <a:normAutofit/>
          </a:bodyPr>
          <a:lstStyle/>
          <a:p>
            <a:pPr algn="just"/>
            <a:r>
              <a:rPr lang="zh-TW" altLang="en-US" sz="2400" dirty="0">
                <a:latin typeface="王漢宗鋼筆行楷繁" panose="02000500000000000000" pitchFamily="2" charset="-120"/>
                <a:ea typeface="文鼎粗行楷" panose="02010609010101010101" pitchFamily="49" charset="-120"/>
              </a:rPr>
              <a:t>公務人員本應依法行政，民眾於公務機關洽公時只需要依照法定程序辦理，就能獲得妥善的處置，不需要以禮品感謝。</a:t>
            </a:r>
            <a:endParaRPr lang="en-US" altLang="zh-TW" sz="2400" dirty="0">
              <a:latin typeface="王漢宗鋼筆行楷繁" panose="02000500000000000000" pitchFamily="2" charset="-120"/>
              <a:ea typeface="文鼎粗行楷" panose="02010609010101010101" pitchFamily="49" charset="-120"/>
            </a:endParaRPr>
          </a:p>
          <a:p>
            <a:pPr algn="just"/>
            <a:r>
              <a:rPr lang="zh-TW" altLang="en-US" sz="2400" dirty="0">
                <a:latin typeface="王漢宗鋼筆行楷繁" panose="02000500000000000000" pitchFamily="2" charset="-120"/>
                <a:ea typeface="文鼎粗行楷" panose="02010609010101010101" pitchFamily="49" charset="-120"/>
              </a:rPr>
              <a:t>即使非要求公務員做出違法的行為</a:t>
            </a:r>
            <a:r>
              <a:rPr lang="en-US" altLang="zh-TW" sz="2400" dirty="0">
                <a:latin typeface="王漢宗鋼筆行楷繁" panose="02000500000000000000" pitchFamily="2" charset="-120"/>
                <a:ea typeface="文鼎粗行楷" panose="02010609010101010101" pitchFamily="49" charset="-120"/>
              </a:rPr>
              <a:t/>
            </a:r>
            <a:br>
              <a:rPr lang="en-US" altLang="zh-TW" sz="2400" dirty="0">
                <a:latin typeface="王漢宗鋼筆行楷繁" panose="02000500000000000000" pitchFamily="2" charset="-120"/>
                <a:ea typeface="文鼎粗行楷" panose="02010609010101010101" pitchFamily="49" charset="-120"/>
              </a:rPr>
            </a:br>
            <a:r>
              <a:rPr lang="zh-TW" altLang="en-US" sz="2400" dirty="0">
                <a:latin typeface="王漢宗鋼筆行楷繁" panose="02000500000000000000" pitchFamily="2" charset="-120"/>
                <a:ea typeface="文鼎粗行楷" panose="02010609010101010101" pitchFamily="49" charset="-120"/>
              </a:rPr>
              <a:t>，也會觸犯不違背職務行賄罪，花錢送禮還有可能觸法，是得不償失的做法喔！</a:t>
            </a:r>
          </a:p>
        </p:txBody>
      </p:sp>
      <p:sp>
        <p:nvSpPr>
          <p:cNvPr id="2" name="投影片編號版面配置區 1"/>
          <p:cNvSpPr>
            <a:spLocks noGrp="1"/>
          </p:cNvSpPr>
          <p:nvPr>
            <p:ph type="sldNum" sz="quarter" idx="12"/>
          </p:nvPr>
        </p:nvSpPr>
        <p:spPr/>
        <p:txBody>
          <a:bodyPr/>
          <a:lstStyle/>
          <a:p>
            <a:fld id="{4FAB73BC-B049-4115-A692-8D63A059BFB8}" type="slidenum">
              <a:rPr lang="en-US" smtClean="0">
                <a:solidFill>
                  <a:prstClr val="black"/>
                </a:solidFill>
              </a:rPr>
              <a:pPr/>
              <a:t>33</a:t>
            </a:fld>
            <a:endParaRPr lang="en-US" dirty="0">
              <a:solidFill>
                <a:prstClr val="black"/>
              </a:solidFill>
            </a:endParaRPr>
          </a:p>
        </p:txBody>
      </p:sp>
      <p:sp>
        <p:nvSpPr>
          <p:cNvPr id="6" name="文字方塊 5"/>
          <p:cNvSpPr txBox="1"/>
          <p:nvPr/>
        </p:nvSpPr>
        <p:spPr>
          <a:xfrm>
            <a:off x="6457950" y="6235742"/>
            <a:ext cx="2371726" cy="523220"/>
          </a:xfrm>
          <a:prstGeom prst="rect">
            <a:avLst/>
          </a:prstGeom>
          <a:solidFill>
            <a:schemeClr val="accent4">
              <a:lumMod val="20000"/>
              <a:lumOff val="80000"/>
            </a:schemeClr>
          </a:solidFill>
        </p:spPr>
        <p:txBody>
          <a:bodyPr wrap="square" rtlCol="0">
            <a:spAutoFit/>
          </a:bodyPr>
          <a:lstStyle/>
          <a:p>
            <a:pPr fontAlgn="auto">
              <a:spcBef>
                <a:spcPts val="0"/>
              </a:spcBef>
              <a:spcAft>
                <a:spcPts val="0"/>
              </a:spcAft>
            </a:pPr>
            <a:r>
              <a:rPr kumimoji="0" lang="zh-TW" altLang="en-US" sz="1400" b="1" dirty="0">
                <a:solidFill>
                  <a:prstClr val="black"/>
                </a:solidFill>
                <a:latin typeface="微軟正黑體" panose="020B0604030504040204" pitchFamily="34" charset="-120"/>
                <a:ea typeface="微軟正黑體" panose="020B0604030504040204" pitchFamily="34" charset="-120"/>
              </a:rPr>
              <a:t>高雄市</a:t>
            </a:r>
            <a:r>
              <a:rPr kumimoji="0" lang="zh-TW" altLang="en-US" sz="1400" b="1" dirty="0" smtClean="0">
                <a:solidFill>
                  <a:prstClr val="black"/>
                </a:solidFill>
                <a:latin typeface="微軟正黑體" panose="020B0604030504040204" pitchFamily="34" charset="-120"/>
                <a:ea typeface="微軟正黑體" panose="020B0604030504040204" pitchFamily="34" charset="-120"/>
              </a:rPr>
              <a:t>政府勞工局</a:t>
            </a:r>
            <a:r>
              <a:rPr kumimoji="0" lang="en-US" altLang="zh-TW" sz="1400" b="1" dirty="0" smtClean="0">
                <a:solidFill>
                  <a:prstClr val="black"/>
                </a:solidFill>
                <a:latin typeface="微軟正黑體" panose="020B0604030504040204" pitchFamily="34" charset="-120"/>
                <a:ea typeface="微軟正黑體" panose="020B0604030504040204" pitchFamily="34" charset="-120"/>
              </a:rPr>
              <a:t/>
            </a:r>
            <a:br>
              <a:rPr kumimoji="0" lang="en-US" altLang="zh-TW" sz="1400" b="1" dirty="0" smtClean="0">
                <a:solidFill>
                  <a:prstClr val="black"/>
                </a:solidFill>
                <a:latin typeface="微軟正黑體" panose="020B0604030504040204" pitchFamily="34" charset="-120"/>
                <a:ea typeface="微軟正黑體" panose="020B0604030504040204" pitchFamily="34" charset="-120"/>
              </a:rPr>
            </a:br>
            <a:r>
              <a:rPr kumimoji="0" lang="zh-TW" altLang="en-US" sz="1400" b="1" dirty="0" smtClean="0">
                <a:solidFill>
                  <a:prstClr val="black"/>
                </a:solidFill>
                <a:latin typeface="微軟正黑體" panose="020B0604030504040204" pitchFamily="34" charset="-120"/>
                <a:ea typeface="微軟正黑體" panose="020B0604030504040204" pitchFamily="34" charset="-120"/>
              </a:rPr>
              <a:t>勞動檢查處政風室  </a:t>
            </a:r>
            <a:r>
              <a:rPr kumimoji="0" lang="zh-TW" altLang="en-US" sz="1400" b="1" dirty="0">
                <a:solidFill>
                  <a:prstClr val="black"/>
                </a:solidFill>
                <a:latin typeface="微軟正黑體" panose="020B0604030504040204" pitchFamily="34" charset="-120"/>
                <a:ea typeface="微軟正黑體" panose="020B0604030504040204" pitchFamily="34" charset="-120"/>
              </a:rPr>
              <a:t>關心您</a:t>
            </a:r>
          </a:p>
        </p:txBody>
      </p:sp>
    </p:spTree>
    <p:extLst>
      <p:ext uri="{BB962C8B-B14F-4D97-AF65-F5344CB8AC3E}">
        <p14:creationId xmlns:p14="http://schemas.microsoft.com/office/powerpoint/2010/main" val="3355246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hlinkClick r:id="rId3" action="ppaction://hlinksldjump"/>
          </p:cNvPr>
          <p:cNvSpPr/>
          <p:nvPr/>
        </p:nvSpPr>
        <p:spPr>
          <a:xfrm>
            <a:off x="2112505" y="2440731"/>
            <a:ext cx="2396663" cy="64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矩形 24">
            <a:hlinkClick r:id="rId4" action="ppaction://hlinksldjump"/>
          </p:cNvPr>
          <p:cNvSpPr/>
          <p:nvPr/>
        </p:nvSpPr>
        <p:spPr>
          <a:xfrm>
            <a:off x="2112505" y="3443444"/>
            <a:ext cx="2243107" cy="519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Arial"/>
              <a:ea typeface="微软雅黑"/>
              <a:cs typeface="+mn-cs"/>
            </a:endParaRPr>
          </a:p>
        </p:txBody>
      </p:sp>
      <p:pic>
        <p:nvPicPr>
          <p:cNvPr id="9" name="圖片 5"/>
          <p:cNvPicPr>
            <a:picLocks noChangeAspect="1"/>
          </p:cNvPicPr>
          <p:nvPr/>
        </p:nvPicPr>
        <p:blipFill>
          <a:blip r:embed="rId5" cstate="email">
            <a:duotone>
              <a:prstClr val="black"/>
              <a:schemeClr val="accent6">
                <a:tint val="45000"/>
                <a:satMod val="400000"/>
              </a:schemeClr>
            </a:duotone>
            <a:extLst>
              <a:ext uri="{BEBA8EAE-BF5A-486C-A8C5-ECC9F3942E4B}">
                <a14:imgProps xmlns:a14="http://schemas.microsoft.com/office/drawing/2010/main">
                  <a14:imgLayer r:embed="rId6">
                    <a14:imgEffect>
                      <a14:colorTemperature colorTemp="8800"/>
                    </a14:imgEffect>
                  </a14:imgLayer>
                </a14:imgProps>
              </a:ext>
            </a:extLst>
          </a:blip>
          <a:srcRect/>
          <a:stretch>
            <a:fillRect/>
          </a:stretch>
        </p:blipFill>
        <p:spPr bwMode="auto">
          <a:xfrm>
            <a:off x="1434978" y="2414709"/>
            <a:ext cx="5420572" cy="1799650"/>
          </a:xfrm>
          <a:prstGeom prst="rect">
            <a:avLst/>
          </a:prstGeom>
          <a:ln>
            <a:noFill/>
          </a:ln>
          <a:effectLst>
            <a:outerShdw blurRad="292100" dist="139700" dir="2700000" algn="tl" rotWithShape="0">
              <a:srgbClr val="333333">
                <a:alpha val="65000"/>
              </a:srgbClr>
            </a:outerShdw>
          </a:effectLst>
        </p:spPr>
      </p:pic>
      <p:sp>
        <p:nvSpPr>
          <p:cNvPr id="3" name="標題 2"/>
          <p:cNvSpPr>
            <a:spLocks noGrp="1"/>
          </p:cNvSpPr>
          <p:nvPr>
            <p:ph type="ctrTitle"/>
          </p:nvPr>
        </p:nvSpPr>
        <p:spPr/>
        <p:txBody>
          <a:bodyPr/>
          <a:lstStyle/>
          <a:p>
            <a:endParaRPr lang="zh-TW" altLang="en-US"/>
          </a:p>
        </p:txBody>
      </p:sp>
      <p:sp>
        <p:nvSpPr>
          <p:cNvPr id="4" name="副標題 3"/>
          <p:cNvSpPr>
            <a:spLocks noGrp="1"/>
          </p:cNvSpPr>
          <p:nvPr>
            <p:ph type="subTitle" idx="1"/>
          </p:nvPr>
        </p:nvSpPr>
        <p:spPr/>
        <p:txBody>
          <a:bodyPr/>
          <a:lstStyle/>
          <a:p>
            <a:endParaRPr lang="zh-TW" altLang="en-US"/>
          </a:p>
        </p:txBody>
      </p:sp>
      <p:sp>
        <p:nvSpPr>
          <p:cNvPr id="2" name="投影片編號版面配置區 1"/>
          <p:cNvSpPr>
            <a:spLocks noGrp="1"/>
          </p:cNvSpPr>
          <p:nvPr>
            <p:ph type="sldNum" sz="quarter" idx="4294967295"/>
          </p:nvPr>
        </p:nvSpPr>
        <p:spPr>
          <a:xfrm>
            <a:off x="7086600" y="6391275"/>
            <a:ext cx="2057400" cy="365125"/>
          </a:xfrm>
        </p:spPr>
        <p:txBody>
          <a:bodyPr/>
          <a:lstStyle/>
          <a:p>
            <a:fld id="{565CE74E-AB26-4998-AD42-012C4C1AD076}" type="slidenum">
              <a:rPr lang="zh-CN" altLang="en-US" smtClean="0">
                <a:solidFill>
                  <a:prstClr val="black">
                    <a:tint val="75000"/>
                  </a:prstClr>
                </a:solidFill>
              </a:rPr>
              <a:pPr/>
              <a:t>34</a:t>
            </a:fld>
            <a:endParaRPr lang="zh-CN" altLang="en-US" dirty="0">
              <a:solidFill>
                <a:prstClr val="black">
                  <a:tint val="75000"/>
                </a:prstClr>
              </a:solidFill>
            </a:endParaRPr>
          </a:p>
        </p:txBody>
      </p:sp>
    </p:spTree>
    <p:extLst>
      <p:ext uri="{BB962C8B-B14F-4D97-AF65-F5344CB8AC3E}">
        <p14:creationId xmlns:p14="http://schemas.microsoft.com/office/powerpoint/2010/main" val="87657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7372350" cy="698130"/>
          </a:xfrm>
        </p:spPr>
        <p:txBody>
          <a:bodyPr>
            <a:normAutofit/>
          </a:bodyPr>
          <a:lstStyle/>
          <a:p>
            <a:r>
              <a:rPr lang="zh-TW" altLang="en-US" sz="3200" dirty="0" smtClean="0">
                <a:solidFill>
                  <a:srgbClr val="2AADDA"/>
                </a:solidFill>
                <a:latin typeface="Arial Black"/>
                <a:ea typeface="微软雅黑"/>
              </a:rPr>
              <a:t>圖利</a:t>
            </a:r>
            <a:r>
              <a:rPr lang="en-US" altLang="zh-TW" sz="3200" dirty="0" smtClean="0">
                <a:solidFill>
                  <a:srgbClr val="2AADDA"/>
                </a:solidFill>
                <a:latin typeface="Arial Black"/>
                <a:ea typeface="微软雅黑"/>
              </a:rPr>
              <a:t>VS</a:t>
            </a:r>
            <a:r>
              <a:rPr lang="zh-TW" altLang="en-US" sz="3200" dirty="0" smtClean="0">
                <a:solidFill>
                  <a:srgbClr val="2AADDA"/>
                </a:solidFill>
                <a:latin typeface="Arial Black"/>
                <a:ea typeface="微软雅黑"/>
              </a:rPr>
              <a:t>便民</a:t>
            </a:r>
            <a:endParaRPr lang="zh-TW" altLang="en-US" sz="3200" dirty="0">
              <a:solidFill>
                <a:srgbClr val="2AADDA"/>
              </a:solidFill>
              <a:latin typeface="Arial Black"/>
              <a:ea typeface="微软雅黑"/>
            </a:endParaRPr>
          </a:p>
        </p:txBody>
      </p:sp>
      <p:sp>
        <p:nvSpPr>
          <p:cNvPr id="14" name="投影片編號版面配置區 1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4</a:t>
            </a:fld>
            <a:endParaRPr lang="zh-CN" altLang="en-US">
              <a:solidFill>
                <a:prstClr val="black">
                  <a:tint val="75000"/>
                </a:prstClr>
              </a:solidFill>
            </a:endParaRPr>
          </a:p>
        </p:txBody>
      </p:sp>
      <p:pic>
        <p:nvPicPr>
          <p:cNvPr id="7" name="圖片 6"/>
          <p:cNvPicPr>
            <a:picLocks noChangeAspect="1"/>
          </p:cNvPicPr>
          <p:nvPr/>
        </p:nvPicPr>
        <p:blipFill>
          <a:blip r:embed="rId3" cstate="email">
            <a:duotone>
              <a:srgbClr val="E7BC29">
                <a:shade val="45000"/>
                <a:satMod val="135000"/>
              </a:srgbClr>
              <a:prstClr val="white"/>
            </a:duotone>
            <a:extLst/>
          </a:blip>
          <a:stretch>
            <a:fillRect/>
          </a:stretch>
        </p:blipFill>
        <p:spPr>
          <a:xfrm>
            <a:off x="3316931" y="3142251"/>
            <a:ext cx="2233211" cy="2304476"/>
          </a:xfrm>
          <a:prstGeom prst="rect">
            <a:avLst/>
          </a:prstGeom>
        </p:spPr>
      </p:pic>
      <p:sp>
        <p:nvSpPr>
          <p:cNvPr id="8" name="圖說文字: 直線加上強調線 6"/>
          <p:cNvSpPr/>
          <p:nvPr/>
        </p:nvSpPr>
        <p:spPr>
          <a:xfrm>
            <a:off x="5981700" y="3521089"/>
            <a:ext cx="1392238" cy="874712"/>
          </a:xfrm>
          <a:prstGeom prst="accentCallout1">
            <a:avLst/>
          </a:prstGeom>
          <a:solidFill>
            <a:srgbClr val="00B0F0"/>
          </a:solidFill>
          <a:ln w="12700" cap="flat" cmpd="sng" algn="ctr">
            <a:solidFill>
              <a:srgbClr val="809EC2">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圖利</a:t>
            </a:r>
          </a:p>
        </p:txBody>
      </p:sp>
      <p:sp>
        <p:nvSpPr>
          <p:cNvPr id="9" name="圖說文字: 直線加上強調線 12"/>
          <p:cNvSpPr/>
          <p:nvPr/>
        </p:nvSpPr>
        <p:spPr>
          <a:xfrm flipH="1">
            <a:off x="1377950" y="3484576"/>
            <a:ext cx="1427163" cy="874713"/>
          </a:xfrm>
          <a:prstGeom prst="accentCallout1">
            <a:avLst/>
          </a:prstGeom>
          <a:solidFill>
            <a:schemeClr val="accent2">
              <a:lumMod val="75000"/>
            </a:schemeClr>
          </a:solidFill>
          <a:ln w="12700" cap="flat" cmpd="sng" algn="ctr">
            <a:solidFill>
              <a:srgbClr val="D092A7">
                <a:shade val="50000"/>
              </a:srgb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便民</a:t>
            </a:r>
          </a:p>
        </p:txBody>
      </p:sp>
      <p:sp>
        <p:nvSpPr>
          <p:cNvPr id="10" name="文字方塊 9"/>
          <p:cNvSpPr txBox="1"/>
          <p:nvPr/>
        </p:nvSpPr>
        <p:spPr>
          <a:xfrm>
            <a:off x="708025" y="4521214"/>
            <a:ext cx="3028950" cy="723900"/>
          </a:xfrm>
          <a:prstGeom prst="rect">
            <a:avLst/>
          </a:prstGeom>
          <a:noFill/>
        </p:spPr>
        <p:txBody>
          <a:bodyPr>
            <a:spAutoFit/>
          </a:bodyPr>
          <a:lstStyle/>
          <a:p>
            <a:pPr fontAlgn="auto">
              <a:spcBef>
                <a:spcPts val="0"/>
              </a:spcBef>
              <a:spcAft>
                <a:spcPts val="600"/>
              </a:spcAft>
              <a:defRPr/>
            </a:pPr>
            <a:r>
              <a:rPr kumimoji="0" lang="zh-TW" altLang="en-US" b="1" dirty="0">
                <a:solidFill>
                  <a:srgbClr val="D092A7">
                    <a:lumMod val="50000"/>
                  </a:srgbClr>
                </a:solidFill>
                <a:latin typeface="微軟正黑體" panose="020B0604030504040204" pitchFamily="34" charset="-120"/>
                <a:ea typeface="微軟正黑體" panose="020B0604030504040204" pitchFamily="34" charset="-120"/>
              </a:rPr>
              <a:t>● 依據法律執行公務</a:t>
            </a:r>
            <a:endParaRPr kumimoji="0" lang="en-US" altLang="zh-TW" b="1" dirty="0">
              <a:solidFill>
                <a:srgbClr val="D092A7">
                  <a:lumMod val="50000"/>
                </a:srgbClr>
              </a:solidFill>
              <a:latin typeface="微軟正黑體" panose="020B0604030504040204" pitchFamily="34" charset="-120"/>
              <a:ea typeface="微軟正黑體" panose="020B0604030504040204" pitchFamily="34" charset="-120"/>
            </a:endParaRPr>
          </a:p>
          <a:p>
            <a:pPr fontAlgn="auto">
              <a:spcBef>
                <a:spcPts val="0"/>
              </a:spcBef>
              <a:spcAft>
                <a:spcPts val="600"/>
              </a:spcAft>
              <a:defRPr/>
            </a:pPr>
            <a:r>
              <a:rPr kumimoji="0" lang="zh-TW" altLang="en-US" b="1" dirty="0">
                <a:solidFill>
                  <a:srgbClr val="D092A7">
                    <a:lumMod val="50000"/>
                  </a:srgbClr>
                </a:solidFill>
                <a:latin typeface="微軟正黑體" panose="020B0604030504040204" pitchFamily="34" charset="-120"/>
                <a:ea typeface="微軟正黑體" panose="020B0604030504040204" pitchFamily="34" charset="-120"/>
              </a:rPr>
              <a:t>● 法律範圍內給予民眾方便</a:t>
            </a:r>
          </a:p>
        </p:txBody>
      </p:sp>
      <p:sp>
        <p:nvSpPr>
          <p:cNvPr id="11" name="文字方塊 10"/>
          <p:cNvSpPr txBox="1"/>
          <p:nvPr/>
        </p:nvSpPr>
        <p:spPr>
          <a:xfrm>
            <a:off x="5740400" y="4551376"/>
            <a:ext cx="2887663" cy="722313"/>
          </a:xfrm>
          <a:prstGeom prst="rect">
            <a:avLst/>
          </a:prstGeom>
          <a:noFill/>
        </p:spPr>
        <p:txBody>
          <a:bodyPr>
            <a:spAutoFit/>
          </a:bodyPr>
          <a:lstStyle/>
          <a:p>
            <a:pPr fontAlgn="auto">
              <a:spcBef>
                <a:spcPts val="0"/>
              </a:spcBef>
              <a:spcAft>
                <a:spcPts val="600"/>
              </a:spcAft>
              <a:defRPr/>
            </a:pPr>
            <a:r>
              <a:rPr kumimoji="0" lang="zh-TW" altLang="en-US" b="1" dirty="0">
                <a:solidFill>
                  <a:srgbClr val="809EC2">
                    <a:lumMod val="50000"/>
                  </a:srgbClr>
                </a:solidFill>
                <a:latin typeface="微軟正黑體" panose="020B0604030504040204" pitchFamily="34" charset="-120"/>
                <a:ea typeface="微軟正黑體" panose="020B0604030504040204" pitchFamily="34" charset="-120"/>
              </a:rPr>
              <a:t>● 明知法律規範故意違反</a:t>
            </a:r>
            <a:endParaRPr kumimoji="0" lang="en-US" altLang="zh-TW" b="1" dirty="0">
              <a:solidFill>
                <a:srgbClr val="809EC2">
                  <a:lumMod val="50000"/>
                </a:srgbClr>
              </a:solidFill>
              <a:latin typeface="微軟正黑體" panose="020B0604030504040204" pitchFamily="34" charset="-120"/>
              <a:ea typeface="微軟正黑體" panose="020B0604030504040204" pitchFamily="34" charset="-120"/>
            </a:endParaRPr>
          </a:p>
          <a:p>
            <a:pPr fontAlgn="auto">
              <a:spcBef>
                <a:spcPts val="0"/>
              </a:spcBef>
              <a:spcAft>
                <a:spcPts val="600"/>
              </a:spcAft>
              <a:defRPr/>
            </a:pPr>
            <a:r>
              <a:rPr kumimoji="0" lang="zh-TW" altLang="en-US" b="1" dirty="0">
                <a:solidFill>
                  <a:srgbClr val="809EC2">
                    <a:lumMod val="50000"/>
                  </a:srgbClr>
                </a:solidFill>
                <a:latin typeface="微軟正黑體" panose="020B0604030504040204" pitchFamily="34" charset="-120"/>
                <a:ea typeface="微軟正黑體" panose="020B0604030504040204" pitchFamily="34" charset="-120"/>
              </a:rPr>
              <a:t>● </a:t>
            </a:r>
            <a:r>
              <a:rPr kumimoji="0" lang="zh-TW" altLang="en-US" b="1" dirty="0" smtClean="0">
                <a:solidFill>
                  <a:srgbClr val="809EC2">
                    <a:lumMod val="50000"/>
                  </a:srgbClr>
                </a:solidFill>
                <a:latin typeface="微軟正黑體" panose="020B0604030504040204" pitchFamily="34" charset="-120"/>
                <a:ea typeface="微軟正黑體" panose="020B0604030504040204" pitchFamily="34" charset="-120"/>
              </a:rPr>
              <a:t>不論獲利的金額</a:t>
            </a:r>
            <a:r>
              <a:rPr kumimoji="0" lang="zh-TW" altLang="en-US" b="1" dirty="0">
                <a:solidFill>
                  <a:srgbClr val="809EC2">
                    <a:lumMod val="50000"/>
                  </a:srgbClr>
                </a:solidFill>
                <a:latin typeface="微軟正黑體" panose="020B0604030504040204" pitchFamily="34" charset="-120"/>
                <a:ea typeface="微軟正黑體" panose="020B0604030504040204" pitchFamily="34" charset="-120"/>
              </a:rPr>
              <a:t>大小</a:t>
            </a:r>
          </a:p>
        </p:txBody>
      </p:sp>
      <p:pic>
        <p:nvPicPr>
          <p:cNvPr id="12" name="圖片 11"/>
          <p:cNvPicPr>
            <a:picLocks noChangeAspect="1"/>
          </p:cNvPicPr>
          <p:nvPr/>
        </p:nvPicPr>
        <p:blipFill>
          <a:blip r:embed="rId4" cstate="email">
            <a:duotone>
              <a:srgbClr val="E7BC29">
                <a:shade val="45000"/>
                <a:satMod val="135000"/>
              </a:srgbClr>
              <a:prstClr val="white"/>
            </a:duotone>
            <a:extLst/>
          </a:blip>
          <a:stretch>
            <a:fillRect/>
          </a:stretch>
        </p:blipFill>
        <p:spPr>
          <a:xfrm rot="1692843">
            <a:off x="5060123" y="3110716"/>
            <a:ext cx="661204" cy="748076"/>
          </a:xfrm>
          <a:prstGeom prst="rect">
            <a:avLst/>
          </a:prstGeom>
        </p:spPr>
      </p:pic>
      <p:sp>
        <p:nvSpPr>
          <p:cNvPr id="13" name="文字方塊 1"/>
          <p:cNvSpPr txBox="1">
            <a:spLocks noChangeArrowheads="1"/>
          </p:cNvSpPr>
          <p:nvPr/>
        </p:nvSpPr>
        <p:spPr bwMode="auto">
          <a:xfrm>
            <a:off x="628649" y="1216025"/>
            <a:ext cx="7848601" cy="2015936"/>
          </a:xfrm>
          <a:prstGeom prst="rect">
            <a:avLst/>
          </a:prstGeom>
          <a:noFill/>
          <a:ln w="9525">
            <a:noFill/>
            <a:miter lim="800000"/>
            <a:headEnd/>
            <a:tailEnd/>
          </a:ln>
        </p:spPr>
        <p:txBody>
          <a:bodyPr wrap="square">
            <a:spAutoFit/>
          </a:bodyPr>
          <a:lstStyle/>
          <a:p>
            <a:pPr algn="just">
              <a:lnSpc>
                <a:spcPts val="3000"/>
              </a:lnSpc>
            </a:pPr>
            <a:r>
              <a:rPr kumimoji="0" lang="zh-TW" altLang="en-US" sz="2200" b="1" spc="50" dirty="0" smtClean="0">
                <a:solidFill>
                  <a:prstClr val="black">
                    <a:lumMod val="85000"/>
                    <a:lumOff val="15000"/>
                  </a:prstClr>
                </a:solidFill>
                <a:latin typeface="微軟正黑體" panose="020B0604030504040204" pitchFamily="34" charset="-120"/>
                <a:ea typeface="微軟正黑體" panose="020B0604030504040204" pitchFamily="34" charset="-120"/>
              </a:rPr>
              <a:t>「</a:t>
            </a:r>
            <a:r>
              <a:rPr kumimoji="0" lang="zh-TW" altLang="en-US" sz="2200" b="1" spc="50" dirty="0">
                <a:solidFill>
                  <a:prstClr val="black">
                    <a:lumMod val="85000"/>
                    <a:lumOff val="15000"/>
                  </a:prstClr>
                </a:solidFill>
                <a:latin typeface="微軟正黑體" panose="020B0604030504040204" pitchFamily="34" charset="-120"/>
                <a:ea typeface="微軟正黑體" panose="020B0604030504040204" pitchFamily="34" charset="-120"/>
              </a:rPr>
              <a:t>依法行政」是法治國家的核心價值，也是行政行為必須遵守的首要原則</a:t>
            </a:r>
            <a:r>
              <a:rPr kumimoji="0" lang="zh-TW" altLang="en-US" sz="2200" b="1" spc="50" dirty="0" smtClean="0">
                <a:solidFill>
                  <a:prstClr val="black">
                    <a:lumMod val="85000"/>
                    <a:lumOff val="15000"/>
                  </a:prstClr>
                </a:solidFill>
                <a:latin typeface="微軟正黑體" panose="020B0604030504040204" pitchFamily="34" charset="-120"/>
                <a:ea typeface="微軟正黑體" panose="020B0604030504040204" pitchFamily="34" charset="-120"/>
              </a:rPr>
              <a:t>。</a:t>
            </a:r>
            <a:r>
              <a:rPr kumimoji="0" lang="zh-TW" altLang="en-US" sz="2200" b="1" dirty="0" smtClean="0">
                <a:solidFill>
                  <a:prstClr val="black"/>
                </a:solidFill>
                <a:latin typeface="微軟正黑體" pitchFamily="34" charset="-120"/>
                <a:ea typeface="微軟正黑體" pitchFamily="34" charset="-120"/>
              </a:rPr>
              <a:t>公務員</a:t>
            </a:r>
            <a:r>
              <a:rPr kumimoji="0" lang="zh-TW" altLang="en-US" sz="2200" b="1" dirty="0">
                <a:solidFill>
                  <a:prstClr val="black"/>
                </a:solidFill>
                <a:latin typeface="微軟正黑體" pitchFamily="34" charset="-120"/>
                <a:ea typeface="微軟正黑體" pitchFamily="34" charset="-120"/>
              </a:rPr>
              <a:t>執行公務</a:t>
            </a:r>
            <a:r>
              <a:rPr kumimoji="0" lang="zh-TW" altLang="en-US" sz="2200" b="1" spc="50" dirty="0">
                <a:solidFill>
                  <a:prstClr val="black">
                    <a:lumMod val="85000"/>
                    <a:lumOff val="15000"/>
                  </a:prstClr>
                </a:solidFill>
                <a:latin typeface="微軟正黑體" panose="020B0604030504040204" pitchFamily="34" charset="-120"/>
                <a:ea typeface="微軟正黑體" panose="020B0604030504040204" pitchFamily="34" charset="-120"/>
              </a:rPr>
              <a:t>，在法律範圍內，給予民眾方便，人民得到再大的好處，都是合法便民；</a:t>
            </a:r>
            <a:r>
              <a:rPr kumimoji="0" lang="zh-TW" altLang="en-US" sz="2200" b="1" dirty="0">
                <a:latin typeface="微軟正黑體" pitchFamily="34" charset="-120"/>
                <a:ea typeface="微軟正黑體" pitchFamily="34" charset="-120"/>
              </a:rPr>
              <a:t>如果</a:t>
            </a:r>
            <a:r>
              <a:rPr kumimoji="0" lang="zh-TW" altLang="en-US" sz="2200" b="1" u="sng" dirty="0">
                <a:solidFill>
                  <a:srgbClr val="FF0000"/>
                </a:solidFill>
                <a:latin typeface="微軟正黑體" pitchFamily="34" charset="-120"/>
                <a:ea typeface="微軟正黑體" pitchFamily="34" charset="-120"/>
              </a:rPr>
              <a:t>明知法律規範卻故意違反</a:t>
            </a:r>
            <a:r>
              <a:rPr kumimoji="0" lang="zh-TW" altLang="en-US" sz="2200" b="1" dirty="0" smtClean="0">
                <a:solidFill>
                  <a:srgbClr val="FF0000"/>
                </a:solidFill>
                <a:latin typeface="微軟正黑體" pitchFamily="34" charset="-120"/>
                <a:ea typeface="微軟正黑體" pitchFamily="34" charset="-120"/>
              </a:rPr>
              <a:t>，而給予</a:t>
            </a:r>
            <a:r>
              <a:rPr kumimoji="0" lang="zh-TW" altLang="en-US" sz="2200" b="1" dirty="0">
                <a:solidFill>
                  <a:srgbClr val="FF0000"/>
                </a:solidFill>
                <a:latin typeface="微軟正黑體" pitchFamily="34" charset="-120"/>
                <a:ea typeface="微軟正黑體" pitchFamily="34" charset="-120"/>
              </a:rPr>
              <a:t>民眾方便，</a:t>
            </a:r>
            <a:r>
              <a:rPr kumimoji="0" lang="zh-TW" altLang="en-US" sz="2200" b="1" dirty="0" smtClean="0">
                <a:solidFill>
                  <a:srgbClr val="FF0000"/>
                </a:solidFill>
                <a:latin typeface="微軟正黑體" pitchFamily="34" charset="-120"/>
                <a:ea typeface="微軟正黑體" pitchFamily="34" charset="-120"/>
              </a:rPr>
              <a:t>就算只是微小的利益，還是可能成立圖利罪。</a:t>
            </a:r>
            <a:endParaRPr kumimoji="0" lang="zh-TW" altLang="en-US" sz="2200"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20031377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1771651" y="3636140"/>
            <a:ext cx="5845652" cy="1383536"/>
          </a:xfrm>
          <a:prstGeom prst="roundRect">
            <a:avLst/>
          </a:prstGeom>
          <a:solidFill>
            <a:schemeClr val="accent3">
              <a:lumMod val="20000"/>
              <a:lumOff val="80000"/>
            </a:schemeClr>
          </a:solidFill>
          <a:ln w="38100"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6"/>
          <p:cNvSpPr>
            <a:spLocks noGrp="1"/>
          </p:cNvSpPr>
          <p:nvPr>
            <p:ph type="sldNum" sz="quarter" idx="12"/>
          </p:nvPr>
        </p:nvSpPr>
        <p:spPr>
          <a:xfrm>
            <a:off x="6425293" y="6492875"/>
            <a:ext cx="2057400" cy="365125"/>
          </a:xfrm>
        </p:spPr>
        <p:txBody>
          <a:bodyPr/>
          <a:lstStyle/>
          <a:p>
            <a:fld id="{565CE74E-AB26-4998-AD42-012C4C1AD076}" type="slidenum">
              <a:rPr lang="zh-CN" altLang="en-US" smtClean="0">
                <a:solidFill>
                  <a:prstClr val="black">
                    <a:tint val="75000"/>
                  </a:prstClr>
                </a:solidFill>
              </a:rPr>
              <a:pPr/>
              <a:t>5</a:t>
            </a:fld>
            <a:endParaRPr lang="zh-CN" altLang="en-US" dirty="0">
              <a:solidFill>
                <a:prstClr val="black">
                  <a:tint val="75000"/>
                </a:prstClr>
              </a:solidFill>
            </a:endParaRPr>
          </a:p>
        </p:txBody>
      </p:sp>
      <p:sp>
        <p:nvSpPr>
          <p:cNvPr id="3" name="文字方塊 2"/>
          <p:cNvSpPr txBox="1"/>
          <p:nvPr/>
        </p:nvSpPr>
        <p:spPr>
          <a:xfrm>
            <a:off x="712762" y="1280657"/>
            <a:ext cx="7892270" cy="1631216"/>
          </a:xfrm>
          <a:prstGeom prst="rect">
            <a:avLst/>
          </a:prstGeom>
          <a:noFill/>
        </p:spPr>
        <p:txBody>
          <a:bodyPr wrap="square">
            <a:spAutoFit/>
          </a:bodyPr>
          <a:lstStyle/>
          <a:p>
            <a:pPr algn="just" defTabSz="457200">
              <a:lnSpc>
                <a:spcPts val="3000"/>
              </a:lnSpc>
              <a:defRPr/>
            </a:pPr>
            <a:r>
              <a:rPr lang="zh-TW" altLang="en-US" sz="2200" b="1" spc="100" dirty="0" smtClean="0">
                <a:solidFill>
                  <a:prstClr val="black"/>
                </a:solidFill>
                <a:latin typeface="微軟正黑體" panose="020B0604030504040204" pitchFamily="34" charset="-120"/>
                <a:ea typeface="微軟正黑體" panose="020B0604030504040204" pitchFamily="34" charset="-120"/>
              </a:rPr>
              <a:t>何謂</a:t>
            </a:r>
            <a:r>
              <a:rPr lang="zh-TW" altLang="en-US" sz="2200" b="1" spc="100" dirty="0">
                <a:solidFill>
                  <a:prstClr val="black"/>
                </a:solidFill>
                <a:latin typeface="微軟正黑體" panose="020B0604030504040204" pitchFamily="34" charset="-120"/>
                <a:ea typeface="微軟正黑體" panose="020B0604030504040204" pitchFamily="34" charset="-120"/>
              </a:rPr>
              <a:t>「圖利」、「便民</a:t>
            </a:r>
            <a:r>
              <a:rPr lang="zh-TW" altLang="en-US" sz="2200" b="1" spc="100" dirty="0" smtClean="0">
                <a:solidFill>
                  <a:prstClr val="black"/>
                </a:solidFill>
                <a:latin typeface="微軟正黑體" panose="020B0604030504040204" pitchFamily="34" charset="-120"/>
                <a:ea typeface="微軟正黑體" panose="020B0604030504040204" pitchFamily="34" charset="-120"/>
              </a:rPr>
              <a:t>」</a:t>
            </a:r>
            <a:r>
              <a:rPr lang="en-US" altLang="zh-TW" sz="2200" b="1" spc="100" dirty="0" smtClean="0">
                <a:solidFill>
                  <a:prstClr val="black"/>
                </a:solidFill>
                <a:latin typeface="微軟正黑體" panose="020B0604030504040204" pitchFamily="34" charset="-120"/>
                <a:ea typeface="微軟正黑體" panose="020B0604030504040204" pitchFamily="34" charset="-120"/>
              </a:rPr>
              <a:t>?</a:t>
            </a:r>
            <a:r>
              <a:rPr lang="zh-TW" altLang="en-US" sz="2200" b="1" spc="100" dirty="0" smtClean="0">
                <a:solidFill>
                  <a:prstClr val="black"/>
                </a:solidFill>
                <a:latin typeface="微軟正黑體" panose="020B0604030504040204" pitchFamily="34" charset="-120"/>
                <a:ea typeface="微軟正黑體" panose="020B0604030504040204" pitchFamily="34" charset="-120"/>
              </a:rPr>
              <a:t>主要是</a:t>
            </a:r>
            <a:r>
              <a:rPr lang="zh-TW" altLang="en-US" sz="2200" b="1" spc="100" dirty="0">
                <a:solidFill>
                  <a:prstClr val="black"/>
                </a:solidFill>
                <a:latin typeface="微軟正黑體" panose="020B0604030504040204" pitchFamily="34" charset="-120"/>
                <a:ea typeface="微軟正黑體" panose="020B0604030504040204" pitchFamily="34" charset="-120"/>
              </a:rPr>
              <a:t>以</a:t>
            </a:r>
            <a:r>
              <a:rPr lang="zh-TW" altLang="en-US" sz="2200" b="1" spc="100" dirty="0">
                <a:solidFill>
                  <a:srgbClr val="FF0000"/>
                </a:solidFill>
                <a:latin typeface="微軟正黑體" panose="020B0604030504040204" pitchFamily="34" charset="-120"/>
                <a:ea typeface="微軟正黑體" panose="020B0604030504040204" pitchFamily="34" charset="-120"/>
              </a:rPr>
              <a:t>「有無違背法令」</a:t>
            </a:r>
            <a:r>
              <a:rPr lang="zh-TW" altLang="en-US" sz="2200" b="1" spc="100" dirty="0">
                <a:solidFill>
                  <a:prstClr val="black"/>
                </a:solidFill>
                <a:latin typeface="微軟正黑體" panose="020B0604030504040204" pitchFamily="34" charset="-120"/>
                <a:ea typeface="微軟正黑體" panose="020B0604030504040204" pitchFamily="34" charset="-120"/>
              </a:rPr>
              <a:t>為重要</a:t>
            </a:r>
            <a:r>
              <a:rPr lang="zh-TW" altLang="en-US" sz="2200" b="1" spc="100" dirty="0" smtClean="0">
                <a:solidFill>
                  <a:prstClr val="black"/>
                </a:solidFill>
                <a:latin typeface="微軟正黑體" panose="020B0604030504040204" pitchFamily="34" charset="-120"/>
                <a:ea typeface="微軟正黑體" panose="020B0604030504040204" pitchFamily="34" charset="-120"/>
              </a:rPr>
              <a:t>判斷基準；至於，違背法令</a:t>
            </a:r>
            <a:r>
              <a:rPr lang="zh-TW" altLang="en-US" sz="2200" b="1" spc="100" dirty="0">
                <a:solidFill>
                  <a:prstClr val="black"/>
                </a:solidFill>
                <a:latin typeface="微軟正黑體" panose="020B0604030504040204" pitchFamily="34" charset="-120"/>
                <a:ea typeface="微軟正黑體" panose="020B0604030504040204" pitchFamily="34" charset="-120"/>
              </a:rPr>
              <a:t>的範圍</a:t>
            </a:r>
            <a:r>
              <a:rPr lang="zh-TW" altLang="en-US" sz="2200" b="1" spc="100" dirty="0" smtClean="0">
                <a:solidFill>
                  <a:prstClr val="black"/>
                </a:solidFill>
                <a:latin typeface="微軟正黑體" panose="020B0604030504040204" pitchFamily="34" charset="-120"/>
                <a:ea typeface="微軟正黑體" panose="020B0604030504040204" pitchFamily="34" charset="-120"/>
              </a:rPr>
              <a:t>，則包含</a:t>
            </a:r>
            <a:r>
              <a:rPr lang="zh-TW" altLang="en-US" sz="2200" b="1" spc="100" dirty="0">
                <a:solidFill>
                  <a:prstClr val="black"/>
                </a:solidFill>
                <a:latin typeface="微軟正黑體" panose="020B0604030504040204" pitchFamily="34" charset="-120"/>
                <a:ea typeface="微軟正黑體" panose="020B0604030504040204" pitchFamily="34" charset="-120"/>
              </a:rPr>
              <a:t>：法律、法規命令、職權命令、自治條例、自治規則、委辦規則及其他</a:t>
            </a:r>
            <a:r>
              <a:rPr lang="zh-TW" altLang="en-US" sz="2200" b="1" spc="100" dirty="0">
                <a:solidFill>
                  <a:srgbClr val="FF0000"/>
                </a:solidFill>
                <a:latin typeface="微軟正黑體" panose="020B0604030504040204" pitchFamily="34" charset="-120"/>
                <a:ea typeface="微軟正黑體" panose="020B0604030504040204" pitchFamily="34" charset="-120"/>
              </a:rPr>
              <a:t>對不特定多數人</a:t>
            </a:r>
            <a:r>
              <a:rPr lang="zh-TW" altLang="en-US" sz="2200" b="1" u="sng" spc="100" dirty="0">
                <a:solidFill>
                  <a:srgbClr val="FF0000"/>
                </a:solidFill>
                <a:latin typeface="微軟正黑體" panose="020B0604030504040204" pitchFamily="34" charset="-120"/>
                <a:ea typeface="微軟正黑體" panose="020B0604030504040204" pitchFamily="34" charset="-120"/>
              </a:rPr>
              <a:t>對外發生法律效果</a:t>
            </a:r>
            <a:r>
              <a:rPr lang="zh-TW" altLang="en-US" sz="2200" b="1" spc="100" dirty="0">
                <a:solidFill>
                  <a:srgbClr val="FF0000"/>
                </a:solidFill>
                <a:latin typeface="微軟正黑體" panose="020B0604030504040204" pitchFamily="34" charset="-120"/>
                <a:ea typeface="微軟正黑體" panose="020B0604030504040204" pitchFamily="34" charset="-120"/>
              </a:rPr>
              <a:t>的規定</a:t>
            </a:r>
            <a:r>
              <a:rPr lang="zh-TW" altLang="en-US" sz="2200" b="1" spc="100" dirty="0">
                <a:solidFill>
                  <a:prstClr val="black"/>
                </a:solidFill>
                <a:latin typeface="微軟正黑體" panose="020B0604030504040204" pitchFamily="34" charset="-120"/>
                <a:ea typeface="微軟正黑體" panose="020B0604030504040204" pitchFamily="34" charset="-120"/>
              </a:rPr>
              <a:t>等。</a:t>
            </a:r>
            <a:endParaRPr lang="en-US" altLang="zh-TW" sz="2200" b="1" dirty="0">
              <a:solidFill>
                <a:prstClr val="black"/>
              </a:solidFill>
              <a:latin typeface="Calibri"/>
              <a:ea typeface="新細明體" panose="02020500000000000000" pitchFamily="18" charset="-120"/>
            </a:endParaRPr>
          </a:p>
        </p:txBody>
      </p:sp>
      <p:sp>
        <p:nvSpPr>
          <p:cNvPr id="6" name="語音泡泡: 矩形 5"/>
          <p:cNvSpPr/>
          <p:nvPr/>
        </p:nvSpPr>
        <p:spPr>
          <a:xfrm>
            <a:off x="1845840" y="3636140"/>
            <a:ext cx="5771463" cy="1492739"/>
          </a:xfrm>
          <a:prstGeom prst="wedgeRectCallout">
            <a:avLst>
              <a:gd name="adj1" fmla="val -16342"/>
              <a:gd name="adj2" fmla="val -46991"/>
            </a:avLst>
          </a:prstGeom>
          <a:noFill/>
          <a:ln>
            <a:noFill/>
          </a:ln>
        </p:spPr>
        <p:style>
          <a:lnRef idx="1">
            <a:schemeClr val="accent1"/>
          </a:lnRef>
          <a:fillRef idx="2">
            <a:schemeClr val="accent1"/>
          </a:fillRef>
          <a:effectRef idx="1">
            <a:schemeClr val="accent1"/>
          </a:effectRef>
          <a:fontRef idx="minor">
            <a:schemeClr val="dk1"/>
          </a:fontRef>
        </p:style>
        <p:txBody>
          <a:bodyPr anchor="ctr"/>
          <a:lstStyle/>
          <a:p>
            <a:pPr marL="266700" indent="-266700" algn="just">
              <a:lnSpc>
                <a:spcPts val="2500"/>
              </a:lnSpc>
              <a:spcBef>
                <a:spcPts val="600"/>
              </a:spcBef>
              <a:defRPr/>
            </a:pPr>
            <a:r>
              <a:rPr lang="zh-TW" altLang="en-US" sz="2000" dirty="0" smtClean="0">
                <a:solidFill>
                  <a:srgbClr val="002060"/>
                </a:solidFill>
                <a:latin typeface="微軟正黑體" panose="020B0604030504040204" pitchFamily="34" charset="-120"/>
                <a:ea typeface="微軟正黑體" panose="020B0604030504040204" pitchFamily="34" charset="-120"/>
                <a:sym typeface="Wingdings 2"/>
              </a:rPr>
              <a:t></a:t>
            </a:r>
            <a:r>
              <a:rPr lang="zh-TW" altLang="en-US" sz="2000" dirty="0" smtClean="0">
                <a:solidFill>
                  <a:srgbClr val="002060"/>
                </a:solidFill>
                <a:latin typeface="微軟正黑體" panose="020B0604030504040204" pitchFamily="34" charset="-120"/>
                <a:ea typeface="微軟正黑體" panose="020B0604030504040204" pitchFamily="34" charset="-120"/>
              </a:rPr>
              <a:t>公務員若</a:t>
            </a:r>
            <a:r>
              <a:rPr lang="zh-TW" altLang="en-US" sz="2000" dirty="0" smtClean="0">
                <a:solidFill>
                  <a:srgbClr val="FF0000"/>
                </a:solidFill>
                <a:latin typeface="微軟正黑體" panose="020B0604030504040204" pitchFamily="34" charset="-120"/>
                <a:ea typeface="微軟正黑體" panose="020B0604030504040204" pitchFamily="34" charset="-120"/>
              </a:rPr>
              <a:t>違反</a:t>
            </a:r>
            <a:r>
              <a:rPr lang="zh-TW" altLang="en-US" sz="2000" dirty="0">
                <a:solidFill>
                  <a:srgbClr val="FF0000"/>
                </a:solidFill>
                <a:latin typeface="微軟正黑體" panose="020B0604030504040204" pitchFamily="34" charset="-120"/>
                <a:ea typeface="微軟正黑體" panose="020B0604030504040204" pitchFamily="34" charset="-120"/>
              </a:rPr>
              <a:t>僅</a:t>
            </a:r>
            <a:r>
              <a:rPr lang="zh-TW" altLang="en-US" sz="2000" dirty="0" smtClean="0">
                <a:solidFill>
                  <a:srgbClr val="FF0000"/>
                </a:solidFill>
                <a:latin typeface="微軟正黑體" panose="020B0604030504040204" pitchFamily="34" charset="-120"/>
                <a:ea typeface="微軟正黑體" panose="020B0604030504040204" pitchFamily="34" charset="-120"/>
              </a:rPr>
              <a:t>具有機關</a:t>
            </a:r>
            <a:r>
              <a:rPr lang="zh-TW" altLang="en-US" sz="2000" dirty="0">
                <a:solidFill>
                  <a:srgbClr val="FF0000"/>
                </a:solidFill>
                <a:latin typeface="微軟正黑體" panose="020B0604030504040204" pitchFamily="34" charset="-120"/>
                <a:ea typeface="微軟正黑體" panose="020B0604030504040204" pitchFamily="34" charset="-120"/>
              </a:rPr>
              <a:t>內部效力</a:t>
            </a:r>
            <a:r>
              <a:rPr lang="zh-TW" altLang="en-US" sz="2000" dirty="0">
                <a:solidFill>
                  <a:srgbClr val="002060"/>
                </a:solidFill>
                <a:latin typeface="微軟正黑體" panose="020B0604030504040204" pitchFamily="34" charset="-120"/>
                <a:ea typeface="微軟正黑體" panose="020B0604030504040204" pitchFamily="34" charset="-120"/>
              </a:rPr>
              <a:t>的行政</a:t>
            </a:r>
            <a:r>
              <a:rPr lang="zh-TW" altLang="en-US" sz="2000" dirty="0" smtClean="0">
                <a:solidFill>
                  <a:srgbClr val="002060"/>
                </a:solidFill>
                <a:latin typeface="微軟正黑體" panose="020B0604030504040204" pitchFamily="34" charset="-120"/>
                <a:ea typeface="微軟正黑體" panose="020B0604030504040204" pitchFamily="34" charset="-120"/>
              </a:rPr>
              <a:t>規則，並</a:t>
            </a:r>
            <a:r>
              <a:rPr lang="zh-TW" altLang="en-US" sz="2000" dirty="0" smtClean="0">
                <a:solidFill>
                  <a:srgbClr val="FF0000"/>
                </a:solidFill>
                <a:latin typeface="微軟正黑體" panose="020B0604030504040204" pitchFamily="34" charset="-120"/>
                <a:ea typeface="微軟正黑體" panose="020B0604030504040204" pitchFamily="34" charset="-120"/>
              </a:rPr>
              <a:t>不會</a:t>
            </a:r>
            <a:r>
              <a:rPr lang="zh-TW" altLang="en-US" sz="2000" dirty="0">
                <a:solidFill>
                  <a:srgbClr val="FF0000"/>
                </a:solidFill>
                <a:latin typeface="微軟正黑體" panose="020B0604030504040204" pitchFamily="34" charset="-120"/>
                <a:ea typeface="微軟正黑體" panose="020B0604030504040204" pitchFamily="34" charset="-120"/>
              </a:rPr>
              <a:t>成立圖利</a:t>
            </a:r>
            <a:r>
              <a:rPr lang="zh-TW" altLang="en-US" sz="2000" dirty="0" smtClean="0">
                <a:solidFill>
                  <a:srgbClr val="FF0000"/>
                </a:solidFill>
                <a:latin typeface="微軟正黑體" panose="020B0604030504040204" pitchFamily="34" charset="-120"/>
                <a:ea typeface="微軟正黑體" panose="020B0604030504040204" pitchFamily="34" charset="-120"/>
              </a:rPr>
              <a:t>罪。</a:t>
            </a:r>
            <a:endParaRPr lang="en-US" altLang="zh-TW" sz="2000" dirty="0">
              <a:solidFill>
                <a:srgbClr val="002060"/>
              </a:solidFill>
              <a:latin typeface="微軟正黑體" panose="020B0604030504040204" pitchFamily="34" charset="-120"/>
              <a:ea typeface="微軟正黑體" panose="020B0604030504040204" pitchFamily="34" charset="-120"/>
            </a:endParaRPr>
          </a:p>
          <a:p>
            <a:pPr algn="just">
              <a:lnSpc>
                <a:spcPts val="2500"/>
              </a:lnSpc>
              <a:spcBef>
                <a:spcPts val="600"/>
              </a:spcBef>
              <a:spcAft>
                <a:spcPts val="600"/>
              </a:spcAft>
              <a:defRPr/>
            </a:pPr>
            <a:r>
              <a:rPr lang="zh-TW" altLang="en-US" sz="2000" dirty="0">
                <a:solidFill>
                  <a:srgbClr val="002060"/>
                </a:solidFill>
                <a:latin typeface="微軟正黑體" panose="020B0604030504040204" pitchFamily="34" charset="-120"/>
                <a:ea typeface="微軟正黑體" panose="020B0604030504040204" pitchFamily="34" charset="-120"/>
                <a:sym typeface="Wingdings 2"/>
              </a:rPr>
              <a:t></a:t>
            </a:r>
            <a:r>
              <a:rPr lang="zh-TW" altLang="en-US" sz="2000" dirty="0" smtClean="0">
                <a:solidFill>
                  <a:srgbClr val="FF0000"/>
                </a:solidFill>
                <a:latin typeface="微軟正黑體" panose="020B0604030504040204" pitchFamily="34" charset="-120"/>
                <a:ea typeface="微軟正黑體" panose="020B0604030504040204" pitchFamily="34" charset="-120"/>
              </a:rPr>
              <a:t>公務員</a:t>
            </a:r>
            <a:r>
              <a:rPr lang="zh-TW" altLang="en-US" sz="2000" dirty="0">
                <a:solidFill>
                  <a:srgbClr val="FF0000"/>
                </a:solidFill>
                <a:latin typeface="微軟正黑體" panose="020B0604030504040204" pitchFamily="34" charset="-120"/>
                <a:ea typeface="微軟正黑體" panose="020B0604030504040204" pitchFamily="34" charset="-120"/>
              </a:rPr>
              <a:t>服務法並非此處所稱的</a:t>
            </a:r>
            <a:r>
              <a:rPr lang="zh-TW" altLang="en-US" sz="2000" dirty="0" smtClean="0">
                <a:solidFill>
                  <a:srgbClr val="FF0000"/>
                </a:solidFill>
                <a:latin typeface="微軟正黑體" panose="020B0604030504040204" pitchFamily="34" charset="-120"/>
                <a:ea typeface="微軟正黑體" panose="020B0604030504040204" pitchFamily="34" charset="-120"/>
              </a:rPr>
              <a:t>法令</a:t>
            </a:r>
            <a:r>
              <a:rPr lang="zh-TW" altLang="en-US" sz="2000" dirty="0" smtClean="0">
                <a:solidFill>
                  <a:srgbClr val="002060"/>
                </a:solidFill>
                <a:latin typeface="微軟正黑體" panose="020B0604030504040204" pitchFamily="34" charset="-120"/>
                <a:ea typeface="微軟正黑體" panose="020B0604030504040204" pitchFamily="34" charset="-120"/>
              </a:rPr>
              <a:t>。</a:t>
            </a:r>
            <a:endParaRPr lang="zh-TW" altLang="en-US" sz="2000" dirty="0">
              <a:solidFill>
                <a:srgbClr val="FF0000"/>
              </a:solidFill>
              <a:latin typeface="微軟正黑體" panose="020B0604030504040204" pitchFamily="34" charset="-120"/>
              <a:ea typeface="微軟正黑體" panose="020B0604030504040204" pitchFamily="34" charset="-120"/>
            </a:endParaRPr>
          </a:p>
        </p:txBody>
      </p:sp>
      <p:sp>
        <p:nvSpPr>
          <p:cNvPr id="9" name="向右箭號 8"/>
          <p:cNvSpPr/>
          <p:nvPr/>
        </p:nvSpPr>
        <p:spPr>
          <a:xfrm rot="5400000">
            <a:off x="4429125" y="2755363"/>
            <a:ext cx="714375" cy="1047179"/>
          </a:xfrm>
          <a:prstGeom prst="stripedRightArrow">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799055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2552700" y="1333499"/>
            <a:ext cx="6343650" cy="2169825"/>
          </a:xfrm>
          <a:prstGeom prst="rect">
            <a:avLst/>
          </a:prstGeom>
          <a:noFill/>
        </p:spPr>
        <p:txBody>
          <a:bodyPr wrap="square">
            <a:spAutoFit/>
          </a:bodyPr>
          <a:lstStyle/>
          <a:p>
            <a:pPr defTabSz="914400" fontAlgn="auto">
              <a:lnSpc>
                <a:spcPts val="2700"/>
              </a:lnSpc>
              <a:spcBef>
                <a:spcPts val="0"/>
              </a:spcBef>
              <a:spcAft>
                <a:spcPts val="0"/>
              </a:spcAft>
              <a:defRPr/>
            </a:pPr>
            <a:r>
              <a:rPr kumimoji="0" lang="zh-TW" altLang="en-US" sz="2000" b="1" dirty="0">
                <a:solidFill>
                  <a:srgbClr val="002060"/>
                </a:solidFill>
                <a:effectLst>
                  <a:glow rad="139700">
                    <a:prstClr val="white">
                      <a:alpha val="40000"/>
                    </a:prstClr>
                  </a:glow>
                </a:effectLst>
                <a:latin typeface="微軟正黑體" panose="020B0604030504040204" pitchFamily="34" charset="-120"/>
                <a:ea typeface="微軟正黑體" panose="020B0604030504040204" pitchFamily="34" charset="-120"/>
              </a:rPr>
              <a:t>刑法第</a:t>
            </a:r>
            <a:r>
              <a:rPr kumimoji="0" lang="en-US" altLang="zh-TW" sz="2000" b="1" dirty="0">
                <a:solidFill>
                  <a:srgbClr val="002060"/>
                </a:solidFill>
                <a:effectLst>
                  <a:glow rad="139700">
                    <a:prstClr val="white">
                      <a:alpha val="40000"/>
                    </a:prstClr>
                  </a:glow>
                </a:effectLst>
                <a:latin typeface="微軟正黑體" panose="020B0604030504040204" pitchFamily="34" charset="-120"/>
                <a:ea typeface="微軟正黑體" panose="020B0604030504040204" pitchFamily="34" charset="-120"/>
              </a:rPr>
              <a:t>10</a:t>
            </a:r>
            <a:r>
              <a:rPr kumimoji="0" lang="zh-TW" altLang="en-US" sz="2000" b="1" dirty="0">
                <a:solidFill>
                  <a:srgbClr val="002060"/>
                </a:solidFill>
                <a:effectLst>
                  <a:glow rad="139700">
                    <a:prstClr val="white">
                      <a:alpha val="40000"/>
                    </a:prstClr>
                  </a:glow>
                </a:effectLst>
                <a:latin typeface="微軟正黑體" panose="020B0604030504040204" pitchFamily="34" charset="-120"/>
                <a:ea typeface="微軟正黑體" panose="020B0604030504040204" pitchFamily="34" charset="-120"/>
              </a:rPr>
              <a:t>條第</a:t>
            </a:r>
            <a:r>
              <a:rPr kumimoji="0" lang="en-US" altLang="zh-TW" sz="2000" b="1" dirty="0">
                <a:solidFill>
                  <a:srgbClr val="002060"/>
                </a:solidFill>
                <a:effectLst>
                  <a:glow rad="139700">
                    <a:prstClr val="white">
                      <a:alpha val="40000"/>
                    </a:prstClr>
                  </a:glow>
                </a:effectLst>
                <a:latin typeface="微軟正黑體" panose="020B0604030504040204" pitchFamily="34" charset="-120"/>
                <a:ea typeface="微軟正黑體" panose="020B0604030504040204" pitchFamily="34" charset="-120"/>
              </a:rPr>
              <a:t>2</a:t>
            </a:r>
            <a:r>
              <a:rPr kumimoji="0" lang="zh-TW" altLang="en-US" sz="2000" b="1" dirty="0">
                <a:solidFill>
                  <a:srgbClr val="002060"/>
                </a:solidFill>
                <a:effectLst>
                  <a:glow rad="139700">
                    <a:prstClr val="white">
                      <a:alpha val="40000"/>
                    </a:prstClr>
                  </a:glow>
                </a:effectLst>
                <a:latin typeface="微軟正黑體" panose="020B0604030504040204" pitchFamily="34" charset="-120"/>
                <a:ea typeface="微軟正黑體" panose="020B0604030504040204" pitchFamily="34" charset="-120"/>
              </a:rPr>
              <a:t>項</a:t>
            </a:r>
            <a:r>
              <a:rPr kumimoji="0" lang="zh-TW" altLang="en-US" sz="2000" b="1" dirty="0" smtClean="0">
                <a:solidFill>
                  <a:srgbClr val="002060"/>
                </a:solidFill>
                <a:effectLst>
                  <a:glow rad="139700">
                    <a:prstClr val="white">
                      <a:alpha val="40000"/>
                    </a:prstClr>
                  </a:glow>
                </a:effectLst>
                <a:latin typeface="微軟正黑體" panose="020B0604030504040204" pitchFamily="34" charset="-120"/>
                <a:ea typeface="微軟正黑體" panose="020B0604030504040204" pitchFamily="34" charset="-120"/>
              </a:rPr>
              <a:t>規定，稱</a:t>
            </a:r>
            <a:r>
              <a:rPr kumimoji="0" lang="zh-TW" altLang="en-US" sz="2000" b="1" dirty="0">
                <a:solidFill>
                  <a:srgbClr val="002060"/>
                </a:solidFill>
                <a:effectLst>
                  <a:glow rad="139700">
                    <a:prstClr val="white">
                      <a:alpha val="40000"/>
                    </a:prstClr>
                  </a:glow>
                </a:effectLst>
                <a:latin typeface="微軟正黑體" panose="020B0604030504040204" pitchFamily="34" charset="-120"/>
                <a:ea typeface="微軟正黑體" panose="020B0604030504040204" pitchFamily="34" charset="-120"/>
              </a:rPr>
              <a:t>公務員者，謂下列人員</a:t>
            </a:r>
            <a:r>
              <a:rPr kumimoji="0" lang="zh-TW" altLang="en-US" sz="2000" b="1" dirty="0" smtClean="0">
                <a:solidFill>
                  <a:srgbClr val="002060"/>
                </a:solidFill>
                <a:effectLst>
                  <a:glow rad="139700">
                    <a:prstClr val="white">
                      <a:alpha val="40000"/>
                    </a:prstClr>
                  </a:glow>
                </a:effectLst>
                <a:latin typeface="微軟正黑體" panose="020B0604030504040204" pitchFamily="34" charset="-120"/>
                <a:ea typeface="微軟正黑體" panose="020B0604030504040204" pitchFamily="34" charset="-120"/>
              </a:rPr>
              <a:t>：</a:t>
            </a:r>
            <a:endParaRPr kumimoji="0" lang="en-US" altLang="zh-TW" sz="2000" b="1" dirty="0" smtClean="0">
              <a:solidFill>
                <a:srgbClr val="002060"/>
              </a:solidFill>
              <a:effectLst>
                <a:glow rad="139700">
                  <a:prstClr val="white">
                    <a:alpha val="40000"/>
                  </a:prstClr>
                </a:glow>
              </a:effectLst>
              <a:latin typeface="微軟正黑體" panose="020B0604030504040204" pitchFamily="34" charset="-120"/>
              <a:ea typeface="微軟正黑體" panose="020B0604030504040204" pitchFamily="34" charset="-120"/>
            </a:endParaRPr>
          </a:p>
          <a:p>
            <a:pPr marL="542925" indent="-542925" defTabSz="914400" fontAlgn="auto">
              <a:lnSpc>
                <a:spcPts val="2700"/>
              </a:lnSpc>
              <a:spcBef>
                <a:spcPts val="0"/>
              </a:spcBef>
              <a:spcAft>
                <a:spcPts val="0"/>
              </a:spcAft>
              <a:defRPr/>
            </a:pPr>
            <a:r>
              <a:rPr kumimoji="0" lang="zh-TW" altLang="en-US" sz="2000" b="1" dirty="0" smtClean="0">
                <a:solidFill>
                  <a:srgbClr val="002060"/>
                </a:solidFill>
                <a:effectLst>
                  <a:glow rad="139700">
                    <a:prstClr val="white">
                      <a:alpha val="40000"/>
                    </a:prstClr>
                  </a:glow>
                </a:effectLst>
                <a:latin typeface="微軟正黑體" panose="020B0604030504040204" pitchFamily="34" charset="-120"/>
                <a:ea typeface="微軟正黑體" panose="020B0604030504040204" pitchFamily="34" charset="-120"/>
              </a:rPr>
              <a:t>一</a:t>
            </a:r>
            <a:r>
              <a:rPr kumimoji="0" lang="zh-TW" altLang="en-US" sz="2000" b="1" dirty="0">
                <a:solidFill>
                  <a:srgbClr val="002060"/>
                </a:solidFill>
                <a:effectLst>
                  <a:glow rad="139700">
                    <a:prstClr val="white">
                      <a:alpha val="40000"/>
                    </a:prstClr>
                  </a:glow>
                </a:effectLst>
                <a:latin typeface="微軟正黑體" panose="020B0604030504040204" pitchFamily="34" charset="-120"/>
                <a:ea typeface="微軟正黑體" panose="020B0604030504040204" pitchFamily="34" charset="-120"/>
              </a:rPr>
              <a:t>、依法令服務於國家、地方自治團體所屬機關而具有法定職務權限，以及其他依法令從事於公共事務，而具有法定職務權限者</a:t>
            </a:r>
            <a:r>
              <a:rPr kumimoji="0" lang="zh-TW" altLang="en-US" sz="2000" b="1" dirty="0" smtClean="0">
                <a:solidFill>
                  <a:srgbClr val="002060"/>
                </a:solidFill>
                <a:effectLst>
                  <a:glow rad="139700">
                    <a:prstClr val="white">
                      <a:alpha val="40000"/>
                    </a:prstClr>
                  </a:glow>
                </a:effectLst>
                <a:latin typeface="微軟正黑體" panose="020B0604030504040204" pitchFamily="34" charset="-120"/>
                <a:ea typeface="微軟正黑體" panose="020B0604030504040204" pitchFamily="34" charset="-120"/>
              </a:rPr>
              <a:t>。</a:t>
            </a:r>
            <a:endParaRPr kumimoji="0" lang="en-US" altLang="zh-TW" sz="2000" b="1" dirty="0" smtClean="0">
              <a:solidFill>
                <a:srgbClr val="002060"/>
              </a:solidFill>
              <a:effectLst>
                <a:glow rad="139700">
                  <a:prstClr val="white">
                    <a:alpha val="40000"/>
                  </a:prstClr>
                </a:glow>
              </a:effectLst>
              <a:latin typeface="微軟正黑體" panose="020B0604030504040204" pitchFamily="34" charset="-120"/>
              <a:ea typeface="微軟正黑體" panose="020B0604030504040204" pitchFamily="34" charset="-120"/>
            </a:endParaRPr>
          </a:p>
          <a:p>
            <a:pPr marL="542925" indent="-542925" defTabSz="914400" fontAlgn="auto">
              <a:lnSpc>
                <a:spcPts val="2700"/>
              </a:lnSpc>
              <a:spcBef>
                <a:spcPts val="0"/>
              </a:spcBef>
              <a:spcAft>
                <a:spcPts val="0"/>
              </a:spcAft>
              <a:defRPr/>
            </a:pPr>
            <a:r>
              <a:rPr kumimoji="0" lang="zh-TW" altLang="en-US" sz="2000" b="1" dirty="0" smtClean="0">
                <a:solidFill>
                  <a:srgbClr val="002060"/>
                </a:solidFill>
                <a:effectLst>
                  <a:glow rad="139700">
                    <a:prstClr val="white">
                      <a:alpha val="40000"/>
                    </a:prstClr>
                  </a:glow>
                </a:effectLst>
                <a:latin typeface="微軟正黑體" panose="020B0604030504040204" pitchFamily="34" charset="-120"/>
                <a:ea typeface="微軟正黑體" panose="020B0604030504040204" pitchFamily="34" charset="-120"/>
              </a:rPr>
              <a:t>二</a:t>
            </a:r>
            <a:r>
              <a:rPr kumimoji="0" lang="zh-TW" altLang="en-US" sz="2000" b="1" dirty="0">
                <a:solidFill>
                  <a:srgbClr val="002060"/>
                </a:solidFill>
                <a:effectLst>
                  <a:glow rad="139700">
                    <a:prstClr val="white">
                      <a:alpha val="40000"/>
                    </a:prstClr>
                  </a:glow>
                </a:effectLst>
                <a:latin typeface="微軟正黑體" panose="020B0604030504040204" pitchFamily="34" charset="-120"/>
                <a:ea typeface="微軟正黑體" panose="020B0604030504040204" pitchFamily="34" charset="-120"/>
              </a:rPr>
              <a:t>、受國家、地方自治團體所屬機關依法委託，從事與委託機關權限有關之公共事務者</a:t>
            </a:r>
            <a:r>
              <a:rPr kumimoji="0" lang="zh-TW" altLang="en-US" sz="2000" b="1" dirty="0" smtClean="0">
                <a:solidFill>
                  <a:srgbClr val="002060"/>
                </a:solidFill>
                <a:effectLst>
                  <a:glow rad="139700">
                    <a:prstClr val="white">
                      <a:alpha val="40000"/>
                    </a:prstClr>
                  </a:glow>
                </a:effectLst>
                <a:latin typeface="微軟正黑體" panose="020B0604030504040204" pitchFamily="34" charset="-120"/>
                <a:ea typeface="微軟正黑體" panose="020B0604030504040204" pitchFamily="34" charset="-120"/>
              </a:rPr>
              <a:t>。 </a:t>
            </a:r>
            <a:endParaRPr kumimoji="0" lang="zh-TW" altLang="en-US" sz="2000" b="1" dirty="0">
              <a:solidFill>
                <a:srgbClr val="002060"/>
              </a:solidFill>
              <a:effectLst>
                <a:glow rad="139700">
                  <a:prstClr val="white">
                    <a:alpha val="40000"/>
                  </a:prstClr>
                </a:glow>
              </a:effectLst>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cstate="email"/>
          <a:stretch>
            <a:fillRect/>
          </a:stretch>
        </p:blipFill>
        <p:spPr>
          <a:xfrm>
            <a:off x="544118" y="2099685"/>
            <a:ext cx="1570431" cy="1403639"/>
          </a:xfrm>
          <a:prstGeom prst="rect">
            <a:avLst/>
          </a:prstGeom>
        </p:spPr>
      </p:pic>
      <p:sp>
        <p:nvSpPr>
          <p:cNvPr id="9" name="投影片編號版面配置區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6</a:t>
            </a:fld>
            <a:endParaRPr lang="zh-CN" altLang="en-US">
              <a:solidFill>
                <a:prstClr val="black">
                  <a:tint val="75000"/>
                </a:prstClr>
              </a:solidFill>
            </a:endParaRPr>
          </a:p>
        </p:txBody>
      </p:sp>
      <p:sp>
        <p:nvSpPr>
          <p:cNvPr id="11" name="標題 1"/>
          <p:cNvSpPr txBox="1">
            <a:spLocks/>
          </p:cNvSpPr>
          <p:nvPr/>
        </p:nvSpPr>
        <p:spPr>
          <a:xfrm>
            <a:off x="916955" y="259513"/>
            <a:ext cx="7886700" cy="628103"/>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2400" b="1" kern="1200">
                <a:solidFill>
                  <a:schemeClr val="bg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2AADDA"/>
                </a:solidFill>
                <a:effectLst/>
                <a:uLnTx/>
                <a:uFillTx/>
                <a:latin typeface="Arial Black"/>
                <a:ea typeface="微软雅黑"/>
                <a:cs typeface="+mj-cs"/>
              </a:rPr>
              <a:t>法令介紹</a:t>
            </a:r>
            <a:endParaRPr kumimoji="0" lang="zh-TW" altLang="en-US" sz="3200" b="1" i="0" u="none" strike="noStrike" kern="1200" cap="none" spc="0" normalizeH="0" baseline="0" noProof="0" dirty="0">
              <a:ln>
                <a:noFill/>
              </a:ln>
              <a:solidFill>
                <a:srgbClr val="2AADDA"/>
              </a:solidFill>
              <a:effectLst/>
              <a:uLnTx/>
              <a:uFillTx/>
              <a:latin typeface="Arial Black"/>
              <a:ea typeface="微软雅黑"/>
              <a:cs typeface="+mj-cs"/>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1025" y="3690264"/>
            <a:ext cx="822263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圓角矩形 4"/>
          <p:cNvSpPr/>
          <p:nvPr/>
        </p:nvSpPr>
        <p:spPr>
          <a:xfrm>
            <a:off x="448867" y="1333499"/>
            <a:ext cx="1760932" cy="58102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dirty="0" smtClean="0"/>
              <a:t>適用對象</a:t>
            </a:r>
            <a:endParaRPr lang="zh-TW" altLang="en-US" sz="2200" b="1" dirty="0"/>
          </a:p>
        </p:txBody>
      </p:sp>
    </p:spTree>
    <p:extLst>
      <p:ext uri="{BB962C8B-B14F-4D97-AF65-F5344CB8AC3E}">
        <p14:creationId xmlns:p14="http://schemas.microsoft.com/office/powerpoint/2010/main" val="32941994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854334" y="2242713"/>
            <a:ext cx="2909592" cy="30046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kumimoji="0" lang="zh-TW" altLang="en-US">
              <a:solidFill>
                <a:prstClr val="white"/>
              </a:solidFill>
            </a:endParaRPr>
          </a:p>
        </p:txBody>
      </p:sp>
      <p:grpSp>
        <p:nvGrpSpPr>
          <p:cNvPr id="33" name="群組 32"/>
          <p:cNvGrpSpPr/>
          <p:nvPr/>
        </p:nvGrpSpPr>
        <p:grpSpPr>
          <a:xfrm>
            <a:off x="544727" y="757320"/>
            <a:ext cx="4446373" cy="5586412"/>
            <a:chOff x="998668" y="1119777"/>
            <a:chExt cx="3860542" cy="5586412"/>
          </a:xfrm>
        </p:grpSpPr>
        <p:sp>
          <p:nvSpPr>
            <p:cNvPr id="34" name="矩形 33"/>
            <p:cNvSpPr/>
            <p:nvPr/>
          </p:nvSpPr>
          <p:spPr>
            <a:xfrm>
              <a:off x="998668" y="1119777"/>
              <a:ext cx="3860542"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35" name="文字方塊 34"/>
            <p:cNvSpPr txBox="1"/>
            <p:nvPr/>
          </p:nvSpPr>
          <p:spPr>
            <a:xfrm>
              <a:off x="1267483" y="2044700"/>
              <a:ext cx="3364049" cy="4516621"/>
            </a:xfrm>
            <a:prstGeom prst="rect">
              <a:avLst/>
            </a:prstGeom>
            <a:noFill/>
          </p:spPr>
          <p:txBody>
            <a:bodyPr wrap="square">
              <a:spAutoFit/>
            </a:bodyPr>
            <a:lstStyle/>
            <a:p>
              <a:pPr>
                <a:lnSpc>
                  <a:spcPts val="3500"/>
                </a:lnSpc>
                <a:defRPr/>
              </a:pPr>
              <a:r>
                <a:rPr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a:lnSpc>
                  <a:spcPts val="3500"/>
                </a:lnSpc>
                <a:defRPr/>
              </a:pPr>
              <a:r>
                <a:rPr lang="zh-TW" altLang="zh-TW" sz="2000" spc="200" dirty="0">
                  <a:latin typeface="微軟正黑體" panose="020B0604030504040204" pitchFamily="34" charset="-120"/>
                  <a:ea typeface="微軟正黑體" panose="020B0604030504040204" pitchFamily="34" charset="-120"/>
                </a:rPr>
                <a:t>對於主管或監督之事務，明知違背法律、法律授權之法規命令、職權命令、自治條例、自治規則、委辦規則或其他對多數不特定人民就一般事項所作對外發生法律效果之規定，直接或間接圖自己或其他私人不法利益，因而獲得利益者。</a:t>
              </a:r>
              <a:r>
                <a:rPr lang="zh-TW" altLang="en-US" sz="2000" spc="200" dirty="0">
                  <a:latin typeface="微軟正黑體" panose="020B0604030504040204" pitchFamily="34" charset="-120"/>
                  <a:ea typeface="微軟正黑體" panose="020B0604030504040204" pitchFamily="34" charset="-120"/>
                </a:rPr>
                <a:t>　</a:t>
              </a:r>
              <a:r>
                <a:rPr lang="en-US" altLang="zh-TW" sz="100" u="sng" spc="200" dirty="0">
                  <a:solidFill>
                    <a:schemeClr val="bg1"/>
                  </a:solidFill>
                </a:rPr>
                <a:t>.</a:t>
              </a:r>
              <a:r>
                <a:rPr lang="zh-TW" altLang="en-US" u="sng" spc="200" dirty="0"/>
                <a:t> </a:t>
              </a:r>
              <a:endParaRPr lang="zh-TW" altLang="zh-TW" u="sng" spc="200" dirty="0"/>
            </a:p>
            <a:p>
              <a:pPr>
                <a:lnSpc>
                  <a:spcPts val="3000"/>
                </a:lnSpc>
                <a:defRPr/>
              </a:pPr>
              <a:endParaRPr lang="zh-TW" altLang="en-US" dirty="0"/>
            </a:p>
          </p:txBody>
        </p:sp>
        <p:sp>
          <p:nvSpPr>
            <p:cNvPr id="36" name="文字方塊 35"/>
            <p:cNvSpPr txBox="1"/>
            <p:nvPr/>
          </p:nvSpPr>
          <p:spPr>
            <a:xfrm>
              <a:off x="1017123" y="2115740"/>
              <a:ext cx="3614409" cy="4580741"/>
            </a:xfrm>
            <a:prstGeom prst="rect">
              <a:avLst/>
            </a:prstGeom>
            <a:noFill/>
          </p:spPr>
          <p:txBody>
            <a:bodyPr wrap="square">
              <a:spAutoFit/>
            </a:bodyPr>
            <a:lstStyle/>
            <a:p>
              <a:pPr algn="just">
                <a:lnSpc>
                  <a:spcPts val="3500"/>
                </a:lnSpc>
                <a:defRPr/>
              </a:pPr>
              <a:r>
                <a:rPr lang="en-US" altLang="zh-TW" sz="1600" spc="200" dirty="0" smtClean="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a:t>
              </a:r>
              <a:r>
                <a:rPr lang="en-US" altLang="zh-TW" spc="200" dirty="0" smtClean="0">
                  <a:solidFill>
                    <a:schemeClr val="bg1">
                      <a:lumMod val="85000"/>
                    </a:schemeClr>
                  </a:solidFill>
                  <a:latin typeface="Book Antiqua" panose="02040602050305030304" pitchFamily="18" charset="0"/>
                  <a:ea typeface="微軟正黑體" panose="020B0604030504040204" pitchFamily="34" charset="-120"/>
                </a:rPr>
                <a:t>__________________________________</a:t>
              </a:r>
              <a:endParaRPr lang="zh-TW" altLang="zh-TW" u="sng" spc="200" dirty="0">
                <a:solidFill>
                  <a:schemeClr val="bg1">
                    <a:lumMod val="85000"/>
                  </a:schemeClr>
                </a:solidFill>
                <a:latin typeface="Book Antiqua" panose="02040602050305030304" pitchFamily="18" charset="0"/>
              </a:endParaRPr>
            </a:p>
            <a:p>
              <a:pPr>
                <a:lnSpc>
                  <a:spcPts val="3500"/>
                </a:lnSpc>
                <a:defRPr/>
              </a:pPr>
              <a:endParaRPr lang="zh-TW" altLang="en-US" dirty="0">
                <a:solidFill>
                  <a:schemeClr val="bg1">
                    <a:lumMod val="85000"/>
                  </a:schemeClr>
                </a:solidFill>
              </a:endParaRPr>
            </a:p>
          </p:txBody>
        </p:sp>
        <p:sp>
          <p:nvSpPr>
            <p:cNvPr id="40" name="矩形: 圓角 8"/>
            <p:cNvSpPr/>
            <p:nvPr/>
          </p:nvSpPr>
          <p:spPr>
            <a:xfrm>
              <a:off x="1181296" y="1198563"/>
              <a:ext cx="3232353" cy="698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zh-TW" dirty="0">
                  <a:latin typeface="微軟正黑體" panose="020B0604030504040204" pitchFamily="34" charset="-120"/>
                  <a:ea typeface="微軟正黑體" panose="020B0604030504040204" pitchFamily="34" charset="-120"/>
                </a:rPr>
                <a:t>貪污治罪條例第</a:t>
              </a:r>
              <a:r>
                <a:rPr lang="en-US" altLang="zh-TW" dirty="0">
                  <a:latin typeface="微軟正黑體" panose="020B0604030504040204" pitchFamily="34" charset="-120"/>
                  <a:ea typeface="微軟正黑體" panose="020B0604030504040204" pitchFamily="34" charset="-120"/>
                </a:rPr>
                <a:t>6</a:t>
              </a:r>
              <a:r>
                <a:rPr lang="zh-TW" altLang="zh-TW" dirty="0">
                  <a:latin typeface="微軟正黑體" panose="020B0604030504040204" pitchFamily="34" charset="-120"/>
                  <a:ea typeface="微軟正黑體" panose="020B0604030504040204" pitchFamily="34" charset="-120"/>
                </a:rPr>
                <a:t>條第</a:t>
              </a:r>
              <a:r>
                <a:rPr lang="en-US" altLang="zh-TW" dirty="0">
                  <a:latin typeface="微軟正黑體" panose="020B0604030504040204" pitchFamily="34" charset="-120"/>
                  <a:ea typeface="微軟正黑體" panose="020B0604030504040204" pitchFamily="34" charset="-120"/>
                </a:rPr>
                <a:t>1</a:t>
              </a:r>
              <a:r>
                <a:rPr lang="zh-TW" altLang="zh-TW" dirty="0">
                  <a:latin typeface="微軟正黑體" panose="020B0604030504040204" pitchFamily="34" charset="-120"/>
                  <a:ea typeface="微軟正黑體" panose="020B0604030504040204" pitchFamily="34" charset="-120"/>
                </a:rPr>
                <a:t>項第</a:t>
              </a:r>
              <a:r>
                <a:rPr lang="en-US" altLang="zh-TW" dirty="0">
                  <a:latin typeface="微軟正黑體" panose="020B0604030504040204" pitchFamily="34" charset="-120"/>
                  <a:ea typeface="微軟正黑體" panose="020B0604030504040204" pitchFamily="34" charset="-120"/>
                </a:rPr>
                <a:t>4</a:t>
              </a:r>
              <a:r>
                <a:rPr lang="zh-TW" altLang="zh-TW" dirty="0">
                  <a:latin typeface="微軟正黑體" panose="020B0604030504040204" pitchFamily="34" charset="-120"/>
                  <a:ea typeface="微軟正黑體" panose="020B0604030504040204" pitchFamily="34" charset="-120"/>
                </a:rPr>
                <a:t>款</a:t>
              </a:r>
              <a:endParaRPr lang="en-US" altLang="zh-TW" dirty="0">
                <a:latin typeface="微軟正黑體" panose="020B0604030504040204" pitchFamily="34" charset="-120"/>
                <a:ea typeface="微軟正黑體" panose="020B0604030504040204" pitchFamily="34" charset="-120"/>
              </a:endParaRPr>
            </a:p>
            <a:p>
              <a:pPr algn="ctr">
                <a:defRPr/>
              </a:pPr>
              <a:r>
                <a:rPr lang="zh-TW" altLang="en-US" sz="1600" dirty="0">
                  <a:latin typeface="微軟正黑體" panose="020B0604030504040204" pitchFamily="34" charset="-120"/>
                  <a:ea typeface="微軟正黑體" panose="020B0604030504040204" pitchFamily="34" charset="-120"/>
                </a:rPr>
                <a:t>（</a:t>
              </a:r>
              <a:r>
                <a:rPr lang="zh-TW" altLang="en-US"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對主管或監督事務，直接或間接圖利</a:t>
              </a:r>
              <a:r>
                <a:rPr lang="zh-TW" altLang="en-US" sz="1600" dirty="0">
                  <a:latin typeface="微軟正黑體" panose="020B0604030504040204" pitchFamily="34" charset="-120"/>
                  <a:ea typeface="微軟正黑體" panose="020B0604030504040204" pitchFamily="34" charset="-120"/>
                </a:rPr>
                <a:t>）</a:t>
              </a:r>
            </a:p>
          </p:txBody>
        </p:sp>
      </p:grpSp>
      <p:cxnSp>
        <p:nvCxnSpPr>
          <p:cNvPr id="27" name="直線單箭頭接點 26"/>
          <p:cNvCxnSpPr>
            <a:cxnSpLocks/>
          </p:cNvCxnSpPr>
          <p:nvPr/>
        </p:nvCxnSpPr>
        <p:spPr>
          <a:xfrm>
            <a:off x="4914902" y="3738563"/>
            <a:ext cx="3798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a:cxnSpLocks/>
          </p:cNvCxnSpPr>
          <p:nvPr/>
        </p:nvCxnSpPr>
        <p:spPr>
          <a:xfrm>
            <a:off x="4908949" y="1198563"/>
            <a:ext cx="3786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5112546" y="220667"/>
            <a:ext cx="3031994" cy="1837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defTabSz="914400" fontAlgn="auto">
              <a:lnSpc>
                <a:spcPts val="3000"/>
              </a:lnSpc>
              <a:spcBef>
                <a:spcPts val="0"/>
              </a:spcBef>
              <a:spcAft>
                <a:spcPts val="0"/>
              </a:spcAft>
              <a:defRPr/>
            </a:pPr>
            <a:endParaRPr kumimoji="0" lang="en-US" altLang="zh-TW" sz="2000" dirty="0">
              <a:solidFill>
                <a:prstClr val="black"/>
              </a:solidFill>
              <a:latin typeface="微軟正黑體" panose="020B0604030504040204" pitchFamily="34" charset="-120"/>
            </a:endParaRPr>
          </a:p>
          <a:p>
            <a:pPr marL="90488" defTabSz="914400" fontAlgn="auto">
              <a:lnSpc>
                <a:spcPts val="3000"/>
              </a:lnSpc>
              <a:spcBef>
                <a:spcPts val="0"/>
              </a:spcBef>
              <a:spcAft>
                <a:spcPts val="0"/>
              </a:spcAft>
              <a:defRPr/>
            </a:pPr>
            <a:r>
              <a:rPr kumimoji="0" lang="zh-TW" altLang="en-US" sz="1600" dirty="0">
                <a:solidFill>
                  <a:prstClr val="black"/>
                </a:solidFill>
                <a:latin typeface="微軟正黑體" panose="020B0604030504040204" pitchFamily="34" charset="-120"/>
              </a:rPr>
              <a:t>所謂「主管事務」，指公務員對事務有參與或執行的權責。</a:t>
            </a:r>
            <a:endParaRPr kumimoji="0" lang="en-US" altLang="zh-TW" sz="1600" dirty="0">
              <a:solidFill>
                <a:prstClr val="black"/>
              </a:solidFill>
              <a:latin typeface="微軟正黑體" panose="020B0604030504040204" pitchFamily="34" charset="-120"/>
            </a:endParaRPr>
          </a:p>
          <a:p>
            <a:pPr marL="90488" defTabSz="914400" fontAlgn="auto">
              <a:lnSpc>
                <a:spcPts val="2500"/>
              </a:lnSpc>
              <a:spcBef>
                <a:spcPts val="0"/>
              </a:spcBef>
              <a:spcAft>
                <a:spcPts val="0"/>
              </a:spcAft>
              <a:defRPr/>
            </a:pPr>
            <a:r>
              <a:rPr kumimoji="0" lang="zh-TW" altLang="en-US" sz="1400" b="1" dirty="0">
                <a:solidFill>
                  <a:prstClr val="black"/>
                </a:solidFill>
                <a:latin typeface="微軟正黑體" panose="020B0604030504040204" pitchFamily="34" charset="-120"/>
              </a:rPr>
              <a:t>　　例如：一般承辦人員即屬之。</a:t>
            </a:r>
          </a:p>
        </p:txBody>
      </p:sp>
      <p:cxnSp>
        <p:nvCxnSpPr>
          <p:cNvPr id="14" name="直線接點 13"/>
          <p:cNvCxnSpPr>
            <a:cxnSpLocks/>
          </p:cNvCxnSpPr>
          <p:nvPr/>
        </p:nvCxnSpPr>
        <p:spPr>
          <a:xfrm flipV="1">
            <a:off x="3169361" y="1843088"/>
            <a:ext cx="0" cy="43021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cxnSpLocks/>
          </p:cNvCxnSpPr>
          <p:nvPr/>
        </p:nvCxnSpPr>
        <p:spPr>
          <a:xfrm>
            <a:off x="3178968" y="1896213"/>
            <a:ext cx="17299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5164931" y="280988"/>
            <a:ext cx="2894548" cy="163036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kumimoji="0" lang="zh-TW" altLang="en-US">
              <a:solidFill>
                <a:prstClr val="white"/>
              </a:solidFill>
            </a:endParaRPr>
          </a:p>
        </p:txBody>
      </p:sp>
      <p:sp>
        <p:nvSpPr>
          <p:cNvPr id="17" name="矩形 16"/>
          <p:cNvSpPr/>
          <p:nvPr/>
        </p:nvSpPr>
        <p:spPr>
          <a:xfrm>
            <a:off x="5112546" y="2168525"/>
            <a:ext cx="3031994" cy="210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algn="just" defTabSz="914400" fontAlgn="auto">
              <a:lnSpc>
                <a:spcPts val="3000"/>
              </a:lnSpc>
              <a:spcBef>
                <a:spcPts val="0"/>
              </a:spcBef>
              <a:spcAft>
                <a:spcPts val="0"/>
              </a:spcAft>
              <a:defRPr/>
            </a:pPr>
            <a:endParaRPr kumimoji="0" lang="en-US" altLang="zh-TW" sz="1600" dirty="0">
              <a:solidFill>
                <a:prstClr val="black"/>
              </a:solidFill>
              <a:latin typeface="微軟正黑體" panose="020B0604030504040204" pitchFamily="34" charset="-120"/>
            </a:endParaRPr>
          </a:p>
          <a:p>
            <a:pPr marL="90488" algn="just" defTabSz="914400" fontAlgn="auto">
              <a:lnSpc>
                <a:spcPts val="3000"/>
              </a:lnSpc>
              <a:spcBef>
                <a:spcPts val="0"/>
              </a:spcBef>
              <a:spcAft>
                <a:spcPts val="0"/>
              </a:spcAft>
              <a:defRPr/>
            </a:pPr>
            <a:r>
              <a:rPr kumimoji="0" lang="zh-TW" altLang="en-US" sz="1600" dirty="0">
                <a:solidFill>
                  <a:prstClr val="black"/>
                </a:solidFill>
                <a:latin typeface="微軟正黑體" panose="020B0604030504040204" pitchFamily="34" charset="-120"/>
              </a:rPr>
              <a:t>所謂「監督事務」，則指雖非直接或執行其事務，但對於承辦事務的公務員具有監督權。</a:t>
            </a:r>
            <a:endParaRPr kumimoji="0" lang="en-US" altLang="zh-TW" sz="1600" dirty="0">
              <a:solidFill>
                <a:prstClr val="black"/>
              </a:solidFill>
              <a:latin typeface="微軟正黑體" panose="020B0604030504040204" pitchFamily="34" charset="-120"/>
            </a:endParaRPr>
          </a:p>
          <a:p>
            <a:pPr marL="90488" algn="just" defTabSz="914400" fontAlgn="auto">
              <a:lnSpc>
                <a:spcPts val="2000"/>
              </a:lnSpc>
              <a:spcBef>
                <a:spcPts val="0"/>
              </a:spcBef>
              <a:spcAft>
                <a:spcPts val="0"/>
              </a:spcAft>
              <a:defRPr/>
            </a:pPr>
            <a:r>
              <a:rPr kumimoji="0" lang="zh-TW" altLang="en-US" sz="1200" b="1" dirty="0">
                <a:solidFill>
                  <a:prstClr val="black"/>
                </a:solidFill>
                <a:latin typeface="微軟正黑體" panose="020B0604030504040204" pitchFamily="34" charset="-120"/>
              </a:rPr>
              <a:t>　例如：承辦人員的科長、機關首長等直屬長官。</a:t>
            </a:r>
          </a:p>
        </p:txBody>
      </p:sp>
      <p:sp>
        <p:nvSpPr>
          <p:cNvPr id="20" name="矩形 19"/>
          <p:cNvSpPr/>
          <p:nvPr/>
        </p:nvSpPr>
        <p:spPr>
          <a:xfrm>
            <a:off x="5164931" y="2251078"/>
            <a:ext cx="2894548" cy="192087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kumimoji="0" lang="zh-TW" altLang="en-US">
              <a:solidFill>
                <a:prstClr val="white"/>
              </a:solidFill>
            </a:endParaRPr>
          </a:p>
        </p:txBody>
      </p:sp>
      <p:sp>
        <p:nvSpPr>
          <p:cNvPr id="5" name="箭號: 向下 4"/>
          <p:cNvSpPr/>
          <p:nvPr/>
        </p:nvSpPr>
        <p:spPr>
          <a:xfrm>
            <a:off x="6059687" y="4276725"/>
            <a:ext cx="151209" cy="27146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defTabSz="914400" fontAlgn="auto">
              <a:spcBef>
                <a:spcPts val="0"/>
              </a:spcBef>
              <a:spcAft>
                <a:spcPts val="0"/>
              </a:spcAft>
              <a:defRPr/>
            </a:pPr>
            <a:endParaRPr kumimoji="0" lang="zh-TW" altLang="en-US">
              <a:solidFill>
                <a:prstClr val="white"/>
              </a:solidFill>
            </a:endParaRPr>
          </a:p>
        </p:txBody>
      </p:sp>
      <p:cxnSp>
        <p:nvCxnSpPr>
          <p:cNvPr id="23" name="直線接點 22"/>
          <p:cNvCxnSpPr>
            <a:cxnSpLocks/>
          </p:cNvCxnSpPr>
          <p:nvPr/>
        </p:nvCxnSpPr>
        <p:spPr>
          <a:xfrm flipV="1">
            <a:off x="4908947" y="1198567"/>
            <a:ext cx="0" cy="2549525"/>
          </a:xfrm>
          <a:prstGeom prst="line">
            <a:avLst/>
          </a:prstGeom>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5180412" y="293690"/>
            <a:ext cx="2677715" cy="4016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r>
              <a:rPr kumimoji="0" lang="zh-TW" altLang="en-US" b="1" spc="130" dirty="0">
                <a:solidFill>
                  <a:srgbClr val="444D26">
                    <a:lumMod val="75000"/>
                  </a:srgbClr>
                </a:solidFill>
                <a:latin typeface="微軟正黑體" panose="020B0604030504040204" pitchFamily="34" charset="-120"/>
              </a:rPr>
              <a:t> ●主管事務：</a:t>
            </a:r>
            <a:endParaRPr kumimoji="0" lang="en-US" altLang="zh-TW" b="1" spc="130" dirty="0">
              <a:solidFill>
                <a:srgbClr val="444D26">
                  <a:lumMod val="75000"/>
                </a:srgbClr>
              </a:solidFill>
              <a:latin typeface="微軟正黑體" panose="020B0604030504040204" pitchFamily="34" charset="-120"/>
            </a:endParaRPr>
          </a:p>
        </p:txBody>
      </p:sp>
      <p:sp>
        <p:nvSpPr>
          <p:cNvPr id="30" name="矩形 29"/>
          <p:cNvSpPr/>
          <p:nvPr/>
        </p:nvSpPr>
        <p:spPr>
          <a:xfrm>
            <a:off x="5173267" y="2273300"/>
            <a:ext cx="2676525" cy="4016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r>
              <a:rPr kumimoji="0" lang="zh-TW" altLang="en-US" b="1" spc="130" dirty="0">
                <a:solidFill>
                  <a:srgbClr val="444D26">
                    <a:lumMod val="75000"/>
                  </a:srgbClr>
                </a:solidFill>
                <a:latin typeface="微軟正黑體" panose="020B0604030504040204" pitchFamily="34" charset="-120"/>
              </a:rPr>
              <a:t> ●監督事務：</a:t>
            </a:r>
            <a:endParaRPr kumimoji="0" lang="en-US" altLang="zh-TW" b="1" spc="130" dirty="0">
              <a:solidFill>
                <a:srgbClr val="444D26">
                  <a:lumMod val="75000"/>
                </a:srgbClr>
              </a:solidFill>
              <a:latin typeface="微軟正黑體" panose="020B0604030504040204" pitchFamily="34" charset="-120"/>
            </a:endParaRPr>
          </a:p>
        </p:txBody>
      </p:sp>
      <p:sp>
        <p:nvSpPr>
          <p:cNvPr id="28" name="箭號: 向右 27"/>
          <p:cNvSpPr/>
          <p:nvPr/>
        </p:nvSpPr>
        <p:spPr>
          <a:xfrm>
            <a:off x="5287567" y="1608138"/>
            <a:ext cx="180975" cy="150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kumimoji="0" lang="zh-TW" altLang="en-US">
              <a:solidFill>
                <a:prstClr val="white"/>
              </a:solidFill>
            </a:endParaRPr>
          </a:p>
        </p:txBody>
      </p:sp>
      <p:sp>
        <p:nvSpPr>
          <p:cNvPr id="32" name="箭號: 向右 31"/>
          <p:cNvSpPr/>
          <p:nvPr/>
        </p:nvSpPr>
        <p:spPr>
          <a:xfrm>
            <a:off x="5227556" y="3900488"/>
            <a:ext cx="110728" cy="128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kumimoji="0" lang="zh-TW" altLang="en-US">
              <a:solidFill>
                <a:prstClr val="white"/>
              </a:solidFill>
            </a:endParaRPr>
          </a:p>
        </p:txBody>
      </p:sp>
      <p:pic>
        <p:nvPicPr>
          <p:cNvPr id="29" name="內容版面配置區 7"/>
          <p:cNvPicPr>
            <a:picLocks noChangeAspect="1"/>
          </p:cNvPicPr>
          <p:nvPr/>
        </p:nvPicPr>
        <p:blipFill>
          <a:blip r:embed="rId3" cstate="print"/>
          <a:srcRect/>
          <a:stretch>
            <a:fillRect/>
          </a:stretch>
        </p:blipFill>
        <p:spPr bwMode="auto">
          <a:xfrm>
            <a:off x="4207670" y="1131888"/>
            <a:ext cx="614363" cy="819150"/>
          </a:xfrm>
          <a:prstGeom prst="rect">
            <a:avLst/>
          </a:prstGeom>
          <a:noFill/>
          <a:ln w="9525">
            <a:noFill/>
            <a:miter lim="800000"/>
            <a:headEnd/>
            <a:tailEnd/>
          </a:ln>
        </p:spPr>
      </p:pic>
      <p:sp>
        <p:nvSpPr>
          <p:cNvPr id="31" name="標題 2">
            <a:extLst>
              <a:ext uri="{FF2B5EF4-FFF2-40B4-BE49-F238E27FC236}">
                <a16:creationId xmlns="" xmlns:a16="http://schemas.microsoft.com/office/drawing/2014/main" id="{646089C1-7E93-4B0D-8D6F-AEF8CECD1FCF}"/>
              </a:ext>
            </a:extLst>
          </p:cNvPr>
          <p:cNvSpPr txBox="1">
            <a:spLocks/>
          </p:cNvSpPr>
          <p:nvPr/>
        </p:nvSpPr>
        <p:spPr>
          <a:xfrm>
            <a:off x="737576" y="169981"/>
            <a:ext cx="1566173" cy="513035"/>
          </a:xfrm>
          <a:prstGeom prst="rect">
            <a:avLst/>
          </a:prstGeom>
          <a:solidFill>
            <a:srgbClr val="FF99CC">
              <a:alpha val="90000"/>
            </a:srgbClr>
          </a:solidFill>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200" kern="1200">
                <a:solidFill>
                  <a:schemeClr val="tx1"/>
                </a:solidFill>
                <a:latin typeface="細明體" panose="02020509000000000000" pitchFamily="49" charset="-120"/>
                <a:ea typeface="細明體" panose="02020509000000000000" pitchFamily="49" charset="-120"/>
                <a:cs typeface="+mj-cs"/>
              </a:defRPr>
            </a:lvl1pPr>
          </a:lstStyle>
          <a:p>
            <a:pPr algn="ctr" fontAlgn="auto">
              <a:spcAft>
                <a:spcPts val="0"/>
              </a:spcAft>
            </a:pPr>
            <a:r>
              <a:rPr kumimoji="0" lang="zh-TW" altLang="en-US" b="1" dirty="0">
                <a:solidFill>
                  <a:srgbClr val="404040"/>
                </a:solidFill>
                <a:latin typeface="微軟正黑體" panose="020B0604030504040204" pitchFamily="34" charset="-120"/>
                <a:ea typeface="微軟正黑體" panose="020B0604030504040204" pitchFamily="34" charset="-120"/>
              </a:rPr>
              <a:t>圖利罪</a:t>
            </a:r>
            <a:endParaRPr kumimoji="0" lang="zh-TW" altLang="en-US" dirty="0">
              <a:solidFill>
                <a:srgbClr val="404040"/>
              </a:solidFill>
              <a:latin typeface="微軟正黑體" panose="020B0604030504040204" pitchFamily="34" charset="-120"/>
              <a:ea typeface="微軟正黑體" panose="020B0604030504040204" pitchFamily="34" charset="-120"/>
            </a:endParaRPr>
          </a:p>
        </p:txBody>
      </p:sp>
      <p:grpSp>
        <p:nvGrpSpPr>
          <p:cNvPr id="37" name="群組 36">
            <a:extLst>
              <a:ext uri="{FF2B5EF4-FFF2-40B4-BE49-F238E27FC236}">
                <a16:creationId xmlns="" xmlns:a16="http://schemas.microsoft.com/office/drawing/2014/main" id="{0327AC3B-0571-476E-8528-12CB3741B32B}"/>
              </a:ext>
            </a:extLst>
          </p:cNvPr>
          <p:cNvGrpSpPr/>
          <p:nvPr/>
        </p:nvGrpSpPr>
        <p:grpSpPr>
          <a:xfrm>
            <a:off x="-29995" y="-39170"/>
            <a:ext cx="884329" cy="1181817"/>
            <a:chOff x="-39994" y="-39170"/>
            <a:chExt cx="1179105" cy="1181817"/>
          </a:xfrm>
          <a:solidFill>
            <a:schemeClr val="bg1"/>
          </a:solidFill>
        </p:grpSpPr>
        <p:sp>
          <p:nvSpPr>
            <p:cNvPr id="38" name="橢圓 37">
              <a:extLst>
                <a:ext uri="{FF2B5EF4-FFF2-40B4-BE49-F238E27FC236}">
                  <a16:creationId xmlns="" xmlns:a16="http://schemas.microsoft.com/office/drawing/2014/main" id="{0A3204D8-4C4D-4433-A60E-3C6394CE3109}"/>
                </a:ext>
              </a:extLst>
            </p:cNvPr>
            <p:cNvSpPr/>
            <p:nvPr/>
          </p:nvSpPr>
          <p:spPr>
            <a:xfrm>
              <a:off x="-39994" y="-39170"/>
              <a:ext cx="1179105" cy="1181817"/>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kumimoji="0" lang="zh-TW" altLang="en-US" dirty="0">
                <a:solidFill>
                  <a:prstClr val="white"/>
                </a:solidFill>
              </a:endParaRPr>
            </a:p>
          </p:txBody>
        </p:sp>
        <p:pic>
          <p:nvPicPr>
            <p:cNvPr id="39" name="圖形 38" descr="書籍">
              <a:extLst>
                <a:ext uri="{FF2B5EF4-FFF2-40B4-BE49-F238E27FC236}">
                  <a16:creationId xmlns="" xmlns:a16="http://schemas.microsoft.com/office/drawing/2014/main" id="{6DF42768-5D21-47A0-A7DA-4FC276B985F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2358" y="94538"/>
              <a:ext cx="914400" cy="914400"/>
            </a:xfrm>
            <a:prstGeom prst="rect">
              <a:avLst/>
            </a:prstGeom>
          </p:spPr>
        </p:pic>
      </p:grpSp>
      <p:grpSp>
        <p:nvGrpSpPr>
          <p:cNvPr id="3" name="群組 2"/>
          <p:cNvGrpSpPr/>
          <p:nvPr/>
        </p:nvGrpSpPr>
        <p:grpSpPr>
          <a:xfrm>
            <a:off x="4858334" y="4548187"/>
            <a:ext cx="3694000" cy="2052139"/>
            <a:chOff x="1776953" y="5626907"/>
            <a:chExt cx="6324743" cy="809624"/>
          </a:xfrm>
        </p:grpSpPr>
        <p:sp>
          <p:nvSpPr>
            <p:cNvPr id="41" name="矩形: 圓角 6"/>
            <p:cNvSpPr/>
            <p:nvPr/>
          </p:nvSpPr>
          <p:spPr>
            <a:xfrm>
              <a:off x="1776953" y="5626907"/>
              <a:ext cx="6324743" cy="80962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solidFill>
                  <a:prstClr val="white"/>
                </a:solidFill>
              </a:endParaRPr>
            </a:p>
          </p:txBody>
        </p:sp>
        <p:sp>
          <p:nvSpPr>
            <p:cNvPr id="42" name="文字方塊 41"/>
            <p:cNvSpPr txBox="1"/>
            <p:nvPr/>
          </p:nvSpPr>
          <p:spPr>
            <a:xfrm>
              <a:off x="1776953" y="5715158"/>
              <a:ext cx="6324743" cy="634962"/>
            </a:xfrm>
            <a:prstGeom prst="rect">
              <a:avLst/>
            </a:prstGeom>
            <a:noFill/>
          </p:spPr>
          <p:txBody>
            <a:bodyPr wrap="square">
              <a:spAutoFit/>
            </a:bodyPr>
            <a:lstStyle/>
            <a:p>
              <a:pPr algn="just" fontAlgn="auto">
                <a:lnSpc>
                  <a:spcPts val="2200"/>
                </a:lnSpc>
                <a:spcBef>
                  <a:spcPts val="0"/>
                </a:spcBef>
                <a:spcAft>
                  <a:spcPts val="0"/>
                </a:spcAft>
                <a:defRPr/>
              </a:pPr>
              <a:r>
                <a:rPr kumimoji="0" lang="zh-TW" altLang="en-US" sz="2000" dirty="0" smtClean="0">
                  <a:solidFill>
                    <a:srgbClr val="002060"/>
                  </a:solidFill>
                  <a:latin typeface="微軟正黑體" panose="020B0604030504040204" pitchFamily="34" charset="-120"/>
                  <a:ea typeface="微軟正黑體" panose="020B0604030504040204" pitchFamily="34" charset="-120"/>
                </a:rPr>
                <a:t>如何</a:t>
              </a:r>
              <a:r>
                <a:rPr kumimoji="0" lang="zh-TW" altLang="en-US" sz="2000" dirty="0">
                  <a:solidFill>
                    <a:srgbClr val="002060"/>
                  </a:solidFill>
                  <a:latin typeface="微軟正黑體" panose="020B0604030504040204" pitchFamily="34" charset="-120"/>
                  <a:ea typeface="微軟正黑體" panose="020B0604030504040204" pitchFamily="34" charset="-120"/>
                </a:rPr>
                <a:t>判斷是否屬於主管或監督事務，應依據相關法規、職務說明書、職掌表、簽陳文件、會議紀錄等資料 ，</a:t>
              </a:r>
              <a:r>
                <a:rPr kumimoji="0" lang="zh-TW" altLang="en-US" sz="2000" b="1" dirty="0">
                  <a:solidFill>
                    <a:srgbClr val="FF0000"/>
                  </a:solidFill>
                  <a:latin typeface="微軟正黑體" panose="020B0604030504040204" pitchFamily="34" charset="-120"/>
                  <a:ea typeface="微軟正黑體" panose="020B0604030504040204" pitchFamily="34" charset="-120"/>
                </a:rPr>
                <a:t>就具體事實個案認定</a:t>
              </a:r>
              <a:r>
                <a:rPr kumimoji="0" lang="zh-TW" altLang="en-US" sz="2000" dirty="0">
                  <a:solidFill>
                    <a:srgbClr val="FF0000"/>
                  </a:solidFill>
                  <a:latin typeface="微軟正黑體" panose="020B0604030504040204" pitchFamily="34" charset="-120"/>
                  <a:ea typeface="微軟正黑體" panose="020B0604030504040204" pitchFamily="34" charset="-120"/>
                </a:rPr>
                <a:t>。</a:t>
              </a:r>
            </a:p>
          </p:txBody>
        </p:sp>
      </p:grpSp>
    </p:spTree>
    <p:extLst>
      <p:ext uri="{BB962C8B-B14F-4D97-AF65-F5344CB8AC3E}">
        <p14:creationId xmlns:p14="http://schemas.microsoft.com/office/powerpoint/2010/main" val="400986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853630" y="5391705"/>
            <a:ext cx="3398689" cy="27416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 2"/>
          <p:cNvSpPr/>
          <p:nvPr/>
        </p:nvSpPr>
        <p:spPr>
          <a:xfrm>
            <a:off x="3728573" y="4879976"/>
            <a:ext cx="958193" cy="3593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877181" y="4879976"/>
            <a:ext cx="1206802" cy="3730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kumimoji="0" lang="zh-TW" altLang="en-US" dirty="0">
              <a:solidFill>
                <a:prstClr val="white"/>
              </a:solidFill>
            </a:endParaRPr>
          </a:p>
        </p:txBody>
      </p:sp>
      <p:sp>
        <p:nvSpPr>
          <p:cNvPr id="24" name="矩形 23"/>
          <p:cNvSpPr/>
          <p:nvPr/>
        </p:nvSpPr>
        <p:spPr>
          <a:xfrm>
            <a:off x="4252319" y="4443601"/>
            <a:ext cx="277415" cy="3714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kumimoji="0" lang="zh-TW" altLang="en-US" dirty="0">
              <a:solidFill>
                <a:prstClr val="white"/>
              </a:solidFill>
            </a:endParaRPr>
          </a:p>
        </p:txBody>
      </p:sp>
      <p:grpSp>
        <p:nvGrpSpPr>
          <p:cNvPr id="29" name="群組 28"/>
          <p:cNvGrpSpPr/>
          <p:nvPr/>
        </p:nvGrpSpPr>
        <p:grpSpPr>
          <a:xfrm>
            <a:off x="544727" y="757320"/>
            <a:ext cx="4446373" cy="5586412"/>
            <a:chOff x="998668" y="1119777"/>
            <a:chExt cx="3860542" cy="5586412"/>
          </a:xfrm>
        </p:grpSpPr>
        <p:sp>
          <p:nvSpPr>
            <p:cNvPr id="32" name="矩形 31"/>
            <p:cNvSpPr/>
            <p:nvPr/>
          </p:nvSpPr>
          <p:spPr>
            <a:xfrm>
              <a:off x="998668" y="1119777"/>
              <a:ext cx="3860542"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34" name="文字方塊 33"/>
            <p:cNvSpPr txBox="1"/>
            <p:nvPr/>
          </p:nvSpPr>
          <p:spPr>
            <a:xfrm>
              <a:off x="1267483" y="2044700"/>
              <a:ext cx="3364049" cy="4516621"/>
            </a:xfrm>
            <a:prstGeom prst="rect">
              <a:avLst/>
            </a:prstGeom>
            <a:noFill/>
          </p:spPr>
          <p:txBody>
            <a:bodyPr wrap="square">
              <a:spAutoFit/>
            </a:bodyPr>
            <a:lstStyle/>
            <a:p>
              <a:pPr>
                <a:lnSpc>
                  <a:spcPts val="3500"/>
                </a:lnSpc>
                <a:defRPr/>
              </a:pPr>
              <a:r>
                <a:rPr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a:lnSpc>
                  <a:spcPts val="3500"/>
                </a:lnSpc>
                <a:defRPr/>
              </a:pPr>
              <a:r>
                <a:rPr lang="zh-TW" altLang="zh-TW" sz="2000" spc="200" dirty="0">
                  <a:latin typeface="微軟正黑體" panose="020B0604030504040204" pitchFamily="34" charset="-120"/>
                  <a:ea typeface="微軟正黑體" panose="020B0604030504040204" pitchFamily="34" charset="-120"/>
                </a:rPr>
                <a:t>對於主管或監督之事務，明知違背法律、法律授權之法規命令、職權命令、自治條例、自治規則、委辦規則或其他對多數不特定人民就一般事項所作對外發生法律效果之規定，直接或間接圖自己或其他私人不法利益，因而獲得利益者。</a:t>
              </a:r>
              <a:r>
                <a:rPr lang="zh-TW" altLang="en-US" sz="2000" spc="200" dirty="0">
                  <a:latin typeface="微軟正黑體" panose="020B0604030504040204" pitchFamily="34" charset="-120"/>
                  <a:ea typeface="微軟正黑體" panose="020B0604030504040204" pitchFamily="34" charset="-120"/>
                </a:rPr>
                <a:t>　</a:t>
              </a:r>
              <a:r>
                <a:rPr lang="en-US" altLang="zh-TW" sz="100" u="sng" spc="200" dirty="0">
                  <a:solidFill>
                    <a:schemeClr val="bg1"/>
                  </a:solidFill>
                </a:rPr>
                <a:t>.</a:t>
              </a:r>
              <a:r>
                <a:rPr lang="zh-TW" altLang="en-US" u="sng" spc="200" dirty="0"/>
                <a:t> </a:t>
              </a:r>
              <a:endParaRPr lang="zh-TW" altLang="zh-TW" u="sng" spc="200" dirty="0"/>
            </a:p>
            <a:p>
              <a:pPr>
                <a:lnSpc>
                  <a:spcPts val="3000"/>
                </a:lnSpc>
                <a:defRPr/>
              </a:pPr>
              <a:endParaRPr lang="zh-TW" altLang="en-US" dirty="0"/>
            </a:p>
          </p:txBody>
        </p:sp>
        <p:sp>
          <p:nvSpPr>
            <p:cNvPr id="35" name="文字方塊 34"/>
            <p:cNvSpPr txBox="1"/>
            <p:nvPr/>
          </p:nvSpPr>
          <p:spPr>
            <a:xfrm>
              <a:off x="1017123" y="2115740"/>
              <a:ext cx="3614409" cy="4580741"/>
            </a:xfrm>
            <a:prstGeom prst="rect">
              <a:avLst/>
            </a:prstGeom>
            <a:noFill/>
          </p:spPr>
          <p:txBody>
            <a:bodyPr wrap="square">
              <a:spAutoFit/>
            </a:bodyPr>
            <a:lstStyle/>
            <a:p>
              <a:pPr algn="just">
                <a:lnSpc>
                  <a:spcPts val="3500"/>
                </a:lnSpc>
                <a:defRPr/>
              </a:pPr>
              <a:r>
                <a:rPr lang="en-US" altLang="zh-TW" sz="1600" spc="200" dirty="0" smtClean="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a:t>
              </a:r>
              <a:r>
                <a:rPr lang="en-US" altLang="zh-TW" spc="200" dirty="0" smtClean="0">
                  <a:solidFill>
                    <a:schemeClr val="bg1">
                      <a:lumMod val="85000"/>
                    </a:schemeClr>
                  </a:solidFill>
                  <a:latin typeface="Book Antiqua" panose="02040602050305030304" pitchFamily="18" charset="0"/>
                  <a:ea typeface="微軟正黑體" panose="020B0604030504040204" pitchFamily="34" charset="-120"/>
                </a:rPr>
                <a:t>__________________________________</a:t>
              </a:r>
              <a:endParaRPr lang="zh-TW" altLang="zh-TW" u="sng" spc="200" dirty="0">
                <a:solidFill>
                  <a:schemeClr val="bg1">
                    <a:lumMod val="85000"/>
                  </a:schemeClr>
                </a:solidFill>
                <a:latin typeface="Book Antiqua" panose="02040602050305030304" pitchFamily="18" charset="0"/>
              </a:endParaRPr>
            </a:p>
            <a:p>
              <a:pPr>
                <a:lnSpc>
                  <a:spcPts val="3500"/>
                </a:lnSpc>
                <a:defRPr/>
              </a:pPr>
              <a:endParaRPr lang="zh-TW" altLang="en-US" dirty="0">
                <a:solidFill>
                  <a:schemeClr val="bg1">
                    <a:lumMod val="85000"/>
                  </a:schemeClr>
                </a:solidFill>
              </a:endParaRPr>
            </a:p>
          </p:txBody>
        </p:sp>
        <p:sp>
          <p:nvSpPr>
            <p:cNvPr id="39" name="矩形: 圓角 8"/>
            <p:cNvSpPr/>
            <p:nvPr/>
          </p:nvSpPr>
          <p:spPr>
            <a:xfrm>
              <a:off x="1181296" y="1198563"/>
              <a:ext cx="3232353" cy="698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zh-TW" dirty="0">
                  <a:latin typeface="微軟正黑體" panose="020B0604030504040204" pitchFamily="34" charset="-120"/>
                  <a:ea typeface="微軟正黑體" panose="020B0604030504040204" pitchFamily="34" charset="-120"/>
                </a:rPr>
                <a:t>貪污治罪條例第</a:t>
              </a:r>
              <a:r>
                <a:rPr lang="en-US" altLang="zh-TW" dirty="0">
                  <a:latin typeface="微軟正黑體" panose="020B0604030504040204" pitchFamily="34" charset="-120"/>
                  <a:ea typeface="微軟正黑體" panose="020B0604030504040204" pitchFamily="34" charset="-120"/>
                </a:rPr>
                <a:t>6</a:t>
              </a:r>
              <a:r>
                <a:rPr lang="zh-TW" altLang="zh-TW" dirty="0">
                  <a:latin typeface="微軟正黑體" panose="020B0604030504040204" pitchFamily="34" charset="-120"/>
                  <a:ea typeface="微軟正黑體" panose="020B0604030504040204" pitchFamily="34" charset="-120"/>
                </a:rPr>
                <a:t>條第</a:t>
              </a:r>
              <a:r>
                <a:rPr lang="en-US" altLang="zh-TW" dirty="0">
                  <a:latin typeface="微軟正黑體" panose="020B0604030504040204" pitchFamily="34" charset="-120"/>
                  <a:ea typeface="微軟正黑體" panose="020B0604030504040204" pitchFamily="34" charset="-120"/>
                </a:rPr>
                <a:t>1</a:t>
              </a:r>
              <a:r>
                <a:rPr lang="zh-TW" altLang="zh-TW" dirty="0">
                  <a:latin typeface="微軟正黑體" panose="020B0604030504040204" pitchFamily="34" charset="-120"/>
                  <a:ea typeface="微軟正黑體" panose="020B0604030504040204" pitchFamily="34" charset="-120"/>
                </a:rPr>
                <a:t>項第</a:t>
              </a:r>
              <a:r>
                <a:rPr lang="en-US" altLang="zh-TW" dirty="0">
                  <a:latin typeface="微軟正黑體" panose="020B0604030504040204" pitchFamily="34" charset="-120"/>
                  <a:ea typeface="微軟正黑體" panose="020B0604030504040204" pitchFamily="34" charset="-120"/>
                </a:rPr>
                <a:t>4</a:t>
              </a:r>
              <a:r>
                <a:rPr lang="zh-TW" altLang="zh-TW" dirty="0">
                  <a:latin typeface="微軟正黑體" panose="020B0604030504040204" pitchFamily="34" charset="-120"/>
                  <a:ea typeface="微軟正黑體" panose="020B0604030504040204" pitchFamily="34" charset="-120"/>
                </a:rPr>
                <a:t>款</a:t>
              </a:r>
              <a:endParaRPr lang="en-US" altLang="zh-TW" dirty="0">
                <a:latin typeface="微軟正黑體" panose="020B0604030504040204" pitchFamily="34" charset="-120"/>
                <a:ea typeface="微軟正黑體" panose="020B0604030504040204" pitchFamily="34" charset="-120"/>
              </a:endParaRPr>
            </a:p>
            <a:p>
              <a:pPr algn="ctr">
                <a:defRPr/>
              </a:pPr>
              <a:r>
                <a:rPr lang="zh-TW" altLang="en-US" sz="1600" dirty="0">
                  <a:latin typeface="微軟正黑體" panose="020B0604030504040204" pitchFamily="34" charset="-120"/>
                  <a:ea typeface="微軟正黑體" panose="020B0604030504040204" pitchFamily="34" charset="-120"/>
                </a:rPr>
                <a:t>（</a:t>
              </a:r>
              <a:r>
                <a:rPr lang="zh-TW" altLang="en-US"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對主管或監督事務，直接或間接圖利</a:t>
              </a:r>
              <a:r>
                <a:rPr lang="zh-TW" altLang="en-US" sz="1600" dirty="0">
                  <a:latin typeface="微軟正黑體" panose="020B0604030504040204" pitchFamily="34" charset="-120"/>
                  <a:ea typeface="微軟正黑體" panose="020B0604030504040204" pitchFamily="34" charset="-120"/>
                </a:rPr>
                <a:t>）</a:t>
              </a:r>
            </a:p>
          </p:txBody>
        </p:sp>
      </p:grpSp>
      <p:cxnSp>
        <p:nvCxnSpPr>
          <p:cNvPr id="27" name="直線單箭頭接點 26"/>
          <p:cNvCxnSpPr>
            <a:cxnSpLocks/>
          </p:cNvCxnSpPr>
          <p:nvPr/>
        </p:nvCxnSpPr>
        <p:spPr>
          <a:xfrm>
            <a:off x="4914902" y="4265613"/>
            <a:ext cx="379810"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25" name="直線單箭頭接點 24"/>
          <p:cNvCxnSpPr>
            <a:cxnSpLocks/>
          </p:cNvCxnSpPr>
          <p:nvPr/>
        </p:nvCxnSpPr>
        <p:spPr>
          <a:xfrm>
            <a:off x="4908949" y="1725613"/>
            <a:ext cx="378619"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2" name="矩形 1"/>
          <p:cNvSpPr/>
          <p:nvPr/>
        </p:nvSpPr>
        <p:spPr>
          <a:xfrm>
            <a:off x="5112546" y="220663"/>
            <a:ext cx="2749152" cy="233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algn="just" defTabSz="914400" fontAlgn="auto">
              <a:lnSpc>
                <a:spcPts val="3000"/>
              </a:lnSpc>
              <a:spcBef>
                <a:spcPts val="2400"/>
              </a:spcBef>
              <a:spcAft>
                <a:spcPts val="0"/>
              </a:spcAft>
              <a:defRPr/>
            </a:pPr>
            <a:endParaRPr kumimoji="0" lang="en-US" altLang="zh-TW" sz="2000" dirty="0">
              <a:solidFill>
                <a:srgbClr val="404040"/>
              </a:solidFill>
              <a:latin typeface="微軟正黑體" panose="020B0604030504040204" pitchFamily="34" charset="-120"/>
            </a:endParaRPr>
          </a:p>
          <a:p>
            <a:pPr marL="90488" algn="just" defTabSz="914400" fontAlgn="auto">
              <a:lnSpc>
                <a:spcPts val="3000"/>
              </a:lnSpc>
              <a:spcBef>
                <a:spcPts val="0"/>
              </a:spcBef>
              <a:spcAft>
                <a:spcPts val="0"/>
              </a:spcAft>
              <a:defRPr/>
            </a:pPr>
            <a:endParaRPr kumimoji="0" lang="en-US" altLang="zh-TW" sz="2000" dirty="0" smtClean="0">
              <a:solidFill>
                <a:srgbClr val="404040"/>
              </a:solidFill>
              <a:latin typeface="微軟正黑體" panose="020B0604030504040204" pitchFamily="34" charset="-120"/>
            </a:endParaRPr>
          </a:p>
          <a:p>
            <a:pPr marL="90488" algn="just" defTabSz="914400" fontAlgn="auto">
              <a:lnSpc>
                <a:spcPts val="3000"/>
              </a:lnSpc>
              <a:spcBef>
                <a:spcPts val="0"/>
              </a:spcBef>
              <a:spcAft>
                <a:spcPts val="0"/>
              </a:spcAft>
              <a:defRPr/>
            </a:pPr>
            <a:r>
              <a:rPr kumimoji="0" lang="zh-TW" altLang="en-US" sz="2000" dirty="0" smtClean="0">
                <a:solidFill>
                  <a:srgbClr val="404040"/>
                </a:solidFill>
                <a:latin typeface="微軟正黑體" panose="020B0604030504040204" pitchFamily="34" charset="-120"/>
              </a:rPr>
              <a:t>行</a:t>
            </a:r>
            <a:r>
              <a:rPr kumimoji="0" lang="zh-TW" altLang="en-US" sz="2000" dirty="0">
                <a:solidFill>
                  <a:srgbClr val="404040"/>
                </a:solidFill>
                <a:latin typeface="微軟正黑體" panose="020B0604030504040204" pitchFamily="34" charset="-120"/>
              </a:rPr>
              <a:t>為人的行為，</a:t>
            </a:r>
            <a:r>
              <a:rPr kumimoji="0" lang="zh-TW" altLang="en-US" sz="2000" u="sng" dirty="0">
                <a:solidFill>
                  <a:srgbClr val="404040"/>
                </a:solidFill>
                <a:latin typeface="微軟正黑體" panose="020B0604030504040204" pitchFamily="34" charset="-120"/>
              </a:rPr>
              <a:t>直接</a:t>
            </a:r>
            <a:r>
              <a:rPr kumimoji="0" lang="zh-TW" altLang="en-US" sz="2000" dirty="0">
                <a:solidFill>
                  <a:srgbClr val="404040"/>
                </a:solidFill>
                <a:latin typeface="微軟正黑體" panose="020B0604030504040204" pitchFamily="34" charset="-120"/>
              </a:rPr>
              <a:t>讓自己或他人獲得利益。</a:t>
            </a:r>
            <a:endParaRPr kumimoji="0" lang="en-US" altLang="zh-TW" sz="2000" dirty="0">
              <a:solidFill>
                <a:srgbClr val="404040"/>
              </a:solidFill>
              <a:latin typeface="微軟正黑體" panose="020B0604030504040204" pitchFamily="34" charset="-120"/>
            </a:endParaRPr>
          </a:p>
          <a:p>
            <a:pPr marL="90488" defTabSz="914400" fontAlgn="auto">
              <a:lnSpc>
                <a:spcPts val="3000"/>
              </a:lnSpc>
              <a:spcBef>
                <a:spcPts val="600"/>
              </a:spcBef>
              <a:spcAft>
                <a:spcPts val="0"/>
              </a:spcAft>
              <a:defRPr/>
            </a:pPr>
            <a:endParaRPr kumimoji="0" lang="en-US" altLang="zh-TW" sz="1400" b="1" dirty="0">
              <a:solidFill>
                <a:srgbClr val="404040"/>
              </a:solidFill>
              <a:latin typeface="微軟正黑體" panose="020B0604030504040204" pitchFamily="34" charset="-120"/>
            </a:endParaRPr>
          </a:p>
          <a:p>
            <a:pPr marL="90488" defTabSz="914400" fontAlgn="auto">
              <a:lnSpc>
                <a:spcPts val="3000"/>
              </a:lnSpc>
              <a:spcBef>
                <a:spcPts val="0"/>
              </a:spcBef>
              <a:spcAft>
                <a:spcPts val="0"/>
              </a:spcAft>
              <a:defRPr/>
            </a:pPr>
            <a:endParaRPr kumimoji="0" lang="en-US" altLang="zh-TW" sz="1400" b="1" dirty="0">
              <a:solidFill>
                <a:srgbClr val="404040"/>
              </a:solidFill>
              <a:latin typeface="微軟正黑體" panose="020B0604030504040204" pitchFamily="34" charset="-120"/>
            </a:endParaRPr>
          </a:p>
        </p:txBody>
      </p:sp>
      <p:sp>
        <p:nvSpPr>
          <p:cNvPr id="4" name="矩形 3"/>
          <p:cNvSpPr/>
          <p:nvPr/>
        </p:nvSpPr>
        <p:spPr>
          <a:xfrm>
            <a:off x="5164931" y="280992"/>
            <a:ext cx="2684861" cy="218122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kumimoji="0" lang="zh-TW" altLang="en-US">
              <a:solidFill>
                <a:prstClr val="white"/>
              </a:solidFill>
            </a:endParaRPr>
          </a:p>
        </p:txBody>
      </p:sp>
      <p:sp>
        <p:nvSpPr>
          <p:cNvPr id="17" name="矩形 16"/>
          <p:cNvSpPr/>
          <p:nvPr/>
        </p:nvSpPr>
        <p:spPr>
          <a:xfrm>
            <a:off x="5112546" y="2868613"/>
            <a:ext cx="2737246" cy="223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algn="just" defTabSz="914400" fontAlgn="auto">
              <a:lnSpc>
                <a:spcPts val="3000"/>
              </a:lnSpc>
              <a:spcBef>
                <a:spcPts val="0"/>
              </a:spcBef>
              <a:spcAft>
                <a:spcPts val="0"/>
              </a:spcAft>
              <a:defRPr/>
            </a:pPr>
            <a:endParaRPr kumimoji="0" lang="en-US" altLang="zh-TW" sz="2000" dirty="0">
              <a:solidFill>
                <a:srgbClr val="404040"/>
              </a:solidFill>
              <a:latin typeface="微軟正黑體" panose="020B0604030504040204" pitchFamily="34" charset="-120"/>
            </a:endParaRPr>
          </a:p>
          <a:p>
            <a:pPr marL="90488" algn="just" defTabSz="914400" fontAlgn="auto">
              <a:lnSpc>
                <a:spcPts val="3000"/>
              </a:lnSpc>
              <a:spcBef>
                <a:spcPts val="1800"/>
              </a:spcBef>
              <a:spcAft>
                <a:spcPts val="0"/>
              </a:spcAft>
              <a:defRPr/>
            </a:pPr>
            <a:endParaRPr kumimoji="0" lang="en-US" altLang="zh-TW" sz="2000" dirty="0">
              <a:solidFill>
                <a:srgbClr val="404040"/>
              </a:solidFill>
              <a:latin typeface="微軟正黑體" panose="020B0604030504040204" pitchFamily="34" charset="-120"/>
            </a:endParaRPr>
          </a:p>
          <a:p>
            <a:pPr marL="90488" algn="just" defTabSz="914400" fontAlgn="auto">
              <a:lnSpc>
                <a:spcPts val="3000"/>
              </a:lnSpc>
              <a:spcBef>
                <a:spcPts val="1200"/>
              </a:spcBef>
              <a:spcAft>
                <a:spcPts val="0"/>
              </a:spcAft>
              <a:defRPr/>
            </a:pPr>
            <a:r>
              <a:rPr kumimoji="0" lang="zh-TW" altLang="en-US" sz="2000" dirty="0">
                <a:solidFill>
                  <a:srgbClr val="404040"/>
                </a:solidFill>
                <a:latin typeface="微軟正黑體" panose="020B0604030504040204" pitchFamily="34" charset="-120"/>
              </a:rPr>
              <a:t>行為人以</a:t>
            </a:r>
            <a:r>
              <a:rPr kumimoji="0" lang="zh-TW" altLang="en-US" sz="2000" u="sng" dirty="0">
                <a:solidFill>
                  <a:srgbClr val="404040"/>
                </a:solidFill>
                <a:latin typeface="微軟正黑體" panose="020B0604030504040204" pitchFamily="34" charset="-120"/>
              </a:rPr>
              <a:t>迂迴方式</a:t>
            </a:r>
            <a:r>
              <a:rPr kumimoji="0" lang="zh-TW" altLang="en-US" sz="2000" dirty="0">
                <a:solidFill>
                  <a:srgbClr val="404040"/>
                </a:solidFill>
                <a:latin typeface="微軟正黑體" panose="020B0604030504040204" pitchFamily="34" charset="-120"/>
              </a:rPr>
              <a:t>，讓自己或他人獲利。</a:t>
            </a:r>
            <a:endParaRPr kumimoji="0" lang="en-US" altLang="zh-TW" sz="2000" dirty="0">
              <a:solidFill>
                <a:srgbClr val="404040"/>
              </a:solidFill>
              <a:latin typeface="微軟正黑體" panose="020B0604030504040204" pitchFamily="34" charset="-120"/>
            </a:endParaRPr>
          </a:p>
          <a:p>
            <a:pPr marL="90488" defTabSz="914400" fontAlgn="auto">
              <a:lnSpc>
                <a:spcPts val="3000"/>
              </a:lnSpc>
              <a:spcBef>
                <a:spcPts val="0"/>
              </a:spcBef>
              <a:spcAft>
                <a:spcPts val="0"/>
              </a:spcAft>
              <a:defRPr/>
            </a:pPr>
            <a:endParaRPr kumimoji="0" lang="en-US" altLang="zh-TW" dirty="0">
              <a:solidFill>
                <a:srgbClr val="404040"/>
              </a:solidFill>
              <a:latin typeface="微軟正黑體" panose="020B0604030504040204" pitchFamily="34" charset="-120"/>
            </a:endParaRPr>
          </a:p>
          <a:p>
            <a:pPr marL="90488" defTabSz="914400" fontAlgn="auto">
              <a:lnSpc>
                <a:spcPts val="3000"/>
              </a:lnSpc>
              <a:spcBef>
                <a:spcPts val="1200"/>
              </a:spcBef>
              <a:spcAft>
                <a:spcPts val="0"/>
              </a:spcAft>
              <a:defRPr/>
            </a:pPr>
            <a:endParaRPr kumimoji="0" lang="en-US" altLang="zh-TW" sz="2000" dirty="0">
              <a:solidFill>
                <a:srgbClr val="404040"/>
              </a:solidFill>
              <a:latin typeface="微軟正黑體" panose="020B0604030504040204" pitchFamily="34" charset="-120"/>
            </a:endParaRPr>
          </a:p>
          <a:p>
            <a:pPr marL="90488" defTabSz="914400" fontAlgn="auto">
              <a:lnSpc>
                <a:spcPts val="3000"/>
              </a:lnSpc>
              <a:spcBef>
                <a:spcPts val="0"/>
              </a:spcBef>
              <a:spcAft>
                <a:spcPts val="0"/>
              </a:spcAft>
              <a:defRPr/>
            </a:pPr>
            <a:endParaRPr kumimoji="0" lang="en-US" altLang="zh-TW" sz="2000" dirty="0">
              <a:solidFill>
                <a:srgbClr val="404040"/>
              </a:solidFill>
              <a:latin typeface="微軟正黑體" panose="020B0604030504040204" pitchFamily="34" charset="-120"/>
            </a:endParaRPr>
          </a:p>
          <a:p>
            <a:pPr marL="90488" defTabSz="914400" fontAlgn="auto">
              <a:lnSpc>
                <a:spcPts val="2000"/>
              </a:lnSpc>
              <a:spcBef>
                <a:spcPts val="0"/>
              </a:spcBef>
              <a:spcAft>
                <a:spcPts val="0"/>
              </a:spcAft>
              <a:defRPr/>
            </a:pPr>
            <a:r>
              <a:rPr kumimoji="0" lang="zh-TW" altLang="en-US" sz="1400" b="1" dirty="0">
                <a:solidFill>
                  <a:srgbClr val="404040"/>
                </a:solidFill>
                <a:latin typeface="微軟正黑體" panose="020B0604030504040204" pitchFamily="34" charset="-120"/>
              </a:rPr>
              <a:t>　</a:t>
            </a:r>
          </a:p>
        </p:txBody>
      </p:sp>
      <p:sp>
        <p:nvSpPr>
          <p:cNvPr id="20" name="矩形 19"/>
          <p:cNvSpPr/>
          <p:nvPr/>
        </p:nvSpPr>
        <p:spPr>
          <a:xfrm>
            <a:off x="5164930" y="2941638"/>
            <a:ext cx="2596837" cy="208756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kumimoji="0" lang="zh-TW" altLang="en-US">
              <a:solidFill>
                <a:prstClr val="white"/>
              </a:solidFill>
            </a:endParaRPr>
          </a:p>
        </p:txBody>
      </p:sp>
      <p:cxnSp>
        <p:nvCxnSpPr>
          <p:cNvPr id="23" name="直線接點 22"/>
          <p:cNvCxnSpPr>
            <a:cxnSpLocks/>
          </p:cNvCxnSpPr>
          <p:nvPr/>
        </p:nvCxnSpPr>
        <p:spPr>
          <a:xfrm flipV="1">
            <a:off x="4916091" y="1725613"/>
            <a:ext cx="0" cy="2551112"/>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26" name="矩形 25"/>
          <p:cNvSpPr/>
          <p:nvPr/>
        </p:nvSpPr>
        <p:spPr>
          <a:xfrm>
            <a:off x="5180412" y="293690"/>
            <a:ext cx="2677715" cy="4016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r>
              <a:rPr kumimoji="0" lang="zh-TW" altLang="en-US" b="1" spc="130" dirty="0">
                <a:solidFill>
                  <a:srgbClr val="000000">
                    <a:lumMod val="75000"/>
                  </a:srgbClr>
                </a:solidFill>
                <a:latin typeface="微軟正黑體" panose="020B0604030504040204" pitchFamily="34" charset="-120"/>
              </a:rPr>
              <a:t> ●直接圖利：</a:t>
            </a:r>
            <a:endParaRPr kumimoji="0" lang="en-US" altLang="zh-TW" b="1" spc="130" dirty="0">
              <a:solidFill>
                <a:srgbClr val="000000">
                  <a:lumMod val="75000"/>
                </a:srgbClr>
              </a:solidFill>
              <a:latin typeface="微軟正黑體" panose="020B0604030504040204" pitchFamily="34" charset="-120"/>
            </a:endParaRPr>
          </a:p>
        </p:txBody>
      </p:sp>
      <p:sp>
        <p:nvSpPr>
          <p:cNvPr id="30" name="矩形 29"/>
          <p:cNvSpPr/>
          <p:nvPr/>
        </p:nvSpPr>
        <p:spPr>
          <a:xfrm>
            <a:off x="5173267" y="2963867"/>
            <a:ext cx="2676525" cy="4032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r>
              <a:rPr kumimoji="0" lang="zh-TW" altLang="en-US" b="1" spc="130" dirty="0">
                <a:solidFill>
                  <a:srgbClr val="000000">
                    <a:lumMod val="75000"/>
                  </a:srgbClr>
                </a:solidFill>
                <a:latin typeface="微軟正黑體" panose="020B0604030504040204" pitchFamily="34" charset="-120"/>
              </a:rPr>
              <a:t> ●間接圖利：</a:t>
            </a:r>
            <a:endParaRPr kumimoji="0" lang="en-US" altLang="zh-TW" b="1" spc="130" dirty="0">
              <a:solidFill>
                <a:srgbClr val="000000">
                  <a:lumMod val="75000"/>
                </a:srgbClr>
              </a:solidFill>
              <a:latin typeface="微軟正黑體" panose="020B0604030504040204" pitchFamily="34" charset="-120"/>
            </a:endParaRPr>
          </a:p>
        </p:txBody>
      </p:sp>
      <p:pic>
        <p:nvPicPr>
          <p:cNvPr id="25617" name="內容版面配置區 7"/>
          <p:cNvPicPr>
            <a:picLocks noChangeAspect="1"/>
          </p:cNvPicPr>
          <p:nvPr/>
        </p:nvPicPr>
        <p:blipFill>
          <a:blip r:embed="rId3" cstate="print"/>
          <a:srcRect/>
          <a:stretch>
            <a:fillRect/>
          </a:stretch>
        </p:blipFill>
        <p:spPr bwMode="auto">
          <a:xfrm>
            <a:off x="4207670" y="1131888"/>
            <a:ext cx="614363" cy="819150"/>
          </a:xfrm>
          <a:prstGeom prst="rect">
            <a:avLst/>
          </a:prstGeom>
          <a:noFill/>
          <a:ln w="9525">
            <a:noFill/>
            <a:miter lim="800000"/>
            <a:headEnd/>
            <a:tailEnd/>
          </a:ln>
        </p:spPr>
      </p:pic>
      <p:sp>
        <p:nvSpPr>
          <p:cNvPr id="31" name="文字方塊 30"/>
          <p:cNvSpPr txBox="1"/>
          <p:nvPr/>
        </p:nvSpPr>
        <p:spPr>
          <a:xfrm>
            <a:off x="5180410" y="4240213"/>
            <a:ext cx="2581357" cy="738664"/>
          </a:xfrm>
          <a:prstGeom prst="rect">
            <a:avLst/>
          </a:prstGeom>
          <a:noFill/>
        </p:spPr>
        <p:txBody>
          <a:bodyPr wrap="square">
            <a:spAutoFit/>
          </a:bodyPr>
          <a:lstStyle/>
          <a:p>
            <a:pPr defTabSz="914400" fontAlgn="auto">
              <a:spcBef>
                <a:spcPts val="0"/>
              </a:spcBef>
              <a:spcAft>
                <a:spcPts val="300"/>
              </a:spcAft>
              <a:defRPr/>
            </a:pPr>
            <a:r>
              <a:rPr kumimoji="0" lang="zh-TW" altLang="en-US" sz="1400" b="1" dirty="0">
                <a:solidFill>
                  <a:srgbClr val="A63121">
                    <a:lumMod val="50000"/>
                  </a:srgbClr>
                </a:solidFill>
                <a:latin typeface="微軟正黑體" panose="020B0604030504040204" pitchFamily="34" charset="-120"/>
                <a:ea typeface="微軟正黑體" panose="020B0604030504040204" pitchFamily="34" charset="-120"/>
              </a:rPr>
              <a:t>例如：採購承辦人要求得標廠商，必須讓其親友在該廠商掛名領薪。</a:t>
            </a:r>
          </a:p>
        </p:txBody>
      </p:sp>
      <p:sp>
        <p:nvSpPr>
          <p:cNvPr id="33" name="文字方塊 32"/>
          <p:cNvSpPr txBox="1"/>
          <p:nvPr/>
        </p:nvSpPr>
        <p:spPr>
          <a:xfrm>
            <a:off x="5180411" y="1938997"/>
            <a:ext cx="2677715" cy="523220"/>
          </a:xfrm>
          <a:prstGeom prst="rect">
            <a:avLst/>
          </a:prstGeom>
          <a:noFill/>
        </p:spPr>
        <p:txBody>
          <a:bodyPr wrap="square">
            <a:spAutoFit/>
          </a:bodyPr>
          <a:lstStyle/>
          <a:p>
            <a:pPr algn="just" defTabSz="914400" fontAlgn="auto">
              <a:spcBef>
                <a:spcPts val="0"/>
              </a:spcBef>
              <a:spcAft>
                <a:spcPts val="300"/>
              </a:spcAft>
              <a:defRPr/>
            </a:pPr>
            <a:r>
              <a:rPr kumimoji="0" lang="zh-TW" altLang="en-US" sz="1400" b="1" dirty="0">
                <a:solidFill>
                  <a:srgbClr val="A63121">
                    <a:lumMod val="50000"/>
                  </a:srgbClr>
                </a:solidFill>
                <a:latin typeface="微軟正黑體" panose="020B0604030504040204" pitchFamily="34" charset="-120"/>
                <a:ea typeface="微軟正黑體" panose="020B0604030504040204" pitchFamily="34" charset="-120"/>
              </a:rPr>
              <a:t>例如：採購承辦人洩漏評選委員名單讓特定廠商得標。</a:t>
            </a:r>
          </a:p>
        </p:txBody>
      </p:sp>
      <p:cxnSp>
        <p:nvCxnSpPr>
          <p:cNvPr id="15" name="直線單箭頭接點 14"/>
          <p:cNvCxnSpPr>
            <a:cxnSpLocks/>
          </p:cNvCxnSpPr>
          <p:nvPr/>
        </p:nvCxnSpPr>
        <p:spPr>
          <a:xfrm>
            <a:off x="4593035" y="2933701"/>
            <a:ext cx="336947" cy="7937"/>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49" name="直線單箭頭接點 48"/>
          <p:cNvCxnSpPr>
            <a:cxnSpLocks/>
          </p:cNvCxnSpPr>
          <p:nvPr/>
        </p:nvCxnSpPr>
        <p:spPr>
          <a:xfrm>
            <a:off x="4537735" y="4667883"/>
            <a:ext cx="169069" cy="9525"/>
          </a:xfrm>
          <a:prstGeom prst="straightConnector1">
            <a:avLst/>
          </a:prstGeom>
          <a:ln w="15875">
            <a:solidFill>
              <a:schemeClr val="accent3">
                <a:lumMod val="20000"/>
                <a:lumOff val="80000"/>
              </a:schemeClr>
            </a:solidFill>
            <a:headEnd type="none" w="med" len="med"/>
            <a:tailEnd type="none" w="med" len="med"/>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48" name="直線接點 47"/>
          <p:cNvCxnSpPr>
            <a:cxnSpLocks/>
          </p:cNvCxnSpPr>
          <p:nvPr/>
        </p:nvCxnSpPr>
        <p:spPr>
          <a:xfrm flipV="1">
            <a:off x="4690221" y="2941638"/>
            <a:ext cx="16669" cy="1741488"/>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28" name="標題 2">
            <a:extLst>
              <a:ext uri="{FF2B5EF4-FFF2-40B4-BE49-F238E27FC236}">
                <a16:creationId xmlns="" xmlns:a16="http://schemas.microsoft.com/office/drawing/2014/main" id="{E344BCC3-1DF8-4B28-9D5A-0563D59A09E7}"/>
              </a:ext>
            </a:extLst>
          </p:cNvPr>
          <p:cNvSpPr txBox="1">
            <a:spLocks/>
          </p:cNvSpPr>
          <p:nvPr/>
        </p:nvSpPr>
        <p:spPr>
          <a:xfrm>
            <a:off x="737576" y="169981"/>
            <a:ext cx="1566173" cy="513035"/>
          </a:xfrm>
          <a:prstGeom prst="rect">
            <a:avLst/>
          </a:prstGeom>
          <a:solidFill>
            <a:srgbClr val="FF99CC">
              <a:alpha val="90000"/>
            </a:srgbClr>
          </a:solidFill>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3200" kern="1200">
                <a:solidFill>
                  <a:schemeClr val="tx1"/>
                </a:solidFill>
                <a:latin typeface="細明體" panose="02020509000000000000" pitchFamily="49" charset="-120"/>
                <a:ea typeface="細明體" panose="02020509000000000000" pitchFamily="49" charset="-120"/>
                <a:cs typeface="+mj-cs"/>
              </a:defRPr>
            </a:lvl1pPr>
          </a:lstStyle>
          <a:p>
            <a:pPr algn="ctr" fontAlgn="auto">
              <a:spcAft>
                <a:spcPts val="0"/>
              </a:spcAft>
            </a:pPr>
            <a:r>
              <a:rPr kumimoji="0" lang="zh-TW" altLang="en-US" b="1" dirty="0">
                <a:solidFill>
                  <a:srgbClr val="404040"/>
                </a:solidFill>
                <a:latin typeface="微軟正黑體" panose="020B0604030504040204" pitchFamily="34" charset="-120"/>
                <a:ea typeface="微軟正黑體" panose="020B0604030504040204" pitchFamily="34" charset="-120"/>
              </a:rPr>
              <a:t>圖利罪</a:t>
            </a:r>
            <a:endParaRPr kumimoji="0" lang="zh-TW" altLang="en-US" dirty="0">
              <a:solidFill>
                <a:srgbClr val="404040"/>
              </a:solidFill>
              <a:latin typeface="微軟正黑體" panose="020B0604030504040204" pitchFamily="34" charset="-120"/>
              <a:ea typeface="微軟正黑體" panose="020B0604030504040204" pitchFamily="34" charset="-120"/>
            </a:endParaRPr>
          </a:p>
        </p:txBody>
      </p:sp>
      <p:grpSp>
        <p:nvGrpSpPr>
          <p:cNvPr id="36" name="群組 35">
            <a:extLst>
              <a:ext uri="{FF2B5EF4-FFF2-40B4-BE49-F238E27FC236}">
                <a16:creationId xmlns="" xmlns:a16="http://schemas.microsoft.com/office/drawing/2014/main" id="{0919C106-91B3-46E1-8706-D3F82BAAB2A0}"/>
              </a:ext>
            </a:extLst>
          </p:cNvPr>
          <p:cNvGrpSpPr/>
          <p:nvPr/>
        </p:nvGrpSpPr>
        <p:grpSpPr>
          <a:xfrm>
            <a:off x="-29995" y="-39170"/>
            <a:ext cx="884329" cy="1181817"/>
            <a:chOff x="-39994" y="-39170"/>
            <a:chExt cx="1179105" cy="1181817"/>
          </a:xfrm>
          <a:solidFill>
            <a:schemeClr val="bg1"/>
          </a:solidFill>
        </p:grpSpPr>
        <p:sp>
          <p:nvSpPr>
            <p:cNvPr id="37" name="橢圓 36">
              <a:extLst>
                <a:ext uri="{FF2B5EF4-FFF2-40B4-BE49-F238E27FC236}">
                  <a16:creationId xmlns="" xmlns:a16="http://schemas.microsoft.com/office/drawing/2014/main" id="{A6ACA1AE-3516-477D-A9A4-0F352B2DD380}"/>
                </a:ext>
              </a:extLst>
            </p:cNvPr>
            <p:cNvSpPr/>
            <p:nvPr/>
          </p:nvSpPr>
          <p:spPr>
            <a:xfrm>
              <a:off x="-39994" y="-39170"/>
              <a:ext cx="1179105" cy="1181817"/>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kumimoji="0" lang="zh-TW" altLang="en-US" dirty="0">
                <a:solidFill>
                  <a:prstClr val="white"/>
                </a:solidFill>
              </a:endParaRPr>
            </a:p>
          </p:txBody>
        </p:sp>
        <p:pic>
          <p:nvPicPr>
            <p:cNvPr id="38" name="圖形 37" descr="書籍">
              <a:extLst>
                <a:ext uri="{FF2B5EF4-FFF2-40B4-BE49-F238E27FC236}">
                  <a16:creationId xmlns="" xmlns:a16="http://schemas.microsoft.com/office/drawing/2014/main" id="{3CA18167-404D-4274-8C31-34705E7A405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2358" y="94538"/>
              <a:ext cx="914400" cy="914400"/>
            </a:xfrm>
            <a:prstGeom prst="rect">
              <a:avLst/>
            </a:prstGeom>
          </p:spPr>
        </p:pic>
      </p:grpSp>
      <p:cxnSp>
        <p:nvCxnSpPr>
          <p:cNvPr id="6" name="直線接點 5"/>
          <p:cNvCxnSpPr/>
          <p:nvPr/>
        </p:nvCxnSpPr>
        <p:spPr>
          <a:xfrm>
            <a:off x="3728573" y="5239305"/>
            <a:ext cx="958193"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a:off x="853630" y="5665866"/>
            <a:ext cx="3398689"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5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4521" y="4752752"/>
            <a:ext cx="2775098" cy="46783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9</a:t>
            </a:fld>
            <a:endParaRPr lang="zh-CN" altLang="en-US">
              <a:solidFill>
                <a:prstClr val="black">
                  <a:tint val="75000"/>
                </a:prstClr>
              </a:solidFill>
            </a:endParaRPr>
          </a:p>
        </p:txBody>
      </p:sp>
      <p:sp>
        <p:nvSpPr>
          <p:cNvPr id="18" name="矩形 17"/>
          <p:cNvSpPr/>
          <p:nvPr/>
        </p:nvSpPr>
        <p:spPr>
          <a:xfrm>
            <a:off x="201614" y="1136197"/>
            <a:ext cx="4600574" cy="4966891"/>
          </a:xfrm>
          <a:prstGeom prst="rect">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9" name="文字方塊 18"/>
          <p:cNvSpPr txBox="1"/>
          <p:nvPr/>
        </p:nvSpPr>
        <p:spPr>
          <a:xfrm>
            <a:off x="439738" y="2132013"/>
            <a:ext cx="4164012" cy="4581525"/>
          </a:xfrm>
          <a:prstGeom prst="rect">
            <a:avLst/>
          </a:prstGeom>
          <a:noFill/>
        </p:spPr>
        <p:txBody>
          <a:bodyPr>
            <a:spAutoFit/>
          </a:bodyPr>
          <a:lstStyle/>
          <a:p>
            <a:pPr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20" name="文字方塊 19"/>
          <p:cNvSpPr txBox="1"/>
          <p:nvPr/>
        </p:nvSpPr>
        <p:spPr>
          <a:xfrm>
            <a:off x="241300" y="2067420"/>
            <a:ext cx="4560887" cy="4516438"/>
          </a:xfrm>
          <a:prstGeom prst="rect">
            <a:avLst/>
          </a:prstGeom>
          <a:noFill/>
        </p:spPr>
        <p:txBody>
          <a:bodyPr wrap="square">
            <a:spAutoFit/>
          </a:bodyPr>
          <a:lstStyle/>
          <a:p>
            <a:pPr algn="just"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algn="just" fontAlgn="auto">
              <a:lnSpc>
                <a:spcPts val="35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algn="just" fontAlgn="auto">
              <a:lnSpc>
                <a:spcPts val="3000"/>
              </a:lnSpc>
              <a:spcBef>
                <a:spcPts val="0"/>
              </a:spcBef>
              <a:spcAft>
                <a:spcPts val="0"/>
              </a:spcAft>
              <a:defRPr/>
            </a:pPr>
            <a:endParaRPr kumimoji="0" lang="zh-TW" altLang="en-US" dirty="0">
              <a:latin typeface="+mn-lt"/>
              <a:ea typeface="+mn-ea"/>
            </a:endParaRPr>
          </a:p>
        </p:txBody>
      </p:sp>
      <p:grpSp>
        <p:nvGrpSpPr>
          <p:cNvPr id="29" name="群組 28"/>
          <p:cNvGrpSpPr/>
          <p:nvPr/>
        </p:nvGrpSpPr>
        <p:grpSpPr>
          <a:xfrm>
            <a:off x="259401" y="1113879"/>
            <a:ext cx="4542786" cy="985837"/>
            <a:chOff x="401638" y="1146176"/>
            <a:chExt cx="4542786" cy="819150"/>
          </a:xfrm>
          <a:solidFill>
            <a:srgbClr val="00B050"/>
          </a:solidFill>
        </p:grpSpPr>
        <p:sp>
          <p:nvSpPr>
            <p:cNvPr id="21" name="矩形: 圓角 8"/>
            <p:cNvSpPr/>
            <p:nvPr/>
          </p:nvSpPr>
          <p:spPr>
            <a:xfrm>
              <a:off x="401638" y="1198563"/>
              <a:ext cx="3959225" cy="6985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b="1" dirty="0">
                  <a:latin typeface="微軟正黑體" panose="020B0604030504040204" pitchFamily="34" charset="-120"/>
                  <a:ea typeface="微軟正黑體" panose="020B0604030504040204" pitchFamily="34" charset="-120"/>
                </a:rPr>
                <a:t>貪污治罪條例第</a:t>
              </a:r>
              <a:r>
                <a:rPr kumimoji="0" lang="en-US" altLang="zh-TW" b="1" dirty="0">
                  <a:latin typeface="微軟正黑體" panose="020B0604030504040204" pitchFamily="34" charset="-120"/>
                  <a:ea typeface="微軟正黑體" panose="020B0604030504040204" pitchFamily="34" charset="-120"/>
                </a:rPr>
                <a:t>6</a:t>
              </a:r>
              <a:r>
                <a:rPr kumimoji="0" lang="zh-TW" altLang="zh-TW" b="1" dirty="0">
                  <a:latin typeface="微軟正黑體" panose="020B0604030504040204" pitchFamily="34" charset="-120"/>
                  <a:ea typeface="微軟正黑體" panose="020B0604030504040204" pitchFamily="34" charset="-120"/>
                </a:rPr>
                <a:t>條第</a:t>
              </a:r>
              <a:r>
                <a:rPr kumimoji="0" lang="en-US" altLang="zh-TW" b="1" dirty="0">
                  <a:latin typeface="微軟正黑體" panose="020B0604030504040204" pitchFamily="34" charset="-120"/>
                  <a:ea typeface="微軟正黑體" panose="020B0604030504040204" pitchFamily="34" charset="-120"/>
                </a:rPr>
                <a:t>1</a:t>
              </a:r>
              <a:r>
                <a:rPr kumimoji="0" lang="zh-TW" altLang="zh-TW" b="1" dirty="0">
                  <a:latin typeface="微軟正黑體" panose="020B0604030504040204" pitchFamily="34" charset="-120"/>
                  <a:ea typeface="微軟正黑體" panose="020B0604030504040204" pitchFamily="34" charset="-120"/>
                </a:rPr>
                <a:t>項第</a:t>
              </a:r>
              <a:r>
                <a:rPr kumimoji="0" lang="en-US" altLang="zh-TW" b="1" dirty="0">
                  <a:latin typeface="微軟正黑體" panose="020B0604030504040204" pitchFamily="34" charset="-120"/>
                  <a:ea typeface="微軟正黑體" panose="020B0604030504040204" pitchFamily="34" charset="-120"/>
                </a:rPr>
                <a:t>5</a:t>
              </a:r>
              <a:r>
                <a:rPr kumimoji="0" lang="zh-TW" altLang="zh-TW" b="1" dirty="0">
                  <a:latin typeface="微軟正黑體" panose="020B0604030504040204" pitchFamily="34" charset="-120"/>
                  <a:ea typeface="微軟正黑體" panose="020B0604030504040204" pitchFamily="34" charset="-120"/>
                </a:rPr>
                <a:t>款</a:t>
              </a:r>
              <a:endParaRPr kumimoji="0" lang="en-US" altLang="zh-TW" b="1"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1600" b="1" dirty="0">
                  <a:latin typeface="微軟正黑體" panose="020B0604030504040204" pitchFamily="34" charset="-120"/>
                  <a:ea typeface="微軟正黑體" panose="020B0604030504040204" pitchFamily="34" charset="-120"/>
                </a:rPr>
                <a:t>（</a:t>
              </a:r>
              <a:r>
                <a:rPr kumimoji="0" lang="zh-TW" altLang="en-US"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a:t>
              </a:r>
              <a:r>
                <a:rPr kumimoji="0" lang="zh-TW" altLang="en-US" sz="1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事務，利用</a:t>
              </a:r>
              <a:r>
                <a:rPr kumimoji="0" lang="zh-TW" altLang="en-US"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職權機會或身分</a:t>
              </a:r>
              <a:r>
                <a:rPr kumimoji="0" lang="zh-TW" altLang="en-US" sz="16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a:t>
              </a:r>
              <a:r>
                <a:rPr kumimoji="0" lang="zh-TW" altLang="en-US" sz="1600" b="1" dirty="0" smtClean="0">
                  <a:latin typeface="微軟正黑體" panose="020B0604030504040204" pitchFamily="34" charset="-120"/>
                  <a:ea typeface="微軟正黑體" panose="020B0604030504040204" pitchFamily="34" charset="-120"/>
                </a:rPr>
                <a:t>）</a:t>
              </a:r>
              <a:endParaRPr kumimoji="0" lang="zh-TW" altLang="en-US" sz="1600" b="1" dirty="0">
                <a:latin typeface="微軟正黑體" panose="020B0604030504040204" pitchFamily="34" charset="-120"/>
                <a:ea typeface="微軟正黑體" panose="020B0604030504040204" pitchFamily="34" charset="-120"/>
              </a:endParaRPr>
            </a:p>
          </p:txBody>
        </p:sp>
        <p:pic>
          <p:nvPicPr>
            <p:cNvPr id="22" name="內容版面配置區 7"/>
            <p:cNvPicPr>
              <a:picLocks noChangeAspect="1"/>
            </p:cNvPicPr>
            <p:nvPr/>
          </p:nvPicPr>
          <p:blipFill>
            <a:blip r:embed="rId2" cstate="email"/>
            <a:srcRect/>
            <a:stretch>
              <a:fillRect/>
            </a:stretch>
          </p:blipFill>
          <p:spPr>
            <a:xfrm>
              <a:off x="4109399" y="1146176"/>
              <a:ext cx="835025" cy="819150"/>
            </a:xfrm>
            <a:prstGeom prst="rect">
              <a:avLst/>
            </a:prstGeom>
            <a:noFill/>
          </p:spPr>
        </p:pic>
      </p:grpSp>
      <p:sp>
        <p:nvSpPr>
          <p:cNvPr id="23" name="語音泡泡: 橢圓形 2"/>
          <p:cNvSpPr/>
          <p:nvPr/>
        </p:nvSpPr>
        <p:spPr>
          <a:xfrm>
            <a:off x="5029200" y="1547813"/>
            <a:ext cx="4038600" cy="4003675"/>
          </a:xfrm>
          <a:prstGeom prst="wedgeEllipseCallout">
            <a:avLst>
              <a:gd name="adj1" fmla="val -51797"/>
              <a:gd name="adj2" fmla="val 3415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200"/>
              </a:lnSpc>
              <a:spcBef>
                <a:spcPts val="0"/>
              </a:spcBef>
              <a:spcAft>
                <a:spcPts val="0"/>
              </a:spcAft>
              <a:defRPr/>
            </a:pP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本款是</a:t>
            </a:r>
            <a:r>
              <a:rPr kumimoji="0" lang="zh-TW" altLang="en-US" sz="2400"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非主管或監督事務圖利罪</a:t>
            </a:r>
            <a:r>
              <a:rPr kumimoji="0" lang="zh-TW" altLang="en-US" sz="2400" dirty="0">
                <a:solidFill>
                  <a:srgbClr val="FF0000"/>
                </a:solidFill>
                <a:latin typeface="微軟正黑體" panose="020B0604030504040204" pitchFamily="34" charset="-120"/>
                <a:ea typeface="微軟正黑體" panose="020B0604030504040204" pitchFamily="34" charset="-120"/>
              </a:rPr>
              <a:t>」</a:t>
            </a: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，表示行為</a:t>
            </a:r>
            <a:r>
              <a:rPr kumimoji="0" lang="zh-TW" altLang="en-US" sz="2400" dirty="0" smtClean="0">
                <a:solidFill>
                  <a:schemeClr val="tx1">
                    <a:lumMod val="85000"/>
                    <a:lumOff val="15000"/>
                  </a:schemeClr>
                </a:solidFill>
                <a:latin typeface="微軟正黑體" panose="020B0604030504040204" pitchFamily="34" charset="-120"/>
                <a:ea typeface="微軟正黑體" panose="020B0604030504040204" pitchFamily="34" charset="-120"/>
              </a:rPr>
              <a:t>人不是</a:t>
            </a: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在自己主管或監督的事務上，直接行使職務替自己或他人取得不法</a:t>
            </a:r>
            <a:r>
              <a:rPr kumimoji="0" lang="zh-TW" altLang="en-US" sz="2400" dirty="0" smtClean="0">
                <a:solidFill>
                  <a:schemeClr val="tx1">
                    <a:lumMod val="85000"/>
                    <a:lumOff val="15000"/>
                  </a:schemeClr>
                </a:solidFill>
                <a:latin typeface="微軟正黑體" panose="020B0604030504040204" pitchFamily="34" charset="-120"/>
                <a:ea typeface="微軟正黑體" panose="020B0604030504040204" pitchFamily="34" charset="-120"/>
              </a:rPr>
              <a:t>利益</a:t>
            </a: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kumimoji="0" lang="en-US" altLang="zh-TW" sz="24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28" name="標題 1"/>
          <p:cNvSpPr txBox="1">
            <a:spLocks/>
          </p:cNvSpPr>
          <p:nvPr/>
        </p:nvSpPr>
        <p:spPr>
          <a:xfrm>
            <a:off x="916955" y="259513"/>
            <a:ext cx="7886700" cy="628103"/>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2400" b="1" kern="1200">
                <a:solidFill>
                  <a:schemeClr val="bg2"/>
                </a:solidFill>
                <a:latin typeface="+mj-lt"/>
                <a:ea typeface="+mj-ea"/>
                <a:cs typeface="+mj-cs"/>
              </a:defRPr>
            </a:lvl1pPr>
          </a:lstStyle>
          <a:p>
            <a:pPr fontAlgn="auto">
              <a:spcAft>
                <a:spcPts val="0"/>
              </a:spcAft>
              <a:defRPr/>
            </a:pPr>
            <a:r>
              <a:rPr kumimoji="0" lang="zh-TW" altLang="en-US" sz="3200" dirty="0">
                <a:solidFill>
                  <a:srgbClr val="2AADDA"/>
                </a:solidFill>
              </a:rPr>
              <a:t>法令</a:t>
            </a:r>
            <a:r>
              <a:rPr kumimoji="0" lang="zh-TW" altLang="en-US" sz="3200" dirty="0" smtClean="0">
                <a:solidFill>
                  <a:srgbClr val="2AADDA"/>
                </a:solidFill>
              </a:rPr>
              <a:t>介紹</a:t>
            </a:r>
            <a:endParaRPr kumimoji="0" lang="zh-TW" altLang="en-US" sz="3200" dirty="0">
              <a:solidFill>
                <a:srgbClr val="2AADDA"/>
              </a:solidFill>
            </a:endParaRPr>
          </a:p>
        </p:txBody>
      </p:sp>
      <p:pic>
        <p:nvPicPr>
          <p:cNvPr id="11" name="Picture 2" descr="http://icons.iconarchive.com/icons/hopstarter/sleek-xp-basic/128/Administrator-icon.png"/>
          <p:cNvPicPr>
            <a:picLocks noChangeAspect="1" noChangeArrowheads="1"/>
          </p:cNvPicPr>
          <p:nvPr/>
        </p:nvPicPr>
        <p:blipFill>
          <a:blip r:embed="rId3" cstate="email"/>
          <a:srcRect/>
          <a:stretch>
            <a:fillRect/>
          </a:stretch>
        </p:blipFill>
        <p:spPr bwMode="auto">
          <a:xfrm>
            <a:off x="6438900" y="703263"/>
            <a:ext cx="1219200" cy="1219200"/>
          </a:xfrm>
          <a:prstGeom prst="rect">
            <a:avLst/>
          </a:prstGeom>
          <a:noFill/>
          <a:ln w="9525">
            <a:noFill/>
            <a:miter lim="800000"/>
            <a:headEnd/>
            <a:tailEnd/>
          </a:ln>
        </p:spPr>
      </p:pic>
    </p:spTree>
    <p:extLst>
      <p:ext uri="{BB962C8B-B14F-4D97-AF65-F5344CB8AC3E}">
        <p14:creationId xmlns:p14="http://schemas.microsoft.com/office/powerpoint/2010/main" val="20774337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theme/theme1.xml><?xml version="1.0" encoding="utf-8"?>
<a:theme xmlns:a="http://schemas.openxmlformats.org/drawingml/2006/main" name="兒童朋友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13246153_TF03896101.potx" id="{6A3A4BDE-38F3-481F-95FA-0BBF6CA84F65}" vid="{124C5BAE-A73E-45D1-9C79-D966FFA50C0E}"/>
    </a:ext>
  </a:extLst>
</a:theme>
</file>

<file path=ppt/theme/theme2.xml><?xml version="1.0" encoding="utf-8"?>
<a:theme xmlns:a="http://schemas.openxmlformats.org/drawingml/2006/main" name="圖庫">
  <a:themeElements>
    <a:clrScheme name="自訂 6">
      <a:dk1>
        <a:sysClr val="windowText" lastClr="000000"/>
      </a:dk1>
      <a:lt1>
        <a:sysClr val="window" lastClr="FFFFFF"/>
      </a:lt1>
      <a:dk2>
        <a:srgbClr val="455F51"/>
      </a:dk2>
      <a:lt2>
        <a:srgbClr val="E3DED1"/>
      </a:lt2>
      <a:accent1>
        <a:srgbClr val="FFC000"/>
      </a:accent1>
      <a:accent2>
        <a:srgbClr val="FF6699"/>
      </a:accent2>
      <a:accent3>
        <a:srgbClr val="C0CF3A"/>
      </a:accent3>
      <a:accent4>
        <a:srgbClr val="029676"/>
      </a:accent4>
      <a:accent5>
        <a:srgbClr val="4AB5C4"/>
      </a:accent5>
      <a:accent6>
        <a:srgbClr val="7030A0"/>
      </a:accent6>
      <a:hlink>
        <a:srgbClr val="6B9F25"/>
      </a:hlink>
      <a:folHlink>
        <a:srgbClr val="B26B02"/>
      </a:folHlink>
    </a:clrScheme>
    <a:fontScheme name="圖庫">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圖庫">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9171</TotalTime>
  <Words>2938</Words>
  <Application>Microsoft Office PowerPoint</Application>
  <PresentationFormat>如螢幕大小 (4:3)</PresentationFormat>
  <Paragraphs>267</Paragraphs>
  <Slides>34</Slides>
  <Notes>12</Notes>
  <HiddenSlides>0</HiddenSlides>
  <MMClips>0</MMClips>
  <ScaleCrop>false</ScaleCrop>
  <HeadingPairs>
    <vt:vector size="4" baseType="variant">
      <vt:variant>
        <vt:lpstr>佈景主題</vt:lpstr>
      </vt:variant>
      <vt:variant>
        <vt:i4>2</vt:i4>
      </vt:variant>
      <vt:variant>
        <vt:lpstr>投影片標題</vt:lpstr>
      </vt:variant>
      <vt:variant>
        <vt:i4>34</vt:i4>
      </vt:variant>
    </vt:vector>
  </HeadingPairs>
  <TitlesOfParts>
    <vt:vector size="36" baseType="lpstr">
      <vt:lpstr>兒童朋友 16x9</vt:lpstr>
      <vt:lpstr>圖庫</vt:lpstr>
      <vt:lpstr> 破解圖利與便民迷思</vt:lpstr>
      <vt:lpstr>PowerPoint 簡報</vt:lpstr>
      <vt:lpstr>PowerPoint 簡報</vt:lpstr>
      <vt:lpstr>圖利VS便民</vt:lpstr>
      <vt:lpstr>PowerPoint 簡報</vt:lpstr>
      <vt:lpstr>PowerPoint 簡報</vt:lpstr>
      <vt:lpstr>PowerPoint 簡報</vt:lpstr>
      <vt:lpstr>PowerPoint 簡報</vt:lpstr>
      <vt:lpstr>PowerPoint 簡報</vt:lpstr>
      <vt:lpstr>PowerPoint 簡報</vt:lpstr>
      <vt:lpstr>PowerPoint 簡報</vt:lpstr>
      <vt:lpstr>區辨標準</vt:lpstr>
      <vt:lpstr>便民措施</vt:lpstr>
      <vt:lpstr>PowerPoint 簡報</vt:lpstr>
      <vt:lpstr> 安檢做得好，安全沒煩惱 </vt:lpstr>
      <vt:lpstr> 安檢做得好，安全沒煩惱 </vt:lpstr>
      <vt:lpstr> 安檢做得好，安全沒煩惱 </vt:lpstr>
      <vt:lpstr> 安檢做得好，安全沒煩惱 </vt:lpstr>
      <vt:lpstr>  濫用補助款，依法應催還 </vt:lpstr>
      <vt:lpstr>  濫用補助款，依法應催還</vt:lpstr>
      <vt:lpstr> 審核念舊情，小心禍上身 </vt:lpstr>
      <vt:lpstr> 審核念舊情，小心禍上身</vt:lpstr>
      <vt:lpstr>  審核念舊情，小心禍上身 </vt:lpstr>
      <vt:lpstr>PowerPoint 簡報</vt:lpstr>
      <vt:lpstr>Q1：圖利罪的構成要件？</vt:lpstr>
      <vt:lpstr>Q2：不正利益的種類？</vt:lpstr>
      <vt:lpstr>Q3：圖利與便民的區辨？</vt:lpstr>
      <vt:lpstr>PowerPoint 簡報</vt:lpstr>
      <vt:lpstr>PowerPoint 簡報</vt:lpstr>
      <vt:lpstr>PowerPoint 簡報</vt:lpstr>
      <vt:lpstr>PowerPoint 簡報</vt:lpstr>
      <vt:lpstr>PowerPoint 簡報</vt:lpstr>
      <vt:lpstr>結語</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735</cp:revision>
  <cp:lastPrinted>2019-06-19T03:24:58Z</cp:lastPrinted>
  <dcterms:created xsi:type="dcterms:W3CDTF">2017-02-21T07:02:58Z</dcterms:created>
  <dcterms:modified xsi:type="dcterms:W3CDTF">2019-08-15T08:15:04Z</dcterms:modified>
</cp:coreProperties>
</file>