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9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82" r:id="rId24"/>
    <p:sldId id="283" r:id="rId25"/>
    <p:sldId id="276" r:id="rId26"/>
    <p:sldId id="279" r:id="rId27"/>
    <p:sldId id="285" r:id="rId28"/>
    <p:sldId id="286" r:id="rId29"/>
    <p:sldId id="287" r:id="rId30"/>
    <p:sldId id="288" r:id="rId31"/>
    <p:sldId id="289" r:id="rId32"/>
    <p:sldId id="290" r:id="rId33"/>
    <p:sldId id="308" r:id="rId34"/>
    <p:sldId id="291" r:id="rId35"/>
    <p:sldId id="292" r:id="rId36"/>
    <p:sldId id="309" r:id="rId37"/>
    <p:sldId id="310" r:id="rId38"/>
    <p:sldId id="295" r:id="rId39"/>
    <p:sldId id="297" r:id="rId40"/>
    <p:sldId id="311" r:id="rId41"/>
    <p:sldId id="312" r:id="rId42"/>
    <p:sldId id="293" r:id="rId43"/>
    <p:sldId id="294" r:id="rId44"/>
    <p:sldId id="298" r:id="rId45"/>
    <p:sldId id="299" r:id="rId46"/>
    <p:sldId id="313" r:id="rId47"/>
    <p:sldId id="300" r:id="rId48"/>
    <p:sldId id="301" r:id="rId49"/>
    <p:sldId id="302" r:id="rId50"/>
    <p:sldId id="303" r:id="rId51"/>
    <p:sldId id="314" r:id="rId52"/>
    <p:sldId id="315" r:id="rId53"/>
    <p:sldId id="316" r:id="rId54"/>
    <p:sldId id="304" r:id="rId55"/>
    <p:sldId id="317" r:id="rId56"/>
    <p:sldId id="306" r:id="rId57"/>
    <p:sldId id="319" r:id="rId58"/>
    <p:sldId id="320" r:id="rId59"/>
    <p:sldId id="321" r:id="rId60"/>
    <p:sldId id="325" r:id="rId61"/>
    <p:sldId id="307" r:id="rId62"/>
    <p:sldId id="322" r:id="rId63"/>
    <p:sldId id="323" r:id="rId64"/>
    <p:sldId id="284" r:id="rId6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B6CDED"/>
    <a:srgbClr val="52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5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9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1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3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03FC1E4F-3216-FB0D-373B-8899E05704CC}"/>
              </a:ext>
            </a:extLst>
          </p:cNvPr>
          <p:cNvSpPr/>
          <p:nvPr/>
        </p:nvSpPr>
        <p:spPr>
          <a:xfrm>
            <a:off x="165100" y="196850"/>
            <a:ext cx="11861800" cy="6464300"/>
          </a:xfrm>
          <a:prstGeom prst="roundRect">
            <a:avLst>
              <a:gd name="adj" fmla="val 1736"/>
            </a:avLst>
          </a:prstGeom>
          <a:solidFill>
            <a:srgbClr val="B6CDED"/>
          </a:solidFill>
          <a:ln>
            <a:noFill/>
          </a:ln>
          <a:effectLst>
            <a:outerShdw blurRad="127000" dist="190500" dir="5400000" sx="98000" sy="98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사각형: 둥근 한쪽 모서리 41">
            <a:extLst>
              <a:ext uri="{FF2B5EF4-FFF2-40B4-BE49-F238E27FC236}">
                <a16:creationId xmlns:a16="http://schemas.microsoft.com/office/drawing/2014/main" id="{3CA76A66-D7C3-E2F0-A46A-4E9F3958958F}"/>
              </a:ext>
            </a:extLst>
          </p:cNvPr>
          <p:cNvSpPr/>
          <p:nvPr/>
        </p:nvSpPr>
        <p:spPr>
          <a:xfrm flipV="1">
            <a:off x="11290300" y="825500"/>
            <a:ext cx="736600" cy="5835650"/>
          </a:xfrm>
          <a:prstGeom prst="round1Rect">
            <a:avLst/>
          </a:prstGeom>
          <a:solidFill>
            <a:srgbClr val="5290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사각형: 둥근 위쪽 모서리 37">
            <a:extLst>
              <a:ext uri="{FF2B5EF4-FFF2-40B4-BE49-F238E27FC236}">
                <a16:creationId xmlns:a16="http://schemas.microsoft.com/office/drawing/2014/main" id="{E4D0DE95-1BA2-CBC1-EB00-5019BD07F0D3}"/>
              </a:ext>
            </a:extLst>
          </p:cNvPr>
          <p:cNvSpPr/>
          <p:nvPr/>
        </p:nvSpPr>
        <p:spPr>
          <a:xfrm>
            <a:off x="165100" y="196850"/>
            <a:ext cx="11861800" cy="628650"/>
          </a:xfrm>
          <a:prstGeom prst="round2SameRect">
            <a:avLst>
              <a:gd name="adj1" fmla="val 2070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사각형: 둥근 모서리 6">
            <a:extLst>
              <a:ext uri="{FF2B5EF4-FFF2-40B4-BE49-F238E27FC236}">
                <a16:creationId xmlns:a16="http://schemas.microsoft.com/office/drawing/2014/main" id="{C6E3D84F-F876-1C69-060D-16D89C94E59A}"/>
              </a:ext>
            </a:extLst>
          </p:cNvPr>
          <p:cNvSpPr/>
          <p:nvPr/>
        </p:nvSpPr>
        <p:spPr>
          <a:xfrm>
            <a:off x="353727" y="341971"/>
            <a:ext cx="6590450" cy="360000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ko-KR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103BF97-8EE8-5B6C-3F5C-6FAEFB550DFD}"/>
              </a:ext>
            </a:extLst>
          </p:cNvPr>
          <p:cNvGrpSpPr/>
          <p:nvPr/>
        </p:nvGrpSpPr>
        <p:grpSpPr>
          <a:xfrm>
            <a:off x="6685596" y="342474"/>
            <a:ext cx="341747" cy="359497"/>
            <a:chOff x="2412999" y="383419"/>
            <a:chExt cx="223885" cy="235513"/>
          </a:xfrm>
        </p:grpSpPr>
        <p:sp>
          <p:nvSpPr>
            <p:cNvPr id="52" name="사각형: 둥근 위쪽 모서리 51">
              <a:extLst>
                <a:ext uri="{FF2B5EF4-FFF2-40B4-BE49-F238E27FC236}">
                  <a16:creationId xmlns:a16="http://schemas.microsoft.com/office/drawing/2014/main" id="{4C9A6C3A-E4E8-F3DA-1E2D-A6B4127B1870}"/>
                </a:ext>
              </a:extLst>
            </p:cNvPr>
            <p:cNvSpPr/>
            <p:nvPr/>
          </p:nvSpPr>
          <p:spPr>
            <a:xfrm rot="5400000">
              <a:off x="2407185" y="389233"/>
              <a:ext cx="235513" cy="223885"/>
            </a:xfrm>
            <a:prstGeom prst="round2Same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ko-KR" altLang="en-US" sz="1600" dirty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A87CB1D-C491-AD46-644F-B4CA9AA6559E}"/>
                </a:ext>
              </a:extLst>
            </p:cNvPr>
            <p:cNvGrpSpPr/>
            <p:nvPr/>
          </p:nvGrpSpPr>
          <p:grpSpPr>
            <a:xfrm>
              <a:off x="2469239" y="436643"/>
              <a:ext cx="108035" cy="127822"/>
              <a:chOff x="7903029" y="1102744"/>
              <a:chExt cx="178934" cy="211706"/>
            </a:xfrm>
          </p:grpSpPr>
          <p:sp>
            <p:nvSpPr>
              <p:cNvPr id="54" name="원호 53">
                <a:extLst>
                  <a:ext uri="{FF2B5EF4-FFF2-40B4-BE49-F238E27FC236}">
                    <a16:creationId xmlns:a16="http://schemas.microsoft.com/office/drawing/2014/main" id="{E55B56C3-B908-BB42-E058-1334928A1C24}"/>
                  </a:ext>
                </a:extLst>
              </p:cNvPr>
              <p:cNvSpPr/>
              <p:nvPr/>
            </p:nvSpPr>
            <p:spPr>
              <a:xfrm>
                <a:off x="7903029" y="1102744"/>
                <a:ext cx="159658" cy="159658"/>
              </a:xfrm>
              <a:prstGeom prst="arc">
                <a:avLst>
                  <a:gd name="adj1" fmla="val 7661534"/>
                  <a:gd name="adj2" fmla="val 3290856"/>
                </a:avLst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원호 54">
                <a:extLst>
                  <a:ext uri="{FF2B5EF4-FFF2-40B4-BE49-F238E27FC236}">
                    <a16:creationId xmlns:a16="http://schemas.microsoft.com/office/drawing/2014/main" id="{23183E6C-3531-1A5F-852E-AC142879F54E}"/>
                  </a:ext>
                </a:extLst>
              </p:cNvPr>
              <p:cNvSpPr/>
              <p:nvPr/>
            </p:nvSpPr>
            <p:spPr>
              <a:xfrm>
                <a:off x="7903029" y="1102744"/>
                <a:ext cx="159658" cy="159658"/>
              </a:xfrm>
              <a:prstGeom prst="arc">
                <a:avLst>
                  <a:gd name="adj1" fmla="val 5171035"/>
                  <a:gd name="adj2" fmla="val 6163513"/>
                </a:avLst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12F6E581-675C-7E3E-6A89-3F9D1754C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9127" y="1250723"/>
                <a:ext cx="52836" cy="63727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사각형: 둥근 한쪽 모서리 40">
            <a:extLst>
              <a:ext uri="{FF2B5EF4-FFF2-40B4-BE49-F238E27FC236}">
                <a16:creationId xmlns:a16="http://schemas.microsoft.com/office/drawing/2014/main" id="{50B6AEFB-D600-1032-9430-C101C9768082}"/>
              </a:ext>
            </a:extLst>
          </p:cNvPr>
          <p:cNvSpPr/>
          <p:nvPr/>
        </p:nvSpPr>
        <p:spPr>
          <a:xfrm>
            <a:off x="11290300" y="196850"/>
            <a:ext cx="736600" cy="628650"/>
          </a:xfrm>
          <a:prstGeom prst="round1Rect">
            <a:avLst/>
          </a:prstGeom>
          <a:solidFill>
            <a:srgbClr val="529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B8C4858-7EED-F54E-C25D-B9BFA6CB0040}"/>
              </a:ext>
            </a:extLst>
          </p:cNvPr>
          <p:cNvGrpSpPr/>
          <p:nvPr/>
        </p:nvGrpSpPr>
        <p:grpSpPr>
          <a:xfrm>
            <a:off x="11544916" y="383419"/>
            <a:ext cx="267562" cy="246269"/>
            <a:chOff x="11741082" y="6493971"/>
            <a:chExt cx="322250" cy="296605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650EB38-B04E-B943-BCE4-C13B77232D23}"/>
                </a:ext>
              </a:extLst>
            </p:cNvPr>
            <p:cNvSpPr/>
            <p:nvPr/>
          </p:nvSpPr>
          <p:spPr>
            <a:xfrm>
              <a:off x="11741082" y="6607825"/>
              <a:ext cx="216000" cy="3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EB430BE-19DB-4E19-862E-4A2B7A8A7990}"/>
                </a:ext>
              </a:extLst>
            </p:cNvPr>
            <p:cNvSpPr/>
            <p:nvPr/>
          </p:nvSpPr>
          <p:spPr>
            <a:xfrm>
              <a:off x="11741082" y="6684024"/>
              <a:ext cx="216000" cy="3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93BD7C4-B0B4-077C-D964-5BC3C3DD6624}"/>
                </a:ext>
              </a:extLst>
            </p:cNvPr>
            <p:cNvSpPr/>
            <p:nvPr/>
          </p:nvSpPr>
          <p:spPr>
            <a:xfrm>
              <a:off x="11741082" y="6760225"/>
              <a:ext cx="216000" cy="3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29BF972A-A25B-7FF1-FA03-0FA6E84FEF26}"/>
                </a:ext>
              </a:extLst>
            </p:cNvPr>
            <p:cNvGrpSpPr/>
            <p:nvPr/>
          </p:nvGrpSpPr>
          <p:grpSpPr>
            <a:xfrm>
              <a:off x="11889833" y="6493971"/>
              <a:ext cx="173499" cy="173499"/>
              <a:chOff x="334850" y="297656"/>
              <a:chExt cx="223950" cy="223950"/>
            </a:xfrm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F2C32BA6-4BF1-4D19-E44C-B72C4257E234}"/>
                  </a:ext>
                </a:extLst>
              </p:cNvPr>
              <p:cNvSpPr/>
              <p:nvPr/>
            </p:nvSpPr>
            <p:spPr>
              <a:xfrm>
                <a:off x="334850" y="297656"/>
                <a:ext cx="223950" cy="22395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B173C80E-63F4-6D6A-3CE9-5AD7E35779F4}"/>
                  </a:ext>
                </a:extLst>
              </p:cNvPr>
              <p:cNvGrpSpPr/>
              <p:nvPr/>
            </p:nvGrpSpPr>
            <p:grpSpPr>
              <a:xfrm>
                <a:off x="411038" y="347496"/>
                <a:ext cx="57216" cy="114465"/>
                <a:chOff x="372950" y="235579"/>
                <a:chExt cx="107969" cy="216000"/>
              </a:xfrm>
            </p:grpSpPr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163D81D0-776D-67C5-DA88-C8066A7A5550}"/>
                    </a:ext>
                  </a:extLst>
                </p:cNvPr>
                <p:cNvSpPr/>
                <p:nvPr/>
              </p:nvSpPr>
              <p:spPr>
                <a:xfrm rot="19800000">
                  <a:off x="372950" y="302756"/>
                  <a:ext cx="3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사각형: 둥근 모서리 50">
                  <a:extLst>
                    <a:ext uri="{FF2B5EF4-FFF2-40B4-BE49-F238E27FC236}">
                      <a16:creationId xmlns:a16="http://schemas.microsoft.com/office/drawing/2014/main" id="{C899300C-921A-69D3-9CA5-EBF5B2ED3087}"/>
                    </a:ext>
                  </a:extLst>
                </p:cNvPr>
                <p:cNvSpPr/>
                <p:nvPr/>
              </p:nvSpPr>
              <p:spPr>
                <a:xfrm rot="1800000">
                  <a:off x="444919" y="235579"/>
                  <a:ext cx="36000" cy="21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3" name="圖片 2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D98ACF75-B094-ACCF-8CDE-EA9197E3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5" y="1033093"/>
            <a:ext cx="11628430" cy="52218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AC0CFE3-42E2-A36E-E0C4-F6E2E3EF3E87}"/>
              </a:ext>
            </a:extLst>
          </p:cNvPr>
          <p:cNvSpPr/>
          <p:nvPr/>
        </p:nvSpPr>
        <p:spPr>
          <a:xfrm>
            <a:off x="2558642" y="4538444"/>
            <a:ext cx="7794900" cy="1653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Box 61">
            <a:extLst>
              <a:ext uri="{FF2B5EF4-FFF2-40B4-BE49-F238E27FC236}">
                <a16:creationId xmlns:a16="http://schemas.microsoft.com/office/drawing/2014/main" id="{81DDCF90-B0BA-4747-7D22-5B8ECB25CC98}"/>
              </a:ext>
            </a:extLst>
          </p:cNvPr>
          <p:cNvSpPr txBox="1"/>
          <p:nvPr/>
        </p:nvSpPr>
        <p:spPr>
          <a:xfrm>
            <a:off x="4540817" y="4991187"/>
            <a:ext cx="3110362" cy="707886"/>
          </a:xfrm>
          <a:custGeom>
            <a:avLst/>
            <a:gdLst>
              <a:gd name="connsiteX0" fmla="*/ 0 w 3110362"/>
              <a:gd name="connsiteY0" fmla="*/ 0 h 707886"/>
              <a:gd name="connsiteX1" fmla="*/ 590969 w 3110362"/>
              <a:gd name="connsiteY1" fmla="*/ 0 h 707886"/>
              <a:gd name="connsiteX2" fmla="*/ 1119730 w 3110362"/>
              <a:gd name="connsiteY2" fmla="*/ 0 h 707886"/>
              <a:gd name="connsiteX3" fmla="*/ 1772906 w 3110362"/>
              <a:gd name="connsiteY3" fmla="*/ 0 h 707886"/>
              <a:gd name="connsiteX4" fmla="*/ 2394979 w 3110362"/>
              <a:gd name="connsiteY4" fmla="*/ 0 h 707886"/>
              <a:gd name="connsiteX5" fmla="*/ 3110362 w 3110362"/>
              <a:gd name="connsiteY5" fmla="*/ 0 h 707886"/>
              <a:gd name="connsiteX6" fmla="*/ 3110362 w 3110362"/>
              <a:gd name="connsiteY6" fmla="*/ 368101 h 707886"/>
              <a:gd name="connsiteX7" fmla="*/ 3110362 w 3110362"/>
              <a:gd name="connsiteY7" fmla="*/ 707886 h 707886"/>
              <a:gd name="connsiteX8" fmla="*/ 2457186 w 3110362"/>
              <a:gd name="connsiteY8" fmla="*/ 707886 h 707886"/>
              <a:gd name="connsiteX9" fmla="*/ 1772906 w 3110362"/>
              <a:gd name="connsiteY9" fmla="*/ 707886 h 707886"/>
              <a:gd name="connsiteX10" fmla="*/ 1088627 w 3110362"/>
              <a:gd name="connsiteY10" fmla="*/ 707886 h 707886"/>
              <a:gd name="connsiteX11" fmla="*/ 0 w 3110362"/>
              <a:gd name="connsiteY11" fmla="*/ 707886 h 707886"/>
              <a:gd name="connsiteX12" fmla="*/ 0 w 3110362"/>
              <a:gd name="connsiteY12" fmla="*/ 375180 h 707886"/>
              <a:gd name="connsiteX13" fmla="*/ 0 w 3110362"/>
              <a:gd name="connsiteY13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0362" h="707886" fill="none" extrusionOk="0">
                <a:moveTo>
                  <a:pt x="0" y="0"/>
                </a:moveTo>
                <a:cubicBezTo>
                  <a:pt x="149975" y="13345"/>
                  <a:pt x="468692" y="-18523"/>
                  <a:pt x="590969" y="0"/>
                </a:cubicBezTo>
                <a:cubicBezTo>
                  <a:pt x="713246" y="18523"/>
                  <a:pt x="947700" y="-364"/>
                  <a:pt x="1119730" y="0"/>
                </a:cubicBezTo>
                <a:cubicBezTo>
                  <a:pt x="1291760" y="364"/>
                  <a:pt x="1626929" y="26977"/>
                  <a:pt x="1772906" y="0"/>
                </a:cubicBezTo>
                <a:cubicBezTo>
                  <a:pt x="1918883" y="-26977"/>
                  <a:pt x="2229368" y="11137"/>
                  <a:pt x="2394979" y="0"/>
                </a:cubicBezTo>
                <a:cubicBezTo>
                  <a:pt x="2560590" y="-11137"/>
                  <a:pt x="2768637" y="24310"/>
                  <a:pt x="3110362" y="0"/>
                </a:cubicBezTo>
                <a:cubicBezTo>
                  <a:pt x="3103781" y="179750"/>
                  <a:pt x="3093595" y="221925"/>
                  <a:pt x="3110362" y="368101"/>
                </a:cubicBezTo>
                <a:cubicBezTo>
                  <a:pt x="3127129" y="514277"/>
                  <a:pt x="3097071" y="572176"/>
                  <a:pt x="3110362" y="707886"/>
                </a:cubicBezTo>
                <a:cubicBezTo>
                  <a:pt x="2786407" y="726371"/>
                  <a:pt x="2725399" y="703837"/>
                  <a:pt x="2457186" y="707886"/>
                </a:cubicBezTo>
                <a:cubicBezTo>
                  <a:pt x="2188973" y="711935"/>
                  <a:pt x="1994081" y="687500"/>
                  <a:pt x="1772906" y="707886"/>
                </a:cubicBezTo>
                <a:cubicBezTo>
                  <a:pt x="1551731" y="728272"/>
                  <a:pt x="1268467" y="674082"/>
                  <a:pt x="1088627" y="707886"/>
                </a:cubicBezTo>
                <a:cubicBezTo>
                  <a:pt x="908787" y="741690"/>
                  <a:pt x="542317" y="683958"/>
                  <a:pt x="0" y="707886"/>
                </a:cubicBezTo>
                <a:cubicBezTo>
                  <a:pt x="-8166" y="594523"/>
                  <a:pt x="-11304" y="479390"/>
                  <a:pt x="0" y="375180"/>
                </a:cubicBezTo>
                <a:cubicBezTo>
                  <a:pt x="11304" y="270970"/>
                  <a:pt x="15916" y="94357"/>
                  <a:pt x="0" y="0"/>
                </a:cubicBezTo>
                <a:close/>
              </a:path>
              <a:path w="3110362" h="707886" stroke="0" extrusionOk="0">
                <a:moveTo>
                  <a:pt x="0" y="0"/>
                </a:moveTo>
                <a:cubicBezTo>
                  <a:pt x="157809" y="-10835"/>
                  <a:pt x="371009" y="23388"/>
                  <a:pt x="528762" y="0"/>
                </a:cubicBezTo>
                <a:cubicBezTo>
                  <a:pt x="686515" y="-23388"/>
                  <a:pt x="1021954" y="14792"/>
                  <a:pt x="1150834" y="0"/>
                </a:cubicBezTo>
                <a:cubicBezTo>
                  <a:pt x="1279714" y="-14792"/>
                  <a:pt x="1542315" y="-12354"/>
                  <a:pt x="1772906" y="0"/>
                </a:cubicBezTo>
                <a:cubicBezTo>
                  <a:pt x="2003497" y="12354"/>
                  <a:pt x="2172799" y="11278"/>
                  <a:pt x="2457186" y="0"/>
                </a:cubicBezTo>
                <a:cubicBezTo>
                  <a:pt x="2741573" y="-11278"/>
                  <a:pt x="2902667" y="24159"/>
                  <a:pt x="3110362" y="0"/>
                </a:cubicBezTo>
                <a:cubicBezTo>
                  <a:pt x="3114594" y="130940"/>
                  <a:pt x="3101564" y="243149"/>
                  <a:pt x="3110362" y="368101"/>
                </a:cubicBezTo>
                <a:cubicBezTo>
                  <a:pt x="3119160" y="493053"/>
                  <a:pt x="3126541" y="564414"/>
                  <a:pt x="3110362" y="707886"/>
                </a:cubicBezTo>
                <a:cubicBezTo>
                  <a:pt x="2895230" y="700554"/>
                  <a:pt x="2737422" y="700218"/>
                  <a:pt x="2519393" y="707886"/>
                </a:cubicBezTo>
                <a:cubicBezTo>
                  <a:pt x="2301364" y="715554"/>
                  <a:pt x="2118029" y="703465"/>
                  <a:pt x="1866217" y="707886"/>
                </a:cubicBezTo>
                <a:cubicBezTo>
                  <a:pt x="1614405" y="712307"/>
                  <a:pt x="1517676" y="702570"/>
                  <a:pt x="1275248" y="707886"/>
                </a:cubicBezTo>
                <a:cubicBezTo>
                  <a:pt x="1032820" y="713202"/>
                  <a:pt x="908131" y="696899"/>
                  <a:pt x="653176" y="707886"/>
                </a:cubicBezTo>
                <a:cubicBezTo>
                  <a:pt x="398221" y="718873"/>
                  <a:pt x="300723" y="710592"/>
                  <a:pt x="0" y="707886"/>
                </a:cubicBezTo>
                <a:cubicBezTo>
                  <a:pt x="-16490" y="592776"/>
                  <a:pt x="6946" y="516767"/>
                  <a:pt x="0" y="361022"/>
                </a:cubicBezTo>
                <a:cubicBezTo>
                  <a:pt x="-6946" y="205277"/>
                  <a:pt x="4499" y="13294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80509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高雄市勞工局勞動檢查處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勞動統計及規劃科</a:t>
            </a:r>
            <a:endParaRPr lang="ko-KR" altLang="en-US" sz="2000" dirty="0">
              <a:latin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152190D-3EB2-6BD0-AD8D-1AE2C1568F58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BA7CD0-0A14-7353-3C5B-EF6E1C0DF444}"/>
              </a:ext>
            </a:extLst>
          </p:cNvPr>
          <p:cNvSpPr txBox="1"/>
          <p:nvPr/>
        </p:nvSpPr>
        <p:spPr>
          <a:xfrm>
            <a:off x="2946967" y="2517752"/>
            <a:ext cx="6298061" cy="2123658"/>
          </a:xfrm>
          <a:custGeom>
            <a:avLst/>
            <a:gdLst>
              <a:gd name="connsiteX0" fmla="*/ 0 w 6298061"/>
              <a:gd name="connsiteY0" fmla="*/ 0 h 2123658"/>
              <a:gd name="connsiteX1" fmla="*/ 636804 w 6298061"/>
              <a:gd name="connsiteY1" fmla="*/ 0 h 2123658"/>
              <a:gd name="connsiteX2" fmla="*/ 1210627 w 6298061"/>
              <a:gd name="connsiteY2" fmla="*/ 0 h 2123658"/>
              <a:gd name="connsiteX3" fmla="*/ 1847431 w 6298061"/>
              <a:gd name="connsiteY3" fmla="*/ 0 h 2123658"/>
              <a:gd name="connsiteX4" fmla="*/ 2547216 w 6298061"/>
              <a:gd name="connsiteY4" fmla="*/ 0 h 2123658"/>
              <a:gd name="connsiteX5" fmla="*/ 3309981 w 6298061"/>
              <a:gd name="connsiteY5" fmla="*/ 0 h 2123658"/>
              <a:gd name="connsiteX6" fmla="*/ 3820824 w 6298061"/>
              <a:gd name="connsiteY6" fmla="*/ 0 h 2123658"/>
              <a:gd name="connsiteX7" fmla="*/ 4457628 w 6298061"/>
              <a:gd name="connsiteY7" fmla="*/ 0 h 2123658"/>
              <a:gd name="connsiteX8" fmla="*/ 5220393 w 6298061"/>
              <a:gd name="connsiteY8" fmla="*/ 0 h 2123658"/>
              <a:gd name="connsiteX9" fmla="*/ 6298061 w 6298061"/>
              <a:gd name="connsiteY9" fmla="*/ 0 h 2123658"/>
              <a:gd name="connsiteX10" fmla="*/ 6298061 w 6298061"/>
              <a:gd name="connsiteY10" fmla="*/ 530915 h 2123658"/>
              <a:gd name="connsiteX11" fmla="*/ 6298061 w 6298061"/>
              <a:gd name="connsiteY11" fmla="*/ 1104302 h 2123658"/>
              <a:gd name="connsiteX12" fmla="*/ 6298061 w 6298061"/>
              <a:gd name="connsiteY12" fmla="*/ 1571507 h 2123658"/>
              <a:gd name="connsiteX13" fmla="*/ 6298061 w 6298061"/>
              <a:gd name="connsiteY13" fmla="*/ 2123658 h 2123658"/>
              <a:gd name="connsiteX14" fmla="*/ 5598276 w 6298061"/>
              <a:gd name="connsiteY14" fmla="*/ 2123658 h 2123658"/>
              <a:gd name="connsiteX15" fmla="*/ 5087434 w 6298061"/>
              <a:gd name="connsiteY15" fmla="*/ 2123658 h 2123658"/>
              <a:gd name="connsiteX16" fmla="*/ 4261688 w 6298061"/>
              <a:gd name="connsiteY16" fmla="*/ 2123658 h 2123658"/>
              <a:gd name="connsiteX17" fmla="*/ 3750845 w 6298061"/>
              <a:gd name="connsiteY17" fmla="*/ 2123658 h 2123658"/>
              <a:gd name="connsiteX18" fmla="*/ 3177022 w 6298061"/>
              <a:gd name="connsiteY18" fmla="*/ 2123658 h 2123658"/>
              <a:gd name="connsiteX19" fmla="*/ 2477237 w 6298061"/>
              <a:gd name="connsiteY19" fmla="*/ 2123658 h 2123658"/>
              <a:gd name="connsiteX20" fmla="*/ 1651492 w 6298061"/>
              <a:gd name="connsiteY20" fmla="*/ 2123658 h 2123658"/>
              <a:gd name="connsiteX21" fmla="*/ 951707 w 6298061"/>
              <a:gd name="connsiteY21" fmla="*/ 2123658 h 2123658"/>
              <a:gd name="connsiteX22" fmla="*/ 0 w 6298061"/>
              <a:gd name="connsiteY22" fmla="*/ 2123658 h 2123658"/>
              <a:gd name="connsiteX23" fmla="*/ 0 w 6298061"/>
              <a:gd name="connsiteY23" fmla="*/ 1550270 h 2123658"/>
              <a:gd name="connsiteX24" fmla="*/ 0 w 6298061"/>
              <a:gd name="connsiteY24" fmla="*/ 1040592 h 2123658"/>
              <a:gd name="connsiteX25" fmla="*/ 0 w 6298061"/>
              <a:gd name="connsiteY25" fmla="*/ 509678 h 2123658"/>
              <a:gd name="connsiteX26" fmla="*/ 0 w 6298061"/>
              <a:gd name="connsiteY26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98061" h="2123658" fill="none" extrusionOk="0">
                <a:moveTo>
                  <a:pt x="0" y="0"/>
                </a:moveTo>
                <a:cubicBezTo>
                  <a:pt x="249250" y="13834"/>
                  <a:pt x="336985" y="7052"/>
                  <a:pt x="636804" y="0"/>
                </a:cubicBezTo>
                <a:cubicBezTo>
                  <a:pt x="936623" y="-7052"/>
                  <a:pt x="934508" y="-6242"/>
                  <a:pt x="1210627" y="0"/>
                </a:cubicBezTo>
                <a:cubicBezTo>
                  <a:pt x="1486746" y="6242"/>
                  <a:pt x="1676257" y="18444"/>
                  <a:pt x="1847431" y="0"/>
                </a:cubicBezTo>
                <a:cubicBezTo>
                  <a:pt x="2018605" y="-18444"/>
                  <a:pt x="2405356" y="-8933"/>
                  <a:pt x="2547216" y="0"/>
                </a:cubicBezTo>
                <a:cubicBezTo>
                  <a:pt x="2689076" y="8933"/>
                  <a:pt x="3054848" y="2525"/>
                  <a:pt x="3309981" y="0"/>
                </a:cubicBezTo>
                <a:cubicBezTo>
                  <a:pt x="3565114" y="-2525"/>
                  <a:pt x="3583184" y="-10046"/>
                  <a:pt x="3820824" y="0"/>
                </a:cubicBezTo>
                <a:cubicBezTo>
                  <a:pt x="4058464" y="10046"/>
                  <a:pt x="4270004" y="9780"/>
                  <a:pt x="4457628" y="0"/>
                </a:cubicBezTo>
                <a:cubicBezTo>
                  <a:pt x="4645252" y="-9780"/>
                  <a:pt x="4934152" y="-13409"/>
                  <a:pt x="5220393" y="0"/>
                </a:cubicBezTo>
                <a:cubicBezTo>
                  <a:pt x="5506635" y="13409"/>
                  <a:pt x="5988839" y="-21294"/>
                  <a:pt x="6298061" y="0"/>
                </a:cubicBezTo>
                <a:cubicBezTo>
                  <a:pt x="6296944" y="144642"/>
                  <a:pt x="6298698" y="279363"/>
                  <a:pt x="6298061" y="530915"/>
                </a:cubicBezTo>
                <a:cubicBezTo>
                  <a:pt x="6297424" y="782467"/>
                  <a:pt x="6308101" y="950112"/>
                  <a:pt x="6298061" y="1104302"/>
                </a:cubicBezTo>
                <a:cubicBezTo>
                  <a:pt x="6288021" y="1258492"/>
                  <a:pt x="6313514" y="1470521"/>
                  <a:pt x="6298061" y="1571507"/>
                </a:cubicBezTo>
                <a:cubicBezTo>
                  <a:pt x="6282608" y="1672493"/>
                  <a:pt x="6290767" y="1880781"/>
                  <a:pt x="6298061" y="2123658"/>
                </a:cubicBezTo>
                <a:cubicBezTo>
                  <a:pt x="5983117" y="2123218"/>
                  <a:pt x="5889525" y="2106584"/>
                  <a:pt x="5598276" y="2123658"/>
                </a:cubicBezTo>
                <a:cubicBezTo>
                  <a:pt x="5307027" y="2140732"/>
                  <a:pt x="5243133" y="2124969"/>
                  <a:pt x="5087434" y="2123658"/>
                </a:cubicBezTo>
                <a:cubicBezTo>
                  <a:pt x="4931735" y="2122347"/>
                  <a:pt x="4552491" y="2108993"/>
                  <a:pt x="4261688" y="2123658"/>
                </a:cubicBezTo>
                <a:cubicBezTo>
                  <a:pt x="3970885" y="2138323"/>
                  <a:pt x="3918913" y="2120833"/>
                  <a:pt x="3750845" y="2123658"/>
                </a:cubicBezTo>
                <a:cubicBezTo>
                  <a:pt x="3582777" y="2126483"/>
                  <a:pt x="3414075" y="2101073"/>
                  <a:pt x="3177022" y="2123658"/>
                </a:cubicBezTo>
                <a:cubicBezTo>
                  <a:pt x="2939969" y="2146243"/>
                  <a:pt x="2814000" y="2157288"/>
                  <a:pt x="2477237" y="2123658"/>
                </a:cubicBezTo>
                <a:cubicBezTo>
                  <a:pt x="2140475" y="2090028"/>
                  <a:pt x="1853216" y="2100246"/>
                  <a:pt x="1651492" y="2123658"/>
                </a:cubicBezTo>
                <a:cubicBezTo>
                  <a:pt x="1449769" y="2147070"/>
                  <a:pt x="1134734" y="2119777"/>
                  <a:pt x="951707" y="2123658"/>
                </a:cubicBezTo>
                <a:cubicBezTo>
                  <a:pt x="768681" y="2127539"/>
                  <a:pt x="226254" y="2149550"/>
                  <a:pt x="0" y="2123658"/>
                </a:cubicBezTo>
                <a:cubicBezTo>
                  <a:pt x="4546" y="1988160"/>
                  <a:pt x="2382" y="1669536"/>
                  <a:pt x="0" y="1550270"/>
                </a:cubicBezTo>
                <a:cubicBezTo>
                  <a:pt x="-2382" y="1431004"/>
                  <a:pt x="12678" y="1274957"/>
                  <a:pt x="0" y="1040592"/>
                </a:cubicBezTo>
                <a:cubicBezTo>
                  <a:pt x="-12678" y="806227"/>
                  <a:pt x="711" y="760318"/>
                  <a:pt x="0" y="509678"/>
                </a:cubicBezTo>
                <a:cubicBezTo>
                  <a:pt x="-711" y="259038"/>
                  <a:pt x="-21713" y="128540"/>
                  <a:pt x="0" y="0"/>
                </a:cubicBezTo>
                <a:close/>
              </a:path>
              <a:path w="6298061" h="2123658" stroke="0" extrusionOk="0">
                <a:moveTo>
                  <a:pt x="0" y="0"/>
                </a:moveTo>
                <a:cubicBezTo>
                  <a:pt x="220663" y="-13209"/>
                  <a:pt x="340376" y="-11332"/>
                  <a:pt x="510843" y="0"/>
                </a:cubicBezTo>
                <a:cubicBezTo>
                  <a:pt x="681310" y="11332"/>
                  <a:pt x="1053536" y="32764"/>
                  <a:pt x="1210627" y="0"/>
                </a:cubicBezTo>
                <a:cubicBezTo>
                  <a:pt x="1367718" y="-32764"/>
                  <a:pt x="1611990" y="33940"/>
                  <a:pt x="1910412" y="0"/>
                </a:cubicBezTo>
                <a:cubicBezTo>
                  <a:pt x="2208834" y="-33940"/>
                  <a:pt x="2374672" y="37031"/>
                  <a:pt x="2736158" y="0"/>
                </a:cubicBezTo>
                <a:cubicBezTo>
                  <a:pt x="3097644" y="-37031"/>
                  <a:pt x="3030609" y="-4138"/>
                  <a:pt x="3247000" y="0"/>
                </a:cubicBezTo>
                <a:cubicBezTo>
                  <a:pt x="3463391" y="4138"/>
                  <a:pt x="3835547" y="36259"/>
                  <a:pt x="4072746" y="0"/>
                </a:cubicBezTo>
                <a:cubicBezTo>
                  <a:pt x="4309945" y="-36259"/>
                  <a:pt x="4610218" y="-17677"/>
                  <a:pt x="4898492" y="0"/>
                </a:cubicBezTo>
                <a:cubicBezTo>
                  <a:pt x="5186766" y="17677"/>
                  <a:pt x="5364212" y="5965"/>
                  <a:pt x="5535296" y="0"/>
                </a:cubicBezTo>
                <a:cubicBezTo>
                  <a:pt x="5706380" y="-5965"/>
                  <a:pt x="6070796" y="-18644"/>
                  <a:pt x="6298061" y="0"/>
                </a:cubicBezTo>
                <a:cubicBezTo>
                  <a:pt x="6284813" y="258517"/>
                  <a:pt x="6316990" y="447604"/>
                  <a:pt x="6298061" y="573388"/>
                </a:cubicBezTo>
                <a:cubicBezTo>
                  <a:pt x="6279132" y="699172"/>
                  <a:pt x="6307158" y="846771"/>
                  <a:pt x="6298061" y="1083066"/>
                </a:cubicBezTo>
                <a:cubicBezTo>
                  <a:pt x="6288964" y="1319361"/>
                  <a:pt x="6305286" y="1447727"/>
                  <a:pt x="6298061" y="1613980"/>
                </a:cubicBezTo>
                <a:cubicBezTo>
                  <a:pt x="6290836" y="1780233"/>
                  <a:pt x="6293749" y="1923806"/>
                  <a:pt x="6298061" y="2123658"/>
                </a:cubicBezTo>
                <a:cubicBezTo>
                  <a:pt x="5891760" y="2132880"/>
                  <a:pt x="5744316" y="2141767"/>
                  <a:pt x="5472315" y="2123658"/>
                </a:cubicBezTo>
                <a:cubicBezTo>
                  <a:pt x="5200314" y="2105549"/>
                  <a:pt x="4982290" y="2105249"/>
                  <a:pt x="4835511" y="2123658"/>
                </a:cubicBezTo>
                <a:cubicBezTo>
                  <a:pt x="4688732" y="2142067"/>
                  <a:pt x="4410172" y="2113624"/>
                  <a:pt x="4261688" y="2123658"/>
                </a:cubicBezTo>
                <a:cubicBezTo>
                  <a:pt x="4113204" y="2133692"/>
                  <a:pt x="3786104" y="2141435"/>
                  <a:pt x="3561903" y="2123658"/>
                </a:cubicBezTo>
                <a:cubicBezTo>
                  <a:pt x="3337702" y="2105881"/>
                  <a:pt x="3009851" y="2119763"/>
                  <a:pt x="2799138" y="2123658"/>
                </a:cubicBezTo>
                <a:cubicBezTo>
                  <a:pt x="2588425" y="2127553"/>
                  <a:pt x="2355766" y="2134559"/>
                  <a:pt x="1973392" y="2123658"/>
                </a:cubicBezTo>
                <a:cubicBezTo>
                  <a:pt x="1591018" y="2112757"/>
                  <a:pt x="1523100" y="2091924"/>
                  <a:pt x="1336589" y="2123658"/>
                </a:cubicBezTo>
                <a:cubicBezTo>
                  <a:pt x="1150078" y="2155392"/>
                  <a:pt x="798294" y="2125357"/>
                  <a:pt x="636804" y="2123658"/>
                </a:cubicBezTo>
                <a:cubicBezTo>
                  <a:pt x="475315" y="2121959"/>
                  <a:pt x="198779" y="2143165"/>
                  <a:pt x="0" y="2123658"/>
                </a:cubicBezTo>
                <a:cubicBezTo>
                  <a:pt x="18223" y="1928502"/>
                  <a:pt x="13988" y="1866449"/>
                  <a:pt x="0" y="1613980"/>
                </a:cubicBezTo>
                <a:cubicBezTo>
                  <a:pt x="-13988" y="1361511"/>
                  <a:pt x="-9854" y="1323304"/>
                  <a:pt x="0" y="1104302"/>
                </a:cubicBezTo>
                <a:cubicBezTo>
                  <a:pt x="9854" y="885300"/>
                  <a:pt x="-5250" y="714241"/>
                  <a:pt x="0" y="530915"/>
                </a:cubicBezTo>
                <a:cubicBezTo>
                  <a:pt x="5250" y="347589"/>
                  <a:pt x="-24352" y="2484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80509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職業安全履歷智能雲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職災統計月報填報說明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及職災案例解說</a:t>
            </a:r>
            <a:endParaRPr lang="ko-KR" altLang="en-US" sz="4400" b="1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7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F80AC035-613E-4CB1-9E07-8DC67A611ECC}"/>
              </a:ext>
            </a:extLst>
          </p:cNvPr>
          <p:cNvSpPr txBox="1">
            <a:spLocks/>
          </p:cNvSpPr>
          <p:nvPr/>
        </p:nvSpPr>
        <p:spPr>
          <a:xfrm>
            <a:off x="1210954" y="1094106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職業災害處置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職安法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§37)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70B2FFE-1857-369C-0703-3DC3E9921252}"/>
              </a:ext>
            </a:extLst>
          </p:cNvPr>
          <p:cNvSpPr txBox="1">
            <a:spLocks noChangeArrowheads="1"/>
          </p:cNvSpPr>
          <p:nvPr/>
        </p:nvSpPr>
        <p:spPr>
          <a:xfrm>
            <a:off x="1210954" y="1923691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事業單位工作場所發生職業災害，雇主應即採取必要之急救、搶救等措施，並會同勞工代表實施調查、分析及作成紀錄。</a:t>
            </a:r>
          </a:p>
          <a:p>
            <a:pPr algn="just">
              <a:lnSpc>
                <a:spcPct val="10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事業單位勞動場所發生下列職業災害之一者，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雇主應於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通報勞動檢查機構：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一、發生死亡災害。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二、發生災害之罹災人數在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三、發生災害之罹災人數在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人以上，且需住院治療。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四、其他經中央主管機關指定公告之災害。</a:t>
            </a:r>
          </a:p>
          <a:p>
            <a:pPr algn="just">
              <a:lnSpc>
                <a:spcPct val="100000"/>
              </a:lnSpc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除必要之急救、搶救外，雇主非經司法機關或勞動檢查機構許可，不得移動或破壞現場。</a:t>
            </a:r>
          </a:p>
        </p:txBody>
      </p:sp>
    </p:spTree>
    <p:extLst>
      <p:ext uri="{BB962C8B-B14F-4D97-AF65-F5344CB8AC3E}">
        <p14:creationId xmlns:p14="http://schemas.microsoft.com/office/powerpoint/2010/main" val="332640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E7D218DD-00F0-0B77-4249-123FE25D68AF}"/>
              </a:ext>
            </a:extLst>
          </p:cNvPr>
          <p:cNvSpPr txBox="1">
            <a:spLocks/>
          </p:cNvSpPr>
          <p:nvPr/>
        </p:nvSpPr>
        <p:spPr>
          <a:xfrm>
            <a:off x="4290735" y="981523"/>
            <a:ext cx="8831596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工作場所職業災害調查結果表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9D08724-B659-5D75-54A4-CC69D59B74EB}"/>
              </a:ext>
            </a:extLst>
          </p:cNvPr>
          <p:cNvSpPr txBox="1">
            <a:spLocks noChangeArrowheads="1"/>
          </p:cNvSpPr>
          <p:nvPr/>
        </p:nvSpPr>
        <p:spPr>
          <a:xfrm>
            <a:off x="4361074" y="1901582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勞檢處網站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–&gt;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便民服務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表單下載處下載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–&gt;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「工作場所職災調查表」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742C930-BB49-0374-77F6-72B818034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7" y="970621"/>
            <a:ext cx="3884256" cy="54929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10412" r="9119" b="11111"/>
          <a:stretch/>
        </p:blipFill>
        <p:spPr>
          <a:xfrm>
            <a:off x="96317" y="1823594"/>
            <a:ext cx="6071066" cy="37869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2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4114141" y="2973225"/>
            <a:ext cx="1901608" cy="651288"/>
          </a:xfrm>
          <a:prstGeom prst="donut">
            <a:avLst>
              <a:gd name="adj" fmla="val 13479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10722" r="17130" b="9246"/>
          <a:stretch/>
        </p:blipFill>
        <p:spPr>
          <a:xfrm>
            <a:off x="6319016" y="1823594"/>
            <a:ext cx="5578725" cy="3780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3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7413414" y="4741250"/>
            <a:ext cx="1901608" cy="651288"/>
          </a:xfrm>
          <a:prstGeom prst="donut">
            <a:avLst>
              <a:gd name="adj" fmla="val 13479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箭號: 向下 23">
            <a:extLst>
              <a:ext uri="{FF2B5EF4-FFF2-40B4-BE49-F238E27FC236}">
                <a16:creationId xmlns:a16="http://schemas.microsoft.com/office/drawing/2014/main" id="{3C0F47AE-AC7B-6F8B-2B10-8081BB3B0AF9}"/>
              </a:ext>
            </a:extLst>
          </p:cNvPr>
          <p:cNvSpPr/>
          <p:nvPr/>
        </p:nvSpPr>
        <p:spPr>
          <a:xfrm rot="16200000">
            <a:off x="5988055" y="3022294"/>
            <a:ext cx="735910" cy="2200274"/>
          </a:xfrm>
          <a:prstGeom prst="downArrow">
            <a:avLst>
              <a:gd name="adj1" fmla="val 50000"/>
              <a:gd name="adj2" fmla="val 74524"/>
            </a:avLst>
          </a:pr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15546843">
                  <a:custGeom>
                    <a:avLst/>
                    <a:gdLst>
                      <a:gd name="connsiteX0" fmla="*/ 0 w 1169676"/>
                      <a:gd name="connsiteY0" fmla="*/ 1210595 h 2434743"/>
                      <a:gd name="connsiteX1" fmla="*/ 292419 w 1169676"/>
                      <a:gd name="connsiteY1" fmla="*/ 1210595 h 2434743"/>
                      <a:gd name="connsiteX2" fmla="*/ 292419 w 1169676"/>
                      <a:gd name="connsiteY2" fmla="*/ 831275 h 2434743"/>
                      <a:gd name="connsiteX3" fmla="*/ 292419 w 1169676"/>
                      <a:gd name="connsiteY3" fmla="*/ 403532 h 2434743"/>
                      <a:gd name="connsiteX4" fmla="*/ 292419 w 1169676"/>
                      <a:gd name="connsiteY4" fmla="*/ 0 h 2434743"/>
                      <a:gd name="connsiteX5" fmla="*/ 877257 w 1169676"/>
                      <a:gd name="connsiteY5" fmla="*/ 0 h 2434743"/>
                      <a:gd name="connsiteX6" fmla="*/ 877257 w 1169676"/>
                      <a:gd name="connsiteY6" fmla="*/ 367214 h 2434743"/>
                      <a:gd name="connsiteX7" fmla="*/ 877257 w 1169676"/>
                      <a:gd name="connsiteY7" fmla="*/ 734428 h 2434743"/>
                      <a:gd name="connsiteX8" fmla="*/ 877257 w 1169676"/>
                      <a:gd name="connsiteY8" fmla="*/ 1210595 h 2434743"/>
                      <a:gd name="connsiteX9" fmla="*/ 1169676 w 1169676"/>
                      <a:gd name="connsiteY9" fmla="*/ 1210595 h 2434743"/>
                      <a:gd name="connsiteX10" fmla="*/ 986427 w 1169676"/>
                      <a:gd name="connsiteY10" fmla="*/ 1594161 h 2434743"/>
                      <a:gd name="connsiteX11" fmla="*/ 785632 w 1169676"/>
                      <a:gd name="connsiteY11" fmla="*/ 2014452 h 2434743"/>
                      <a:gd name="connsiteX12" fmla="*/ 584838 w 1169676"/>
                      <a:gd name="connsiteY12" fmla="*/ 2434743 h 2434743"/>
                      <a:gd name="connsiteX13" fmla="*/ 384044 w 1169676"/>
                      <a:gd name="connsiteY13" fmla="*/ 2014452 h 2434743"/>
                      <a:gd name="connsiteX14" fmla="*/ 200794 w 1169676"/>
                      <a:gd name="connsiteY14" fmla="*/ 1630886 h 2434743"/>
                      <a:gd name="connsiteX15" fmla="*/ 0 w 1169676"/>
                      <a:gd name="connsiteY15" fmla="*/ 1210595 h 243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169676" h="2434743" fill="none" extrusionOk="0">
                        <a:moveTo>
                          <a:pt x="0" y="1210595"/>
                        </a:moveTo>
                        <a:cubicBezTo>
                          <a:pt x="60918" y="1196803"/>
                          <a:pt x="228238" y="1239616"/>
                          <a:pt x="292419" y="1210595"/>
                        </a:cubicBezTo>
                        <a:cubicBezTo>
                          <a:pt x="281735" y="1106147"/>
                          <a:pt x="335590" y="987320"/>
                          <a:pt x="292419" y="831275"/>
                        </a:cubicBezTo>
                        <a:cubicBezTo>
                          <a:pt x="249248" y="675230"/>
                          <a:pt x="320589" y="582665"/>
                          <a:pt x="292419" y="403532"/>
                        </a:cubicBezTo>
                        <a:cubicBezTo>
                          <a:pt x="264249" y="224399"/>
                          <a:pt x="295227" y="129680"/>
                          <a:pt x="292419" y="0"/>
                        </a:cubicBezTo>
                        <a:cubicBezTo>
                          <a:pt x="428943" y="-61575"/>
                          <a:pt x="712003" y="37995"/>
                          <a:pt x="877257" y="0"/>
                        </a:cubicBezTo>
                        <a:cubicBezTo>
                          <a:pt x="911315" y="80695"/>
                          <a:pt x="875241" y="219162"/>
                          <a:pt x="877257" y="367214"/>
                        </a:cubicBezTo>
                        <a:cubicBezTo>
                          <a:pt x="879273" y="515266"/>
                          <a:pt x="861215" y="653958"/>
                          <a:pt x="877257" y="734428"/>
                        </a:cubicBezTo>
                        <a:cubicBezTo>
                          <a:pt x="893299" y="814898"/>
                          <a:pt x="863051" y="1001236"/>
                          <a:pt x="877257" y="1210595"/>
                        </a:cubicBezTo>
                        <a:cubicBezTo>
                          <a:pt x="973392" y="1188194"/>
                          <a:pt x="1026193" y="1228977"/>
                          <a:pt x="1169676" y="1210595"/>
                        </a:cubicBezTo>
                        <a:cubicBezTo>
                          <a:pt x="1111378" y="1394955"/>
                          <a:pt x="1041231" y="1460908"/>
                          <a:pt x="986427" y="1594161"/>
                        </a:cubicBezTo>
                        <a:cubicBezTo>
                          <a:pt x="931622" y="1727414"/>
                          <a:pt x="799067" y="1858137"/>
                          <a:pt x="785632" y="2014452"/>
                        </a:cubicBezTo>
                        <a:cubicBezTo>
                          <a:pt x="772198" y="2170767"/>
                          <a:pt x="645439" y="2251392"/>
                          <a:pt x="584838" y="2434743"/>
                        </a:cubicBezTo>
                        <a:cubicBezTo>
                          <a:pt x="466980" y="2285400"/>
                          <a:pt x="464906" y="2123453"/>
                          <a:pt x="384044" y="2014452"/>
                        </a:cubicBezTo>
                        <a:cubicBezTo>
                          <a:pt x="303181" y="1905451"/>
                          <a:pt x="267392" y="1755539"/>
                          <a:pt x="200794" y="1630886"/>
                        </a:cubicBezTo>
                        <a:cubicBezTo>
                          <a:pt x="134196" y="1506233"/>
                          <a:pt x="75215" y="1305311"/>
                          <a:pt x="0" y="1210595"/>
                        </a:cubicBezTo>
                        <a:close/>
                      </a:path>
                      <a:path w="1169676" h="2434743" stroke="0" extrusionOk="0">
                        <a:moveTo>
                          <a:pt x="0" y="1210595"/>
                        </a:moveTo>
                        <a:cubicBezTo>
                          <a:pt x="104227" y="1192576"/>
                          <a:pt x="171987" y="1238233"/>
                          <a:pt x="292419" y="1210595"/>
                        </a:cubicBezTo>
                        <a:cubicBezTo>
                          <a:pt x="253724" y="1084372"/>
                          <a:pt x="324500" y="920205"/>
                          <a:pt x="292419" y="794957"/>
                        </a:cubicBezTo>
                        <a:cubicBezTo>
                          <a:pt x="260338" y="669709"/>
                          <a:pt x="330525" y="506611"/>
                          <a:pt x="292419" y="403532"/>
                        </a:cubicBezTo>
                        <a:cubicBezTo>
                          <a:pt x="254313" y="300454"/>
                          <a:pt x="315880" y="194586"/>
                          <a:pt x="292419" y="0"/>
                        </a:cubicBezTo>
                        <a:cubicBezTo>
                          <a:pt x="534813" y="-17891"/>
                          <a:pt x="626026" y="34903"/>
                          <a:pt x="877257" y="0"/>
                        </a:cubicBezTo>
                        <a:cubicBezTo>
                          <a:pt x="890157" y="151729"/>
                          <a:pt x="870686" y="234674"/>
                          <a:pt x="877257" y="427744"/>
                        </a:cubicBezTo>
                        <a:cubicBezTo>
                          <a:pt x="883828" y="620814"/>
                          <a:pt x="846672" y="689138"/>
                          <a:pt x="877257" y="794957"/>
                        </a:cubicBezTo>
                        <a:cubicBezTo>
                          <a:pt x="907842" y="900776"/>
                          <a:pt x="871411" y="1103060"/>
                          <a:pt x="877257" y="1210595"/>
                        </a:cubicBezTo>
                        <a:cubicBezTo>
                          <a:pt x="939169" y="1199566"/>
                          <a:pt x="1036803" y="1243437"/>
                          <a:pt x="1169676" y="1210595"/>
                        </a:cubicBezTo>
                        <a:cubicBezTo>
                          <a:pt x="1095176" y="1427038"/>
                          <a:pt x="1007450" y="1514463"/>
                          <a:pt x="963033" y="1643127"/>
                        </a:cubicBezTo>
                        <a:cubicBezTo>
                          <a:pt x="918616" y="1771791"/>
                          <a:pt x="846043" y="1855194"/>
                          <a:pt x="773936" y="2038935"/>
                        </a:cubicBezTo>
                        <a:cubicBezTo>
                          <a:pt x="701829" y="2222676"/>
                          <a:pt x="627033" y="2244463"/>
                          <a:pt x="584838" y="2434743"/>
                        </a:cubicBezTo>
                        <a:cubicBezTo>
                          <a:pt x="539186" y="2348859"/>
                          <a:pt x="438845" y="2123715"/>
                          <a:pt x="389892" y="2026694"/>
                        </a:cubicBezTo>
                        <a:cubicBezTo>
                          <a:pt x="340939" y="1929673"/>
                          <a:pt x="339425" y="1805846"/>
                          <a:pt x="200794" y="1630886"/>
                        </a:cubicBezTo>
                        <a:cubicBezTo>
                          <a:pt x="62163" y="1455926"/>
                          <a:pt x="109075" y="1399772"/>
                          <a:pt x="0" y="12105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B742C930-BB49-0374-77F6-72B818034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80" y="-107853"/>
            <a:ext cx="5002100" cy="70737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74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637020" y="1137388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未依規定通報或填報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637020" y="1976445"/>
            <a:ext cx="9221480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未於明知或可得而知已發生規定之職業災害事實起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通報勞動檢查機構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，違反職業安全衛生法第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項規定，依同法第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款規定，處新台幣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萬元以下之罰鍰。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未依規定填報者，經通知限期改善而不如期改善，依同法第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條規定，處新台幣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萬元以下之罰鍰。</a:t>
            </a:r>
          </a:p>
        </p:txBody>
      </p:sp>
    </p:spTree>
    <p:extLst>
      <p:ext uri="{BB962C8B-B14F-4D97-AF65-F5344CB8AC3E}">
        <p14:creationId xmlns:p14="http://schemas.microsoft.com/office/powerpoint/2010/main" val="147385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1E87FF18-B65E-80B2-972C-5A7BFE013288}"/>
              </a:ext>
            </a:extLst>
          </p:cNvPr>
          <p:cNvSpPr txBox="1">
            <a:spLocks/>
          </p:cNvSpPr>
          <p:nvPr/>
        </p:nvSpPr>
        <p:spPr>
          <a:xfrm>
            <a:off x="1637020" y="1137388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職業災害通報目的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5604842-8A91-9347-60BE-035E2552BD86}"/>
              </a:ext>
            </a:extLst>
          </p:cNvPr>
          <p:cNvSpPr txBox="1">
            <a:spLocks noChangeArrowheads="1"/>
          </p:cNvSpPr>
          <p:nvPr/>
        </p:nvSpPr>
        <p:spPr>
          <a:xfrm>
            <a:off x="1637019" y="1976445"/>
            <a:ext cx="907860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防止類似或相同職業災害發生。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罹災人員的善後。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探討災害原因及擬定防止對策。</a:t>
            </a:r>
          </a:p>
          <a:p>
            <a:pPr algn="just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收集災害相關資料作為統計分析研究之根據，並做為宣導及教育訓練之資料。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釐清災害責任歸屬等。</a:t>
            </a:r>
          </a:p>
        </p:txBody>
      </p:sp>
    </p:spTree>
    <p:extLst>
      <p:ext uri="{BB962C8B-B14F-4D97-AF65-F5344CB8AC3E}">
        <p14:creationId xmlns:p14="http://schemas.microsoft.com/office/powerpoint/2010/main" val="410419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0FC3C010-A85C-41FD-72D2-365B7F4EB3B4}"/>
              </a:ext>
            </a:extLst>
          </p:cNvPr>
          <p:cNvSpPr txBox="1">
            <a:spLocks/>
          </p:cNvSpPr>
          <p:nvPr/>
        </p:nvSpPr>
        <p:spPr>
          <a:xfrm>
            <a:off x="1300163" y="1137388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勞工保險被保險人因執行職務而致傷病審查準則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EEF5D4-5B91-0209-38C3-A6B066E35F8B}"/>
              </a:ext>
            </a:extLst>
          </p:cNvPr>
          <p:cNvSpPr txBox="1">
            <a:spLocks noChangeArrowheads="1"/>
          </p:cNvSpPr>
          <p:nvPr/>
        </p:nvSpPr>
        <p:spPr>
          <a:xfrm>
            <a:off x="1637019" y="1976445"/>
            <a:ext cx="907860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交通事故視為職業傷害情形：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§4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：上、下班。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§9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：公差。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§10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：經雇主指派參加之活動。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§16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：因職業傷害或罹患職業病，經雇主同意往返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診療。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§17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：必要之外出用餐。</a:t>
            </a:r>
          </a:p>
          <a:p>
            <a:pPr algn="just">
              <a:lnSpc>
                <a:spcPct val="10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13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774C79-C702-9D5F-F660-7D70080829A7}"/>
              </a:ext>
            </a:extLst>
          </p:cNvPr>
          <p:cNvSpPr txBox="1">
            <a:spLocks noChangeArrowheads="1"/>
          </p:cNvSpPr>
          <p:nvPr/>
        </p:nvSpPr>
        <p:spPr>
          <a:xfrm>
            <a:off x="1300163" y="1084581"/>
            <a:ext cx="10244753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§18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視為職業傷害情形：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非日常生活所必需之私人行為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無照駕駛。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受吊扣或吊銷處分駕車。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違規闖紅燈。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闖越鐵路平交道。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酒駕、吸食管制藥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品駕車。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違規行駛高速公路路肩。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不按遵行之方向行駛或在道路上競駛、競技、蛇行或以其他危險方式駕駛車輛。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不依規定駛入來車道。</a:t>
            </a:r>
          </a:p>
        </p:txBody>
      </p:sp>
    </p:spTree>
    <p:extLst>
      <p:ext uri="{BB962C8B-B14F-4D97-AF65-F5344CB8AC3E}">
        <p14:creationId xmlns:p14="http://schemas.microsoft.com/office/powerpoint/2010/main" val="273247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225C6908-3E66-5980-3482-B217A11EE9BE}"/>
              </a:ext>
            </a:extLst>
          </p:cNvPr>
          <p:cNvSpPr txBox="1">
            <a:spLocks/>
          </p:cNvSpPr>
          <p:nvPr/>
        </p:nvSpPr>
        <p:spPr>
          <a:xfrm>
            <a:off x="1300163" y="1137388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職業災害統計每月填報目的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C3BE6D5-0EB1-BBCF-2A91-5F355611E480}"/>
              </a:ext>
            </a:extLst>
          </p:cNvPr>
          <p:cNvSpPr txBox="1">
            <a:spLocks noChangeArrowheads="1"/>
          </p:cNvSpPr>
          <p:nvPr/>
        </p:nvSpPr>
        <p:spPr>
          <a:xfrm>
            <a:off x="1637019" y="1976445"/>
            <a:ext cx="907860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掌握職災要因分佈的情形，並以量化說明常見災害的趨勢與性質，進一步取得常見災害類型及媒介物等資訊，利於往後事故發生前擬定防災策略，防止類似事故發生。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以建立職業傷害指標，如失能傷害頻率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(FR)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、嚴重率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(SR)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及失能傷害平均損失日數等， 藉由指標有助於瞭解職業災害關係全貌，作為擬定勞動檢查方針之參據。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勞保勾稽</a:t>
            </a:r>
          </a:p>
        </p:txBody>
      </p:sp>
    </p:spTree>
    <p:extLst>
      <p:ext uri="{BB962C8B-B14F-4D97-AF65-F5344CB8AC3E}">
        <p14:creationId xmlns:p14="http://schemas.microsoft.com/office/powerpoint/2010/main" val="236638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41EF26E4-F279-88E2-9E95-BCA48C31737D}"/>
              </a:ext>
            </a:extLst>
          </p:cNvPr>
          <p:cNvSpPr txBox="1">
            <a:spLocks/>
          </p:cNvSpPr>
          <p:nvPr/>
        </p:nvSpPr>
        <p:spPr>
          <a:xfrm>
            <a:off x="1300163" y="1137388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職業災害重要指標</a:t>
            </a:r>
          </a:p>
        </p:txBody>
      </p:sp>
      <p:pic>
        <p:nvPicPr>
          <p:cNvPr id="12" name="圖片 11" descr="一張含有 文字, 字型, 黑與白, 白色 的圖片&#10;&#10;自動產生的描述">
            <a:extLst>
              <a:ext uri="{FF2B5EF4-FFF2-40B4-BE49-F238E27FC236}">
                <a16:creationId xmlns:a16="http://schemas.microsoft.com/office/drawing/2014/main" id="{1F11AB71-D924-8ED5-EF26-46596098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803333"/>
            <a:ext cx="7981950" cy="46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7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BA2729C1-E0B7-66DF-D383-CBB251DAA20E}"/>
              </a:ext>
            </a:extLst>
          </p:cNvPr>
          <p:cNvSpPr txBox="1">
            <a:spLocks/>
          </p:cNvSpPr>
          <p:nvPr/>
        </p:nvSpPr>
        <p:spPr>
          <a:xfrm>
            <a:off x="882405" y="1084803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總機構應與地區事業單位分別填報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4DF116-34EE-5776-71FD-EF2B39DF3B3D}"/>
              </a:ext>
            </a:extLst>
          </p:cNvPr>
          <p:cNvSpPr txBox="1">
            <a:spLocks noChangeArrowheads="1"/>
          </p:cNvSpPr>
          <p:nvPr/>
        </p:nvSpPr>
        <p:spPr>
          <a:xfrm>
            <a:off x="882405" y="1861635"/>
            <a:ext cx="10322170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事業設有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總機構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者，總機構與其地區事業單位應分開填寫職業災害統計表，需注意事業單位名稱應與其營利事業登記證或工廠登記證一致，不可簡稱或縮寫。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實務運作上，屢有總機構合併其地區事業單位填報職業災害統計數據之錯誤態樣。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各地區事業單位得自行填報職業災害資料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，亦可由總機構彙總並代為填報，惟其各地區事業單位職業災害資料仍應逐筆個別登錄，不得合併為單一數據。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有獨立人事會計單位設置、有能力獨立函文者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685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2577D76-9483-90FF-A027-1AD6D43FFBBA}"/>
              </a:ext>
            </a:extLst>
          </p:cNvPr>
          <p:cNvSpPr txBox="1"/>
          <p:nvPr/>
        </p:nvSpPr>
        <p:spPr>
          <a:xfrm>
            <a:off x="2240380" y="2401739"/>
            <a:ext cx="7711240" cy="13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系統介紹及填表說明</a:t>
            </a:r>
          </a:p>
        </p:txBody>
      </p:sp>
    </p:spTree>
    <p:extLst>
      <p:ext uri="{BB962C8B-B14F-4D97-AF65-F5344CB8AC3E}">
        <p14:creationId xmlns:p14="http://schemas.microsoft.com/office/powerpoint/2010/main" val="286587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49868C-C602-FBDA-82F3-DEFD8111D7EB}"/>
              </a:ext>
            </a:extLst>
          </p:cNvPr>
          <p:cNvSpPr txBox="1"/>
          <p:nvPr/>
        </p:nvSpPr>
        <p:spPr>
          <a:xfrm>
            <a:off x="1128713" y="1623460"/>
            <a:ext cx="7172325" cy="39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本次課程大綱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職業災害統計填報依據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系統介紹及填報說明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案例解說</a:t>
            </a:r>
          </a:p>
        </p:txBody>
      </p:sp>
      <p:pic>
        <p:nvPicPr>
          <p:cNvPr id="24" name="圖片 23" descr="一張含有 文字, 字型, 圖形, 標誌 的圖片&#10;&#10;自動產生的描述">
            <a:extLst>
              <a:ext uri="{FF2B5EF4-FFF2-40B4-BE49-F238E27FC236}">
                <a16:creationId xmlns:a16="http://schemas.microsoft.com/office/drawing/2014/main" id="{7C7484B4-E1DB-FB18-72DC-A723CABAC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43" y="2409825"/>
            <a:ext cx="3974784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59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5" name="圖片 4" descr="一張含有 文字, 螢幕擷取畫面, 軟體, 電腦圖示 的圖片&#10;&#10;自動產生的描述">
            <a:extLst>
              <a:ext uri="{FF2B5EF4-FFF2-40B4-BE49-F238E27FC236}">
                <a16:creationId xmlns:a16="http://schemas.microsoft.com/office/drawing/2014/main" id="{8CA295F3-58EC-73F8-FFF1-D7B78F6F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5" y="1033093"/>
            <a:ext cx="11628430" cy="5221800"/>
          </a:xfrm>
          <a:prstGeom prst="rect">
            <a:avLst/>
          </a:prstGeom>
        </p:spPr>
      </p:pic>
      <p:sp>
        <p:nvSpPr>
          <p:cNvPr id="10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7965071" y="500556"/>
            <a:ext cx="1483516" cy="1383502"/>
          </a:xfrm>
          <a:prstGeom prst="donut">
            <a:avLst>
              <a:gd name="adj" fmla="val 13479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7DC1F965-E36B-5669-28C4-4F936779E79C}"/>
              </a:ext>
            </a:extLst>
          </p:cNvPr>
          <p:cNvSpPr/>
          <p:nvPr/>
        </p:nvSpPr>
        <p:spPr>
          <a:xfrm rot="13032105">
            <a:off x="7263548" y="1222352"/>
            <a:ext cx="1169676" cy="2434743"/>
          </a:xfrm>
          <a:prstGeom prst="downArrow">
            <a:avLst>
              <a:gd name="adj1" fmla="val 50000"/>
              <a:gd name="adj2" fmla="val 104657"/>
            </a:avLst>
          </a:prstGeom>
          <a:solidFill>
            <a:srgbClr val="FF505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15546843">
                  <a:custGeom>
                    <a:avLst/>
                    <a:gdLst>
                      <a:gd name="connsiteX0" fmla="*/ 0 w 1169676"/>
                      <a:gd name="connsiteY0" fmla="*/ 1210595 h 2434743"/>
                      <a:gd name="connsiteX1" fmla="*/ 292419 w 1169676"/>
                      <a:gd name="connsiteY1" fmla="*/ 1210595 h 2434743"/>
                      <a:gd name="connsiteX2" fmla="*/ 292419 w 1169676"/>
                      <a:gd name="connsiteY2" fmla="*/ 831275 h 2434743"/>
                      <a:gd name="connsiteX3" fmla="*/ 292419 w 1169676"/>
                      <a:gd name="connsiteY3" fmla="*/ 403532 h 2434743"/>
                      <a:gd name="connsiteX4" fmla="*/ 292419 w 1169676"/>
                      <a:gd name="connsiteY4" fmla="*/ 0 h 2434743"/>
                      <a:gd name="connsiteX5" fmla="*/ 877257 w 1169676"/>
                      <a:gd name="connsiteY5" fmla="*/ 0 h 2434743"/>
                      <a:gd name="connsiteX6" fmla="*/ 877257 w 1169676"/>
                      <a:gd name="connsiteY6" fmla="*/ 367214 h 2434743"/>
                      <a:gd name="connsiteX7" fmla="*/ 877257 w 1169676"/>
                      <a:gd name="connsiteY7" fmla="*/ 734428 h 2434743"/>
                      <a:gd name="connsiteX8" fmla="*/ 877257 w 1169676"/>
                      <a:gd name="connsiteY8" fmla="*/ 1210595 h 2434743"/>
                      <a:gd name="connsiteX9" fmla="*/ 1169676 w 1169676"/>
                      <a:gd name="connsiteY9" fmla="*/ 1210595 h 2434743"/>
                      <a:gd name="connsiteX10" fmla="*/ 986427 w 1169676"/>
                      <a:gd name="connsiteY10" fmla="*/ 1594161 h 2434743"/>
                      <a:gd name="connsiteX11" fmla="*/ 785632 w 1169676"/>
                      <a:gd name="connsiteY11" fmla="*/ 2014452 h 2434743"/>
                      <a:gd name="connsiteX12" fmla="*/ 584838 w 1169676"/>
                      <a:gd name="connsiteY12" fmla="*/ 2434743 h 2434743"/>
                      <a:gd name="connsiteX13" fmla="*/ 384044 w 1169676"/>
                      <a:gd name="connsiteY13" fmla="*/ 2014452 h 2434743"/>
                      <a:gd name="connsiteX14" fmla="*/ 200794 w 1169676"/>
                      <a:gd name="connsiteY14" fmla="*/ 1630886 h 2434743"/>
                      <a:gd name="connsiteX15" fmla="*/ 0 w 1169676"/>
                      <a:gd name="connsiteY15" fmla="*/ 1210595 h 243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169676" h="2434743" fill="none" extrusionOk="0">
                        <a:moveTo>
                          <a:pt x="0" y="1210595"/>
                        </a:moveTo>
                        <a:cubicBezTo>
                          <a:pt x="60918" y="1196803"/>
                          <a:pt x="228238" y="1239616"/>
                          <a:pt x="292419" y="1210595"/>
                        </a:cubicBezTo>
                        <a:cubicBezTo>
                          <a:pt x="281735" y="1106147"/>
                          <a:pt x="335590" y="987320"/>
                          <a:pt x="292419" y="831275"/>
                        </a:cubicBezTo>
                        <a:cubicBezTo>
                          <a:pt x="249248" y="675230"/>
                          <a:pt x="320589" y="582665"/>
                          <a:pt x="292419" y="403532"/>
                        </a:cubicBezTo>
                        <a:cubicBezTo>
                          <a:pt x="264249" y="224399"/>
                          <a:pt x="295227" y="129680"/>
                          <a:pt x="292419" y="0"/>
                        </a:cubicBezTo>
                        <a:cubicBezTo>
                          <a:pt x="428943" y="-61575"/>
                          <a:pt x="712003" y="37995"/>
                          <a:pt x="877257" y="0"/>
                        </a:cubicBezTo>
                        <a:cubicBezTo>
                          <a:pt x="911315" y="80695"/>
                          <a:pt x="875241" y="219162"/>
                          <a:pt x="877257" y="367214"/>
                        </a:cubicBezTo>
                        <a:cubicBezTo>
                          <a:pt x="879273" y="515266"/>
                          <a:pt x="861215" y="653958"/>
                          <a:pt x="877257" y="734428"/>
                        </a:cubicBezTo>
                        <a:cubicBezTo>
                          <a:pt x="893299" y="814898"/>
                          <a:pt x="863051" y="1001236"/>
                          <a:pt x="877257" y="1210595"/>
                        </a:cubicBezTo>
                        <a:cubicBezTo>
                          <a:pt x="973392" y="1188194"/>
                          <a:pt x="1026193" y="1228977"/>
                          <a:pt x="1169676" y="1210595"/>
                        </a:cubicBezTo>
                        <a:cubicBezTo>
                          <a:pt x="1111378" y="1394955"/>
                          <a:pt x="1041231" y="1460908"/>
                          <a:pt x="986427" y="1594161"/>
                        </a:cubicBezTo>
                        <a:cubicBezTo>
                          <a:pt x="931622" y="1727414"/>
                          <a:pt x="799067" y="1858137"/>
                          <a:pt x="785632" y="2014452"/>
                        </a:cubicBezTo>
                        <a:cubicBezTo>
                          <a:pt x="772198" y="2170767"/>
                          <a:pt x="645439" y="2251392"/>
                          <a:pt x="584838" y="2434743"/>
                        </a:cubicBezTo>
                        <a:cubicBezTo>
                          <a:pt x="466980" y="2285400"/>
                          <a:pt x="464906" y="2123453"/>
                          <a:pt x="384044" y="2014452"/>
                        </a:cubicBezTo>
                        <a:cubicBezTo>
                          <a:pt x="303181" y="1905451"/>
                          <a:pt x="267392" y="1755539"/>
                          <a:pt x="200794" y="1630886"/>
                        </a:cubicBezTo>
                        <a:cubicBezTo>
                          <a:pt x="134196" y="1506233"/>
                          <a:pt x="75215" y="1305311"/>
                          <a:pt x="0" y="1210595"/>
                        </a:cubicBezTo>
                        <a:close/>
                      </a:path>
                      <a:path w="1169676" h="2434743" stroke="0" extrusionOk="0">
                        <a:moveTo>
                          <a:pt x="0" y="1210595"/>
                        </a:moveTo>
                        <a:cubicBezTo>
                          <a:pt x="104227" y="1192576"/>
                          <a:pt x="171987" y="1238233"/>
                          <a:pt x="292419" y="1210595"/>
                        </a:cubicBezTo>
                        <a:cubicBezTo>
                          <a:pt x="253724" y="1084372"/>
                          <a:pt x="324500" y="920205"/>
                          <a:pt x="292419" y="794957"/>
                        </a:cubicBezTo>
                        <a:cubicBezTo>
                          <a:pt x="260338" y="669709"/>
                          <a:pt x="330525" y="506611"/>
                          <a:pt x="292419" y="403532"/>
                        </a:cubicBezTo>
                        <a:cubicBezTo>
                          <a:pt x="254313" y="300454"/>
                          <a:pt x="315880" y="194586"/>
                          <a:pt x="292419" y="0"/>
                        </a:cubicBezTo>
                        <a:cubicBezTo>
                          <a:pt x="534813" y="-17891"/>
                          <a:pt x="626026" y="34903"/>
                          <a:pt x="877257" y="0"/>
                        </a:cubicBezTo>
                        <a:cubicBezTo>
                          <a:pt x="890157" y="151729"/>
                          <a:pt x="870686" y="234674"/>
                          <a:pt x="877257" y="427744"/>
                        </a:cubicBezTo>
                        <a:cubicBezTo>
                          <a:pt x="883828" y="620814"/>
                          <a:pt x="846672" y="689138"/>
                          <a:pt x="877257" y="794957"/>
                        </a:cubicBezTo>
                        <a:cubicBezTo>
                          <a:pt x="907842" y="900776"/>
                          <a:pt x="871411" y="1103060"/>
                          <a:pt x="877257" y="1210595"/>
                        </a:cubicBezTo>
                        <a:cubicBezTo>
                          <a:pt x="939169" y="1199566"/>
                          <a:pt x="1036803" y="1243437"/>
                          <a:pt x="1169676" y="1210595"/>
                        </a:cubicBezTo>
                        <a:cubicBezTo>
                          <a:pt x="1095176" y="1427038"/>
                          <a:pt x="1007450" y="1514463"/>
                          <a:pt x="963033" y="1643127"/>
                        </a:cubicBezTo>
                        <a:cubicBezTo>
                          <a:pt x="918616" y="1771791"/>
                          <a:pt x="846043" y="1855194"/>
                          <a:pt x="773936" y="2038935"/>
                        </a:cubicBezTo>
                        <a:cubicBezTo>
                          <a:pt x="701829" y="2222676"/>
                          <a:pt x="627033" y="2244463"/>
                          <a:pt x="584838" y="2434743"/>
                        </a:cubicBezTo>
                        <a:cubicBezTo>
                          <a:pt x="539186" y="2348859"/>
                          <a:pt x="438845" y="2123715"/>
                          <a:pt x="389892" y="2026694"/>
                        </a:cubicBezTo>
                        <a:cubicBezTo>
                          <a:pt x="340939" y="1929673"/>
                          <a:pt x="339425" y="1805846"/>
                          <a:pt x="200794" y="1630886"/>
                        </a:cubicBezTo>
                        <a:cubicBezTo>
                          <a:pt x="62163" y="1455926"/>
                          <a:pt x="109075" y="1399772"/>
                          <a:pt x="0" y="12105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12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300163" y="1137388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事業單位註冊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37CAEDA4-5098-2064-8655-F60A47318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816978"/>
            <a:ext cx="10045700" cy="48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10" name="圖片 9" descr="一張含有 文字, 螢幕擷取畫面, 行, 字型 的圖片&#10;&#10;自動產生的描述">
            <a:extLst>
              <a:ext uri="{FF2B5EF4-FFF2-40B4-BE49-F238E27FC236}">
                <a16:creationId xmlns:a16="http://schemas.microsoft.com/office/drawing/2014/main" id="{E0340DC7-F638-DBE4-1BDB-43BB55E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689"/>
            <a:ext cx="12192000" cy="29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7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10" name="圖片 9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15599830-7F30-75B0-7FCC-EBED55D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825500"/>
            <a:ext cx="10096500" cy="58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10" name="圖片 9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AAD5627B-D170-8098-B85F-322AA64ED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"/>
          <a:stretch/>
        </p:blipFill>
        <p:spPr>
          <a:xfrm>
            <a:off x="1261976" y="970621"/>
            <a:ext cx="9668048" cy="56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4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22" name="圖片 21" descr="一張含有 文字, 螢幕擷取畫面, 軟體, 電腦 的圖片&#10;&#10;自動產生的描述">
            <a:extLst>
              <a:ext uri="{FF2B5EF4-FFF2-40B4-BE49-F238E27FC236}">
                <a16:creationId xmlns:a16="http://schemas.microsoft.com/office/drawing/2014/main" id="{D8256DF4-0378-F8D1-DC4D-FCC87AD21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3" name="圓形: 空心 22">
            <a:extLst>
              <a:ext uri="{FF2B5EF4-FFF2-40B4-BE49-F238E27FC236}">
                <a16:creationId xmlns:a16="http://schemas.microsoft.com/office/drawing/2014/main" id="{9095DD6F-BACD-0278-639A-B681655D201F}"/>
              </a:ext>
            </a:extLst>
          </p:cNvPr>
          <p:cNvSpPr/>
          <p:nvPr/>
        </p:nvSpPr>
        <p:spPr>
          <a:xfrm>
            <a:off x="3715627" y="4410103"/>
            <a:ext cx="2837573" cy="1299670"/>
          </a:xfrm>
          <a:prstGeom prst="donut">
            <a:avLst>
              <a:gd name="adj" fmla="val 14405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3C0F47AE-AC7B-6F8B-2B10-8081BB3B0AF9}"/>
              </a:ext>
            </a:extLst>
          </p:cNvPr>
          <p:cNvSpPr/>
          <p:nvPr/>
        </p:nvSpPr>
        <p:spPr>
          <a:xfrm rot="18631975">
            <a:off x="2899015" y="3551843"/>
            <a:ext cx="1169676" cy="1716520"/>
          </a:xfrm>
          <a:prstGeom prst="downArrow">
            <a:avLst>
              <a:gd name="adj1" fmla="val 50000"/>
              <a:gd name="adj2" fmla="val 74524"/>
            </a:avLst>
          </a:prstGeom>
          <a:solidFill>
            <a:srgbClr val="FF505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15546843">
                  <a:custGeom>
                    <a:avLst/>
                    <a:gdLst>
                      <a:gd name="connsiteX0" fmla="*/ 0 w 1169676"/>
                      <a:gd name="connsiteY0" fmla="*/ 1210595 h 2434743"/>
                      <a:gd name="connsiteX1" fmla="*/ 292419 w 1169676"/>
                      <a:gd name="connsiteY1" fmla="*/ 1210595 h 2434743"/>
                      <a:gd name="connsiteX2" fmla="*/ 292419 w 1169676"/>
                      <a:gd name="connsiteY2" fmla="*/ 831275 h 2434743"/>
                      <a:gd name="connsiteX3" fmla="*/ 292419 w 1169676"/>
                      <a:gd name="connsiteY3" fmla="*/ 403532 h 2434743"/>
                      <a:gd name="connsiteX4" fmla="*/ 292419 w 1169676"/>
                      <a:gd name="connsiteY4" fmla="*/ 0 h 2434743"/>
                      <a:gd name="connsiteX5" fmla="*/ 877257 w 1169676"/>
                      <a:gd name="connsiteY5" fmla="*/ 0 h 2434743"/>
                      <a:gd name="connsiteX6" fmla="*/ 877257 w 1169676"/>
                      <a:gd name="connsiteY6" fmla="*/ 367214 h 2434743"/>
                      <a:gd name="connsiteX7" fmla="*/ 877257 w 1169676"/>
                      <a:gd name="connsiteY7" fmla="*/ 734428 h 2434743"/>
                      <a:gd name="connsiteX8" fmla="*/ 877257 w 1169676"/>
                      <a:gd name="connsiteY8" fmla="*/ 1210595 h 2434743"/>
                      <a:gd name="connsiteX9" fmla="*/ 1169676 w 1169676"/>
                      <a:gd name="connsiteY9" fmla="*/ 1210595 h 2434743"/>
                      <a:gd name="connsiteX10" fmla="*/ 986427 w 1169676"/>
                      <a:gd name="connsiteY10" fmla="*/ 1594161 h 2434743"/>
                      <a:gd name="connsiteX11" fmla="*/ 785632 w 1169676"/>
                      <a:gd name="connsiteY11" fmla="*/ 2014452 h 2434743"/>
                      <a:gd name="connsiteX12" fmla="*/ 584838 w 1169676"/>
                      <a:gd name="connsiteY12" fmla="*/ 2434743 h 2434743"/>
                      <a:gd name="connsiteX13" fmla="*/ 384044 w 1169676"/>
                      <a:gd name="connsiteY13" fmla="*/ 2014452 h 2434743"/>
                      <a:gd name="connsiteX14" fmla="*/ 200794 w 1169676"/>
                      <a:gd name="connsiteY14" fmla="*/ 1630886 h 2434743"/>
                      <a:gd name="connsiteX15" fmla="*/ 0 w 1169676"/>
                      <a:gd name="connsiteY15" fmla="*/ 1210595 h 243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169676" h="2434743" fill="none" extrusionOk="0">
                        <a:moveTo>
                          <a:pt x="0" y="1210595"/>
                        </a:moveTo>
                        <a:cubicBezTo>
                          <a:pt x="60918" y="1196803"/>
                          <a:pt x="228238" y="1239616"/>
                          <a:pt x="292419" y="1210595"/>
                        </a:cubicBezTo>
                        <a:cubicBezTo>
                          <a:pt x="281735" y="1106147"/>
                          <a:pt x="335590" y="987320"/>
                          <a:pt x="292419" y="831275"/>
                        </a:cubicBezTo>
                        <a:cubicBezTo>
                          <a:pt x="249248" y="675230"/>
                          <a:pt x="320589" y="582665"/>
                          <a:pt x="292419" y="403532"/>
                        </a:cubicBezTo>
                        <a:cubicBezTo>
                          <a:pt x="264249" y="224399"/>
                          <a:pt x="295227" y="129680"/>
                          <a:pt x="292419" y="0"/>
                        </a:cubicBezTo>
                        <a:cubicBezTo>
                          <a:pt x="428943" y="-61575"/>
                          <a:pt x="712003" y="37995"/>
                          <a:pt x="877257" y="0"/>
                        </a:cubicBezTo>
                        <a:cubicBezTo>
                          <a:pt x="911315" y="80695"/>
                          <a:pt x="875241" y="219162"/>
                          <a:pt x="877257" y="367214"/>
                        </a:cubicBezTo>
                        <a:cubicBezTo>
                          <a:pt x="879273" y="515266"/>
                          <a:pt x="861215" y="653958"/>
                          <a:pt x="877257" y="734428"/>
                        </a:cubicBezTo>
                        <a:cubicBezTo>
                          <a:pt x="893299" y="814898"/>
                          <a:pt x="863051" y="1001236"/>
                          <a:pt x="877257" y="1210595"/>
                        </a:cubicBezTo>
                        <a:cubicBezTo>
                          <a:pt x="973392" y="1188194"/>
                          <a:pt x="1026193" y="1228977"/>
                          <a:pt x="1169676" y="1210595"/>
                        </a:cubicBezTo>
                        <a:cubicBezTo>
                          <a:pt x="1111378" y="1394955"/>
                          <a:pt x="1041231" y="1460908"/>
                          <a:pt x="986427" y="1594161"/>
                        </a:cubicBezTo>
                        <a:cubicBezTo>
                          <a:pt x="931622" y="1727414"/>
                          <a:pt x="799067" y="1858137"/>
                          <a:pt x="785632" y="2014452"/>
                        </a:cubicBezTo>
                        <a:cubicBezTo>
                          <a:pt x="772198" y="2170767"/>
                          <a:pt x="645439" y="2251392"/>
                          <a:pt x="584838" y="2434743"/>
                        </a:cubicBezTo>
                        <a:cubicBezTo>
                          <a:pt x="466980" y="2285400"/>
                          <a:pt x="464906" y="2123453"/>
                          <a:pt x="384044" y="2014452"/>
                        </a:cubicBezTo>
                        <a:cubicBezTo>
                          <a:pt x="303181" y="1905451"/>
                          <a:pt x="267392" y="1755539"/>
                          <a:pt x="200794" y="1630886"/>
                        </a:cubicBezTo>
                        <a:cubicBezTo>
                          <a:pt x="134196" y="1506233"/>
                          <a:pt x="75215" y="1305311"/>
                          <a:pt x="0" y="1210595"/>
                        </a:cubicBezTo>
                        <a:close/>
                      </a:path>
                      <a:path w="1169676" h="2434743" stroke="0" extrusionOk="0">
                        <a:moveTo>
                          <a:pt x="0" y="1210595"/>
                        </a:moveTo>
                        <a:cubicBezTo>
                          <a:pt x="104227" y="1192576"/>
                          <a:pt x="171987" y="1238233"/>
                          <a:pt x="292419" y="1210595"/>
                        </a:cubicBezTo>
                        <a:cubicBezTo>
                          <a:pt x="253724" y="1084372"/>
                          <a:pt x="324500" y="920205"/>
                          <a:pt x="292419" y="794957"/>
                        </a:cubicBezTo>
                        <a:cubicBezTo>
                          <a:pt x="260338" y="669709"/>
                          <a:pt x="330525" y="506611"/>
                          <a:pt x="292419" y="403532"/>
                        </a:cubicBezTo>
                        <a:cubicBezTo>
                          <a:pt x="254313" y="300454"/>
                          <a:pt x="315880" y="194586"/>
                          <a:pt x="292419" y="0"/>
                        </a:cubicBezTo>
                        <a:cubicBezTo>
                          <a:pt x="534813" y="-17891"/>
                          <a:pt x="626026" y="34903"/>
                          <a:pt x="877257" y="0"/>
                        </a:cubicBezTo>
                        <a:cubicBezTo>
                          <a:pt x="890157" y="151729"/>
                          <a:pt x="870686" y="234674"/>
                          <a:pt x="877257" y="427744"/>
                        </a:cubicBezTo>
                        <a:cubicBezTo>
                          <a:pt x="883828" y="620814"/>
                          <a:pt x="846672" y="689138"/>
                          <a:pt x="877257" y="794957"/>
                        </a:cubicBezTo>
                        <a:cubicBezTo>
                          <a:pt x="907842" y="900776"/>
                          <a:pt x="871411" y="1103060"/>
                          <a:pt x="877257" y="1210595"/>
                        </a:cubicBezTo>
                        <a:cubicBezTo>
                          <a:pt x="939169" y="1199566"/>
                          <a:pt x="1036803" y="1243437"/>
                          <a:pt x="1169676" y="1210595"/>
                        </a:cubicBezTo>
                        <a:cubicBezTo>
                          <a:pt x="1095176" y="1427038"/>
                          <a:pt x="1007450" y="1514463"/>
                          <a:pt x="963033" y="1643127"/>
                        </a:cubicBezTo>
                        <a:cubicBezTo>
                          <a:pt x="918616" y="1771791"/>
                          <a:pt x="846043" y="1855194"/>
                          <a:pt x="773936" y="2038935"/>
                        </a:cubicBezTo>
                        <a:cubicBezTo>
                          <a:pt x="701829" y="2222676"/>
                          <a:pt x="627033" y="2244463"/>
                          <a:pt x="584838" y="2434743"/>
                        </a:cubicBezTo>
                        <a:cubicBezTo>
                          <a:pt x="539186" y="2348859"/>
                          <a:pt x="438845" y="2123715"/>
                          <a:pt x="389892" y="2026694"/>
                        </a:cubicBezTo>
                        <a:cubicBezTo>
                          <a:pt x="340939" y="1929673"/>
                          <a:pt x="339425" y="1805846"/>
                          <a:pt x="200794" y="1630886"/>
                        </a:cubicBezTo>
                        <a:cubicBezTo>
                          <a:pt x="62163" y="1455926"/>
                          <a:pt x="109075" y="1399772"/>
                          <a:pt x="0" y="12105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65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10" name="圖片 9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4297814F-3D17-277D-AF25-5C78AF460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78"/>
            <a:ext cx="12192000" cy="41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53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資料異常請聯繫客服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03C6BD30-2526-2930-FC4D-EDC4377C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71" y="1608668"/>
            <a:ext cx="11097382" cy="3186081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DD7022E-E447-41B5-9B98-C85AA7D8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" r="1294" b="33073"/>
          <a:stretch/>
        </p:blipFill>
        <p:spPr>
          <a:xfrm>
            <a:off x="916520" y="3431941"/>
            <a:ext cx="10551883" cy="184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88DEB481-B3FE-4B32-B639-B5D7B3DB62E8}"/>
              </a:ext>
            </a:extLst>
          </p:cNvPr>
          <p:cNvSpPr txBox="1"/>
          <p:nvPr/>
        </p:nvSpPr>
        <p:spPr>
          <a:xfrm>
            <a:off x="875824" y="5421973"/>
            <a:ext cx="1063327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使用統一編號查詢，如發現已存於系統，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再使用勞保證號查詢卻顯示查無帳號，請洽客服協助。</a:t>
            </a:r>
          </a:p>
        </p:txBody>
      </p:sp>
    </p:spTree>
    <p:extLst>
      <p:ext uri="{BB962C8B-B14F-4D97-AF65-F5344CB8AC3E}">
        <p14:creationId xmlns:p14="http://schemas.microsoft.com/office/powerpoint/2010/main" val="2396320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38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人員報備、職災月報個別獨立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CBF4ABD8-A044-8EE7-5934-617FAFC3E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6" y="1608667"/>
            <a:ext cx="10723341" cy="455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AFE69338-18C1-E661-2AFF-4FF2045C7CF2}"/>
              </a:ext>
            </a:extLst>
          </p:cNvPr>
          <p:cNvSpPr/>
          <p:nvPr/>
        </p:nvSpPr>
        <p:spPr>
          <a:xfrm>
            <a:off x="854135" y="3093698"/>
            <a:ext cx="671332" cy="3819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8329EC3-029E-1A66-BC80-6F8CBF75C430}"/>
              </a:ext>
            </a:extLst>
          </p:cNvPr>
          <p:cNvSpPr/>
          <p:nvPr/>
        </p:nvSpPr>
        <p:spPr>
          <a:xfrm>
            <a:off x="850277" y="3733447"/>
            <a:ext cx="671332" cy="3819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EB4DB02-FE19-260B-8012-72223F63A3BF}"/>
              </a:ext>
            </a:extLst>
          </p:cNvPr>
          <p:cNvSpPr/>
          <p:nvPr/>
        </p:nvSpPr>
        <p:spPr>
          <a:xfrm>
            <a:off x="850277" y="4375705"/>
            <a:ext cx="671332" cy="3819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2DDB764-1831-A81F-F1A3-C5EBC970796B}"/>
              </a:ext>
            </a:extLst>
          </p:cNvPr>
          <p:cNvSpPr/>
          <p:nvPr/>
        </p:nvSpPr>
        <p:spPr>
          <a:xfrm>
            <a:off x="850277" y="5035929"/>
            <a:ext cx="671332" cy="3819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右 11">
            <a:extLst>
              <a:ext uri="{FF2B5EF4-FFF2-40B4-BE49-F238E27FC236}">
                <a16:creationId xmlns:a16="http://schemas.microsoft.com/office/drawing/2014/main" id="{1B51C353-962D-A08C-28CC-2DC87403114C}"/>
              </a:ext>
            </a:extLst>
          </p:cNvPr>
          <p:cNvSpPr/>
          <p:nvPr/>
        </p:nvSpPr>
        <p:spPr>
          <a:xfrm rot="2006043">
            <a:off x="-47151" y="2401658"/>
            <a:ext cx="1132888" cy="70399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EC53A7E-D940-FFEC-9362-C28467AD92AA}"/>
              </a:ext>
            </a:extLst>
          </p:cNvPr>
          <p:cNvSpPr txBox="1"/>
          <p:nvPr/>
        </p:nvSpPr>
        <p:spPr>
          <a:xfrm>
            <a:off x="637866" y="5909033"/>
            <a:ext cx="1063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安衛人員報備與職災月報填報帳號獨立時，選取對應轄區帳號填報。</a:t>
            </a:r>
          </a:p>
        </p:txBody>
      </p:sp>
    </p:spTree>
    <p:extLst>
      <p:ext uri="{BB962C8B-B14F-4D97-AF65-F5344CB8AC3E}">
        <p14:creationId xmlns:p14="http://schemas.microsoft.com/office/powerpoint/2010/main" val="96949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658C1B0A-BDA8-5904-C6D4-00C098BEA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" b="12075"/>
          <a:stretch/>
        </p:blipFill>
        <p:spPr>
          <a:xfrm>
            <a:off x="1434507" y="1583602"/>
            <a:ext cx="9322986" cy="4158761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6B0AB086-C22A-D894-EAA4-0290DDDC0706}"/>
              </a:ext>
            </a:extLst>
          </p:cNvPr>
          <p:cNvSpPr/>
          <p:nvPr/>
        </p:nvSpPr>
        <p:spPr>
          <a:xfrm>
            <a:off x="9823873" y="1812823"/>
            <a:ext cx="933619" cy="36918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DFD1FDF-EAD7-F525-7136-CE67B389E03E}"/>
              </a:ext>
            </a:extLst>
          </p:cNvPr>
          <p:cNvSpPr/>
          <p:nvPr/>
        </p:nvSpPr>
        <p:spPr>
          <a:xfrm>
            <a:off x="4085863" y="3569830"/>
            <a:ext cx="474562" cy="57412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17">
            <a:extLst>
              <a:ext uri="{FF2B5EF4-FFF2-40B4-BE49-F238E27FC236}">
                <a16:creationId xmlns:a16="http://schemas.microsoft.com/office/drawing/2014/main" id="{C54CFB7A-438D-A973-46C5-7B83403D376B}"/>
              </a:ext>
            </a:extLst>
          </p:cNvPr>
          <p:cNvSpPr/>
          <p:nvPr/>
        </p:nvSpPr>
        <p:spPr>
          <a:xfrm rot="2006043">
            <a:off x="466182" y="2664287"/>
            <a:ext cx="1152540" cy="843640"/>
          </a:xfrm>
          <a:prstGeom prst="rightArrow">
            <a:avLst/>
          </a:prstGeom>
          <a:solidFill>
            <a:srgbClr val="FF0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C53A7E-D940-FFEC-9362-C28467AD92AA}"/>
              </a:ext>
            </a:extLst>
          </p:cNvPr>
          <p:cNvSpPr txBox="1"/>
          <p:nvPr/>
        </p:nvSpPr>
        <p:spPr>
          <a:xfrm>
            <a:off x="650398" y="5524022"/>
            <a:ext cx="1063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同時具有安衛人員報備與職災月報填報權限，且轄下有多事業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工程分屬不同轄區，填報時應選取對應轄區填報。</a:t>
            </a:r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同時具備報備及填報權限</a:t>
            </a:r>
          </a:p>
        </p:txBody>
      </p:sp>
    </p:spTree>
    <p:extLst>
      <p:ext uri="{BB962C8B-B14F-4D97-AF65-F5344CB8AC3E}">
        <p14:creationId xmlns:p14="http://schemas.microsoft.com/office/powerpoint/2010/main" val="391553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A5FBEBD-8AC6-C04B-EE65-EEEB81BC226B}"/>
              </a:ext>
            </a:extLst>
          </p:cNvPr>
          <p:cNvSpPr txBox="1"/>
          <p:nvPr/>
        </p:nvSpPr>
        <p:spPr>
          <a:xfrm>
            <a:off x="1930452" y="2401739"/>
            <a:ext cx="7711240" cy="13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職業災害統計填報依據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8893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BM-07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帳號維護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500513" y="1562610"/>
            <a:ext cx="10933044" cy="4789024"/>
            <a:chOff x="500513" y="1562610"/>
            <a:chExt cx="10933044" cy="478902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" t="8547" r="4021" b="19502"/>
            <a:stretch/>
          </p:blipFill>
          <p:spPr>
            <a:xfrm>
              <a:off x="500513" y="1562610"/>
              <a:ext cx="10933044" cy="47890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4127989" y="3174023"/>
              <a:ext cx="848458" cy="24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443546" y="3174023"/>
              <a:ext cx="606669" cy="24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443544" y="3593856"/>
              <a:ext cx="697526" cy="25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443543" y="4013689"/>
              <a:ext cx="697526" cy="267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9122018" y="4004897"/>
              <a:ext cx="707782" cy="24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443544" y="4437919"/>
              <a:ext cx="697526" cy="250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443544" y="4841267"/>
              <a:ext cx="606670" cy="267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202723" y="4010395"/>
              <a:ext cx="852365" cy="240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202723" y="4447814"/>
              <a:ext cx="852365" cy="240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127988" y="5275807"/>
              <a:ext cx="852365" cy="240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5474351" y="1043124"/>
            <a:ext cx="386307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latinLnBrk="1" hangingPunct="0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建議登入系統之後先進行帳號維護，確認資料是否有誤。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2A2A66CC-826C-4C3B-A709-681C8D178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" t="1079" r="94129" b="89490"/>
          <a:stretch/>
        </p:blipFill>
        <p:spPr>
          <a:xfrm>
            <a:off x="7622186" y="5577193"/>
            <a:ext cx="550508" cy="7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0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BM-01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統計月報申報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108747" y="1608667"/>
            <a:ext cx="9974506" cy="4668714"/>
            <a:chOff x="1108747" y="1608667"/>
            <a:chExt cx="9974506" cy="46687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5" t="16317" r="3759" b="7382"/>
            <a:stretch/>
          </p:blipFill>
          <p:spPr>
            <a:xfrm>
              <a:off x="1108747" y="1608667"/>
              <a:ext cx="9974506" cy="466871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3851031" y="5697415"/>
              <a:ext cx="923192" cy="518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078900" y="5758964"/>
              <a:ext cx="469046" cy="383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096000" y="5758963"/>
              <a:ext cx="501400" cy="383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011321" y="5755211"/>
              <a:ext cx="469046" cy="383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081076" y="5755211"/>
              <a:ext cx="469046" cy="383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451549" y="5755211"/>
              <a:ext cx="205055" cy="383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3092838" y="4070838"/>
            <a:ext cx="1112227" cy="984740"/>
          </a:xfrm>
          <a:prstGeom prst="donut">
            <a:avLst>
              <a:gd name="adj" fmla="val 13479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13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6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新增一筆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726883" y="1491284"/>
            <a:ext cx="10480304" cy="4895340"/>
            <a:chOff x="726883" y="1491284"/>
            <a:chExt cx="10480304" cy="489534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9" t="16162" r="1573" b="5517"/>
            <a:stretch/>
          </p:blipFill>
          <p:spPr>
            <a:xfrm>
              <a:off x="726883" y="1491284"/>
              <a:ext cx="10480304" cy="48953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4114800" y="5591908"/>
              <a:ext cx="465992" cy="20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334608" y="5989266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179777" y="5593612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658957" y="5593612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974712" y="5604238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114800" y="5940180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2769577" y="2361876"/>
            <a:ext cx="7508631" cy="984740"/>
          </a:xfrm>
          <a:prstGeom prst="donut">
            <a:avLst>
              <a:gd name="adj" fmla="val 16156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5454125" y="659843"/>
            <a:ext cx="386307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latinLnBrk="1" hangingPunct="0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點選事業單位資料，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latinLnBrk="1" hangingPunct="0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若填入的資料有誤，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latinLnBrk="1" hangingPunct="0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請至基本資料修改。</a:t>
            </a:r>
          </a:p>
        </p:txBody>
      </p:sp>
    </p:spTree>
    <p:extLst>
      <p:ext uri="{BB962C8B-B14F-4D97-AF65-F5344CB8AC3E}">
        <p14:creationId xmlns:p14="http://schemas.microsoft.com/office/powerpoint/2010/main" val="194327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6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新增一筆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726883" y="1491284"/>
            <a:ext cx="10480304" cy="4895340"/>
            <a:chOff x="726883" y="1491284"/>
            <a:chExt cx="10480304" cy="489534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9" t="16162" r="1573" b="5517"/>
            <a:stretch/>
          </p:blipFill>
          <p:spPr>
            <a:xfrm>
              <a:off x="726883" y="1491284"/>
              <a:ext cx="10480304" cy="48953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4114800" y="5591908"/>
              <a:ext cx="465992" cy="202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334608" y="5989266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179777" y="5593612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658957" y="5593612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974712" y="5604238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114800" y="5940180"/>
              <a:ext cx="479180" cy="20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2518989" y="5591908"/>
            <a:ext cx="8524149" cy="984740"/>
          </a:xfrm>
          <a:prstGeom prst="donut">
            <a:avLst>
              <a:gd name="adj" fmla="val 16156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4727670" y="3758308"/>
            <a:ext cx="5246113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常導致無法儲存欄位：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電話、傳真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格式錯誤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區碼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號碼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9225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91343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1057692" y="854960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◆無職災：填上人數及工作日數時數後儲存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t="24553" r="4720" b="47164"/>
          <a:stretch/>
        </p:blipFill>
        <p:spPr>
          <a:xfrm>
            <a:off x="719008" y="3315765"/>
            <a:ext cx="10496054" cy="21585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7326432" y="1709299"/>
            <a:ext cx="3756907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填入後直接儲存即可，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使用系統自動加總，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再點選計算。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DA2A1749-3B5F-499C-A02F-DCB23895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36" y="4568672"/>
            <a:ext cx="4282811" cy="124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5CF43ADA-7448-4731-B911-FFD58F0DB8D8}"/>
              </a:ext>
            </a:extLst>
          </p:cNvPr>
          <p:cNvSpPr txBox="1"/>
          <p:nvPr/>
        </p:nvSpPr>
        <p:spPr>
          <a:xfrm>
            <a:off x="5860294" y="4490671"/>
            <a:ext cx="251985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latinLnBrk="1" hangingPunct="0"/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系統會跳出送審視窗，記得按確定。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02C8C278-727A-480B-AFC5-F0BD52756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9" t="1079" r="94129" b="89490"/>
          <a:stretch/>
        </p:blipFill>
        <p:spPr>
          <a:xfrm>
            <a:off x="6346439" y="5010368"/>
            <a:ext cx="550508" cy="774441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1592484" y="1718091"/>
            <a:ext cx="4112935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除雇主以外之所有人員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，為勞工總數，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並以男女分別統計。</a:t>
            </a:r>
          </a:p>
        </p:txBody>
      </p:sp>
    </p:spTree>
    <p:extLst>
      <p:ext uri="{BB962C8B-B14F-4D97-AF65-F5344CB8AC3E}">
        <p14:creationId xmlns:p14="http://schemas.microsoft.com/office/powerpoint/2010/main" val="37443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FB5087DC-B871-6E69-52B9-D3857D4AFD23}"/>
              </a:ext>
            </a:extLst>
          </p:cNvPr>
          <p:cNvSpPr txBox="1">
            <a:spLocks/>
          </p:cNvSpPr>
          <p:nvPr/>
        </p:nvSpPr>
        <p:spPr>
          <a:xfrm>
            <a:off x="754269" y="979243"/>
            <a:ext cx="10683461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◆有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職災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損失日數滿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：續填罹災勞工資料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23466" r="3846" b="17482"/>
          <a:stretch/>
        </p:blipFill>
        <p:spPr>
          <a:xfrm>
            <a:off x="1930452" y="2072786"/>
            <a:ext cx="8458200" cy="3341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圓形: 空心 9">
            <a:extLst>
              <a:ext uri="{FF2B5EF4-FFF2-40B4-BE49-F238E27FC236}">
                <a16:creationId xmlns:a16="http://schemas.microsoft.com/office/drawing/2014/main" id="{F57641A6-35E0-7A3B-75FD-CE907636F0A9}"/>
              </a:ext>
            </a:extLst>
          </p:cNvPr>
          <p:cNvSpPr/>
          <p:nvPr/>
        </p:nvSpPr>
        <p:spPr>
          <a:xfrm>
            <a:off x="2268415" y="3804872"/>
            <a:ext cx="1793631" cy="984740"/>
          </a:xfrm>
          <a:prstGeom prst="donut">
            <a:avLst>
              <a:gd name="adj" fmla="val 16156"/>
            </a:avLst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29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1811" r="21503" b="4584"/>
          <a:stretch/>
        </p:blipFill>
        <p:spPr>
          <a:xfrm>
            <a:off x="2082310" y="186292"/>
            <a:ext cx="8027380" cy="64748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3174023" y="2692436"/>
            <a:ext cx="454024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災害類型屬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交通事故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，而非衝撞、被撞。</a:t>
            </a:r>
          </a:p>
        </p:txBody>
      </p:sp>
    </p:spTree>
    <p:extLst>
      <p:ext uri="{BB962C8B-B14F-4D97-AF65-F5344CB8AC3E}">
        <p14:creationId xmlns:p14="http://schemas.microsoft.com/office/powerpoint/2010/main" val="853152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1810" r="21329" b="5983"/>
          <a:stretch/>
        </p:blipFill>
        <p:spPr>
          <a:xfrm>
            <a:off x="1953797" y="61072"/>
            <a:ext cx="8284406" cy="6600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3168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1966" r="21329" b="6915"/>
          <a:stretch/>
        </p:blipFill>
        <p:spPr>
          <a:xfrm>
            <a:off x="2080878" y="272534"/>
            <a:ext cx="8030244" cy="63129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313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320497" y="1084635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失能傷害種類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320497" y="1923692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死亡係指因職業災害致使工作者喪失生命而言，不論罹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災至死亡時間之長短。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永久全失能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永久全失能係指除死亡外之任何足使罹災者造成永久全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失能，或在一次事故中損失下列各項之一，或失去其機能者：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雙目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一隻眼睛及一隻手，或手臂或腿或足。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不同肢中之任何下列兩種：手、臂、足或腿。</a:t>
            </a:r>
          </a:p>
        </p:txBody>
      </p:sp>
    </p:spTree>
    <p:extLst>
      <p:ext uri="{BB962C8B-B14F-4D97-AF65-F5344CB8AC3E}">
        <p14:creationId xmlns:p14="http://schemas.microsoft.com/office/powerpoint/2010/main" val="27571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56A2D350-7FC1-6B8D-13C2-03EE845205C8}"/>
              </a:ext>
            </a:extLst>
          </p:cNvPr>
          <p:cNvSpPr txBox="1">
            <a:spLocks/>
          </p:cNvSpPr>
          <p:nvPr/>
        </p:nvSpPr>
        <p:spPr>
          <a:xfrm>
            <a:off x="1637020" y="1043124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依法填報依據</a:t>
            </a:r>
            <a:endParaRPr lang="en-US" altLang="ko-KR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8182656-1DC1-2153-62BF-56D940A14398}"/>
              </a:ext>
            </a:extLst>
          </p:cNvPr>
          <p:cNvSpPr txBox="1">
            <a:spLocks noChangeArrowheads="1"/>
          </p:cNvSpPr>
          <p:nvPr/>
        </p:nvSpPr>
        <p:spPr>
          <a:xfrm>
            <a:off x="1637020" y="1917195"/>
            <a:ext cx="885571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職業安全衛生法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§38</a:t>
            </a:r>
          </a:p>
          <a:p>
            <a:pPr marL="457189" lvl="1" indent="0" algn="just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中央主管機關指定之事業，雇主應依規定填載職業災害內容及統計，按月報請勞動檢查機構備查，並公布於工作場所。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職業安全衛生法施行細則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§51</a:t>
            </a:r>
          </a:p>
          <a:p>
            <a:pPr marL="971539" lvl="1" indent="-514350" algn="just"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勞工人數在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之事業。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39" lvl="1" indent="-514350" algn="just">
              <a:buFont typeface="+mj-lt"/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勞工人數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之事業，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中央主管機關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，並由勞動檢查機構函知者。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377" lvl="2" indent="0" algn="just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每年職安署函送名冊，再函知指定填報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377" lvl="2" indent="0" algn="just"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停止填報申請，一般以停、歇業或無雇用勞工為主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9657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6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1284531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永久部分失能：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永久部分失能係指除死亡及永久全失能以外之任何足以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造成肢體之任何一部分完全失去，或失去其機能者。不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論該受傷之肢體或損傷身體機能之事前有無任何失能。</a:t>
            </a:r>
          </a:p>
          <a:p>
            <a:pPr lvl="1" algn="just">
              <a:lnSpc>
                <a:spcPct val="100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下列各項不能列為永久部分失能：</a:t>
            </a: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可醫好之小腸疝氣。損失手指甲或足趾甲。僅損失指尖。而不傷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及骨節者。損失牙齒。體形破相不影響身體運動之扭傷或挫傷。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手指及足趾之簡單破裂及受傷部分之正常機能不致因破裂傷害而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造成機障或受到影響者。</a:t>
            </a:r>
          </a:p>
        </p:txBody>
      </p:sp>
    </p:spTree>
    <p:extLst>
      <p:ext uri="{BB962C8B-B14F-4D97-AF65-F5344CB8AC3E}">
        <p14:creationId xmlns:p14="http://schemas.microsoft.com/office/powerpoint/2010/main" val="2565369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6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990370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暫時全失能：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暫時全失能係指罹災人未死亡，亦未永久失能。但不能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繼續其正常工作，必須休班離開工作場所，損失時間在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一日以上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包括星期日、休假日或事業單位停工日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，暫時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不能恢復工作者。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即受傷後不能工作時，其暫時全失能之損失日數，應按受傷後所經過之損失總日數登記，此項總日數不包括受傷當日及恢復工作當日。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但應包括經過之星期日、休假日，或事業單位停工日，及復工後，由該次傷害所引起之其他全日不能工作之日數。</a:t>
            </a:r>
          </a:p>
        </p:txBody>
      </p:sp>
    </p:spTree>
    <p:extLst>
      <p:ext uri="{BB962C8B-B14F-4D97-AF65-F5344CB8AC3E}">
        <p14:creationId xmlns:p14="http://schemas.microsoft.com/office/powerpoint/2010/main" val="3326926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11344" r="21066" b="4118"/>
          <a:stretch/>
        </p:blipFill>
        <p:spPr>
          <a:xfrm>
            <a:off x="2193972" y="208033"/>
            <a:ext cx="7804056" cy="63364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5831739" y="2326361"/>
            <a:ext cx="4379549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外籍勞工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居留證號及第二證件號碼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如護照號碼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，方便勞保系統勾稽。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17B007E-8B7E-16C1-DFEE-3896A88F9081}"/>
              </a:ext>
            </a:extLst>
          </p:cNvPr>
          <p:cNvSpPr/>
          <p:nvPr/>
        </p:nvSpPr>
        <p:spPr>
          <a:xfrm>
            <a:off x="2476427" y="2892671"/>
            <a:ext cx="2063040" cy="417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592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11344" r="21066" b="4118"/>
          <a:stretch/>
        </p:blipFill>
        <p:spPr>
          <a:xfrm>
            <a:off x="2193972" y="155279"/>
            <a:ext cx="7804056" cy="63364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318F2811-F87C-A4EA-3095-EFE831E8C1FE}"/>
              </a:ext>
            </a:extLst>
          </p:cNvPr>
          <p:cNvSpPr txBox="1"/>
          <p:nvPr/>
        </p:nvSpPr>
        <p:spPr>
          <a:xfrm>
            <a:off x="8183868" y="3376246"/>
            <a:ext cx="323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每次未滿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日毋須填報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17B007E-8B7E-16C1-DFEE-3896A88F9081}"/>
              </a:ext>
            </a:extLst>
          </p:cNvPr>
          <p:cNvSpPr/>
          <p:nvPr/>
        </p:nvSpPr>
        <p:spPr>
          <a:xfrm>
            <a:off x="6120828" y="3332287"/>
            <a:ext cx="2063040" cy="417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17B007E-8B7E-16C1-DFEE-3896A88F9081}"/>
              </a:ext>
            </a:extLst>
          </p:cNvPr>
          <p:cNvSpPr/>
          <p:nvPr/>
        </p:nvSpPr>
        <p:spPr>
          <a:xfrm>
            <a:off x="2765516" y="3749959"/>
            <a:ext cx="2063040" cy="417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235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6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320497" y="1084635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失能傷害損失天數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320497" y="1984722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指單一個案所有傷害發生後之總損失日數。</a:t>
            </a:r>
          </a:p>
          <a:p>
            <a:pPr lvl="1"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永久全失能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永久部分全失能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暫時部分失能之傷害損失日數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10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不包括受傷當日及恢復工作當日，但應含中間所經過之日數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包括星期天、休假日或事業單位停工日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及復工後因該災害導致之任何不能工作之日數。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3185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47B3E56A-E97B-418B-87A8-EFC75EBFE937}"/>
              </a:ext>
            </a:extLst>
          </p:cNvPr>
          <p:cNvSpPr txBox="1">
            <a:spLocks noChangeArrowheads="1"/>
          </p:cNvSpPr>
          <p:nvPr/>
        </p:nvSpPr>
        <p:spPr>
          <a:xfrm>
            <a:off x="750276" y="1084581"/>
            <a:ext cx="10691447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1" hangingPunct="0">
              <a:lnSpc>
                <a:spcPct val="10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因死亡、永久全失能或永久部分失能而特定之損失日數。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475" lvl="1" indent="-360363" algn="just" latinLnBrk="1" hangingPunct="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：應按損失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475" lvl="1" indent="-360363" algn="just" latinLnBrk="1" hangingPunct="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永久全失能：每次應按損失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日登記。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475" lvl="1" indent="-360363" algn="just" latinLnBrk="1" hangingPunct="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永久部分失能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：不論當場傷害或經外科手術後之結果，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均應按照傷害損失日數登記。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2" indent="0" algn="just" latinLnBrk="1" hangingPunct="0">
              <a:lnSpc>
                <a:spcPct val="100000"/>
              </a:lnSpc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損失日數與實際診療日數並無關聯，應按表列或圖列數字登記。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lvl="2" indent="-271463" algn="just" latinLnBrk="1" hangingPunct="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損失四肢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當場損失或經外科手術損失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，參考圖表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lvl="2" indent="-271463" algn="just" latinLnBrk="1" hangingPunct="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其他官能殘廢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一眼失明，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無論另一眼有無視覺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1,800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兩眼失明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在一次事故中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6,000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兩耳全部失聽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在一次事故中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不能治癒的疝氣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能治癒者按實際損失日數計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001071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47B3E56A-E97B-418B-87A8-EFC75EBFE937}"/>
              </a:ext>
            </a:extLst>
          </p:cNvPr>
          <p:cNvSpPr txBox="1">
            <a:spLocks noChangeArrowheads="1"/>
          </p:cNvSpPr>
          <p:nvPr/>
        </p:nvSpPr>
        <p:spPr>
          <a:xfrm>
            <a:off x="538380" y="983756"/>
            <a:ext cx="10903343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12" lvl="1" indent="0" algn="just" latinLnBrk="1" hangingPunct="0">
              <a:lnSpc>
                <a:spcPct val="100000"/>
              </a:lnSpc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永久部分失能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112" lvl="1" indent="0" algn="just" latinLnBrk="1" hangingPunct="0">
              <a:lnSpc>
                <a:spcPct val="100000"/>
              </a:lnSpc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不論當場傷害或經外科手術後之結果，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112" lvl="1" indent="0" algn="just" latinLnBrk="1" hangingPunct="0">
              <a:lnSpc>
                <a:spcPct val="100000"/>
              </a:lnSpc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均應按照傷害損失日數登記。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112" lvl="1" indent="0" algn="just" latinLnBrk="1" hangingPunct="0">
              <a:lnSpc>
                <a:spcPct val="100000"/>
              </a:lnSpc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lvl="2" indent="0" algn="just" latinLnBrk="1" hangingPunct="0">
              <a:lnSpc>
                <a:spcPct val="100000"/>
              </a:lnSpc>
              <a:buNone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損失日數與實際診療日數並無關聯，應按表列或圖列數字登記。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lvl="2" indent="-271463" algn="just" latinLnBrk="1" hangingPunct="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損失四肢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當場損失或經外科手術損失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，參考圖表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lvl="2" indent="-271463" algn="just" latinLnBrk="1" hangingPunct="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其他官能殘廢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一眼失明，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無論另一眼有無視覺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1,800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兩眼失明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在一次事故中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6,000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兩耳全部失聽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在一次事故中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22389" lvl="3" indent="-342900" algn="just" latinLnBrk="1" hangingPunct="0">
              <a:lnSpc>
                <a:spcPct val="100000"/>
              </a:lnSpc>
              <a:buFont typeface="+mj-lt"/>
              <a:buAutoNum type="alphaLcParenR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不能治癒的疝氣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能治癒者按實際損失日數計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372329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320497" y="1084635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pt-BR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手指、姆指及手掌部分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D243B3D4-45E5-40EE-87CA-43622F99D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50247" r="25143"/>
          <a:stretch/>
        </p:blipFill>
        <p:spPr>
          <a:xfrm>
            <a:off x="2675995" y="2294792"/>
            <a:ext cx="6840010" cy="37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320497" y="1084635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足趾、足及足踝骨部份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2B1874B1-D062-44A4-8B35-F485D2D9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99" y="2068017"/>
            <a:ext cx="8202026" cy="37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2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884813" y="1094287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手臂                       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pt-BR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d)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</a:p>
        </p:txBody>
      </p:sp>
      <p:graphicFrame>
        <p:nvGraphicFramePr>
          <p:cNvPr id="30" name="表格 7">
            <a:extLst>
              <a:ext uri="{FF2B5EF4-FFF2-40B4-BE49-F238E27FC236}">
                <a16:creationId xmlns:a16="http://schemas.microsoft.com/office/drawing/2014/main" id="{42DDAB90-0EAE-45A1-932F-F7A689C03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0676"/>
              </p:ext>
            </p:extLst>
          </p:nvPr>
        </p:nvGraphicFramePr>
        <p:xfrm>
          <a:off x="884813" y="2220150"/>
          <a:ext cx="4875422" cy="1316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0344">
                  <a:extLst>
                    <a:ext uri="{9D8B030D-6E8A-4147-A177-3AD203B41FA5}">
                      <a16:colId xmlns:a16="http://schemas.microsoft.com/office/drawing/2014/main" val="3174608705"/>
                    </a:ext>
                  </a:extLst>
                </a:gridCol>
                <a:gridCol w="1425078">
                  <a:extLst>
                    <a:ext uri="{9D8B030D-6E8A-4147-A177-3AD203B41FA5}">
                      <a16:colId xmlns:a16="http://schemas.microsoft.com/office/drawing/2014/main" val="3098309692"/>
                    </a:ext>
                  </a:extLst>
                </a:gridCol>
              </a:tblGrid>
              <a:tr h="67726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腕部以上至肘部  單位：日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3,600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60457"/>
                  </a:ext>
                </a:extLst>
              </a:tr>
              <a:tr h="639289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肘部以上包括肩骨關節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168712"/>
                  </a:ext>
                </a:extLst>
              </a:tr>
            </a:tbl>
          </a:graphicData>
        </a:graphic>
      </p:graphicFrame>
      <p:graphicFrame>
        <p:nvGraphicFramePr>
          <p:cNvPr id="31" name="表格 7">
            <a:extLst>
              <a:ext uri="{FF2B5EF4-FFF2-40B4-BE49-F238E27FC236}">
                <a16:creationId xmlns:a16="http://schemas.microsoft.com/office/drawing/2014/main" id="{0448CE49-20B6-4926-AA4E-15909C99A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38867"/>
              </p:ext>
            </p:extLst>
          </p:nvPr>
        </p:nvGraphicFramePr>
        <p:xfrm>
          <a:off x="6188333" y="2220150"/>
          <a:ext cx="4875422" cy="1316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0344">
                  <a:extLst>
                    <a:ext uri="{9D8B030D-6E8A-4147-A177-3AD203B41FA5}">
                      <a16:colId xmlns:a16="http://schemas.microsoft.com/office/drawing/2014/main" val="3174608705"/>
                    </a:ext>
                  </a:extLst>
                </a:gridCol>
                <a:gridCol w="1425078">
                  <a:extLst>
                    <a:ext uri="{9D8B030D-6E8A-4147-A177-3AD203B41FA5}">
                      <a16:colId xmlns:a16="http://schemas.microsoft.com/office/drawing/2014/main" val="3098309692"/>
                    </a:ext>
                  </a:extLst>
                </a:gridCol>
              </a:tblGrid>
              <a:tr h="67726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膝部以上之任何部分   單位：日</a:t>
                      </a:r>
                      <a:endParaRPr lang="en-US" altLang="zh-TW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60457"/>
                  </a:ext>
                </a:extLst>
              </a:tr>
              <a:tr h="639289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足踝以上至膝蓋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168712"/>
                  </a:ext>
                </a:extLst>
              </a:tr>
            </a:tbl>
          </a:graphicData>
        </a:graphic>
      </p:graphicFrame>
      <p:sp>
        <p:nvSpPr>
          <p:cNvPr id="32" name="文字方塊 31">
            <a:extLst>
              <a:ext uri="{FF2B5EF4-FFF2-40B4-BE49-F238E27FC236}">
                <a16:creationId xmlns:a16="http://schemas.microsoft.com/office/drawing/2014/main" id="{C23D1ED5-F113-4312-87CD-087E2269F4DD}"/>
              </a:ext>
            </a:extLst>
          </p:cNvPr>
          <p:cNvSpPr txBox="1"/>
          <p:nvPr/>
        </p:nvSpPr>
        <p:spPr>
          <a:xfrm>
            <a:off x="884813" y="3938319"/>
            <a:ext cx="10470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倘骨節未斷失，應按實際損失日數計，並當作暫時全失能傷害。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倘未斷失但失去機能者，請參閱補充說明。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肘部以上，則包括肩部而言，膝部以上則包括臀部而言。</a:t>
            </a:r>
          </a:p>
        </p:txBody>
      </p:sp>
    </p:spTree>
    <p:extLst>
      <p:ext uri="{BB962C8B-B14F-4D97-AF65-F5344CB8AC3E}">
        <p14:creationId xmlns:p14="http://schemas.microsoft.com/office/powerpoint/2010/main" val="114989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74CD1948-3414-5EF6-EE14-E45AA2BFAC1F}"/>
              </a:ext>
            </a:extLst>
          </p:cNvPr>
          <p:cNvSpPr txBox="1">
            <a:spLocks/>
          </p:cNvSpPr>
          <p:nvPr/>
        </p:nvSpPr>
        <p:spPr>
          <a:xfrm>
            <a:off x="1637020" y="1043124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71FE7A5-E006-F913-8D29-1274FB906CFC}"/>
              </a:ext>
            </a:extLst>
          </p:cNvPr>
          <p:cNvSpPr txBox="1">
            <a:spLocks noChangeArrowheads="1"/>
          </p:cNvSpPr>
          <p:nvPr/>
        </p:nvSpPr>
        <p:spPr>
          <a:xfrm>
            <a:off x="1637020" y="1917195"/>
            <a:ext cx="885571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不管當月有無職災發生皆應填報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事業單位應按月於每月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日前，線上填妥上月份資料，報其所在地之勞動檢查機構備查。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(EX.8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月份報表，於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月起至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日前完成。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事業單位原僅可修正八個月內資料，目前已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不限制修正期限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，惟每年勞動部職業安全衛生署彙整勞動檢查統計年報資料期間，將截止前一年度資料修正。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同一勞工受傷案件應修改發生當月資料，切勿每月重覆填報。</a:t>
            </a:r>
          </a:p>
        </p:txBody>
      </p:sp>
    </p:spTree>
    <p:extLst>
      <p:ext uri="{BB962C8B-B14F-4D97-AF65-F5344CB8AC3E}">
        <p14:creationId xmlns:p14="http://schemas.microsoft.com/office/powerpoint/2010/main" val="2716444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27067" y="981139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1852233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手指及足趾斷傷之損失：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◆如一手指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或足趾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袛按損失指骨折繼之最高日數登記。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◆如一個以上之手指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或足趾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指骨折斷時，則將各指損失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日數應予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從表或圖中查出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小手指中腕節骨折斷時，應按損失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登記。</a:t>
            </a: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如無名指之第三節骨折斷時，應按損失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登記。</a:t>
            </a: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如一次事故中同時折斷上述兩手指時，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則應按損失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400+240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登記。</a:t>
            </a:r>
          </a:p>
        </p:txBody>
      </p:sp>
    </p:spTree>
    <p:extLst>
      <p:ext uri="{BB962C8B-B14F-4D97-AF65-F5344CB8AC3E}">
        <p14:creationId xmlns:p14="http://schemas.microsoft.com/office/powerpoint/2010/main" val="497863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27067" y="1016307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1834649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機能損失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457189" lvl="1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◆應按損失機能的百分數登記，其日數百分數，應由負責醫生確定。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但聽覺之損失如經證明為職業原因之失聽時，應按表列數字作永久部分失能，或全部失能日數登記。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例：食指之中骨節經醫生證明有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患僵直病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則應按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日之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登記。</a:t>
            </a:r>
          </a:p>
        </p:txBody>
      </p:sp>
    </p:spTree>
    <p:extLst>
      <p:ext uri="{BB962C8B-B14F-4D97-AF65-F5344CB8AC3E}">
        <p14:creationId xmlns:p14="http://schemas.microsoft.com/office/powerpoint/2010/main" val="4271747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27067" y="1016307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1834649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身體數部分之損壞：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身體數部分以上發生損壞時，其總損失日數之登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記，應將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各部分之損失日數之總和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登記。</a:t>
            </a:r>
          </a:p>
          <a:p>
            <a:pPr algn="just">
              <a:lnSpc>
                <a:spcPct val="100000"/>
              </a:lnSpc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但其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總日數超過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日時，按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日登記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73898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27067" y="1016307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1834649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表內未列傷害種類之損失日數：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凡遇到表內未列之任何永久傷害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如內臟受傷、損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失講話能力、肺部受傷或背部受傷等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，應按永久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全失能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日之百分數登記，其百分數之決定，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應由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診療醫生診斷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確定。</a:t>
            </a:r>
          </a:p>
        </p:txBody>
      </p:sp>
    </p:spTree>
    <p:extLst>
      <p:ext uri="{BB962C8B-B14F-4D97-AF65-F5344CB8AC3E}">
        <p14:creationId xmlns:p14="http://schemas.microsoft.com/office/powerpoint/2010/main" val="1567082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27506" r="21329" b="9867"/>
          <a:stretch/>
        </p:blipFill>
        <p:spPr>
          <a:xfrm>
            <a:off x="1483820" y="906743"/>
            <a:ext cx="9224360" cy="5573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6129917" y="700073"/>
            <a:ext cx="499159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◆什麼時候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在什麼地 方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因為從事什麼作業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且因為什麼原因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媒介物、操作動作等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而導致罹災者受什麼樣的傷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6129917" y="3746355"/>
            <a:ext cx="4991592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◆交通事故請寫上事故發生時間及地點。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17B007E-8B7E-16C1-DFEE-3896A88F9081}"/>
              </a:ext>
            </a:extLst>
          </p:cNvPr>
          <p:cNvSpPr/>
          <p:nvPr/>
        </p:nvSpPr>
        <p:spPr>
          <a:xfrm>
            <a:off x="1859908" y="3429000"/>
            <a:ext cx="2063040" cy="417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868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7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27506" r="21329" b="9867"/>
          <a:stretch/>
        </p:blipFill>
        <p:spPr>
          <a:xfrm>
            <a:off x="1483820" y="959497"/>
            <a:ext cx="9224360" cy="5573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4771745" y="535496"/>
            <a:ext cx="6391247" cy="39087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◆針對</a:t>
            </a:r>
            <a:r>
              <a:rPr lang="zh-TW" altLang="en-US" sz="8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現場環境及設施設備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，貴公司有何改善措施以預防災害再次發生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17B007E-8B7E-16C1-DFEE-3896A88F9081}"/>
              </a:ext>
            </a:extLst>
          </p:cNvPr>
          <p:cNvSpPr/>
          <p:nvPr/>
        </p:nvSpPr>
        <p:spPr>
          <a:xfrm>
            <a:off x="1745608" y="4721469"/>
            <a:ext cx="2063040" cy="4176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6224953" y="4631008"/>
            <a:ext cx="4844561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◆請不要把問題全都只歸咎於罹災勞工身上。</a:t>
            </a:r>
          </a:p>
        </p:txBody>
      </p:sp>
    </p:spTree>
    <p:extLst>
      <p:ext uri="{BB962C8B-B14F-4D97-AF65-F5344CB8AC3E}">
        <p14:creationId xmlns:p14="http://schemas.microsoft.com/office/powerpoint/2010/main" val="2897542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42052" y="1016307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2" y="1834649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某勞工於某年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日於屋頂修理石棉瓦不慎墜落，頭部撞擊地面當日死亡。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災害類型：墜落    受傷部位：頭部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媒介物：屋頂 失能傷害種類：死亡 失能損失日數：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6000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職災內容：○年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日○時許，勞工○○○於屋頂從事石棉瓦修繕作業，不慎踏穿石棉瓦自○公尺高屋頂墜落撞擊頭部致死。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分析與對策：未採取必要防墜措施導致職災發生，立即規劃安全通道、設置安全網及提供安全防護措施供勞工使用。</a:t>
            </a:r>
          </a:p>
        </p:txBody>
      </p:sp>
    </p:spTree>
    <p:extLst>
      <p:ext uri="{BB962C8B-B14F-4D97-AF65-F5344CB8AC3E}">
        <p14:creationId xmlns:p14="http://schemas.microsoft.com/office/powerpoint/2010/main" val="1727539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27067" y="1016307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142051" y="1834649"/>
            <a:ext cx="10526371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某新進勞工從事湯品分裝時不慎遭熱水燙傷手肘。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災害類型：與高溫、低溫之接觸  受傷部位：手、肘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媒介物：其他媒介物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失能傷害種類：暫時全失能  失能損失日數：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職災內容：○年○月○日○時許，勞工○○○從事湯品分裝作業不慎致手、肘燙傷，從○月○日請假至○月○日上班，計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分析與對策：經事故分析調查結果，非設施設備、環境造成，係新進同仁不熟悉作業流程所致，提醒勞工應注意作業安全，復工後重新辦理教育訓練，並製成案例送各分店實施宣導。</a:t>
            </a:r>
          </a:p>
        </p:txBody>
      </p:sp>
    </p:spTree>
    <p:extLst>
      <p:ext uri="{BB962C8B-B14F-4D97-AF65-F5344CB8AC3E}">
        <p14:creationId xmlns:p14="http://schemas.microsoft.com/office/powerpoint/2010/main" val="3040436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44096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942825" y="862783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943170" y="1725438"/>
            <a:ext cx="1072764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勞工某日上午於廚房將馬鈴薯削皮不慎削傷右手食指，</a:t>
            </a:r>
            <a:endParaRPr lang="en-US" altLang="zh-TW" sz="2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下午休息，隔日恢復上班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災害類型：被切、割、擦傷    受傷部位：指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媒介物：其他類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其他媒介物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-911 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其他媒介物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失能傷害種類：暫時全失能      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失能損失日數：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職災內容：勞工○年○月○日於廚房從事備料作業，</a:t>
            </a:r>
            <a:endParaRPr lang="en-US" altLang="zh-TW" sz="2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右手食指不慎遭廚刀劃傷，經送醫包紮後隔日即返回上班。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分析與對策：提醒勞工廚房作業時注意安全，</a:t>
            </a:r>
            <a:endParaRPr lang="en-US" altLang="zh-TW" sz="2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評估提供安全手套作業可行性。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6CC05C7-58BF-4123-91D4-54C73432AD3E}"/>
              </a:ext>
            </a:extLst>
          </p:cNvPr>
          <p:cNvSpPr txBox="1"/>
          <p:nvPr/>
        </p:nvSpPr>
        <p:spPr>
          <a:xfrm>
            <a:off x="8084594" y="2437326"/>
            <a:ext cx="3727884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損失日數未超過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hangingPunct="0"/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日，毋須填報。</a:t>
            </a:r>
          </a:p>
        </p:txBody>
      </p:sp>
    </p:spTree>
    <p:extLst>
      <p:ext uri="{BB962C8B-B14F-4D97-AF65-F5344CB8AC3E}">
        <p14:creationId xmlns:p14="http://schemas.microsoft.com/office/powerpoint/2010/main" val="3107347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562655" y="936876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 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562655" y="1756466"/>
            <a:ext cx="1072764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某勞工某年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日於定期健檢發現血中鉛濃度過高，安排於隔日治療至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日返回工作崗位。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災害類型：與有害物等之接觸     受傷部位：其他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神經系統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媒介物：物質材料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危險物、有害物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-514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有害物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失能傷害種類：暫時全失能     失能損失日數：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職災內容：勞工○○○從事鉛蓄電池作業，○年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日定期健檢發現血中鉛濃度過高，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入院治療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日返回工作崗位。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分析與對策：調整工作、實施全場通風裝置清理、檢查，要求作業時佩戴呼吸防護具，於工作場所提供淋浴、清洗工作衣及乾淨吃飯空間，並定期健檢。</a:t>
            </a:r>
          </a:p>
        </p:txBody>
      </p:sp>
    </p:spTree>
    <p:extLst>
      <p:ext uri="{BB962C8B-B14F-4D97-AF65-F5344CB8AC3E}">
        <p14:creationId xmlns:p14="http://schemas.microsoft.com/office/powerpoint/2010/main" val="29938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1F25B3AE-F88A-5310-8087-017CE95C288B}"/>
              </a:ext>
            </a:extLst>
          </p:cNvPr>
          <p:cNvSpPr txBox="1">
            <a:spLocks/>
          </p:cNvSpPr>
          <p:nvPr/>
        </p:nvSpPr>
        <p:spPr>
          <a:xfrm>
            <a:off x="1637020" y="1043124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修正月報資料或補報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634049E-F31A-4DF2-DB11-CC3E32DD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6" y="1856400"/>
            <a:ext cx="10081491" cy="476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BE10B54C-20A3-DE79-EB5B-0AE16B1E0826}"/>
              </a:ext>
            </a:extLst>
          </p:cNvPr>
          <p:cNvSpPr txBox="1"/>
          <p:nvPr/>
        </p:nvSpPr>
        <p:spPr>
          <a:xfrm>
            <a:off x="7597287" y="3055549"/>
            <a:ext cx="2561781" cy="400110"/>
          </a:xfrm>
          <a:custGeom>
            <a:avLst/>
            <a:gdLst>
              <a:gd name="connsiteX0" fmla="*/ 0 w 2561781"/>
              <a:gd name="connsiteY0" fmla="*/ 0 h 400110"/>
              <a:gd name="connsiteX1" fmla="*/ 563592 w 2561781"/>
              <a:gd name="connsiteY1" fmla="*/ 0 h 400110"/>
              <a:gd name="connsiteX2" fmla="*/ 1050330 w 2561781"/>
              <a:gd name="connsiteY2" fmla="*/ 0 h 400110"/>
              <a:gd name="connsiteX3" fmla="*/ 1588304 w 2561781"/>
              <a:gd name="connsiteY3" fmla="*/ 0 h 400110"/>
              <a:gd name="connsiteX4" fmla="*/ 2075043 w 2561781"/>
              <a:gd name="connsiteY4" fmla="*/ 0 h 400110"/>
              <a:gd name="connsiteX5" fmla="*/ 2561781 w 2561781"/>
              <a:gd name="connsiteY5" fmla="*/ 0 h 400110"/>
              <a:gd name="connsiteX6" fmla="*/ 2561781 w 2561781"/>
              <a:gd name="connsiteY6" fmla="*/ 400110 h 400110"/>
              <a:gd name="connsiteX7" fmla="*/ 1998189 w 2561781"/>
              <a:gd name="connsiteY7" fmla="*/ 400110 h 400110"/>
              <a:gd name="connsiteX8" fmla="*/ 1537069 w 2561781"/>
              <a:gd name="connsiteY8" fmla="*/ 400110 h 400110"/>
              <a:gd name="connsiteX9" fmla="*/ 973477 w 2561781"/>
              <a:gd name="connsiteY9" fmla="*/ 400110 h 400110"/>
              <a:gd name="connsiteX10" fmla="*/ 0 w 2561781"/>
              <a:gd name="connsiteY10" fmla="*/ 400110 h 400110"/>
              <a:gd name="connsiteX11" fmla="*/ 0 w 2561781"/>
              <a:gd name="connsiteY1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1781" h="400110" fill="none" extrusionOk="0">
                <a:moveTo>
                  <a:pt x="0" y="0"/>
                </a:moveTo>
                <a:cubicBezTo>
                  <a:pt x="201235" y="-43426"/>
                  <a:pt x="381263" y="61224"/>
                  <a:pt x="563592" y="0"/>
                </a:cubicBezTo>
                <a:cubicBezTo>
                  <a:pt x="745921" y="-61224"/>
                  <a:pt x="810203" y="26649"/>
                  <a:pt x="1050330" y="0"/>
                </a:cubicBezTo>
                <a:cubicBezTo>
                  <a:pt x="1290457" y="-26649"/>
                  <a:pt x="1450236" y="59766"/>
                  <a:pt x="1588304" y="0"/>
                </a:cubicBezTo>
                <a:cubicBezTo>
                  <a:pt x="1726372" y="-59766"/>
                  <a:pt x="1971849" y="15747"/>
                  <a:pt x="2075043" y="0"/>
                </a:cubicBezTo>
                <a:cubicBezTo>
                  <a:pt x="2178237" y="-15747"/>
                  <a:pt x="2394895" y="18891"/>
                  <a:pt x="2561781" y="0"/>
                </a:cubicBezTo>
                <a:cubicBezTo>
                  <a:pt x="2588754" y="193784"/>
                  <a:pt x="2525082" y="286770"/>
                  <a:pt x="2561781" y="400110"/>
                </a:cubicBezTo>
                <a:cubicBezTo>
                  <a:pt x="2418480" y="451195"/>
                  <a:pt x="2175862" y="362641"/>
                  <a:pt x="1998189" y="400110"/>
                </a:cubicBezTo>
                <a:cubicBezTo>
                  <a:pt x="1820516" y="437579"/>
                  <a:pt x="1669905" y="385440"/>
                  <a:pt x="1537069" y="400110"/>
                </a:cubicBezTo>
                <a:cubicBezTo>
                  <a:pt x="1404233" y="414780"/>
                  <a:pt x="1187185" y="387942"/>
                  <a:pt x="973477" y="400110"/>
                </a:cubicBezTo>
                <a:cubicBezTo>
                  <a:pt x="759769" y="412278"/>
                  <a:pt x="274022" y="325102"/>
                  <a:pt x="0" y="400110"/>
                </a:cubicBezTo>
                <a:cubicBezTo>
                  <a:pt x="-31125" y="240793"/>
                  <a:pt x="26078" y="142055"/>
                  <a:pt x="0" y="0"/>
                </a:cubicBezTo>
                <a:close/>
              </a:path>
              <a:path w="2561781" h="400110" stroke="0" extrusionOk="0">
                <a:moveTo>
                  <a:pt x="0" y="0"/>
                </a:moveTo>
                <a:cubicBezTo>
                  <a:pt x="141586" y="-48427"/>
                  <a:pt x="276099" y="21835"/>
                  <a:pt x="461121" y="0"/>
                </a:cubicBezTo>
                <a:cubicBezTo>
                  <a:pt x="646143" y="-21835"/>
                  <a:pt x="856356" y="19100"/>
                  <a:pt x="1024712" y="0"/>
                </a:cubicBezTo>
                <a:cubicBezTo>
                  <a:pt x="1193068" y="-19100"/>
                  <a:pt x="1278223" y="6079"/>
                  <a:pt x="1511451" y="0"/>
                </a:cubicBezTo>
                <a:cubicBezTo>
                  <a:pt x="1744679" y="-6079"/>
                  <a:pt x="1856094" y="18806"/>
                  <a:pt x="2075043" y="0"/>
                </a:cubicBezTo>
                <a:cubicBezTo>
                  <a:pt x="2293992" y="-18806"/>
                  <a:pt x="2440160" y="49241"/>
                  <a:pt x="2561781" y="0"/>
                </a:cubicBezTo>
                <a:cubicBezTo>
                  <a:pt x="2561959" y="98561"/>
                  <a:pt x="2544240" y="316628"/>
                  <a:pt x="2561781" y="400110"/>
                </a:cubicBezTo>
                <a:cubicBezTo>
                  <a:pt x="2301905" y="426871"/>
                  <a:pt x="2200103" y="397199"/>
                  <a:pt x="2023807" y="400110"/>
                </a:cubicBezTo>
                <a:cubicBezTo>
                  <a:pt x="1847511" y="403021"/>
                  <a:pt x="1734591" y="356509"/>
                  <a:pt x="1588304" y="400110"/>
                </a:cubicBezTo>
                <a:cubicBezTo>
                  <a:pt x="1442017" y="443711"/>
                  <a:pt x="1200500" y="354554"/>
                  <a:pt x="1101566" y="400110"/>
                </a:cubicBezTo>
                <a:cubicBezTo>
                  <a:pt x="1002632" y="445666"/>
                  <a:pt x="748832" y="359083"/>
                  <a:pt x="537974" y="400110"/>
                </a:cubicBezTo>
                <a:cubicBezTo>
                  <a:pt x="327116" y="441137"/>
                  <a:pt x="208671" y="370033"/>
                  <a:pt x="0" y="400110"/>
                </a:cubicBezTo>
                <a:cubicBezTo>
                  <a:pt x="-26267" y="209962"/>
                  <a:pt x="5577" y="12042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08265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資料送出前請再確認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18D3FC2-8D63-50A8-D4F6-0C1F22270F60}"/>
              </a:ext>
            </a:extLst>
          </p:cNvPr>
          <p:cNvSpPr/>
          <p:nvPr/>
        </p:nvSpPr>
        <p:spPr>
          <a:xfrm>
            <a:off x="6557759" y="2355029"/>
            <a:ext cx="762877" cy="55788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39BB241-B977-D83B-CF9C-A155E3E5405E}"/>
              </a:ext>
            </a:extLst>
          </p:cNvPr>
          <p:cNvSpPr/>
          <p:nvPr/>
        </p:nvSpPr>
        <p:spPr>
          <a:xfrm>
            <a:off x="1607126" y="2347711"/>
            <a:ext cx="1168948" cy="12637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E5B7CD4-4E18-8EF7-94F2-C0E1952EC64C}"/>
              </a:ext>
            </a:extLst>
          </p:cNvPr>
          <p:cNvSpPr/>
          <p:nvPr/>
        </p:nvSpPr>
        <p:spPr>
          <a:xfrm>
            <a:off x="7901650" y="2355029"/>
            <a:ext cx="762877" cy="55788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42278D9-63FB-02C8-693C-156364839462}"/>
              </a:ext>
            </a:extLst>
          </p:cNvPr>
          <p:cNvSpPr/>
          <p:nvPr/>
        </p:nvSpPr>
        <p:spPr>
          <a:xfrm>
            <a:off x="6557758" y="3611418"/>
            <a:ext cx="762877" cy="55789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FB8064C-934F-F501-37BC-889240B3500B}"/>
              </a:ext>
            </a:extLst>
          </p:cNvPr>
          <p:cNvSpPr/>
          <p:nvPr/>
        </p:nvSpPr>
        <p:spPr>
          <a:xfrm>
            <a:off x="7901649" y="3611418"/>
            <a:ext cx="762877" cy="55789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0E63C17-B2FC-0588-3143-DBED5959D2DD}"/>
              </a:ext>
            </a:extLst>
          </p:cNvPr>
          <p:cNvSpPr txBox="1">
            <a:spLocks noChangeArrowheads="1"/>
          </p:cNvSpPr>
          <p:nvPr/>
        </p:nvSpPr>
        <p:spPr>
          <a:xfrm>
            <a:off x="6887657" y="1147849"/>
            <a:ext cx="3927981" cy="45453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個月內期限限制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529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31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142052" y="944566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被退回、或是填錯要修改都可以的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309898" y="1787512"/>
            <a:ext cx="9313984" cy="4684602"/>
            <a:chOff x="1309898" y="1787512"/>
            <a:chExt cx="9313984" cy="468460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" t="14141" r="6206" b="6760"/>
            <a:stretch/>
          </p:blipFill>
          <p:spPr>
            <a:xfrm>
              <a:off x="1309898" y="1787512"/>
              <a:ext cx="9313984" cy="468460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2" name="圓形: 空心 9">
              <a:extLst>
                <a:ext uri="{FF2B5EF4-FFF2-40B4-BE49-F238E27FC236}">
                  <a16:creationId xmlns:a16="http://schemas.microsoft.com/office/drawing/2014/main" id="{F57641A6-35E0-7A3B-75FD-CE907636F0A9}"/>
                </a:ext>
              </a:extLst>
            </p:cNvPr>
            <p:cNvSpPr/>
            <p:nvPr/>
          </p:nvSpPr>
          <p:spPr>
            <a:xfrm>
              <a:off x="9231923" y="5089522"/>
              <a:ext cx="1274885" cy="984740"/>
            </a:xfrm>
            <a:prstGeom prst="donut">
              <a:avLst>
                <a:gd name="adj" fmla="val 11692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68615" y="5301762"/>
              <a:ext cx="914400" cy="518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868615" y="5907396"/>
              <a:ext cx="914400" cy="518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929476" y="5409494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044830" y="5994371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885821" y="5388737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5852256" y="5998035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739264" y="5409494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741931" y="6035974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673655" y="5421991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7718779" y="5994371"/>
              <a:ext cx="682870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3485616" y="5409494"/>
              <a:ext cx="246262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82575" y="5994371"/>
              <a:ext cx="246262" cy="34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825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24" name="텍스트 개체 틀 166">
            <a:extLst>
              <a:ext uri="{FF2B5EF4-FFF2-40B4-BE49-F238E27FC236}">
                <a16:creationId xmlns:a16="http://schemas.microsoft.com/office/drawing/2014/main" id="{61C51A72-7D27-EE31-E9DE-31295BD80D5C}"/>
              </a:ext>
            </a:extLst>
          </p:cNvPr>
          <p:cNvSpPr txBox="1">
            <a:spLocks/>
          </p:cNvSpPr>
          <p:nvPr/>
        </p:nvSpPr>
        <p:spPr>
          <a:xfrm>
            <a:off x="1320497" y="1084635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320497" y="1984722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：事業單位有台北總公司、台中分公司、高雄分公司等，要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向哪一個勞動檢查機構申報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：應分別向轄區勞動檢查機構申報。</a:t>
            </a:r>
          </a:p>
          <a:p>
            <a:pPr algn="just">
              <a:lnSpc>
                <a:spcPct val="100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：勞工受傷休養跨數月，該如何申報、填在哪一個月份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月受傷且休養至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月上班，資料應填於發生當月，編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輯時則逐月修改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月資料，勿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月每月均填報。</a:t>
            </a:r>
          </a:p>
        </p:txBody>
      </p:sp>
    </p:spTree>
    <p:extLst>
      <p:ext uri="{BB962C8B-B14F-4D97-AF65-F5344CB8AC3E}">
        <p14:creationId xmlns:p14="http://schemas.microsoft.com/office/powerpoint/2010/main" val="2673415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320497" y="1984722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：勞工受傷休養跨月仍未回上班，損失日數要如何計算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：可先計算至當月底，回來上班時再修改發生當月資料。</a:t>
            </a:r>
          </a:p>
          <a:p>
            <a:pPr algn="just">
              <a:lnSpc>
                <a:spcPct val="100000"/>
              </a:lnSpc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：勞工受傷剛好是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8/31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月時該怎麼填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：有醫囑先依醫囑建議休養日數；若無，可先計算至填報當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日，回來上班時再修改發生當月資料。</a:t>
            </a:r>
          </a:p>
          <a:p>
            <a:pPr algn="just">
              <a:lnSpc>
                <a:spcPct val="100000"/>
              </a:lnSpc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1754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6873339-EE4A-AB64-EB9B-9862AD82C7FD}"/>
              </a:ext>
            </a:extLst>
          </p:cNvPr>
          <p:cNvSpPr txBox="1">
            <a:spLocks noChangeArrowheads="1"/>
          </p:cNvSpPr>
          <p:nvPr/>
        </p:nvSpPr>
        <p:spPr>
          <a:xfrm>
            <a:off x="1382404" y="1454150"/>
            <a:ext cx="9907896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：勞工上下班發生交通事故，不需要填報嗎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：勞工於上下班發生交通事故，非屬職業安全衛生法所稱職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業災害，係屬「勞工職業災害保險職業傷病審查準則」職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業傷害範疇，應按月填報；惟勞工倘係於執行職務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貨過程中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發生交通事故，則仍應依規定於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小時內通報。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：勞工買餐點發生交通事故，該填嗎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：必要用餐往返事故，視為職業傷害，應按月填報。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15411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B075424C-5D3C-EF1F-A1BA-E0CF28C88FAB}"/>
              </a:ext>
            </a:extLst>
          </p:cNvPr>
          <p:cNvSpPr txBox="1">
            <a:spLocks/>
          </p:cNvSpPr>
          <p:nvPr/>
        </p:nvSpPr>
        <p:spPr>
          <a:xfrm>
            <a:off x="971551" y="1666026"/>
            <a:ext cx="981868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資料異常請聯繫客服</a:t>
            </a:r>
            <a:r>
              <a:rPr lang="en-US" altLang="zh-TW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8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8A16547A-126D-78A3-3EBB-39C3FE80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8"/>
          <a:stretch/>
        </p:blipFill>
        <p:spPr>
          <a:xfrm>
            <a:off x="1315643" y="3283554"/>
            <a:ext cx="9560713" cy="17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F9E196B7-7F0A-6B82-B95F-EAA8D0651016}"/>
              </a:ext>
            </a:extLst>
          </p:cNvPr>
          <p:cNvSpPr txBox="1">
            <a:spLocks/>
          </p:cNvSpPr>
          <p:nvPr/>
        </p:nvSpPr>
        <p:spPr>
          <a:xfrm>
            <a:off x="1637020" y="1137388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如何判定職業災害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9CCC9C8-21AF-DD30-2DAF-765EE71FC826}"/>
              </a:ext>
            </a:extLst>
          </p:cNvPr>
          <p:cNvSpPr txBox="1">
            <a:spLocks noChangeArrowheads="1"/>
          </p:cNvSpPr>
          <p:nvPr/>
        </p:nvSpPr>
        <p:spPr>
          <a:xfrm>
            <a:off x="1637020" y="2130425"/>
            <a:ext cx="885571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以「職務遂行性」與「職務起因性」作為判斷。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職業安全衛生法第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條所稱職業災害。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勞工保險條例第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條，因</a:t>
            </a:r>
            <a:r>
              <a: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執行職務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而致傷害或職業病。</a:t>
            </a:r>
          </a:p>
          <a:p>
            <a:pPr algn="just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勞保職業傷病之認定，參考「勞工保險被保險人因執行職務而致傷病審查準則」。</a:t>
            </a:r>
          </a:p>
        </p:txBody>
      </p:sp>
    </p:spTree>
    <p:extLst>
      <p:ext uri="{BB962C8B-B14F-4D97-AF65-F5344CB8AC3E}">
        <p14:creationId xmlns:p14="http://schemas.microsoft.com/office/powerpoint/2010/main" val="162528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EBB3B6C6-7C50-EBE7-EF12-07171B92B0E5}"/>
              </a:ext>
            </a:extLst>
          </p:cNvPr>
          <p:cNvSpPr txBox="1">
            <a:spLocks/>
          </p:cNvSpPr>
          <p:nvPr/>
        </p:nvSpPr>
        <p:spPr>
          <a:xfrm>
            <a:off x="1637020" y="886142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職業安全衛生法之職業災害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8841CBD-76E4-0B51-ABB8-A36400699667}"/>
              </a:ext>
            </a:extLst>
          </p:cNvPr>
          <p:cNvSpPr txBox="1">
            <a:spLocks noChangeArrowheads="1"/>
          </p:cNvSpPr>
          <p:nvPr/>
        </p:nvSpPr>
        <p:spPr>
          <a:xfrm>
            <a:off x="1637020" y="1673513"/>
            <a:ext cx="9481830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指因勞動場所之建築物、機械、設備、原料、材料、化學 品、氣體、蒸氣、粉塵等或作業活動及其他職業上原因引起之工作者疾病、傷害、失能或死亡。</a:t>
            </a:r>
            <a:r>
              <a:rPr lang="en-US" altLang="zh-TW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職安法</a:t>
            </a:r>
            <a:r>
              <a:rPr lang="en-US" altLang="zh-TW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§2</a:t>
            </a:r>
            <a:r>
              <a:rPr lang="zh-TW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en-US" altLang="zh-TW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zh-TW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所稱職業上原因，指隨作業活動所衍生，於勞動上一切 必要行為及其附隨行為而具有相當因果關係者。</a:t>
            </a:r>
            <a:r>
              <a:rPr lang="en-US" altLang="zh-TW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職安法施行細則</a:t>
            </a:r>
            <a:r>
              <a:rPr lang="en-US" altLang="zh-TW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§6)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3A7E384-DA91-4E03-CD91-F6BB1542D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52" y="4652588"/>
            <a:ext cx="9059441" cy="1932599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6A56911C-14F5-ABE4-72DB-5573B9DEB026}"/>
              </a:ext>
            </a:extLst>
          </p:cNvPr>
          <p:cNvSpPr txBox="1"/>
          <p:nvPr/>
        </p:nvSpPr>
        <p:spPr>
          <a:xfrm>
            <a:off x="1522352" y="3920112"/>
            <a:ext cx="9481829" cy="769441"/>
          </a:xfrm>
          <a:custGeom>
            <a:avLst/>
            <a:gdLst>
              <a:gd name="connsiteX0" fmla="*/ 0 w 9481829"/>
              <a:gd name="connsiteY0" fmla="*/ 0 h 769441"/>
              <a:gd name="connsiteX1" fmla="*/ 308159 w 9481829"/>
              <a:gd name="connsiteY1" fmla="*/ 0 h 769441"/>
              <a:gd name="connsiteX2" fmla="*/ 1090410 w 9481829"/>
              <a:gd name="connsiteY2" fmla="*/ 0 h 769441"/>
              <a:gd name="connsiteX3" fmla="*/ 1872661 w 9481829"/>
              <a:gd name="connsiteY3" fmla="*/ 0 h 769441"/>
              <a:gd name="connsiteX4" fmla="*/ 2654912 w 9481829"/>
              <a:gd name="connsiteY4" fmla="*/ 0 h 769441"/>
              <a:gd name="connsiteX5" fmla="*/ 3437163 w 9481829"/>
              <a:gd name="connsiteY5" fmla="*/ 0 h 769441"/>
              <a:gd name="connsiteX6" fmla="*/ 3934959 w 9481829"/>
              <a:gd name="connsiteY6" fmla="*/ 0 h 769441"/>
              <a:gd name="connsiteX7" fmla="*/ 4243118 w 9481829"/>
              <a:gd name="connsiteY7" fmla="*/ 0 h 769441"/>
              <a:gd name="connsiteX8" fmla="*/ 5025369 w 9481829"/>
              <a:gd name="connsiteY8" fmla="*/ 0 h 769441"/>
              <a:gd name="connsiteX9" fmla="*/ 5807620 w 9481829"/>
              <a:gd name="connsiteY9" fmla="*/ 0 h 769441"/>
              <a:gd name="connsiteX10" fmla="*/ 6210598 w 9481829"/>
              <a:gd name="connsiteY10" fmla="*/ 0 h 769441"/>
              <a:gd name="connsiteX11" fmla="*/ 6992849 w 9481829"/>
              <a:gd name="connsiteY11" fmla="*/ 0 h 769441"/>
              <a:gd name="connsiteX12" fmla="*/ 7585463 w 9481829"/>
              <a:gd name="connsiteY12" fmla="*/ 0 h 769441"/>
              <a:gd name="connsiteX13" fmla="*/ 8272896 w 9481829"/>
              <a:gd name="connsiteY13" fmla="*/ 0 h 769441"/>
              <a:gd name="connsiteX14" fmla="*/ 8581055 w 9481829"/>
              <a:gd name="connsiteY14" fmla="*/ 0 h 769441"/>
              <a:gd name="connsiteX15" fmla="*/ 9481829 w 9481829"/>
              <a:gd name="connsiteY15" fmla="*/ 0 h 769441"/>
              <a:gd name="connsiteX16" fmla="*/ 9481829 w 9481829"/>
              <a:gd name="connsiteY16" fmla="*/ 384721 h 769441"/>
              <a:gd name="connsiteX17" fmla="*/ 9481829 w 9481829"/>
              <a:gd name="connsiteY17" fmla="*/ 769441 h 769441"/>
              <a:gd name="connsiteX18" fmla="*/ 8984033 w 9481829"/>
              <a:gd name="connsiteY18" fmla="*/ 769441 h 769441"/>
              <a:gd name="connsiteX19" fmla="*/ 8675874 w 9481829"/>
              <a:gd name="connsiteY19" fmla="*/ 769441 h 769441"/>
              <a:gd name="connsiteX20" fmla="*/ 8178078 w 9481829"/>
              <a:gd name="connsiteY20" fmla="*/ 769441 h 769441"/>
              <a:gd name="connsiteX21" fmla="*/ 7775100 w 9481829"/>
              <a:gd name="connsiteY21" fmla="*/ 769441 h 769441"/>
              <a:gd name="connsiteX22" fmla="*/ 7277304 w 9481829"/>
              <a:gd name="connsiteY22" fmla="*/ 769441 h 769441"/>
              <a:gd name="connsiteX23" fmla="*/ 6495053 w 9481829"/>
              <a:gd name="connsiteY23" fmla="*/ 769441 h 769441"/>
              <a:gd name="connsiteX24" fmla="*/ 5997257 w 9481829"/>
              <a:gd name="connsiteY24" fmla="*/ 769441 h 769441"/>
              <a:gd name="connsiteX25" fmla="*/ 5499461 w 9481829"/>
              <a:gd name="connsiteY25" fmla="*/ 769441 h 769441"/>
              <a:gd name="connsiteX26" fmla="*/ 5191301 w 9481829"/>
              <a:gd name="connsiteY26" fmla="*/ 769441 h 769441"/>
              <a:gd name="connsiteX27" fmla="*/ 4598687 w 9481829"/>
              <a:gd name="connsiteY27" fmla="*/ 769441 h 769441"/>
              <a:gd name="connsiteX28" fmla="*/ 3816436 w 9481829"/>
              <a:gd name="connsiteY28" fmla="*/ 769441 h 769441"/>
              <a:gd name="connsiteX29" fmla="*/ 3223822 w 9481829"/>
              <a:gd name="connsiteY29" fmla="*/ 769441 h 769441"/>
              <a:gd name="connsiteX30" fmla="*/ 2536389 w 9481829"/>
              <a:gd name="connsiteY30" fmla="*/ 769441 h 769441"/>
              <a:gd name="connsiteX31" fmla="*/ 1943775 w 9481829"/>
              <a:gd name="connsiteY31" fmla="*/ 769441 h 769441"/>
              <a:gd name="connsiteX32" fmla="*/ 1540797 w 9481829"/>
              <a:gd name="connsiteY32" fmla="*/ 769441 h 769441"/>
              <a:gd name="connsiteX33" fmla="*/ 1232638 w 9481829"/>
              <a:gd name="connsiteY33" fmla="*/ 769441 h 769441"/>
              <a:gd name="connsiteX34" fmla="*/ 829660 w 9481829"/>
              <a:gd name="connsiteY34" fmla="*/ 769441 h 769441"/>
              <a:gd name="connsiteX35" fmla="*/ 0 w 9481829"/>
              <a:gd name="connsiteY35" fmla="*/ 769441 h 769441"/>
              <a:gd name="connsiteX36" fmla="*/ 0 w 9481829"/>
              <a:gd name="connsiteY36" fmla="*/ 407804 h 769441"/>
              <a:gd name="connsiteX37" fmla="*/ 0 w 9481829"/>
              <a:gd name="connsiteY37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1829" h="769441" fill="none" extrusionOk="0">
                <a:moveTo>
                  <a:pt x="0" y="0"/>
                </a:moveTo>
                <a:cubicBezTo>
                  <a:pt x="96550" y="-11514"/>
                  <a:pt x="200437" y="6327"/>
                  <a:pt x="308159" y="0"/>
                </a:cubicBezTo>
                <a:cubicBezTo>
                  <a:pt x="415881" y="-6327"/>
                  <a:pt x="744998" y="18932"/>
                  <a:pt x="1090410" y="0"/>
                </a:cubicBezTo>
                <a:cubicBezTo>
                  <a:pt x="1435822" y="-18932"/>
                  <a:pt x="1531737" y="5827"/>
                  <a:pt x="1872661" y="0"/>
                </a:cubicBezTo>
                <a:cubicBezTo>
                  <a:pt x="2213585" y="-5827"/>
                  <a:pt x="2281092" y="80834"/>
                  <a:pt x="2654912" y="0"/>
                </a:cubicBezTo>
                <a:cubicBezTo>
                  <a:pt x="3028732" y="-80834"/>
                  <a:pt x="3181737" y="69749"/>
                  <a:pt x="3437163" y="0"/>
                </a:cubicBezTo>
                <a:cubicBezTo>
                  <a:pt x="3692589" y="-69749"/>
                  <a:pt x="3733266" y="12920"/>
                  <a:pt x="3934959" y="0"/>
                </a:cubicBezTo>
                <a:cubicBezTo>
                  <a:pt x="4136652" y="-12920"/>
                  <a:pt x="4179387" y="7715"/>
                  <a:pt x="4243118" y="0"/>
                </a:cubicBezTo>
                <a:cubicBezTo>
                  <a:pt x="4306849" y="-7715"/>
                  <a:pt x="4838028" y="5657"/>
                  <a:pt x="5025369" y="0"/>
                </a:cubicBezTo>
                <a:cubicBezTo>
                  <a:pt x="5212710" y="-5657"/>
                  <a:pt x="5636785" y="80292"/>
                  <a:pt x="5807620" y="0"/>
                </a:cubicBezTo>
                <a:cubicBezTo>
                  <a:pt x="5978455" y="-80292"/>
                  <a:pt x="6120667" y="23293"/>
                  <a:pt x="6210598" y="0"/>
                </a:cubicBezTo>
                <a:cubicBezTo>
                  <a:pt x="6300529" y="-23293"/>
                  <a:pt x="6771709" y="84326"/>
                  <a:pt x="6992849" y="0"/>
                </a:cubicBezTo>
                <a:cubicBezTo>
                  <a:pt x="7213989" y="-84326"/>
                  <a:pt x="7323231" y="70845"/>
                  <a:pt x="7585463" y="0"/>
                </a:cubicBezTo>
                <a:cubicBezTo>
                  <a:pt x="7847695" y="-70845"/>
                  <a:pt x="8129923" y="76492"/>
                  <a:pt x="8272896" y="0"/>
                </a:cubicBezTo>
                <a:cubicBezTo>
                  <a:pt x="8415869" y="-76492"/>
                  <a:pt x="8475629" y="27638"/>
                  <a:pt x="8581055" y="0"/>
                </a:cubicBezTo>
                <a:cubicBezTo>
                  <a:pt x="8686481" y="-27638"/>
                  <a:pt x="9081984" y="12904"/>
                  <a:pt x="9481829" y="0"/>
                </a:cubicBezTo>
                <a:cubicBezTo>
                  <a:pt x="9513812" y="117373"/>
                  <a:pt x="9473850" y="242347"/>
                  <a:pt x="9481829" y="384721"/>
                </a:cubicBezTo>
                <a:cubicBezTo>
                  <a:pt x="9489808" y="527095"/>
                  <a:pt x="9457983" y="675987"/>
                  <a:pt x="9481829" y="769441"/>
                </a:cubicBezTo>
                <a:cubicBezTo>
                  <a:pt x="9247131" y="771681"/>
                  <a:pt x="9187642" y="746930"/>
                  <a:pt x="8984033" y="769441"/>
                </a:cubicBezTo>
                <a:cubicBezTo>
                  <a:pt x="8780424" y="791952"/>
                  <a:pt x="8811040" y="765227"/>
                  <a:pt x="8675874" y="769441"/>
                </a:cubicBezTo>
                <a:cubicBezTo>
                  <a:pt x="8540708" y="773655"/>
                  <a:pt x="8387224" y="739724"/>
                  <a:pt x="8178078" y="769441"/>
                </a:cubicBezTo>
                <a:cubicBezTo>
                  <a:pt x="7968932" y="799158"/>
                  <a:pt x="7889304" y="736199"/>
                  <a:pt x="7775100" y="769441"/>
                </a:cubicBezTo>
                <a:cubicBezTo>
                  <a:pt x="7660896" y="802683"/>
                  <a:pt x="7460023" y="747387"/>
                  <a:pt x="7277304" y="769441"/>
                </a:cubicBezTo>
                <a:cubicBezTo>
                  <a:pt x="7094585" y="791495"/>
                  <a:pt x="6829494" y="698912"/>
                  <a:pt x="6495053" y="769441"/>
                </a:cubicBezTo>
                <a:cubicBezTo>
                  <a:pt x="6160612" y="839970"/>
                  <a:pt x="6151231" y="767892"/>
                  <a:pt x="5997257" y="769441"/>
                </a:cubicBezTo>
                <a:cubicBezTo>
                  <a:pt x="5843283" y="770990"/>
                  <a:pt x="5623796" y="725964"/>
                  <a:pt x="5499461" y="769441"/>
                </a:cubicBezTo>
                <a:cubicBezTo>
                  <a:pt x="5375126" y="812918"/>
                  <a:pt x="5279932" y="747977"/>
                  <a:pt x="5191301" y="769441"/>
                </a:cubicBezTo>
                <a:cubicBezTo>
                  <a:pt x="5102670" y="790905"/>
                  <a:pt x="4752047" y="725890"/>
                  <a:pt x="4598687" y="769441"/>
                </a:cubicBezTo>
                <a:cubicBezTo>
                  <a:pt x="4445327" y="812992"/>
                  <a:pt x="4182268" y="721507"/>
                  <a:pt x="3816436" y="769441"/>
                </a:cubicBezTo>
                <a:cubicBezTo>
                  <a:pt x="3450604" y="817375"/>
                  <a:pt x="3350044" y="709172"/>
                  <a:pt x="3223822" y="769441"/>
                </a:cubicBezTo>
                <a:cubicBezTo>
                  <a:pt x="3097600" y="829710"/>
                  <a:pt x="2716265" y="711117"/>
                  <a:pt x="2536389" y="769441"/>
                </a:cubicBezTo>
                <a:cubicBezTo>
                  <a:pt x="2356513" y="827765"/>
                  <a:pt x="2172863" y="753798"/>
                  <a:pt x="1943775" y="769441"/>
                </a:cubicBezTo>
                <a:cubicBezTo>
                  <a:pt x="1714687" y="785084"/>
                  <a:pt x="1693794" y="745539"/>
                  <a:pt x="1540797" y="769441"/>
                </a:cubicBezTo>
                <a:cubicBezTo>
                  <a:pt x="1387800" y="793343"/>
                  <a:pt x="1355402" y="753434"/>
                  <a:pt x="1232638" y="769441"/>
                </a:cubicBezTo>
                <a:cubicBezTo>
                  <a:pt x="1109874" y="785448"/>
                  <a:pt x="936842" y="745911"/>
                  <a:pt x="829660" y="769441"/>
                </a:cubicBezTo>
                <a:cubicBezTo>
                  <a:pt x="722478" y="792971"/>
                  <a:pt x="319547" y="702795"/>
                  <a:pt x="0" y="769441"/>
                </a:cubicBezTo>
                <a:cubicBezTo>
                  <a:pt x="-13091" y="639412"/>
                  <a:pt x="2894" y="518890"/>
                  <a:pt x="0" y="407804"/>
                </a:cubicBezTo>
                <a:cubicBezTo>
                  <a:pt x="-2894" y="296718"/>
                  <a:pt x="37143" y="180437"/>
                  <a:pt x="0" y="0"/>
                </a:cubicBezTo>
                <a:close/>
              </a:path>
              <a:path w="9481829" h="769441" stroke="0" extrusionOk="0">
                <a:moveTo>
                  <a:pt x="0" y="0"/>
                </a:moveTo>
                <a:cubicBezTo>
                  <a:pt x="156870" y="-19850"/>
                  <a:pt x="378444" y="45059"/>
                  <a:pt x="687433" y="0"/>
                </a:cubicBezTo>
                <a:cubicBezTo>
                  <a:pt x="996422" y="-45059"/>
                  <a:pt x="902710" y="39870"/>
                  <a:pt x="1090410" y="0"/>
                </a:cubicBezTo>
                <a:cubicBezTo>
                  <a:pt x="1278110" y="-39870"/>
                  <a:pt x="1461963" y="37702"/>
                  <a:pt x="1683025" y="0"/>
                </a:cubicBezTo>
                <a:cubicBezTo>
                  <a:pt x="1904088" y="-37702"/>
                  <a:pt x="2068013" y="17243"/>
                  <a:pt x="2370457" y="0"/>
                </a:cubicBezTo>
                <a:cubicBezTo>
                  <a:pt x="2672901" y="-17243"/>
                  <a:pt x="2994012" y="62743"/>
                  <a:pt x="3152708" y="0"/>
                </a:cubicBezTo>
                <a:cubicBezTo>
                  <a:pt x="3311404" y="-62743"/>
                  <a:pt x="3515970" y="32855"/>
                  <a:pt x="3650504" y="0"/>
                </a:cubicBezTo>
                <a:cubicBezTo>
                  <a:pt x="3785038" y="-32855"/>
                  <a:pt x="4075166" y="27724"/>
                  <a:pt x="4432755" y="0"/>
                </a:cubicBezTo>
                <a:cubicBezTo>
                  <a:pt x="4790344" y="-27724"/>
                  <a:pt x="4882136" y="32166"/>
                  <a:pt x="5120188" y="0"/>
                </a:cubicBezTo>
                <a:cubicBezTo>
                  <a:pt x="5358240" y="-32166"/>
                  <a:pt x="5491106" y="58027"/>
                  <a:pt x="5807620" y="0"/>
                </a:cubicBezTo>
                <a:cubicBezTo>
                  <a:pt x="6124134" y="-58027"/>
                  <a:pt x="6108957" y="46356"/>
                  <a:pt x="6210598" y="0"/>
                </a:cubicBezTo>
                <a:cubicBezTo>
                  <a:pt x="6312239" y="-46356"/>
                  <a:pt x="6600774" y="21118"/>
                  <a:pt x="6898031" y="0"/>
                </a:cubicBezTo>
                <a:cubicBezTo>
                  <a:pt x="7195288" y="-21118"/>
                  <a:pt x="7115984" y="47569"/>
                  <a:pt x="7301008" y="0"/>
                </a:cubicBezTo>
                <a:cubicBezTo>
                  <a:pt x="7486032" y="-47569"/>
                  <a:pt x="7622350" y="48096"/>
                  <a:pt x="7703986" y="0"/>
                </a:cubicBezTo>
                <a:cubicBezTo>
                  <a:pt x="7785622" y="-48096"/>
                  <a:pt x="7947390" y="32882"/>
                  <a:pt x="8012146" y="0"/>
                </a:cubicBezTo>
                <a:cubicBezTo>
                  <a:pt x="8076902" y="-32882"/>
                  <a:pt x="8408504" y="16679"/>
                  <a:pt x="8509942" y="0"/>
                </a:cubicBezTo>
                <a:cubicBezTo>
                  <a:pt x="8611380" y="-16679"/>
                  <a:pt x="9174066" y="54700"/>
                  <a:pt x="9481829" y="0"/>
                </a:cubicBezTo>
                <a:cubicBezTo>
                  <a:pt x="9508921" y="80238"/>
                  <a:pt x="9473439" y="198410"/>
                  <a:pt x="9481829" y="361637"/>
                </a:cubicBezTo>
                <a:cubicBezTo>
                  <a:pt x="9490219" y="524864"/>
                  <a:pt x="9459000" y="637583"/>
                  <a:pt x="9481829" y="769441"/>
                </a:cubicBezTo>
                <a:cubicBezTo>
                  <a:pt x="9380375" y="776930"/>
                  <a:pt x="9272007" y="755676"/>
                  <a:pt x="9173670" y="769441"/>
                </a:cubicBezTo>
                <a:cubicBezTo>
                  <a:pt x="9075333" y="783206"/>
                  <a:pt x="8695554" y="703302"/>
                  <a:pt x="8391419" y="769441"/>
                </a:cubicBezTo>
                <a:cubicBezTo>
                  <a:pt x="8087284" y="835580"/>
                  <a:pt x="8030230" y="698416"/>
                  <a:pt x="7798804" y="769441"/>
                </a:cubicBezTo>
                <a:cubicBezTo>
                  <a:pt x="7567379" y="840466"/>
                  <a:pt x="7384251" y="694478"/>
                  <a:pt x="7111372" y="769441"/>
                </a:cubicBezTo>
                <a:cubicBezTo>
                  <a:pt x="6838493" y="844404"/>
                  <a:pt x="6825276" y="767708"/>
                  <a:pt x="6613576" y="769441"/>
                </a:cubicBezTo>
                <a:cubicBezTo>
                  <a:pt x="6401876" y="771174"/>
                  <a:pt x="6166829" y="764596"/>
                  <a:pt x="6020961" y="769441"/>
                </a:cubicBezTo>
                <a:cubicBezTo>
                  <a:pt x="5875094" y="774286"/>
                  <a:pt x="5645853" y="712503"/>
                  <a:pt x="5523165" y="769441"/>
                </a:cubicBezTo>
                <a:cubicBezTo>
                  <a:pt x="5400477" y="826379"/>
                  <a:pt x="5306884" y="737796"/>
                  <a:pt x="5215006" y="769441"/>
                </a:cubicBezTo>
                <a:cubicBezTo>
                  <a:pt x="5123128" y="801086"/>
                  <a:pt x="4758082" y="734044"/>
                  <a:pt x="4622392" y="769441"/>
                </a:cubicBezTo>
                <a:cubicBezTo>
                  <a:pt x="4486702" y="804838"/>
                  <a:pt x="4367354" y="742615"/>
                  <a:pt x="4219414" y="769441"/>
                </a:cubicBezTo>
                <a:cubicBezTo>
                  <a:pt x="4071474" y="796267"/>
                  <a:pt x="3705199" y="711628"/>
                  <a:pt x="3531981" y="769441"/>
                </a:cubicBezTo>
                <a:cubicBezTo>
                  <a:pt x="3358763" y="827254"/>
                  <a:pt x="3121352" y="714745"/>
                  <a:pt x="2844549" y="769441"/>
                </a:cubicBezTo>
                <a:cubicBezTo>
                  <a:pt x="2567746" y="824137"/>
                  <a:pt x="2507500" y="755650"/>
                  <a:pt x="2251934" y="769441"/>
                </a:cubicBezTo>
                <a:cubicBezTo>
                  <a:pt x="1996369" y="783232"/>
                  <a:pt x="1770552" y="690529"/>
                  <a:pt x="1469683" y="769441"/>
                </a:cubicBezTo>
                <a:cubicBezTo>
                  <a:pt x="1168814" y="848353"/>
                  <a:pt x="990244" y="746834"/>
                  <a:pt x="687433" y="769441"/>
                </a:cubicBezTo>
                <a:cubicBezTo>
                  <a:pt x="384622" y="792048"/>
                  <a:pt x="188514" y="733627"/>
                  <a:pt x="0" y="769441"/>
                </a:cubicBezTo>
                <a:cubicBezTo>
                  <a:pt x="-3268" y="622514"/>
                  <a:pt x="23660" y="560271"/>
                  <a:pt x="0" y="392415"/>
                </a:cubicBezTo>
                <a:cubicBezTo>
                  <a:pt x="-23660" y="224559"/>
                  <a:pt x="11740" y="13489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357892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(Ⅰ)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之任何之一項致使造成任何傷害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(Ⅲ)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均應為「職業災害」。</a:t>
            </a:r>
          </a:p>
          <a:p>
            <a:pPr algn="ctr"/>
            <a:r>
              <a:rPr lang="en-US" altLang="zh-TW" sz="2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!!!!!!!</a:t>
            </a:r>
            <a:r>
              <a:rPr lang="zh-TW" altLang="en-US" sz="2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含「執行職務」所發生之交通事故</a:t>
            </a:r>
            <a:r>
              <a:rPr lang="en-US" altLang="zh-TW" sz="22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!!!!!!!!</a:t>
            </a:r>
            <a:endParaRPr lang="zh-TW" altLang="en-US" sz="22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6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EEFDE7E-D3D6-7E00-F27D-EBE69590C6B0}"/>
              </a:ext>
            </a:extLst>
          </p:cNvPr>
          <p:cNvGrpSpPr/>
          <p:nvPr/>
        </p:nvGrpSpPr>
        <p:grpSpPr>
          <a:xfrm>
            <a:off x="165100" y="196850"/>
            <a:ext cx="11861800" cy="6464300"/>
            <a:chOff x="165100" y="196850"/>
            <a:chExt cx="11861800" cy="6464300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0AB76092-1BAA-8C0A-56CD-8C24F3542837}"/>
                </a:ext>
              </a:extLst>
            </p:cNvPr>
            <p:cNvSpPr/>
            <p:nvPr/>
          </p:nvSpPr>
          <p:spPr>
            <a:xfrm>
              <a:off x="165100" y="196850"/>
              <a:ext cx="11861800" cy="6464300"/>
            </a:xfrm>
            <a:prstGeom prst="roundRect">
              <a:avLst>
                <a:gd name="adj" fmla="val 173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90500" dir="5400000" sx="98000" sy="98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사각형: 둥근 위쪽 모서리 3">
              <a:extLst>
                <a:ext uri="{FF2B5EF4-FFF2-40B4-BE49-F238E27FC236}">
                  <a16:creationId xmlns:a16="http://schemas.microsoft.com/office/drawing/2014/main" id="{3BCFF5FB-27AC-8860-0BF5-8C79B5E2BAA3}"/>
                </a:ext>
              </a:extLst>
            </p:cNvPr>
            <p:cNvSpPr/>
            <p:nvPr/>
          </p:nvSpPr>
          <p:spPr>
            <a:xfrm>
              <a:off x="165100" y="196850"/>
              <a:ext cx="11861800" cy="628650"/>
            </a:xfrm>
            <a:prstGeom prst="round2SameRect">
              <a:avLst>
                <a:gd name="adj1" fmla="val 207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370615E-E31C-7546-3255-C7AD837E4C3C}"/>
                </a:ext>
              </a:extLst>
            </p:cNvPr>
            <p:cNvSpPr/>
            <p:nvPr/>
          </p:nvSpPr>
          <p:spPr>
            <a:xfrm>
              <a:off x="353727" y="341971"/>
              <a:ext cx="6590450" cy="360000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o-KR" altLang="en-US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D3E142-B483-A70F-F3D3-5540DC4017E7}"/>
                </a:ext>
              </a:extLst>
            </p:cNvPr>
            <p:cNvGrpSpPr/>
            <p:nvPr/>
          </p:nvGrpSpPr>
          <p:grpSpPr>
            <a:xfrm>
              <a:off x="6685596" y="342474"/>
              <a:ext cx="341747" cy="359497"/>
              <a:chOff x="2412999" y="383419"/>
              <a:chExt cx="223885" cy="235513"/>
            </a:xfrm>
          </p:grpSpPr>
          <p:sp>
            <p:nvSpPr>
              <p:cNvPr id="25" name="사각형: 둥근 위쪽 모서리 24">
                <a:extLst>
                  <a:ext uri="{FF2B5EF4-FFF2-40B4-BE49-F238E27FC236}">
                    <a16:creationId xmlns:a16="http://schemas.microsoft.com/office/drawing/2014/main" id="{B0BC53AD-4AD2-63AA-C5D1-4B8D404763A3}"/>
                  </a:ext>
                </a:extLst>
              </p:cNvPr>
              <p:cNvSpPr/>
              <p:nvPr/>
            </p:nvSpPr>
            <p:spPr>
              <a:xfrm rot="5400000">
                <a:off x="2407185" y="389233"/>
                <a:ext cx="235513" cy="223885"/>
              </a:xfrm>
              <a:prstGeom prst="round2Same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endParaRPr lang="ko-KR" altLang="en-US" sz="1600" dirty="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B71946B-E517-BD94-A13B-2FB6E0DCDA6C}"/>
                  </a:ext>
                </a:extLst>
              </p:cNvPr>
              <p:cNvGrpSpPr/>
              <p:nvPr/>
            </p:nvGrpSpPr>
            <p:grpSpPr>
              <a:xfrm>
                <a:off x="2469239" y="436643"/>
                <a:ext cx="108035" cy="127822"/>
                <a:chOff x="7903029" y="1102744"/>
                <a:chExt cx="178934" cy="211706"/>
              </a:xfrm>
            </p:grpSpPr>
            <p:sp>
              <p:nvSpPr>
                <p:cNvPr id="27" name="원호 26">
                  <a:extLst>
                    <a:ext uri="{FF2B5EF4-FFF2-40B4-BE49-F238E27FC236}">
                      <a16:creationId xmlns:a16="http://schemas.microsoft.com/office/drawing/2014/main" id="{3D689439-D295-AD7D-ACA0-2D7ACD91C424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7661534"/>
                    <a:gd name="adj2" fmla="val 3290856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원호 27">
                  <a:extLst>
                    <a:ext uri="{FF2B5EF4-FFF2-40B4-BE49-F238E27FC236}">
                      <a16:creationId xmlns:a16="http://schemas.microsoft.com/office/drawing/2014/main" id="{30C94507-7DBE-D142-EA4E-9666BBC078FB}"/>
                    </a:ext>
                  </a:extLst>
                </p:cNvPr>
                <p:cNvSpPr/>
                <p:nvPr/>
              </p:nvSpPr>
              <p:spPr>
                <a:xfrm>
                  <a:off x="7903029" y="1102744"/>
                  <a:ext cx="159658" cy="159658"/>
                </a:xfrm>
                <a:prstGeom prst="arc">
                  <a:avLst>
                    <a:gd name="adj1" fmla="val 5171035"/>
                    <a:gd name="adj2" fmla="val 6163513"/>
                  </a:avLst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직선 연결선 28">
                  <a:extLst>
                    <a:ext uri="{FF2B5EF4-FFF2-40B4-BE49-F238E27FC236}">
                      <a16:creationId xmlns:a16="http://schemas.microsoft.com/office/drawing/2014/main" id="{A8CEEB5E-7955-7390-C10E-7EB33A54F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127" y="1250723"/>
                  <a:ext cx="52836" cy="63727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사각형: 둥근 한쪽 모서리 5">
              <a:extLst>
                <a:ext uri="{FF2B5EF4-FFF2-40B4-BE49-F238E27FC236}">
                  <a16:creationId xmlns:a16="http://schemas.microsoft.com/office/drawing/2014/main" id="{B6942D3D-9BA6-0E5A-D0F0-E66E816F15DE}"/>
                </a:ext>
              </a:extLst>
            </p:cNvPr>
            <p:cNvSpPr/>
            <p:nvPr/>
          </p:nvSpPr>
          <p:spPr>
            <a:xfrm>
              <a:off x="11290300" y="196850"/>
              <a:ext cx="736600" cy="628650"/>
            </a:xfrm>
            <a:prstGeom prst="round1Rect">
              <a:avLst/>
            </a:prstGeom>
            <a:solidFill>
              <a:srgbClr val="529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한쪽 모서리 7">
              <a:extLst>
                <a:ext uri="{FF2B5EF4-FFF2-40B4-BE49-F238E27FC236}">
                  <a16:creationId xmlns:a16="http://schemas.microsoft.com/office/drawing/2014/main" id="{63354B29-393D-D951-FA78-C03DF0C06B33}"/>
                </a:ext>
              </a:extLst>
            </p:cNvPr>
            <p:cNvSpPr/>
            <p:nvPr/>
          </p:nvSpPr>
          <p:spPr>
            <a:xfrm flipV="1">
              <a:off x="11290300" y="825500"/>
              <a:ext cx="736600" cy="5835650"/>
            </a:xfrm>
            <a:prstGeom prst="round1Rect">
              <a:avLst/>
            </a:prstGeom>
            <a:solidFill>
              <a:srgbClr val="5290FF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6295F7D-9E24-5A2B-9B40-2261447A31B5}"/>
                </a:ext>
              </a:extLst>
            </p:cNvPr>
            <p:cNvGrpSpPr/>
            <p:nvPr/>
          </p:nvGrpSpPr>
          <p:grpSpPr>
            <a:xfrm>
              <a:off x="11544916" y="383419"/>
              <a:ext cx="267562" cy="246269"/>
              <a:chOff x="11741082" y="6493971"/>
              <a:chExt cx="322250" cy="296605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E1A1B70-8290-AE6C-CF69-28D1E4323928}"/>
                  </a:ext>
                </a:extLst>
              </p:cNvPr>
              <p:cNvSpPr/>
              <p:nvPr/>
            </p:nvSpPr>
            <p:spPr>
              <a:xfrm>
                <a:off x="11741082" y="66078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27D70E52-1315-9368-20BF-837B8738A04A}"/>
                  </a:ext>
                </a:extLst>
              </p:cNvPr>
              <p:cNvSpPr/>
              <p:nvPr/>
            </p:nvSpPr>
            <p:spPr>
              <a:xfrm>
                <a:off x="11741082" y="6684024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201B61E0-CE12-601A-886E-B9BBE194E21C}"/>
                  </a:ext>
                </a:extLst>
              </p:cNvPr>
              <p:cNvSpPr/>
              <p:nvPr/>
            </p:nvSpPr>
            <p:spPr>
              <a:xfrm>
                <a:off x="11741082" y="6760225"/>
                <a:ext cx="216000" cy="303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917F976-EC79-7803-F38D-980B85436182}"/>
                  </a:ext>
                </a:extLst>
              </p:cNvPr>
              <p:cNvGrpSpPr/>
              <p:nvPr/>
            </p:nvGrpSpPr>
            <p:grpSpPr>
              <a:xfrm>
                <a:off x="11889833" y="6493971"/>
                <a:ext cx="173499" cy="173499"/>
                <a:chOff x="334850" y="297656"/>
                <a:chExt cx="223950" cy="223950"/>
              </a:xfrm>
            </p:grpSpPr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0B709E1A-45B7-6BB2-C4D9-1E0C6FA2E817}"/>
                    </a:ext>
                  </a:extLst>
                </p:cNvPr>
                <p:cNvSpPr/>
                <p:nvPr/>
              </p:nvSpPr>
              <p:spPr>
                <a:xfrm>
                  <a:off x="334850" y="297656"/>
                  <a:ext cx="223950" cy="223950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defRPr/>
                  </a:pPr>
                  <a:endParaRPr lang="ko-KR" altLang="en-US" sz="1600" dirty="0">
                    <a:solidFill>
                      <a:prstClr val="white"/>
                    </a:solidFill>
                    <a:latin typeface="야놀자 야체 B" panose="02020603020101020101" pitchFamily="18" charset="-127"/>
                    <a:ea typeface="야놀자 야체 B" panose="02020603020101020101" pitchFamily="18" charset="-127"/>
                  </a:endParaRPr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02EF2069-41B8-22B7-9144-7CC779A790CA}"/>
                    </a:ext>
                  </a:extLst>
                </p:cNvPr>
                <p:cNvGrpSpPr/>
                <p:nvPr/>
              </p:nvGrpSpPr>
              <p:grpSpPr>
                <a:xfrm>
                  <a:off x="411038" y="347496"/>
                  <a:ext cx="57216" cy="114465"/>
                  <a:chOff x="372950" y="235579"/>
                  <a:chExt cx="107969" cy="216000"/>
                </a:xfrm>
              </p:grpSpPr>
              <p:sp>
                <p:nvSpPr>
                  <p:cNvPr id="20" name="사각형: 둥근 모서리 19">
                    <a:extLst>
                      <a:ext uri="{FF2B5EF4-FFF2-40B4-BE49-F238E27FC236}">
                        <a16:creationId xmlns:a16="http://schemas.microsoft.com/office/drawing/2014/main" id="{09D934C2-ADCA-BE89-6D8C-033193EFFD1A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372950" y="302756"/>
                    <a:ext cx="36000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사각형: 둥근 모서리 20">
                    <a:extLst>
                      <a:ext uri="{FF2B5EF4-FFF2-40B4-BE49-F238E27FC236}">
                        <a16:creationId xmlns:a16="http://schemas.microsoft.com/office/drawing/2014/main" id="{709F34EC-97D0-A7D8-7CB1-7A4B8BD5AF75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44919" y="235579"/>
                    <a:ext cx="36000" cy="21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25127E-6372-2AB8-6120-898808EDB95C}"/>
              </a:ext>
            </a:extLst>
          </p:cNvPr>
          <p:cNvSpPr txBox="1"/>
          <p:nvPr/>
        </p:nvSpPr>
        <p:spPr>
          <a:xfrm>
            <a:off x="538380" y="350830"/>
            <a:ext cx="27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https://isafe.osha.gov.tw/</a:t>
            </a:r>
            <a:endParaRPr lang="zh-TW" altLang="en-US" dirty="0"/>
          </a:p>
        </p:txBody>
      </p:sp>
      <p:sp>
        <p:nvSpPr>
          <p:cNvPr id="5" name="텍스트 개체 틀 166">
            <a:extLst>
              <a:ext uri="{FF2B5EF4-FFF2-40B4-BE49-F238E27FC236}">
                <a16:creationId xmlns:a16="http://schemas.microsoft.com/office/drawing/2014/main" id="{28F28E9D-786A-5E7F-D3FF-1EEEB5693FF0}"/>
              </a:ext>
            </a:extLst>
          </p:cNvPr>
          <p:cNvSpPr txBox="1">
            <a:spLocks/>
          </p:cNvSpPr>
          <p:nvPr/>
        </p:nvSpPr>
        <p:spPr>
          <a:xfrm>
            <a:off x="1637020" y="1137388"/>
            <a:ext cx="948183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工作者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8DB8D9F-EB6D-0E08-C7AB-1934512EA022}"/>
              </a:ext>
            </a:extLst>
          </p:cNvPr>
          <p:cNvSpPr txBox="1">
            <a:spLocks noChangeArrowheads="1"/>
          </p:cNvSpPr>
          <p:nvPr/>
        </p:nvSpPr>
        <p:spPr>
          <a:xfrm>
            <a:off x="1637020" y="1976445"/>
            <a:ext cx="8855715" cy="453072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受僱從事工作獲致工資者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自營作業者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獨立從事勞動或技藝工作，獲致報酬，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且未僱用有酬人員幫同工作者</a:t>
            </a:r>
          </a:p>
          <a:p>
            <a:pPr algn="just">
              <a:lnSpc>
                <a:spcPct val="10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其他受工作場所負責人指揮或監督從事勞動之人員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與事業單位無僱傭關係，於其工作場所從事勞動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或以學習技能、接受職業訓練為目的從事勞動之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工作者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如派遣工、技術生、建教合作班之學生等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644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4413</Words>
  <Application>Microsoft Office PowerPoint</Application>
  <PresentationFormat>寬螢幕</PresentationFormat>
  <Paragraphs>349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0" baseType="lpstr">
      <vt:lpstr>맑은 고딕</vt:lpstr>
      <vt:lpstr>微軟正黑體</vt:lpstr>
      <vt:lpstr>야놀자 야체 B</vt:lpstr>
      <vt:lpstr>Arial</vt:lpstr>
      <vt:lpstr>Wingdings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高雄市政府勞工局勞動檢查處06</cp:lastModifiedBy>
  <cp:revision>41</cp:revision>
  <dcterms:created xsi:type="dcterms:W3CDTF">2023-07-02T06:53:35Z</dcterms:created>
  <dcterms:modified xsi:type="dcterms:W3CDTF">2023-07-14T06:21:13Z</dcterms:modified>
</cp:coreProperties>
</file>