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308" r:id="rId5"/>
    <p:sldId id="294" r:id="rId6"/>
    <p:sldId id="301" r:id="rId7"/>
    <p:sldId id="297" r:id="rId8"/>
    <p:sldId id="314" r:id="rId9"/>
    <p:sldId id="315" r:id="rId10"/>
    <p:sldId id="300" r:id="rId11"/>
    <p:sldId id="306" r:id="rId12"/>
    <p:sldId id="309" r:id="rId13"/>
    <p:sldId id="310" r:id="rId14"/>
    <p:sldId id="307" r:id="rId15"/>
    <p:sldId id="312" r:id="rId16"/>
    <p:sldId id="316" r:id="rId17"/>
    <p:sldId id="317" r:id="rId1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48" autoAdjust="0"/>
    <p:restoredTop sz="94660"/>
  </p:normalViewPr>
  <p:slideViewPr>
    <p:cSldViewPr>
      <p:cViewPr varScale="1">
        <p:scale>
          <a:sx n="106" d="100"/>
          <a:sy n="106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0C56B6B8-ED1F-4A16-BF8D-E5A3C5B4D4DC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2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8A75C678-A615-443D-BB23-9C009CAADB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9BD1DE86-9E81-49A6-ABF9-1AD05B2B0009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2"/>
            <a:ext cx="2945660" cy="49633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5869CFB6-F553-4DDC-96AE-740F20080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61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A212D591-CA4C-4152-956F-7F7833ADC7C3}"/>
              </a:ext>
            </a:extLst>
          </p:cNvPr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3">
            <a:extLst>
              <a:ext uri="{FF2B5EF4-FFF2-40B4-BE49-F238E27FC236}">
                <a16:creationId xmlns:a16="http://schemas.microsoft.com/office/drawing/2014/main" xmlns="" id="{F743DD10-5DBF-4F08-8AF5-C4BFEABAA936}"/>
              </a:ext>
            </a:extLst>
          </p:cNvPr>
          <p:cNvGrpSpPr/>
          <p:nvPr userDrawn="1"/>
        </p:nvGrpSpPr>
        <p:grpSpPr>
          <a:xfrm flipH="1">
            <a:off x="179512" y="188640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26B6B895-ED57-4338-9427-B08DC5B63EF1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BE4970F9-E2C0-480E-9145-40BA50AD3083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19">
            <a:extLst>
              <a:ext uri="{FF2B5EF4-FFF2-40B4-BE49-F238E27FC236}">
                <a16:creationId xmlns:a16="http://schemas.microsoft.com/office/drawing/2014/main" xmlns="" id="{33F3557C-EFD1-42B0-8448-26D5652219C6}"/>
              </a:ext>
            </a:extLst>
          </p:cNvPr>
          <p:cNvGrpSpPr/>
          <p:nvPr userDrawn="1"/>
        </p:nvGrpSpPr>
        <p:grpSpPr>
          <a:xfrm>
            <a:off x="7886917" y="188322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75BA4EEC-3C4F-4412-9F7C-EAD63520DE63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96931A83-693B-4997-950D-4FDB4676D509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投影片編號版面配置區 5">
            <a:extLst>
              <a:ext uri="{FF2B5EF4-FFF2-40B4-BE49-F238E27FC236}">
                <a16:creationId xmlns:a16="http://schemas.microsoft.com/office/drawing/2014/main" xmlns="" id="{3C4A5E8A-82B5-4364-A80E-457B61EF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7406" y="6486797"/>
            <a:ext cx="2057400" cy="365125"/>
          </a:xfrm>
        </p:spPr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4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435B40-E4F0-4C32-9E2A-5CDDEDFB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D195D7DF-BA6D-40E4-82B6-EC73B1299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2CFFB61-ECDB-43A6-BA05-5681FF09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7F9E734-FC5E-4E4F-838B-99AE7BF8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ABFDC38-2E97-4857-9C1E-D9CE8637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5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4C6BF88A-0406-49F6-9988-1A7A7A868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21CF7BB-603A-4823-ACD2-750DDA468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7EBCBB5-E618-4FE4-AB8A-FBFDCEB3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10E5988-12B4-430D-B98B-9A377243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B8B807-2EA0-46B5-A062-22DE0FE4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6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186214E-EC85-44E3-BDD2-45899BFB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78F9D0D-2858-4BAE-9052-4B11EFE16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1DC33CB-2B88-4104-9467-928A7DDA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186B0DB-2D9E-47DA-A0B4-F91ED7AD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626C8B9-9E19-4300-8628-1213A839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2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5A57439-9F81-4603-990A-76328F90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A8B4F23-8271-4657-B657-1E629DD4F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BCB353A-243E-4F1D-904F-7978242B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3F18535-DCF0-463D-85E8-5E64DD80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F4B2682-AAC8-42AB-9F28-7122DAF6E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9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826E1A9-97C8-4F0C-95A0-8E54F902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47D96ED-54B9-451E-B1E6-D4EF787CC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573845D-DE0F-482F-AC9E-CBE7567CC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6737EAE-128B-4B53-B6F5-8DDA3B39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1594210-F385-4688-9B1A-251CA173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68133C2-6395-4E48-83E5-622DCDC2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9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0F66902-F376-4C9E-8EFF-A7519422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03AE85B-D272-41A2-A9B2-B6729EE53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D2D5647-9272-48D4-B974-5F3A82828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CFEF408B-F2E3-43B6-AF4F-62DE5B6D4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C44F12E5-8B99-4F0A-8D5E-24FCF4161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B3B745C-56C3-4CC4-AFC5-4CFC6D3D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AE5FD26E-2C6B-44CE-9EB3-49D1FF7A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1FE5445-E275-49DC-B04E-379BDA10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6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B97390-9BE9-4223-BD0B-697F1832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D425B0B2-4BC1-4C90-AF15-AB4C6BF4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C255E134-54C9-47F5-BD03-5181B376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0BFE0D4-B2C1-44DB-B9E4-A4E6066B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6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5C502FD-E61A-4FF3-BB1B-54952398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26E11724-7A74-408C-A2AE-DFA8DAA8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ADCB9901-788C-4D82-8CE8-F73A00DB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3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4490FF6-3C0A-4020-91C6-5EC972AF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D87EB4-EA5F-46F9-8FDF-5BBDF0C5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F91F165-A0F1-4E46-A9B9-2E9BECE7B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C868330F-037F-45CC-945C-EB8D4B9D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A1331CB0-BFA0-46E9-A721-80A33A3A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F1E2858-11F9-4416-B9B9-762702F1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079587-0024-4E70-B7B6-48C309DC1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40BDCB81-E496-4F9A-891E-97C257ABA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CE33316-04BD-4AED-998F-5AA95E3B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57D5E09-70C4-4E81-966C-36AE9A52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5F124C3-AB93-4297-A0A9-9A61D90B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AC748267-05C4-48B1-862C-3E7F3E5D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624" y="341760"/>
            <a:ext cx="947484" cy="94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0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5E43F28D-2D31-4B69-8028-23D8C3A6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A639D71-409B-4305-B095-A95C280F3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297FEE2-9FB1-44C1-8E69-086D5BB54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5E02-717A-4258-978F-BB6E4B463821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3F2FE41-6094-402A-9E15-F6928826D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E513CD6-5149-483C-89A9-C9D5EF60A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E1AC-55E6-42CC-9F7F-EE14F47553A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03F3B24C-6B78-4D0B-BD49-800D5DA2CE22}"/>
              </a:ext>
            </a:extLst>
          </p:cNvPr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3">
            <a:extLst>
              <a:ext uri="{FF2B5EF4-FFF2-40B4-BE49-F238E27FC236}">
                <a16:creationId xmlns:a16="http://schemas.microsoft.com/office/drawing/2014/main" xmlns="" id="{F40D3202-D858-42BC-902E-D7E7D095CAD0}"/>
              </a:ext>
            </a:extLst>
          </p:cNvPr>
          <p:cNvGrpSpPr/>
          <p:nvPr userDrawn="1"/>
        </p:nvGrpSpPr>
        <p:grpSpPr>
          <a:xfrm flipH="1">
            <a:off x="179512" y="188640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13FFAD2B-8FD9-4AE6-A9A4-1968F3D3A740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2B857F6E-0380-4DF6-BDDD-6B8432396E7D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9">
            <a:extLst>
              <a:ext uri="{FF2B5EF4-FFF2-40B4-BE49-F238E27FC236}">
                <a16:creationId xmlns:a16="http://schemas.microsoft.com/office/drawing/2014/main" xmlns="" id="{BF453FBF-3FB5-4F40-BA17-8D69F0380F15}"/>
              </a:ext>
            </a:extLst>
          </p:cNvPr>
          <p:cNvGrpSpPr/>
          <p:nvPr userDrawn="1"/>
        </p:nvGrpSpPr>
        <p:grpSpPr>
          <a:xfrm>
            <a:off x="7886917" y="188322"/>
            <a:ext cx="1077595" cy="1021080"/>
            <a:chOff x="17053" y="435"/>
            <a:chExt cx="1697" cy="1608"/>
          </a:xfrm>
          <a:solidFill>
            <a:srgbClr val="002060"/>
          </a:solidFill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CEB1A573-CA8E-4766-A469-70D8DF564EC7}"/>
                </a:ext>
              </a:extLst>
            </p:cNvPr>
            <p:cNvSpPr/>
            <p:nvPr/>
          </p:nvSpPr>
          <p:spPr>
            <a:xfrm>
              <a:off x="17053" y="435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006F253E-B59F-42E0-BC98-A2EB43895C5B}"/>
                </a:ext>
              </a:extLst>
            </p:cNvPr>
            <p:cNvSpPr/>
            <p:nvPr/>
          </p:nvSpPr>
          <p:spPr>
            <a:xfrm rot="5400000">
              <a:off x="17856" y="1149"/>
              <a:ext cx="1609" cy="1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615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E4F43408-B5FC-4643-8740-4B3D1EA5A6C0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pPr/>
              <a:t>1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1560" y="4133130"/>
            <a:ext cx="32637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  請  人：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</a:t>
            </a:r>
            <a:endParaRPr lang="zh-TW" altLang="en-US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1560" y="5523912"/>
            <a:ext cx="818813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計畫期間：自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560" y="4656553"/>
            <a:ext cx="6984776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市場名稱： 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</a:t>
            </a:r>
          </a:p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攤鋪名稱： 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○○○○○/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攤號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endParaRPr lang="zh-TW" altLang="en-US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D2291337-A76F-47A0-AD87-BB9CDC3E17C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87624" y="871781"/>
            <a:ext cx="6858000" cy="16219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年度高雄市政府經濟發展局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市場青年創業補助計畫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en-US" altLang="zh-TW" sz="3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945A4574-766E-49CA-AB7A-58437C6DE73F}"/>
              </a:ext>
            </a:extLst>
          </p:cNvPr>
          <p:cNvSpPr txBox="1"/>
          <p:nvPr/>
        </p:nvSpPr>
        <p:spPr>
          <a:xfrm>
            <a:off x="1187624" y="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附件九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03856" y="421106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四、總經費預算表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0768"/>
              </p:ext>
            </p:extLst>
          </p:nvPr>
        </p:nvGraphicFramePr>
        <p:xfrm>
          <a:off x="603856" y="1650997"/>
          <a:ext cx="7784568" cy="43355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3453">
                  <a:extLst>
                    <a:ext uri="{9D8B030D-6E8A-4147-A177-3AD203B41FA5}">
                      <a16:colId xmlns:a16="http://schemas.microsoft.com/office/drawing/2014/main" xmlns="" val="2374788025"/>
                    </a:ext>
                  </a:extLst>
                </a:gridCol>
                <a:gridCol w="4761115">
                  <a:extLst>
                    <a:ext uri="{9D8B030D-6E8A-4147-A177-3AD203B41FA5}">
                      <a16:colId xmlns:a16="http://schemas.microsoft.com/office/drawing/2014/main" xmlns="" val="157652818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7899816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營業場所裝修費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4551730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數位服務方案費用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074100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上架電商費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097273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網路行銷費用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5313230"/>
                  </a:ext>
                </a:extLst>
              </a:tr>
              <a:tr h="7230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103454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10C9851F-770A-4B82-B97A-127C8A9D1598}"/>
              </a:ext>
            </a:extLst>
          </p:cNvPr>
          <p:cNvSpPr txBox="1"/>
          <p:nvPr/>
        </p:nvSpPr>
        <p:spPr>
          <a:xfrm>
            <a:off x="7236296" y="88216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</a:p>
        </p:txBody>
      </p:sp>
    </p:spTree>
    <p:extLst>
      <p:ext uri="{BB962C8B-B14F-4D97-AF65-F5344CB8AC3E}">
        <p14:creationId xmlns:p14="http://schemas.microsoft.com/office/powerpoint/2010/main" val="193919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xmlns="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10274"/>
              </p:ext>
            </p:extLst>
          </p:nvPr>
        </p:nvGraphicFramePr>
        <p:xfrm>
          <a:off x="1187624" y="2132856"/>
          <a:ext cx="689338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:a16="http://schemas.microsoft.com/office/drawing/2014/main" xmlns="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:a16="http://schemas.microsoft.com/office/drawing/2014/main" xmlns="" val="386790706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738366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27529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96709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35689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9079134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323528" y="49528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五、補助項目預算編列表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	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費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E950DA18-D590-4C8C-A703-468C50286A6E}"/>
              </a:ext>
            </a:extLst>
          </p:cNvPr>
          <p:cNvSpPr txBox="1"/>
          <p:nvPr/>
        </p:nvSpPr>
        <p:spPr>
          <a:xfrm>
            <a:off x="919938" y="4653136"/>
            <a:ext cx="7428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710" indent="-346710"/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限水電、木工及泥作工程，且僅限固著於營業攤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位之裝修費用。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：本項補助金額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「數位服務方案費用與上架電商費」總計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元為上限。</a:t>
            </a:r>
            <a:endParaRPr lang="en-US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：應符合「消防法」、「建築法」、「建築物室內裝修管理辦法」及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6710" indent="-34671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相關法規。</a:t>
            </a:r>
            <a:endParaRPr lang="zh-TW" altLang="zh-TW" sz="18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E94E5F72-AC7E-41FA-B206-ABCB21C2E328}"/>
              </a:ext>
            </a:extLst>
          </p:cNvPr>
          <p:cNvSpPr txBox="1"/>
          <p:nvPr/>
        </p:nvSpPr>
        <p:spPr>
          <a:xfrm>
            <a:off x="7236296" y="177283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</a:p>
        </p:txBody>
      </p:sp>
    </p:spTree>
    <p:extLst>
      <p:ext uri="{BB962C8B-B14F-4D97-AF65-F5344CB8AC3E}">
        <p14:creationId xmlns:p14="http://schemas.microsoft.com/office/powerpoint/2010/main" val="140895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395536" y="54868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	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營業場所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裝修費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設計圖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/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示意圖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603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67544" y="54868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營業場所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裝修費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施工處現況照片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8054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xmlns="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70255"/>
              </p:ext>
            </p:extLst>
          </p:nvPr>
        </p:nvGraphicFramePr>
        <p:xfrm>
          <a:off x="1125307" y="2466985"/>
          <a:ext cx="6893386" cy="254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:a16="http://schemas.microsoft.com/office/drawing/2014/main" xmlns="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:a16="http://schemas.microsoft.com/office/drawing/2014/main" xmlns="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:a16="http://schemas.microsoft.com/office/drawing/2014/main" xmlns="" val="3867907068"/>
                    </a:ext>
                  </a:extLst>
                </a:gridCol>
              </a:tblGrid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73836670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2752906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967097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3568963"/>
                  </a:ext>
                </a:extLst>
              </a:tr>
              <a:tr h="50923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9079134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53800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五、補助項目預算編列表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數位服務方案、上架電商與網路行銷費用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E950DA18-D590-4C8C-A703-468C50286A6E}"/>
              </a:ext>
            </a:extLst>
          </p:cNvPr>
          <p:cNvSpPr txBox="1"/>
          <p:nvPr/>
        </p:nvSpPr>
        <p:spPr>
          <a:xfrm>
            <a:off x="1031675" y="5311735"/>
            <a:ext cx="691407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6710" indent="-346710">
              <a:lnSpc>
                <a:spcPts val="1600"/>
              </a:lnSpc>
            </a:pP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註：本項補助金額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與「營業場所裝修費」總計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萬元為上限。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E94E5F72-AC7E-41FA-B206-ABCB21C2E328}"/>
              </a:ext>
            </a:extLst>
          </p:cNvPr>
          <p:cNvSpPr txBox="1"/>
          <p:nvPr/>
        </p:nvSpPr>
        <p:spPr>
          <a:xfrm>
            <a:off x="7236296" y="2101279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</a:p>
        </p:txBody>
      </p:sp>
    </p:spTree>
    <p:extLst>
      <p:ext uri="{BB962C8B-B14F-4D97-AF65-F5344CB8AC3E}">
        <p14:creationId xmlns:p14="http://schemas.microsoft.com/office/powerpoint/2010/main" val="73901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數位服務方案費用</a:t>
            </a:r>
          </a:p>
        </p:txBody>
      </p:sp>
    </p:spTree>
    <p:extLst>
      <p:ext uri="{BB962C8B-B14F-4D97-AF65-F5344CB8AC3E}">
        <p14:creationId xmlns:p14="http://schemas.microsoft.com/office/powerpoint/2010/main" val="39194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上架電商費用</a:t>
            </a:r>
          </a:p>
        </p:txBody>
      </p:sp>
    </p:spTree>
    <p:extLst>
      <p:ext uri="{BB962C8B-B14F-4D97-AF65-F5344CB8AC3E}">
        <p14:creationId xmlns:p14="http://schemas.microsoft.com/office/powerpoint/2010/main" val="417995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xmlns="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五、補助項目計畫內容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網路行銷費用</a:t>
            </a:r>
          </a:p>
        </p:txBody>
      </p:sp>
    </p:spTree>
    <p:extLst>
      <p:ext uri="{BB962C8B-B14F-4D97-AF65-F5344CB8AC3E}">
        <p14:creationId xmlns:p14="http://schemas.microsoft.com/office/powerpoint/2010/main" val="62388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98168" y="429642"/>
            <a:ext cx="3312368" cy="922114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5283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公益回饋項目</a:t>
            </a:r>
            <a:r>
              <a:rPr lang="en-US" altLang="zh-TW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無規劃則免附</a:t>
            </a:r>
            <a:r>
              <a:rPr lang="en-US" altLang="zh-TW" sz="1200" dirty="0">
                <a:solidFill>
                  <a:prstClr val="white">
                    <a:lumMod val="6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四、總經費預算表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五、補助項目預算編列表及計畫內容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67544" y="25401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位簡介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1E69766C-C52E-D22D-ECCC-3C64DB343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61360"/>
              </p:ext>
            </p:extLst>
          </p:nvPr>
        </p:nvGraphicFramePr>
        <p:xfrm>
          <a:off x="594432" y="1268760"/>
          <a:ext cx="8102712" cy="516684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85147">
                  <a:extLst>
                    <a:ext uri="{9D8B030D-6E8A-4147-A177-3AD203B41FA5}">
                      <a16:colId xmlns:a16="http://schemas.microsoft.com/office/drawing/2014/main" xmlns="" val="731419638"/>
                    </a:ext>
                  </a:extLst>
                </a:gridCol>
                <a:gridCol w="2496477">
                  <a:extLst>
                    <a:ext uri="{9D8B030D-6E8A-4147-A177-3AD203B41FA5}">
                      <a16:colId xmlns:a16="http://schemas.microsoft.com/office/drawing/2014/main" xmlns="" val="3790263702"/>
                    </a:ext>
                  </a:extLst>
                </a:gridCol>
                <a:gridCol w="2028313">
                  <a:extLst>
                    <a:ext uri="{9D8B030D-6E8A-4147-A177-3AD203B41FA5}">
                      <a16:colId xmlns:a16="http://schemas.microsoft.com/office/drawing/2014/main" xmlns="" val="3487627368"/>
                    </a:ext>
                  </a:extLst>
                </a:gridCol>
                <a:gridCol w="1592775">
                  <a:extLst>
                    <a:ext uri="{9D8B030D-6E8A-4147-A177-3AD203B41FA5}">
                      <a16:colId xmlns:a16="http://schemas.microsoft.com/office/drawing/2014/main" xmlns="" val="3015235808"/>
                    </a:ext>
                  </a:extLst>
                </a:gridCol>
              </a:tblGrid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申請人姓名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身分證字號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172456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出生年月日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zh-TW" alt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sz="18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手機號碼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2169168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通訊地址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9336117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電子信箱</a:t>
                      </a:r>
                      <a:endParaRPr lang="zh-TW" altLang="zh-TW" sz="1800" b="1" kern="12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5713564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攤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鋪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LINE ID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6510378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攤</a:t>
                      </a:r>
                      <a:r>
                        <a:rPr lang="en-US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鋪</a:t>
                      </a:r>
                      <a:r>
                        <a:rPr lang="en-US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號碼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sz="1800" b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對面或臨攤編號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8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999666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所在市場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員工人數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含自己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1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60042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營業類別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□飲食□水產□蔬果□畜肉□禽肉□雜百貨□其他</a:t>
                      </a:r>
                      <a:r>
                        <a:rPr lang="en-US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271373456"/>
                  </a:ext>
                </a:extLst>
              </a:tr>
              <a:tr h="51326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統一編號或稅籍編號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無則免付</a:t>
                      </a:r>
                      <a:r>
                        <a:rPr lang="en-US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登記日期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無則免付</a:t>
                      </a:r>
                      <a:r>
                        <a:rPr lang="en-US" sz="1600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126009"/>
                  </a:ext>
                </a:extLst>
              </a:tr>
              <a:tr h="54748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sz="18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營業或登記地址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無則免付</a:t>
                      </a:r>
                      <a:r>
                        <a:rPr lang="en-US" sz="16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1623855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DBF9D2E1-5654-4578-AFBF-C980824C3020}"/>
              </a:ext>
            </a:extLst>
          </p:cNvPr>
          <p:cNvSpPr txBox="1"/>
          <p:nvPr/>
        </p:nvSpPr>
        <p:spPr>
          <a:xfrm>
            <a:off x="3779912" y="103874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現況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攤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位</a:t>
            </a:r>
            <a:r>
              <a:rPr lang="zh-TW" altLang="en-US" sz="20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照片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16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xmlns="" id="{FF0DFF3E-A232-43F0-A26D-6581EA375745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DBF9D2E1-5654-4578-AFBF-C980824C3020}"/>
              </a:ext>
            </a:extLst>
          </p:cNvPr>
          <p:cNvSpPr txBox="1"/>
          <p:nvPr/>
        </p:nvSpPr>
        <p:spPr>
          <a:xfrm>
            <a:off x="3707904" y="103874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主要產品及服務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xmlns="" id="{F7C594C1-1C21-4BD7-8AEB-DE0D4B77E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80435"/>
              </p:ext>
            </p:extLst>
          </p:nvPr>
        </p:nvGraphicFramePr>
        <p:xfrm>
          <a:off x="1020844" y="1463534"/>
          <a:ext cx="72362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074">
                  <a:extLst>
                    <a:ext uri="{9D8B030D-6E8A-4147-A177-3AD203B41FA5}">
                      <a16:colId xmlns:a16="http://schemas.microsoft.com/office/drawing/2014/main" xmlns="" val="2187073064"/>
                    </a:ext>
                  </a:extLst>
                </a:gridCol>
                <a:gridCol w="1809074">
                  <a:extLst>
                    <a:ext uri="{9D8B030D-6E8A-4147-A177-3AD203B41FA5}">
                      <a16:colId xmlns:a16="http://schemas.microsoft.com/office/drawing/2014/main" xmlns="" val="3610645751"/>
                    </a:ext>
                  </a:extLst>
                </a:gridCol>
                <a:gridCol w="1809074">
                  <a:extLst>
                    <a:ext uri="{9D8B030D-6E8A-4147-A177-3AD203B41FA5}">
                      <a16:colId xmlns:a16="http://schemas.microsoft.com/office/drawing/2014/main" xmlns="" val="822092225"/>
                    </a:ext>
                  </a:extLst>
                </a:gridCol>
                <a:gridCol w="1809074">
                  <a:extLst>
                    <a:ext uri="{9D8B030D-6E8A-4147-A177-3AD203B41FA5}">
                      <a16:colId xmlns:a16="http://schemas.microsoft.com/office/drawing/2014/main" xmlns="" val="242314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zh-TW" sz="18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產品名稱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45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功能特性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75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309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營收佔比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9679710"/>
                  </a:ext>
                </a:extLst>
              </a:tr>
            </a:tbl>
          </a:graphicData>
        </a:graphic>
      </p:graphicFrame>
      <p:sp>
        <p:nvSpPr>
          <p:cNvPr id="8" name="標題 1">
            <a:extLst>
              <a:ext uri="{FF2B5EF4-FFF2-40B4-BE49-F238E27FC236}">
                <a16:creationId xmlns:a16="http://schemas.microsoft.com/office/drawing/2014/main" xmlns="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611560" y="32129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895350">
              <a:spcBef>
                <a:spcPct val="0"/>
              </a:spcBef>
              <a:tabLst>
                <a:tab pos="895350" algn="l"/>
              </a:tabLst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產品或服務說明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276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xmlns="" id="{FF0DFF3E-A232-43F0-A26D-6581EA375745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一、攤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鋪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98E29475-B74B-4063-B19A-5E0C75B8E3E3}"/>
              </a:ext>
            </a:extLst>
          </p:cNvPr>
          <p:cNvSpPr txBox="1"/>
          <p:nvPr/>
        </p:nvSpPr>
        <p:spPr>
          <a:xfrm>
            <a:off x="2627784" y="13407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曾經參與政府相關補助計畫之實績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02B6C46D-4B49-4144-9F25-6AEFAE4421CA}"/>
              </a:ext>
            </a:extLst>
          </p:cNvPr>
          <p:cNvSpPr txBox="1"/>
          <p:nvPr/>
        </p:nvSpPr>
        <p:spPr>
          <a:xfrm>
            <a:off x="5436096" y="494116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註：請核實填寫，若無則請空白</a:t>
            </a:r>
          </a:p>
        </p:txBody>
      </p:sp>
      <p:graphicFrame>
        <p:nvGraphicFramePr>
          <p:cNvPr id="14" name="表格 14">
            <a:extLst>
              <a:ext uri="{FF2B5EF4-FFF2-40B4-BE49-F238E27FC236}">
                <a16:creationId xmlns:a16="http://schemas.microsoft.com/office/drawing/2014/main" xmlns="" id="{20BBC03C-BFC1-4BE6-86C3-34C6E5372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08122"/>
              </p:ext>
            </p:extLst>
          </p:nvPr>
        </p:nvGraphicFramePr>
        <p:xfrm>
          <a:off x="1115616" y="2168243"/>
          <a:ext cx="7259063" cy="211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09">
                  <a:extLst>
                    <a:ext uri="{9D8B030D-6E8A-4147-A177-3AD203B41FA5}">
                      <a16:colId xmlns:a16="http://schemas.microsoft.com/office/drawing/2014/main" xmlns="" val="513950515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380077428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2168699503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1164997701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3052669300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2325761370"/>
                    </a:ext>
                  </a:extLst>
                </a:gridCol>
                <a:gridCol w="1037009">
                  <a:extLst>
                    <a:ext uri="{9D8B030D-6E8A-4147-A177-3AD203B41FA5}">
                      <a16:colId xmlns:a16="http://schemas.microsoft.com/office/drawing/2014/main" xmlns="" val="3211183611"/>
                    </a:ext>
                  </a:extLst>
                </a:gridCol>
              </a:tblGrid>
              <a:tr h="54972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核定日期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補助機關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補助經費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計畫摘要說明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sz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執行效益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6624008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079429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8989898"/>
                  </a:ext>
                </a:extLst>
              </a:tr>
              <a:tr h="52015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24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A1EE91CD-9C38-41F0-943C-2EF41881D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82781"/>
              </p:ext>
            </p:extLst>
          </p:nvPr>
        </p:nvGraphicFramePr>
        <p:xfrm>
          <a:off x="805764" y="1688285"/>
          <a:ext cx="7416824" cy="435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116">
                  <a:extLst>
                    <a:ext uri="{9D8B030D-6E8A-4147-A177-3AD203B41FA5}">
                      <a16:colId xmlns:a16="http://schemas.microsoft.com/office/drawing/2014/main" xmlns="" val="516585204"/>
                    </a:ext>
                  </a:extLst>
                </a:gridCol>
                <a:gridCol w="4730708">
                  <a:extLst>
                    <a:ext uri="{9D8B030D-6E8A-4147-A177-3AD203B41FA5}">
                      <a16:colId xmlns:a16="http://schemas.microsoft.com/office/drawing/2014/main" xmlns="" val="2297339941"/>
                    </a:ext>
                  </a:extLst>
                </a:gridCol>
              </a:tblGrid>
              <a:tr h="1089745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5605294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銷售定價策略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0256213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銷售據點及分布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125659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主要客戶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080914"/>
                  </a:ext>
                </a:extLst>
              </a:tr>
            </a:tbl>
          </a:graphicData>
        </a:graphic>
      </p:graphicFrame>
      <p:sp>
        <p:nvSpPr>
          <p:cNvPr id="12" name="標題 1">
            <a:extLst>
              <a:ext uri="{FF2B5EF4-FFF2-40B4-BE49-F238E27FC236}">
                <a16:creationId xmlns:a16="http://schemas.microsoft.com/office/drawing/2014/main" xmlns="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51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>
            <a:extLst>
              <a:ext uri="{FF2B5EF4-FFF2-40B4-BE49-F238E27FC236}">
                <a16:creationId xmlns:a16="http://schemas.microsoft.com/office/drawing/2014/main" xmlns="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67544" y="13450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xmlns="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890495" y="13407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895350">
              <a:spcBef>
                <a:spcPct val="0"/>
              </a:spcBef>
              <a:tabLst>
                <a:tab pos="895350" algn="l"/>
              </a:tabLst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行銷特色與未來發展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08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>
            <a:extLst>
              <a:ext uri="{FF2B5EF4-FFF2-40B4-BE49-F238E27FC236}">
                <a16:creationId xmlns:a16="http://schemas.microsoft.com/office/drawing/2014/main" xmlns="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67544" y="13450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三、公益回饋事項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xmlns="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2555776" y="13407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895350">
              <a:spcBef>
                <a:spcPct val="0"/>
              </a:spcBef>
              <a:tabLst>
                <a:tab pos="895350" algn="l"/>
              </a:tabLst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可以圖、文呈現，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無規劃則免填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1147286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596</Words>
  <Application>Microsoft Office PowerPoint</Application>
  <PresentationFormat>如螢幕大小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等线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自訂設計</vt:lpstr>
      <vt:lpstr>113年度高雄市政府經濟發展局 市場青年創業補助計畫 (範例)</vt:lpstr>
      <vt:lpstr>計畫簡報大綱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Windows 使用者</cp:lastModifiedBy>
  <cp:revision>229</cp:revision>
  <cp:lastPrinted>2021-03-23T12:01:33Z</cp:lastPrinted>
  <dcterms:created xsi:type="dcterms:W3CDTF">2015-04-14T05:34:27Z</dcterms:created>
  <dcterms:modified xsi:type="dcterms:W3CDTF">2024-09-18T02:04:30Z</dcterms:modified>
</cp:coreProperties>
</file>