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1" r:id="rId4"/>
    <p:sldId id="308" r:id="rId5"/>
    <p:sldId id="294" r:id="rId6"/>
    <p:sldId id="301" r:id="rId7"/>
    <p:sldId id="297" r:id="rId8"/>
    <p:sldId id="314" r:id="rId9"/>
    <p:sldId id="315" r:id="rId10"/>
    <p:sldId id="300" r:id="rId11"/>
    <p:sldId id="306" r:id="rId12"/>
    <p:sldId id="309" r:id="rId13"/>
    <p:sldId id="310" r:id="rId14"/>
    <p:sldId id="307" r:id="rId15"/>
    <p:sldId id="312" r:id="rId16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48" autoAdjust="0"/>
    <p:restoredTop sz="94660"/>
  </p:normalViewPr>
  <p:slideViewPr>
    <p:cSldViewPr>
      <p:cViewPr varScale="1">
        <p:scale>
          <a:sx n="110" d="100"/>
          <a:sy n="110" d="100"/>
        </p:scale>
        <p:origin x="142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324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3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333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0C56B6B8-ED1F-4A16-BF8D-E5A3C5B4D4DC}" type="datetimeFigureOut">
              <a:rPr lang="zh-TW" altLang="en-US" smtClean="0"/>
              <a:pPr/>
              <a:t>2022/8/29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2"/>
            <a:ext cx="2945660" cy="496333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2" y="9428582"/>
            <a:ext cx="2945660" cy="496333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8A75C678-A615-443D-BB23-9C009CAADB1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3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3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9BD1DE86-9E81-49A6-ABF9-1AD05B2B0009}" type="datetimeFigureOut">
              <a:rPr lang="zh-TW" altLang="en-US" smtClean="0"/>
              <a:pPr/>
              <a:t>2022/8/29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8"/>
          </a:xfrm>
          <a:prstGeom prst="rect">
            <a:avLst/>
          </a:prstGeom>
        </p:spPr>
        <p:txBody>
          <a:bodyPr vert="horz" lIns="92117" tIns="46058" rIns="92117" bIns="46058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2"/>
            <a:ext cx="2945660" cy="496333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2" y="9428582"/>
            <a:ext cx="2945660" cy="496333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5869CFB6-F553-4DDC-96AE-740F200808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4611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>
            <a:extLst>
              <a:ext uri="{FF2B5EF4-FFF2-40B4-BE49-F238E27FC236}">
                <a16:creationId xmlns="" xmlns:a16="http://schemas.microsoft.com/office/drawing/2014/main" id="{A212D591-CA4C-4152-956F-7F7833ADC7C3}"/>
              </a:ext>
            </a:extLst>
          </p:cNvPr>
          <p:cNvSpPr/>
          <p:nvPr userDrawn="1"/>
        </p:nvSpPr>
        <p:spPr>
          <a:xfrm>
            <a:off x="251520" y="260648"/>
            <a:ext cx="8640960" cy="633670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3" name="组合 3">
            <a:extLst>
              <a:ext uri="{FF2B5EF4-FFF2-40B4-BE49-F238E27FC236}">
                <a16:creationId xmlns="" xmlns:a16="http://schemas.microsoft.com/office/drawing/2014/main" id="{F743DD10-5DBF-4F08-8AF5-C4BFEABAA936}"/>
              </a:ext>
            </a:extLst>
          </p:cNvPr>
          <p:cNvGrpSpPr/>
          <p:nvPr userDrawn="1"/>
        </p:nvGrpSpPr>
        <p:grpSpPr>
          <a:xfrm flipH="1">
            <a:off x="179512" y="188640"/>
            <a:ext cx="1077595" cy="1021080"/>
            <a:chOff x="17053" y="435"/>
            <a:chExt cx="1697" cy="1608"/>
          </a:xfrm>
          <a:solidFill>
            <a:srgbClr val="002060"/>
          </a:solidFill>
        </p:grpSpPr>
        <p:sp>
          <p:nvSpPr>
            <p:cNvPr id="24" name="矩形 23">
              <a:extLst>
                <a:ext uri="{FF2B5EF4-FFF2-40B4-BE49-F238E27FC236}">
                  <a16:creationId xmlns="" xmlns:a16="http://schemas.microsoft.com/office/drawing/2014/main" id="{26B6B895-ED57-4338-9427-B08DC5B63EF1}"/>
                </a:ext>
              </a:extLst>
            </p:cNvPr>
            <p:cNvSpPr/>
            <p:nvPr/>
          </p:nvSpPr>
          <p:spPr>
            <a:xfrm>
              <a:off x="17053" y="435"/>
              <a:ext cx="1609" cy="1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>
              <a:extLst>
                <a:ext uri="{FF2B5EF4-FFF2-40B4-BE49-F238E27FC236}">
                  <a16:creationId xmlns="" xmlns:a16="http://schemas.microsoft.com/office/drawing/2014/main" id="{BE4970F9-E2C0-480E-9145-40BA50AD3083}"/>
                </a:ext>
              </a:extLst>
            </p:cNvPr>
            <p:cNvSpPr/>
            <p:nvPr/>
          </p:nvSpPr>
          <p:spPr>
            <a:xfrm rot="5400000">
              <a:off x="17856" y="1149"/>
              <a:ext cx="1609" cy="1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19">
            <a:extLst>
              <a:ext uri="{FF2B5EF4-FFF2-40B4-BE49-F238E27FC236}">
                <a16:creationId xmlns="" xmlns:a16="http://schemas.microsoft.com/office/drawing/2014/main" id="{33F3557C-EFD1-42B0-8448-26D5652219C6}"/>
              </a:ext>
            </a:extLst>
          </p:cNvPr>
          <p:cNvGrpSpPr/>
          <p:nvPr userDrawn="1"/>
        </p:nvGrpSpPr>
        <p:grpSpPr>
          <a:xfrm>
            <a:off x="7886917" y="188322"/>
            <a:ext cx="1077595" cy="1021080"/>
            <a:chOff x="17053" y="435"/>
            <a:chExt cx="1697" cy="1608"/>
          </a:xfrm>
          <a:solidFill>
            <a:srgbClr val="002060"/>
          </a:solidFill>
        </p:grpSpPr>
        <p:sp>
          <p:nvSpPr>
            <p:cNvPr id="27" name="矩形 26">
              <a:extLst>
                <a:ext uri="{FF2B5EF4-FFF2-40B4-BE49-F238E27FC236}">
                  <a16:creationId xmlns="" xmlns:a16="http://schemas.microsoft.com/office/drawing/2014/main" id="{75BA4EEC-3C4F-4412-9F7C-EAD63520DE63}"/>
                </a:ext>
              </a:extLst>
            </p:cNvPr>
            <p:cNvSpPr/>
            <p:nvPr/>
          </p:nvSpPr>
          <p:spPr>
            <a:xfrm>
              <a:off x="17053" y="435"/>
              <a:ext cx="1609" cy="1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>
              <a:extLst>
                <a:ext uri="{FF2B5EF4-FFF2-40B4-BE49-F238E27FC236}">
                  <a16:creationId xmlns="" xmlns:a16="http://schemas.microsoft.com/office/drawing/2014/main" id="{96931A83-693B-4997-950D-4FDB4676D509}"/>
                </a:ext>
              </a:extLst>
            </p:cNvPr>
            <p:cNvSpPr/>
            <p:nvPr/>
          </p:nvSpPr>
          <p:spPr>
            <a:xfrm rot="5400000">
              <a:off x="17856" y="1149"/>
              <a:ext cx="1609" cy="1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0" name="投影片編號版面配置區 5">
            <a:extLst>
              <a:ext uri="{FF2B5EF4-FFF2-40B4-BE49-F238E27FC236}">
                <a16:creationId xmlns="" xmlns:a16="http://schemas.microsoft.com/office/drawing/2014/main" id="{3C4A5E8A-82B5-4364-A80E-457B61EF5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07406" y="6486797"/>
            <a:ext cx="2057400" cy="365125"/>
          </a:xfrm>
        </p:spPr>
        <p:txBody>
          <a:bodyPr/>
          <a:lstStyle/>
          <a:p>
            <a:fld id="{A0DDE1AC-55E6-42CC-9F7F-EE14F47553AB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2" name="圖片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624" y="341760"/>
            <a:ext cx="947484" cy="94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046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7B435B40-E4F0-4C32-9E2A-5CDDEDFBE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D195D7DF-BA6D-40E4-82B6-EC73B1299B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B2CFFB61-ECDB-43A6-BA05-5681FF093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5E02-717A-4258-978F-BB6E4B463821}" type="datetimeFigureOut">
              <a:rPr lang="zh-TW" altLang="en-US" smtClean="0"/>
              <a:t>2022/8/29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07F9E734-FC5E-4E4F-838B-99AE7BF87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1ABFDC38-2E97-4857-9C1E-D9CE8637E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E1AC-55E6-42CC-9F7F-EE14F47553AB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624" y="341760"/>
            <a:ext cx="947484" cy="94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45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="" xmlns:a16="http://schemas.microsoft.com/office/drawing/2014/main" id="{4C6BF88A-0406-49F6-9988-1A7A7A8686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021CF7BB-603A-4823-ACD2-750DDA4681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67EBCBB5-E618-4FE4-AB8A-FBFDCEB34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5E02-717A-4258-978F-BB6E4B463821}" type="datetimeFigureOut">
              <a:rPr lang="zh-TW" altLang="en-US" smtClean="0"/>
              <a:t>2022/8/29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510E5988-12B4-430D-B98B-9A377243F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2EB8B807-2EA0-46B5-A062-22DE0FE4B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E1AC-55E6-42CC-9F7F-EE14F47553AB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624" y="341760"/>
            <a:ext cx="947484" cy="94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96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186214E-EC85-44E3-BDD2-45899BFB3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078F9D0D-2858-4BAE-9052-4B11EFE16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A1DC33CB-2B88-4104-9467-928A7DDA2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5E02-717A-4258-978F-BB6E4B463821}" type="datetimeFigureOut">
              <a:rPr lang="zh-TW" altLang="en-US" smtClean="0"/>
              <a:t>2022/8/29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F186B0DB-2D9E-47DA-A0B4-F91ED7AD5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3626C8B9-9E19-4300-8628-1213A839A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E1AC-55E6-42CC-9F7F-EE14F47553AB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624" y="341760"/>
            <a:ext cx="947484" cy="94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23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D5A57439-9F81-4603-990A-76328F90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3A8B4F23-8271-4657-B657-1E629DD4F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9BCB353A-243E-4F1D-904F-7978242BD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5E02-717A-4258-978F-BB6E4B463821}" type="datetimeFigureOut">
              <a:rPr lang="zh-TW" altLang="en-US" smtClean="0"/>
              <a:t>2022/8/29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F3F18535-DCF0-463D-85E8-5E64DD80D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FF4B2682-AAC8-42AB-9F28-7122DAF6E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E1AC-55E6-42CC-9F7F-EE14F47553AB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624" y="341760"/>
            <a:ext cx="947484" cy="94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79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6826E1A9-97C8-4F0C-95A0-8E54F9027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347D96ED-54B9-451E-B1E6-D4EF787CCA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A573845D-DE0F-482F-AC9E-CBE7567CC1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36737EAE-128B-4B53-B6F5-8DDA3B39C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5E02-717A-4258-978F-BB6E4B463821}" type="datetimeFigureOut">
              <a:rPr lang="zh-TW" altLang="en-US" smtClean="0"/>
              <a:t>2022/8/29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E1594210-F385-4688-9B1A-251CA1737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B68133C2-6395-4E48-83E5-622DCDC2D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E1AC-55E6-42CC-9F7F-EE14F47553AB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624" y="341760"/>
            <a:ext cx="947484" cy="94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99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00F66902-F376-4C9E-8EFF-A75194228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E03AE85B-D272-41A2-A9B2-B6729EE53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5D2D5647-9272-48D4-B974-5F3A82828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="" xmlns:a16="http://schemas.microsoft.com/office/drawing/2014/main" id="{CFEF408B-F2E3-43B6-AF4F-62DE5B6D4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="" xmlns:a16="http://schemas.microsoft.com/office/drawing/2014/main" id="{C44F12E5-8B99-4F0A-8D5E-24FCF4161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="" xmlns:a16="http://schemas.microsoft.com/office/drawing/2014/main" id="{1B3B745C-56C3-4CC4-AFC5-4CFC6D3D7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5E02-717A-4258-978F-BB6E4B463821}" type="datetimeFigureOut">
              <a:rPr lang="zh-TW" altLang="en-US" smtClean="0"/>
              <a:t>2022/8/29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="" xmlns:a16="http://schemas.microsoft.com/office/drawing/2014/main" id="{AE5FD26E-2C6B-44CE-9EB3-49D1FF7A9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="" xmlns:a16="http://schemas.microsoft.com/office/drawing/2014/main" id="{91FE5445-E275-49DC-B04E-379BDA10E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E1AC-55E6-42CC-9F7F-EE14F47553AB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0" name="圖片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624" y="341760"/>
            <a:ext cx="947484" cy="94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567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8AB97390-9BE9-4223-BD0B-697F1832B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="" xmlns:a16="http://schemas.microsoft.com/office/drawing/2014/main" id="{D425B0B2-4BC1-4C90-AF15-AB4C6BF4C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5E02-717A-4258-978F-BB6E4B463821}" type="datetimeFigureOut">
              <a:rPr lang="zh-TW" altLang="en-US" smtClean="0"/>
              <a:t>2022/8/29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C255E134-54C9-47F5-BD03-5181B3766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A0BFE0D4-B2C1-44DB-B9E4-A4E6066BD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E1AC-55E6-42CC-9F7F-EE14F47553AB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624" y="341760"/>
            <a:ext cx="947484" cy="94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86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="" xmlns:a16="http://schemas.microsoft.com/office/drawing/2014/main" id="{55C502FD-E61A-4FF3-BB1B-549523983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5E02-717A-4258-978F-BB6E4B463821}" type="datetimeFigureOut">
              <a:rPr lang="zh-TW" altLang="en-US" smtClean="0"/>
              <a:t>2022/8/29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26E11724-7A74-408C-A2AE-DFA8DAA8B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ADCB9901-788C-4D82-8CE8-F73A00DB9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E1AC-55E6-42CC-9F7F-EE14F47553AB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624" y="341760"/>
            <a:ext cx="947484" cy="94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73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84490FF6-3C0A-4020-91C6-5EC972AFD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3BD87EB4-EA5F-46F9-8FDF-5BBDF0C53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5F91F165-A0F1-4E46-A9B9-2E9BECE7BC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C868330F-037F-45CC-945C-EB8D4B9D5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5E02-717A-4258-978F-BB6E4B463821}" type="datetimeFigureOut">
              <a:rPr lang="zh-TW" altLang="en-US" smtClean="0"/>
              <a:t>2022/8/29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A1331CB0-BFA0-46E9-A721-80A33A3A1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9F1E2858-11F9-4416-B9B9-762702F1D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E1AC-55E6-42CC-9F7F-EE14F47553AB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624" y="341760"/>
            <a:ext cx="947484" cy="94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50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99079587-0024-4E70-B7B6-48C309DC1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="" xmlns:a16="http://schemas.microsoft.com/office/drawing/2014/main" id="{40BDCB81-E496-4F9A-891E-97C257ABA6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ECE33316-04BD-4AED-998F-5AA95E3B27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757D5E09-70C4-4E81-966C-36AE9A52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5E02-717A-4258-978F-BB6E4B463821}" type="datetimeFigureOut">
              <a:rPr lang="zh-TW" altLang="en-US" smtClean="0"/>
              <a:t>2022/8/29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B5F124C3-AB93-4297-A0A9-9A61D90B6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AC748267-05C4-48B1-862C-3E7F3E5DE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E1AC-55E6-42CC-9F7F-EE14F47553AB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624" y="341760"/>
            <a:ext cx="947484" cy="94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701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="" xmlns:a16="http://schemas.microsoft.com/office/drawing/2014/main" id="{5E43F28D-2D31-4B69-8028-23D8C3A63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EA639D71-409B-4305-B095-A95C280F3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1297FEE2-9FB1-44C1-8E69-086D5BB54C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B5E02-717A-4258-978F-BB6E4B463821}" type="datetimeFigureOut">
              <a:rPr lang="zh-TW" altLang="en-US" smtClean="0"/>
              <a:t>2022/8/29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83F2FE41-6094-402A-9E15-F6928826DD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FE513CD6-5149-483C-89A9-C9D5EF60AB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DE1AC-55E6-42CC-9F7F-EE14F47553A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03F3B24C-6B78-4D0B-BD49-800D5DA2CE22}"/>
              </a:ext>
            </a:extLst>
          </p:cNvPr>
          <p:cNvSpPr/>
          <p:nvPr userDrawn="1"/>
        </p:nvSpPr>
        <p:spPr>
          <a:xfrm>
            <a:off x="251520" y="260648"/>
            <a:ext cx="8640960" cy="633670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3">
            <a:extLst>
              <a:ext uri="{FF2B5EF4-FFF2-40B4-BE49-F238E27FC236}">
                <a16:creationId xmlns="" xmlns:a16="http://schemas.microsoft.com/office/drawing/2014/main" id="{F40D3202-D858-42BC-902E-D7E7D095CAD0}"/>
              </a:ext>
            </a:extLst>
          </p:cNvPr>
          <p:cNvGrpSpPr/>
          <p:nvPr userDrawn="1"/>
        </p:nvGrpSpPr>
        <p:grpSpPr>
          <a:xfrm flipH="1">
            <a:off x="179512" y="188640"/>
            <a:ext cx="1077595" cy="1021080"/>
            <a:chOff x="17053" y="435"/>
            <a:chExt cx="1697" cy="1608"/>
          </a:xfrm>
          <a:solidFill>
            <a:srgbClr val="002060"/>
          </a:solidFill>
        </p:grpSpPr>
        <p:sp>
          <p:nvSpPr>
            <p:cNvPr id="9" name="矩形 8">
              <a:extLst>
                <a:ext uri="{FF2B5EF4-FFF2-40B4-BE49-F238E27FC236}">
                  <a16:creationId xmlns="" xmlns:a16="http://schemas.microsoft.com/office/drawing/2014/main" id="{13FFAD2B-8FD9-4AE6-A9A4-1968F3D3A740}"/>
                </a:ext>
              </a:extLst>
            </p:cNvPr>
            <p:cNvSpPr/>
            <p:nvPr/>
          </p:nvSpPr>
          <p:spPr>
            <a:xfrm>
              <a:off x="17053" y="435"/>
              <a:ext cx="1609" cy="1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>
              <a:extLst>
                <a:ext uri="{FF2B5EF4-FFF2-40B4-BE49-F238E27FC236}">
                  <a16:creationId xmlns="" xmlns:a16="http://schemas.microsoft.com/office/drawing/2014/main" id="{2B857F6E-0380-4DF6-BDDD-6B8432396E7D}"/>
                </a:ext>
              </a:extLst>
            </p:cNvPr>
            <p:cNvSpPr/>
            <p:nvPr/>
          </p:nvSpPr>
          <p:spPr>
            <a:xfrm rot="5400000">
              <a:off x="17856" y="1149"/>
              <a:ext cx="1609" cy="1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" name="组合 19">
            <a:extLst>
              <a:ext uri="{FF2B5EF4-FFF2-40B4-BE49-F238E27FC236}">
                <a16:creationId xmlns="" xmlns:a16="http://schemas.microsoft.com/office/drawing/2014/main" id="{BF453FBF-3FB5-4F40-BA17-8D69F0380F15}"/>
              </a:ext>
            </a:extLst>
          </p:cNvPr>
          <p:cNvGrpSpPr/>
          <p:nvPr userDrawn="1"/>
        </p:nvGrpSpPr>
        <p:grpSpPr>
          <a:xfrm>
            <a:off x="7886917" y="188322"/>
            <a:ext cx="1077595" cy="1021080"/>
            <a:chOff x="17053" y="435"/>
            <a:chExt cx="1697" cy="1608"/>
          </a:xfrm>
          <a:solidFill>
            <a:srgbClr val="002060"/>
          </a:solidFill>
        </p:grpSpPr>
        <p:sp>
          <p:nvSpPr>
            <p:cNvPr id="12" name="矩形 11">
              <a:extLst>
                <a:ext uri="{FF2B5EF4-FFF2-40B4-BE49-F238E27FC236}">
                  <a16:creationId xmlns="" xmlns:a16="http://schemas.microsoft.com/office/drawing/2014/main" id="{CEB1A573-CA8E-4766-A469-70D8DF564EC7}"/>
                </a:ext>
              </a:extLst>
            </p:cNvPr>
            <p:cNvSpPr/>
            <p:nvPr/>
          </p:nvSpPr>
          <p:spPr>
            <a:xfrm>
              <a:off x="17053" y="435"/>
              <a:ext cx="1609" cy="1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>
              <a:extLst>
                <a:ext uri="{FF2B5EF4-FFF2-40B4-BE49-F238E27FC236}">
                  <a16:creationId xmlns="" xmlns:a16="http://schemas.microsoft.com/office/drawing/2014/main" id="{006F253E-B59F-42E0-BC98-A2EB43895C5B}"/>
                </a:ext>
              </a:extLst>
            </p:cNvPr>
            <p:cNvSpPr/>
            <p:nvPr/>
          </p:nvSpPr>
          <p:spPr>
            <a:xfrm rot="5400000">
              <a:off x="17856" y="1149"/>
              <a:ext cx="1609" cy="1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6615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E4F43408-B5FC-4643-8740-4B3D1EA5A6C0}" type="slidenum"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pPr/>
              <a:t>1</a:t>
            </a:fld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11560" y="3197846"/>
            <a:ext cx="326371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zh-TW" altLang="en-US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計畫名稱：</a:t>
            </a:r>
            <a:r>
              <a:rPr lang="en-US" altLang="zh-TW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○○○○○</a:t>
            </a:r>
            <a:endParaRPr lang="zh-TW" altLang="en-US" sz="2400" dirty="0">
              <a:solidFill>
                <a:srgbClr val="011C5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03623" y="3788396"/>
            <a:ext cx="818813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zh-TW" altLang="en-US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計畫期間：自</a:t>
            </a:r>
            <a:r>
              <a:rPr lang="en-US" altLang="zh-TW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○○</a:t>
            </a:r>
            <a:r>
              <a:rPr lang="zh-TW" altLang="en-US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○○</a:t>
            </a:r>
            <a:r>
              <a:rPr lang="zh-TW" altLang="en-US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○○</a:t>
            </a:r>
            <a:r>
              <a:rPr lang="zh-TW" altLang="en-US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○○</a:t>
            </a:r>
            <a:r>
              <a:rPr lang="zh-TW" altLang="en-US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○○</a:t>
            </a:r>
            <a:r>
              <a:rPr lang="zh-TW" altLang="en-US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○○</a:t>
            </a:r>
            <a:r>
              <a:rPr lang="zh-TW" altLang="en-US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491880" y="4610066"/>
            <a:ext cx="525112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 defTabSz="762000" eaLnBrk="0" hangingPunct="0"/>
            <a:r>
              <a:rPr lang="en-US" altLang="zh-TW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en-US" altLang="zh-TW" sz="2400" dirty="0" smtClean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○○○○○(</a:t>
            </a:r>
            <a:r>
              <a:rPr lang="zh-TW" altLang="en-US" sz="2400" dirty="0" smtClean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攤鋪位名稱</a:t>
            </a:r>
            <a:r>
              <a:rPr lang="en-US" altLang="zh-TW" sz="2400" dirty="0" smtClean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dirty="0">
              <a:solidFill>
                <a:srgbClr val="011C5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標題 2">
            <a:extLst>
              <a:ext uri="{FF2B5EF4-FFF2-40B4-BE49-F238E27FC236}">
                <a16:creationId xmlns="" xmlns:a16="http://schemas.microsoft.com/office/drawing/2014/main" id="{D2291337-A76F-47A0-AD87-BB9CDC3E17C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187624" y="871781"/>
            <a:ext cx="6858000" cy="162193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sz="3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3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年度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高雄市</a:t>
            </a:r>
            <a:r>
              <a:rPr lang="zh-TW" altLang="en-US" sz="3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政府經濟發展局</a:t>
            </a:r>
            <a: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市場青年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創業補助</a:t>
            </a:r>
            <a:r>
              <a:rPr lang="zh-TW" altLang="en-US" sz="3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en-US" altLang="zh-TW" sz="3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範例</a:t>
            </a:r>
            <a:r>
              <a:rPr lang="en-US" altLang="zh-TW" sz="3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="" xmlns:a16="http://schemas.microsoft.com/office/drawing/2014/main" id="{945A4574-766E-49CA-AB7A-58437C6DE73F}"/>
              </a:ext>
            </a:extLst>
          </p:cNvPr>
          <p:cNvSpPr txBox="1"/>
          <p:nvPr/>
        </p:nvSpPr>
        <p:spPr>
          <a:xfrm>
            <a:off x="1187624" y="0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b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附件九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603856" y="421106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總經費預算表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853566"/>
              </p:ext>
            </p:extLst>
          </p:nvPr>
        </p:nvGraphicFramePr>
        <p:xfrm>
          <a:off x="1480936" y="2204864"/>
          <a:ext cx="6475440" cy="309634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15000">
                  <a:extLst>
                    <a:ext uri="{9D8B030D-6E8A-4147-A177-3AD203B41FA5}">
                      <a16:colId xmlns="" xmlns:a16="http://schemas.microsoft.com/office/drawing/2014/main" val="2374788025"/>
                    </a:ext>
                  </a:extLst>
                </a:gridCol>
                <a:gridCol w="3960440">
                  <a:extLst>
                    <a:ext uri="{9D8B030D-6E8A-4147-A177-3AD203B41FA5}">
                      <a16:colId xmlns="" xmlns:a16="http://schemas.microsoft.com/office/drawing/2014/main" val="1576528185"/>
                    </a:ext>
                  </a:extLst>
                </a:gridCol>
              </a:tblGrid>
              <a:tr h="92704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687899816"/>
                  </a:ext>
                </a:extLst>
              </a:tr>
              <a:tr h="7230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營業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場所裝修費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04551730"/>
                  </a:ext>
                </a:extLst>
              </a:tr>
              <a:tr h="72309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數位服務方案費用與上架電商費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07074100"/>
                  </a:ext>
                </a:extLst>
              </a:tr>
              <a:tr h="72309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合計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80103454"/>
                  </a:ext>
                </a:extLst>
              </a:tr>
            </a:tbl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="" xmlns:a16="http://schemas.microsoft.com/office/drawing/2014/main" id="{10C9851F-770A-4B82-B97A-127C8A9D1598}"/>
              </a:ext>
            </a:extLst>
          </p:cNvPr>
          <p:cNvSpPr txBox="1"/>
          <p:nvPr/>
        </p:nvSpPr>
        <p:spPr>
          <a:xfrm>
            <a:off x="7236296" y="882163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：元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9195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4">
            <a:extLst>
              <a:ext uri="{FF2B5EF4-FFF2-40B4-BE49-F238E27FC236}">
                <a16:creationId xmlns="" xmlns:a16="http://schemas.microsoft.com/office/drawing/2014/main" id="{1AAC6F81-AAF0-45B3-AA90-E3ED66438A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810274"/>
              </p:ext>
            </p:extLst>
          </p:nvPr>
        </p:nvGraphicFramePr>
        <p:xfrm>
          <a:off x="1187624" y="2132856"/>
          <a:ext cx="6893386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065">
                  <a:extLst>
                    <a:ext uri="{9D8B030D-6E8A-4147-A177-3AD203B41FA5}">
                      <a16:colId xmlns="" xmlns:a16="http://schemas.microsoft.com/office/drawing/2014/main" val="2554036081"/>
                    </a:ext>
                  </a:extLst>
                </a:gridCol>
                <a:gridCol w="1455593">
                  <a:extLst>
                    <a:ext uri="{9D8B030D-6E8A-4147-A177-3AD203B41FA5}">
                      <a16:colId xmlns="" xmlns:a16="http://schemas.microsoft.com/office/drawing/2014/main" val="971525328"/>
                    </a:ext>
                  </a:extLst>
                </a:gridCol>
                <a:gridCol w="1455593">
                  <a:extLst>
                    <a:ext uri="{9D8B030D-6E8A-4147-A177-3AD203B41FA5}">
                      <a16:colId xmlns="" xmlns:a16="http://schemas.microsoft.com/office/drawing/2014/main" val="1516189063"/>
                    </a:ext>
                  </a:extLst>
                </a:gridCol>
                <a:gridCol w="1455593">
                  <a:extLst>
                    <a:ext uri="{9D8B030D-6E8A-4147-A177-3AD203B41FA5}">
                      <a16:colId xmlns="" xmlns:a16="http://schemas.microsoft.com/office/drawing/2014/main" val="1528059324"/>
                    </a:ext>
                  </a:extLst>
                </a:gridCol>
                <a:gridCol w="1637542">
                  <a:extLst>
                    <a:ext uri="{9D8B030D-6E8A-4147-A177-3AD203B41FA5}">
                      <a16:colId xmlns="" xmlns:a16="http://schemas.microsoft.com/office/drawing/2014/main" val="3867907068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品項名稱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(A)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數量</a:t>
                      </a: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(B)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  <a:endParaRPr lang="en-US" altLang="zh-TW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77383667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627529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096709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5356896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29079134"/>
                  </a:ext>
                </a:extLst>
              </a:tr>
            </a:tbl>
          </a:graphicData>
        </a:graphic>
      </p:graphicFrame>
      <p:sp>
        <p:nvSpPr>
          <p:cNvPr id="5" name="標題 1">
            <a:extLst>
              <a:ext uri="{FF2B5EF4-FFF2-40B4-BE49-F238E27FC236}">
                <a16:creationId xmlns="" xmlns:a16="http://schemas.microsoft.com/office/drawing/2014/main" id="{2393205F-6592-449A-95C3-E19C215D92D0}"/>
              </a:ext>
            </a:extLst>
          </p:cNvPr>
          <p:cNvSpPr txBox="1">
            <a:spLocks/>
          </p:cNvSpPr>
          <p:nvPr/>
        </p:nvSpPr>
        <p:spPr>
          <a:xfrm>
            <a:off x="323528" y="49528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、補助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項目預算編列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</a:t>
            </a:r>
            <a:endParaRPr lang="en-US" altLang="zh-TW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>
              <a:spcBef>
                <a:spcPct val="0"/>
              </a:spcBef>
            </a:pP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	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營業場所裝修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費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="" xmlns:a16="http://schemas.microsoft.com/office/drawing/2014/main" id="{E950DA18-D590-4C8C-A703-468C50286A6E}"/>
              </a:ext>
            </a:extLst>
          </p:cNvPr>
          <p:cNvSpPr txBox="1"/>
          <p:nvPr/>
        </p:nvSpPr>
        <p:spPr>
          <a:xfrm>
            <a:off x="919938" y="4653136"/>
            <a:ext cx="74287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710" indent="-346710"/>
            <a:r>
              <a:rPr lang="zh-TW" altLang="zh-TW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註</a:t>
            </a:r>
            <a:r>
              <a:rPr lang="en-US" altLang="zh-TW" sz="18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sz="18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水電、木工及泥作工程，且僅限固著於營業攤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鋪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位之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裝修費用。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6710" indent="-346710"/>
            <a:r>
              <a:rPr lang="zh-TW" altLang="zh-TW" sz="18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註</a:t>
            </a:r>
            <a:r>
              <a:rPr lang="en-US" altLang="zh-TW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：本項補助</a:t>
            </a:r>
            <a:r>
              <a:rPr lang="zh-TW" altLang="zh-TW" sz="18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金額</a:t>
            </a:r>
            <a:r>
              <a:rPr lang="zh-TW" altLang="en-US" sz="18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「數位服務方案費用與上架電商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費」總計</a:t>
            </a:r>
            <a:r>
              <a:rPr lang="zh-TW" altLang="zh-TW" sz="18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en-US" altLang="zh-TW" sz="18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0</a:t>
            </a:r>
            <a:r>
              <a:rPr lang="zh-TW" altLang="zh-TW" sz="18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萬</a:t>
            </a:r>
            <a:r>
              <a:rPr lang="zh-TW" altLang="en-US" sz="18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80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6710" indent="-346710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zh-TW" altLang="zh-TW" sz="18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zh-TW" altLang="zh-TW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為上限</a:t>
            </a:r>
            <a:r>
              <a:rPr lang="zh-TW" altLang="zh-TW" sz="18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80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6710" indent="-346710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註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：應符合「消防法」、「建築法」、「建築物室內裝修管理辦法」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6710" indent="-346710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相關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法規。</a:t>
            </a:r>
            <a:endParaRPr lang="zh-TW" altLang="zh-TW" sz="18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="" xmlns:a16="http://schemas.microsoft.com/office/drawing/2014/main" id="{E94E5F72-AC7E-41FA-B206-ABCB21C2E328}"/>
              </a:ext>
            </a:extLst>
          </p:cNvPr>
          <p:cNvSpPr txBox="1"/>
          <p:nvPr/>
        </p:nvSpPr>
        <p:spPr>
          <a:xfrm>
            <a:off x="7236296" y="1772836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</a:p>
        </p:txBody>
      </p:sp>
    </p:spTree>
    <p:extLst>
      <p:ext uri="{BB962C8B-B14F-4D97-AF65-F5344CB8AC3E}">
        <p14:creationId xmlns:p14="http://schemas.microsoft.com/office/powerpoint/2010/main" val="1408951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="" xmlns:a16="http://schemas.microsoft.com/office/drawing/2014/main" id="{2393205F-6592-449A-95C3-E19C215D92D0}"/>
              </a:ext>
            </a:extLst>
          </p:cNvPr>
          <p:cNvSpPr txBox="1">
            <a:spLocks/>
          </p:cNvSpPr>
          <p:nvPr/>
        </p:nvSpPr>
        <p:spPr>
          <a:xfrm>
            <a:off x="395536" y="548680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、補助項目計畫內容</a:t>
            </a:r>
            <a:endParaRPr lang="en-US" altLang="zh-TW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>
              <a:spcBef>
                <a:spcPct val="0"/>
              </a:spcBef>
            </a:pP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	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營業場所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裝修費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-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設計圖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/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示意圖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6038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="" xmlns:a16="http://schemas.microsoft.com/office/drawing/2014/main" id="{2393205F-6592-449A-95C3-E19C215D92D0}"/>
              </a:ext>
            </a:extLst>
          </p:cNvPr>
          <p:cNvSpPr txBox="1">
            <a:spLocks/>
          </p:cNvSpPr>
          <p:nvPr/>
        </p:nvSpPr>
        <p:spPr>
          <a:xfrm>
            <a:off x="467544" y="548680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、補助項目計畫內容</a:t>
            </a:r>
            <a:endParaRPr lang="en-US" altLang="zh-TW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>
              <a:spcBef>
                <a:spcPct val="0"/>
              </a:spcBef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營業場所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裝修費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-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施工處現況照片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18054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4">
            <a:extLst>
              <a:ext uri="{FF2B5EF4-FFF2-40B4-BE49-F238E27FC236}">
                <a16:creationId xmlns="" xmlns:a16="http://schemas.microsoft.com/office/drawing/2014/main" id="{1AAC6F81-AAF0-45B3-AA90-E3ED66438A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470255"/>
              </p:ext>
            </p:extLst>
          </p:nvPr>
        </p:nvGraphicFramePr>
        <p:xfrm>
          <a:off x="1125307" y="2466985"/>
          <a:ext cx="6893386" cy="2546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065">
                  <a:extLst>
                    <a:ext uri="{9D8B030D-6E8A-4147-A177-3AD203B41FA5}">
                      <a16:colId xmlns="" xmlns:a16="http://schemas.microsoft.com/office/drawing/2014/main" val="2554036081"/>
                    </a:ext>
                  </a:extLst>
                </a:gridCol>
                <a:gridCol w="1455593">
                  <a:extLst>
                    <a:ext uri="{9D8B030D-6E8A-4147-A177-3AD203B41FA5}">
                      <a16:colId xmlns="" xmlns:a16="http://schemas.microsoft.com/office/drawing/2014/main" val="971525328"/>
                    </a:ext>
                  </a:extLst>
                </a:gridCol>
                <a:gridCol w="1455593">
                  <a:extLst>
                    <a:ext uri="{9D8B030D-6E8A-4147-A177-3AD203B41FA5}">
                      <a16:colId xmlns="" xmlns:a16="http://schemas.microsoft.com/office/drawing/2014/main" val="1516189063"/>
                    </a:ext>
                  </a:extLst>
                </a:gridCol>
                <a:gridCol w="1455593">
                  <a:extLst>
                    <a:ext uri="{9D8B030D-6E8A-4147-A177-3AD203B41FA5}">
                      <a16:colId xmlns="" xmlns:a16="http://schemas.microsoft.com/office/drawing/2014/main" val="1528059324"/>
                    </a:ext>
                  </a:extLst>
                </a:gridCol>
                <a:gridCol w="1637542">
                  <a:extLst>
                    <a:ext uri="{9D8B030D-6E8A-4147-A177-3AD203B41FA5}">
                      <a16:colId xmlns="" xmlns:a16="http://schemas.microsoft.com/office/drawing/2014/main" val="3867907068"/>
                    </a:ext>
                  </a:extLst>
                </a:gridCol>
              </a:tblGrid>
              <a:tr h="509238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品項名稱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(A)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數量</a:t>
                      </a: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(B)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  <a:endParaRPr lang="en-US" altLang="zh-TW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773836670"/>
                  </a:ext>
                </a:extLst>
              </a:tr>
              <a:tr h="50923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62752906"/>
                  </a:ext>
                </a:extLst>
              </a:tr>
              <a:tr h="50923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0967097"/>
                  </a:ext>
                </a:extLst>
              </a:tr>
              <a:tr h="50923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53568963"/>
                  </a:ext>
                </a:extLst>
              </a:tr>
              <a:tr h="509238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29079134"/>
                  </a:ext>
                </a:extLst>
              </a:tr>
            </a:tbl>
          </a:graphicData>
        </a:graphic>
      </p:graphicFrame>
      <p:sp>
        <p:nvSpPr>
          <p:cNvPr id="5" name="標題 1">
            <a:extLst>
              <a:ext uri="{FF2B5EF4-FFF2-40B4-BE49-F238E27FC236}">
                <a16:creationId xmlns="" xmlns:a16="http://schemas.microsoft.com/office/drawing/2014/main" id="{2393205F-6592-449A-95C3-E19C215D92D0}"/>
              </a:ext>
            </a:extLst>
          </p:cNvPr>
          <p:cNvSpPr txBox="1">
            <a:spLocks/>
          </p:cNvSpPr>
          <p:nvPr/>
        </p:nvSpPr>
        <p:spPr>
          <a:xfrm>
            <a:off x="457200" y="538004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、補助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項目預算編列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</a:t>
            </a:r>
            <a:endParaRPr lang="en-US" altLang="zh-TW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>
              <a:spcBef>
                <a:spcPct val="0"/>
              </a:spcBef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數位服務方案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費用與上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架電商費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="" xmlns:a16="http://schemas.microsoft.com/office/drawing/2014/main" id="{E950DA18-D590-4C8C-A703-468C50286A6E}"/>
              </a:ext>
            </a:extLst>
          </p:cNvPr>
          <p:cNvSpPr txBox="1"/>
          <p:nvPr/>
        </p:nvSpPr>
        <p:spPr>
          <a:xfrm>
            <a:off x="1031675" y="5311735"/>
            <a:ext cx="6914072" cy="2975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6710" indent="-346710">
              <a:lnSpc>
                <a:spcPts val="1600"/>
              </a:lnSpc>
            </a:pPr>
            <a:r>
              <a:rPr lang="zh-TW" altLang="zh-TW" sz="18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註：</a:t>
            </a:r>
            <a:r>
              <a:rPr lang="zh-TW" altLang="zh-TW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本項補助</a:t>
            </a:r>
            <a:r>
              <a:rPr lang="zh-TW" altLang="zh-TW" sz="18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金額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與「營業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場所裝修費」總計</a:t>
            </a:r>
            <a:r>
              <a:rPr lang="zh-TW" altLang="zh-TW" sz="18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</a:t>
            </a:r>
            <a:r>
              <a:rPr lang="zh-TW" altLang="zh-TW" sz="18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萬</a:t>
            </a:r>
            <a:r>
              <a:rPr lang="zh-TW" altLang="zh-TW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元為上限。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="" xmlns:a16="http://schemas.microsoft.com/office/drawing/2014/main" id="{E94E5F72-AC7E-41FA-B206-ABCB21C2E328}"/>
              </a:ext>
            </a:extLst>
          </p:cNvPr>
          <p:cNvSpPr txBox="1"/>
          <p:nvPr/>
        </p:nvSpPr>
        <p:spPr>
          <a:xfrm>
            <a:off x="7236296" y="2101279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單位：元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018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="" xmlns:a16="http://schemas.microsoft.com/office/drawing/2014/main" id="{2393205F-6592-449A-95C3-E19C215D92D0}"/>
              </a:ext>
            </a:extLst>
          </p:cNvPr>
          <p:cNvSpPr txBox="1">
            <a:spLocks/>
          </p:cNvSpPr>
          <p:nvPr/>
        </p:nvSpPr>
        <p:spPr>
          <a:xfrm>
            <a:off x="457200" y="83671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、補助項目計畫內容</a:t>
            </a:r>
            <a:endParaRPr lang="en-US" altLang="zh-TW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>
              <a:spcBef>
                <a:spcPct val="0"/>
              </a:spcBef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數位服務方案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費用與上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架電商費</a:t>
            </a:r>
          </a:p>
        </p:txBody>
      </p:sp>
    </p:spTree>
    <p:extLst>
      <p:ext uri="{BB962C8B-B14F-4D97-AF65-F5344CB8AC3E}">
        <p14:creationId xmlns:p14="http://schemas.microsoft.com/office/powerpoint/2010/main" val="391945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98168" y="429642"/>
            <a:ext cx="3312368" cy="922114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計畫簡報大綱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35283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、攤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鋪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位簡介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None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二、營運模式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buNone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公益回饋項目</a:t>
            </a:r>
            <a:r>
              <a:rPr lang="en-US" altLang="zh-TW" sz="1200" dirty="0">
                <a:solidFill>
                  <a:prstClr val="white">
                    <a:lumMod val="6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solidFill>
                  <a:prstClr val="white">
                    <a:lumMod val="6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無規劃則免附</a:t>
            </a:r>
            <a:r>
              <a:rPr lang="en-US" altLang="zh-TW" sz="1200" dirty="0">
                <a:solidFill>
                  <a:prstClr val="white">
                    <a:lumMod val="6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buNone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四、總經費預算表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、補助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項目預算編列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表及計畫內容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10" name="標題 1"/>
          <p:cNvSpPr txBox="1">
            <a:spLocks/>
          </p:cNvSpPr>
          <p:nvPr/>
        </p:nvSpPr>
        <p:spPr>
          <a:xfrm>
            <a:off x="467544" y="25401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一、攤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鋪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位簡介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119956"/>
              </p:ext>
            </p:extLst>
          </p:nvPr>
        </p:nvGraphicFramePr>
        <p:xfrm>
          <a:off x="1043608" y="1556792"/>
          <a:ext cx="7275456" cy="40382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2262"/>
                <a:gridCol w="1988016"/>
                <a:gridCol w="1862589"/>
                <a:gridCol w="1862589"/>
              </a:tblGrid>
              <a:tr h="37536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攤</a:t>
                      </a:r>
                      <a:r>
                        <a:rPr 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鋪</a:t>
                      </a:r>
                      <a:r>
                        <a:rPr 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位名稱</a:t>
                      </a:r>
                      <a:endParaRPr lang="zh-TW" sz="1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536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計畫名稱</a:t>
                      </a:r>
                      <a:endParaRPr lang="zh-TW" sz="1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536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市場名稱</a:t>
                      </a:r>
                      <a:endParaRPr lang="zh-TW" sz="10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攤</a:t>
                      </a:r>
                      <a:r>
                        <a:rPr 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鋪</a:t>
                      </a:r>
                      <a:r>
                        <a:rPr 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位號</a:t>
                      </a:r>
                      <a:endParaRPr lang="zh-TW" sz="1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0" marB="0" anchor="ctr"/>
                </a:tc>
              </a:tr>
              <a:tr h="37536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統一編號或稅籍編號</a:t>
                      </a:r>
                      <a:endParaRPr lang="zh-TW" sz="10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公有市場得免付</a:t>
                      </a:r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登記日期</a:t>
                      </a:r>
                      <a:endParaRPr lang="zh-TW" sz="1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</a:tr>
              <a:tr h="37536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營業或登記地址</a:t>
                      </a:r>
                      <a:endParaRPr lang="zh-TW" sz="10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536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通訊地址</a:t>
                      </a:r>
                      <a:endParaRPr lang="zh-TW" sz="10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00384"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申請人</a:t>
                      </a:r>
                      <a:r>
                        <a:rPr lang="zh-TW" sz="14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姓名</a:t>
                      </a:r>
                      <a:endParaRPr lang="zh-TW" sz="1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連絡電話</a:t>
                      </a:r>
                      <a:endParaRPr lang="zh-TW" sz="1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</a:tr>
              <a:tr h="31706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手機號碼</a:t>
                      </a:r>
                      <a:endParaRPr lang="zh-TW" sz="1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</a:tr>
              <a:tr h="40038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出生年月日</a:t>
                      </a:r>
                      <a:endParaRPr lang="zh-TW" sz="1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</a:tr>
              <a:tr h="668233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產業類別</a:t>
                      </a:r>
                      <a:endParaRPr lang="zh-TW" sz="1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員工人數</a:t>
                      </a:r>
                      <a:endParaRPr lang="zh-TW" sz="1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10" name="標題 1"/>
          <p:cNvSpPr txBox="1">
            <a:spLocks/>
          </p:cNvSpPr>
          <p:nvPr/>
        </p:nvSpPr>
        <p:spPr>
          <a:xfrm>
            <a:off x="457200" y="11663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一、攤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鋪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位簡介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="" xmlns:a16="http://schemas.microsoft.com/office/drawing/2014/main" id="{DBF9D2E1-5654-4578-AFBF-C980824C3020}"/>
              </a:ext>
            </a:extLst>
          </p:cNvPr>
          <p:cNvSpPr txBox="1"/>
          <p:nvPr/>
        </p:nvSpPr>
        <p:spPr>
          <a:xfrm>
            <a:off x="3779912" y="103874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0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現況照片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1169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>
            <a:extLst>
              <a:ext uri="{FF2B5EF4-FFF2-40B4-BE49-F238E27FC236}">
                <a16:creationId xmlns="" xmlns:a16="http://schemas.microsoft.com/office/drawing/2014/main" id="{FF0DFF3E-A232-43F0-A26D-6581EA375745}"/>
              </a:ext>
            </a:extLst>
          </p:cNvPr>
          <p:cNvSpPr txBox="1">
            <a:spLocks/>
          </p:cNvSpPr>
          <p:nvPr/>
        </p:nvSpPr>
        <p:spPr>
          <a:xfrm>
            <a:off x="457200" y="11663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一、攤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鋪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位簡介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(3)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="" xmlns:a16="http://schemas.microsoft.com/office/drawing/2014/main" id="{DBF9D2E1-5654-4578-AFBF-C980824C3020}"/>
              </a:ext>
            </a:extLst>
          </p:cNvPr>
          <p:cNvSpPr txBox="1"/>
          <p:nvPr/>
        </p:nvSpPr>
        <p:spPr>
          <a:xfrm>
            <a:off x="3707904" y="103874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zh-TW" sz="20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主要產品及服務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3" name="表格 13">
            <a:extLst>
              <a:ext uri="{FF2B5EF4-FFF2-40B4-BE49-F238E27FC236}">
                <a16:creationId xmlns="" xmlns:a16="http://schemas.microsoft.com/office/drawing/2014/main" id="{F7C594C1-1C21-4BD7-8AEB-DE0D4B77E3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180435"/>
              </p:ext>
            </p:extLst>
          </p:nvPr>
        </p:nvGraphicFramePr>
        <p:xfrm>
          <a:off x="1020844" y="1463534"/>
          <a:ext cx="723629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074">
                  <a:extLst>
                    <a:ext uri="{9D8B030D-6E8A-4147-A177-3AD203B41FA5}">
                      <a16:colId xmlns="" xmlns:a16="http://schemas.microsoft.com/office/drawing/2014/main" val="2187073064"/>
                    </a:ext>
                  </a:extLst>
                </a:gridCol>
                <a:gridCol w="1809074">
                  <a:extLst>
                    <a:ext uri="{9D8B030D-6E8A-4147-A177-3AD203B41FA5}">
                      <a16:colId xmlns="" xmlns:a16="http://schemas.microsoft.com/office/drawing/2014/main" val="3610645751"/>
                    </a:ext>
                  </a:extLst>
                </a:gridCol>
                <a:gridCol w="1809074">
                  <a:extLst>
                    <a:ext uri="{9D8B030D-6E8A-4147-A177-3AD203B41FA5}">
                      <a16:colId xmlns="" xmlns:a16="http://schemas.microsoft.com/office/drawing/2014/main" val="822092225"/>
                    </a:ext>
                  </a:extLst>
                </a:gridCol>
                <a:gridCol w="1809074">
                  <a:extLst>
                    <a:ext uri="{9D8B030D-6E8A-4147-A177-3AD203B41FA5}">
                      <a16:colId xmlns="" xmlns:a16="http://schemas.microsoft.com/office/drawing/2014/main" val="242314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zh-TW" sz="1800" b="1" kern="120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產品名稱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23456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功能特性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42751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價格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74309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營收佔比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49679710"/>
                  </a:ext>
                </a:extLst>
              </a:tr>
            </a:tbl>
          </a:graphicData>
        </a:graphic>
      </p:graphicFrame>
      <p:sp>
        <p:nvSpPr>
          <p:cNvPr id="8" name="標題 1">
            <a:extLst>
              <a:ext uri="{FF2B5EF4-FFF2-40B4-BE49-F238E27FC236}">
                <a16:creationId xmlns="" xmlns:a16="http://schemas.microsoft.com/office/drawing/2014/main" id="{32290D7E-E249-4595-A4AC-60F7E4AA39D1}"/>
              </a:ext>
            </a:extLst>
          </p:cNvPr>
          <p:cNvSpPr txBox="1">
            <a:spLocks/>
          </p:cNvSpPr>
          <p:nvPr/>
        </p:nvSpPr>
        <p:spPr>
          <a:xfrm>
            <a:off x="611560" y="3212976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defTabSz="895350">
              <a:spcBef>
                <a:spcPct val="0"/>
              </a:spcBef>
              <a:tabLst>
                <a:tab pos="895350" algn="l"/>
              </a:tabLst>
            </a:pP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產品或服務說明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可以圖、文呈現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72768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>
            <a:extLst>
              <a:ext uri="{FF2B5EF4-FFF2-40B4-BE49-F238E27FC236}">
                <a16:creationId xmlns="" xmlns:a16="http://schemas.microsoft.com/office/drawing/2014/main" id="{FF0DFF3E-A232-43F0-A26D-6581EA375745}"/>
              </a:ext>
            </a:extLst>
          </p:cNvPr>
          <p:cNvSpPr txBox="1">
            <a:spLocks/>
          </p:cNvSpPr>
          <p:nvPr/>
        </p:nvSpPr>
        <p:spPr>
          <a:xfrm>
            <a:off x="457200" y="11663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一、攤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鋪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位簡介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(4)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="" xmlns:a16="http://schemas.microsoft.com/office/drawing/2014/main" id="{98E29475-B74B-4063-B19A-5E0C75B8E3E3}"/>
              </a:ext>
            </a:extLst>
          </p:cNvPr>
          <p:cNvSpPr txBox="1"/>
          <p:nvPr/>
        </p:nvSpPr>
        <p:spPr>
          <a:xfrm>
            <a:off x="2627784" y="134076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zh-TW" sz="20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曾經參與政府相關補助計畫之實績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="" xmlns:a16="http://schemas.microsoft.com/office/drawing/2014/main" id="{02B6C46D-4B49-4144-9F25-6AEFAE4421CA}"/>
              </a:ext>
            </a:extLst>
          </p:cNvPr>
          <p:cNvSpPr txBox="1"/>
          <p:nvPr/>
        </p:nvSpPr>
        <p:spPr>
          <a:xfrm>
            <a:off x="5436096" y="4941168"/>
            <a:ext cx="5184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註：請核實填寫，若無則請空白</a:t>
            </a:r>
          </a:p>
        </p:txBody>
      </p:sp>
      <p:graphicFrame>
        <p:nvGraphicFramePr>
          <p:cNvPr id="14" name="表格 14">
            <a:extLst>
              <a:ext uri="{FF2B5EF4-FFF2-40B4-BE49-F238E27FC236}">
                <a16:creationId xmlns="" xmlns:a16="http://schemas.microsoft.com/office/drawing/2014/main" id="{20BBC03C-BFC1-4BE6-86C3-34C6E53726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308122"/>
              </p:ext>
            </p:extLst>
          </p:nvPr>
        </p:nvGraphicFramePr>
        <p:xfrm>
          <a:off x="1115616" y="2168243"/>
          <a:ext cx="7259063" cy="2110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009">
                  <a:extLst>
                    <a:ext uri="{9D8B030D-6E8A-4147-A177-3AD203B41FA5}">
                      <a16:colId xmlns="" xmlns:a16="http://schemas.microsoft.com/office/drawing/2014/main" val="513950515"/>
                    </a:ext>
                  </a:extLst>
                </a:gridCol>
                <a:gridCol w="1037009">
                  <a:extLst>
                    <a:ext uri="{9D8B030D-6E8A-4147-A177-3AD203B41FA5}">
                      <a16:colId xmlns="" xmlns:a16="http://schemas.microsoft.com/office/drawing/2014/main" val="380077428"/>
                    </a:ext>
                  </a:extLst>
                </a:gridCol>
                <a:gridCol w="1037009">
                  <a:extLst>
                    <a:ext uri="{9D8B030D-6E8A-4147-A177-3AD203B41FA5}">
                      <a16:colId xmlns="" xmlns:a16="http://schemas.microsoft.com/office/drawing/2014/main" val="2168699503"/>
                    </a:ext>
                  </a:extLst>
                </a:gridCol>
                <a:gridCol w="1037009">
                  <a:extLst>
                    <a:ext uri="{9D8B030D-6E8A-4147-A177-3AD203B41FA5}">
                      <a16:colId xmlns="" xmlns:a16="http://schemas.microsoft.com/office/drawing/2014/main" val="1164997701"/>
                    </a:ext>
                  </a:extLst>
                </a:gridCol>
                <a:gridCol w="1037009">
                  <a:extLst>
                    <a:ext uri="{9D8B030D-6E8A-4147-A177-3AD203B41FA5}">
                      <a16:colId xmlns="" xmlns:a16="http://schemas.microsoft.com/office/drawing/2014/main" val="3052669300"/>
                    </a:ext>
                  </a:extLst>
                </a:gridCol>
                <a:gridCol w="1037009">
                  <a:extLst>
                    <a:ext uri="{9D8B030D-6E8A-4147-A177-3AD203B41FA5}">
                      <a16:colId xmlns="" xmlns:a16="http://schemas.microsoft.com/office/drawing/2014/main" val="2325761370"/>
                    </a:ext>
                  </a:extLst>
                </a:gridCol>
                <a:gridCol w="1037009">
                  <a:extLst>
                    <a:ext uri="{9D8B030D-6E8A-4147-A177-3AD203B41FA5}">
                      <a16:colId xmlns="" xmlns:a16="http://schemas.microsoft.com/office/drawing/2014/main" val="3211183611"/>
                    </a:ext>
                  </a:extLst>
                </a:gridCol>
              </a:tblGrid>
              <a:tr h="54972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zh-TW" sz="12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核定日期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zh-TW" sz="12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補助機關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sz="12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計畫名稱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zh-TW" sz="12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執行期間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zh-TW" sz="12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補助經費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zh-TW" sz="12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計畫摘要說明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zh-TW" sz="12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執行效益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36624008"/>
                  </a:ext>
                </a:extLst>
              </a:tr>
              <a:tr h="520153"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7079429"/>
                  </a:ext>
                </a:extLst>
              </a:tr>
              <a:tr h="520153"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78989898"/>
                  </a:ext>
                </a:extLst>
              </a:tr>
              <a:tr h="520153"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01242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90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5">
            <a:extLst>
              <a:ext uri="{FF2B5EF4-FFF2-40B4-BE49-F238E27FC236}">
                <a16:creationId xmlns="" xmlns:a16="http://schemas.microsoft.com/office/drawing/2014/main" id="{A1EE91CD-9C38-41F0-943C-2EF41881D0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195358"/>
              </p:ext>
            </p:extLst>
          </p:nvPr>
        </p:nvGraphicFramePr>
        <p:xfrm>
          <a:off x="805764" y="1688285"/>
          <a:ext cx="7416824" cy="4358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116">
                  <a:extLst>
                    <a:ext uri="{9D8B030D-6E8A-4147-A177-3AD203B41FA5}">
                      <a16:colId xmlns="" xmlns:a16="http://schemas.microsoft.com/office/drawing/2014/main" val="516585204"/>
                    </a:ext>
                  </a:extLst>
                </a:gridCol>
                <a:gridCol w="4730708">
                  <a:extLst>
                    <a:ext uri="{9D8B030D-6E8A-4147-A177-3AD203B41FA5}">
                      <a16:colId xmlns="" xmlns:a16="http://schemas.microsoft.com/office/drawing/2014/main" val="2297339941"/>
                    </a:ext>
                  </a:extLst>
                </a:gridCol>
              </a:tblGrid>
              <a:tr h="1089745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2400" b="1" kern="12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行銷方式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45605294"/>
                  </a:ext>
                </a:extLst>
              </a:tr>
              <a:tr h="108974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定價策略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10256213"/>
                  </a:ext>
                </a:extLst>
              </a:tr>
              <a:tr h="10897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銷售據點及分布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48125659"/>
                  </a:ext>
                </a:extLst>
              </a:tr>
              <a:tr h="10897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主要客戶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17080914"/>
                  </a:ext>
                </a:extLst>
              </a:tr>
            </a:tbl>
          </a:graphicData>
        </a:graphic>
      </p:graphicFrame>
      <p:sp>
        <p:nvSpPr>
          <p:cNvPr id="12" name="標題 1">
            <a:extLst>
              <a:ext uri="{FF2B5EF4-FFF2-40B4-BE49-F238E27FC236}">
                <a16:creationId xmlns="" xmlns:a16="http://schemas.microsoft.com/office/drawing/2014/main" id="{7E73CA03-33B0-4397-8E33-4F6CA2C8C003}"/>
              </a:ext>
            </a:extLst>
          </p:cNvPr>
          <p:cNvSpPr txBox="1">
            <a:spLocks/>
          </p:cNvSpPr>
          <p:nvPr/>
        </p:nvSpPr>
        <p:spPr>
          <a:xfrm>
            <a:off x="457200" y="11663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二、營運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模式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70519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標題 1">
            <a:extLst>
              <a:ext uri="{FF2B5EF4-FFF2-40B4-BE49-F238E27FC236}">
                <a16:creationId xmlns="" xmlns:a16="http://schemas.microsoft.com/office/drawing/2014/main" id="{7E73CA03-33B0-4397-8E33-4F6CA2C8C003}"/>
              </a:ext>
            </a:extLst>
          </p:cNvPr>
          <p:cNvSpPr txBox="1">
            <a:spLocks/>
          </p:cNvSpPr>
          <p:nvPr/>
        </p:nvSpPr>
        <p:spPr>
          <a:xfrm>
            <a:off x="467544" y="134500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二、營運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模式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</a:p>
        </p:txBody>
      </p:sp>
      <p:sp>
        <p:nvSpPr>
          <p:cNvPr id="6" name="標題 1">
            <a:extLst>
              <a:ext uri="{FF2B5EF4-FFF2-40B4-BE49-F238E27FC236}">
                <a16:creationId xmlns="" xmlns:a16="http://schemas.microsoft.com/office/drawing/2014/main" id="{32290D7E-E249-4595-A4AC-60F7E4AA39D1}"/>
              </a:ext>
            </a:extLst>
          </p:cNvPr>
          <p:cNvSpPr txBox="1">
            <a:spLocks/>
          </p:cNvSpPr>
          <p:nvPr/>
        </p:nvSpPr>
        <p:spPr>
          <a:xfrm>
            <a:off x="890495" y="134076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defTabSz="895350">
              <a:spcBef>
                <a:spcPct val="0"/>
              </a:spcBef>
              <a:tabLst>
                <a:tab pos="895350" algn="l"/>
              </a:tabLst>
            </a:pP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行銷特色與未來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發展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可以圖、文呈現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03080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標題 1">
            <a:extLst>
              <a:ext uri="{FF2B5EF4-FFF2-40B4-BE49-F238E27FC236}">
                <a16:creationId xmlns="" xmlns:a16="http://schemas.microsoft.com/office/drawing/2014/main" id="{7E73CA03-33B0-4397-8E33-4F6CA2C8C003}"/>
              </a:ext>
            </a:extLst>
          </p:cNvPr>
          <p:cNvSpPr txBox="1">
            <a:spLocks/>
          </p:cNvSpPr>
          <p:nvPr/>
        </p:nvSpPr>
        <p:spPr>
          <a:xfrm>
            <a:off x="467544" y="134500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三、公益回饋事項</a:t>
            </a:r>
            <a:endParaRPr lang="en-US" altLang="zh-TW" sz="4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="" xmlns:a16="http://schemas.microsoft.com/office/drawing/2014/main" id="{32290D7E-E249-4595-A4AC-60F7E4AA39D1}"/>
              </a:ext>
            </a:extLst>
          </p:cNvPr>
          <p:cNvSpPr txBox="1">
            <a:spLocks/>
          </p:cNvSpPr>
          <p:nvPr/>
        </p:nvSpPr>
        <p:spPr>
          <a:xfrm>
            <a:off x="2555776" y="134076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895350">
              <a:spcBef>
                <a:spcPct val="0"/>
              </a:spcBef>
              <a:tabLst>
                <a:tab pos="895350" algn="l"/>
              </a:tabLst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可以圖、文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呈現，</a:t>
            </a:r>
            <a:r>
              <a:rPr lang="zh-TW" altLang="en-US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無規劃則免填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1147286"/>
      </p:ext>
    </p:extLst>
  </p:cSld>
  <p:clrMapOvr>
    <a:masterClrMapping/>
  </p:clrMapOvr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1648</TotalTime>
  <Words>527</Words>
  <Application>Microsoft Office PowerPoint</Application>
  <PresentationFormat>如螢幕大小 (4:3)</PresentationFormat>
  <Paragraphs>117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4" baseType="lpstr">
      <vt:lpstr>等线</vt:lpstr>
      <vt:lpstr>微軟正黑體</vt:lpstr>
      <vt:lpstr>新細明體</vt:lpstr>
      <vt:lpstr>標楷體</vt:lpstr>
      <vt:lpstr>Arial</vt:lpstr>
      <vt:lpstr>Calibri</vt:lpstr>
      <vt:lpstr>Calibri Light</vt:lpstr>
      <vt:lpstr>Times New Roman</vt:lpstr>
      <vt:lpstr>自訂設計</vt:lpstr>
      <vt:lpstr>111年度高雄市政府經濟發展局 市場青年創業補助計畫 (範例)</vt:lpstr>
      <vt:lpstr>計畫簡報大綱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223</cp:revision>
  <cp:lastPrinted>2021-03-23T12:01:33Z</cp:lastPrinted>
  <dcterms:created xsi:type="dcterms:W3CDTF">2015-04-14T05:34:27Z</dcterms:created>
  <dcterms:modified xsi:type="dcterms:W3CDTF">2022-08-29T08:01:04Z</dcterms:modified>
</cp:coreProperties>
</file>