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7" r:id="rId3"/>
    <p:sldId id="257" r:id="rId4"/>
    <p:sldId id="258" r:id="rId5"/>
    <p:sldId id="261" r:id="rId6"/>
    <p:sldId id="263" r:id="rId7"/>
    <p:sldId id="264" r:id="rId8"/>
    <p:sldId id="272" r:id="rId9"/>
    <p:sldId id="279" r:id="rId10"/>
    <p:sldId id="265" r:id="rId11"/>
    <p:sldId id="266" r:id="rId12"/>
    <p:sldId id="270" r:id="rId13"/>
    <p:sldId id="273" r:id="rId14"/>
    <p:sldId id="271" r:id="rId15"/>
    <p:sldId id="274" r:id="rId16"/>
    <p:sldId id="268" r:id="rId17"/>
    <p:sldId id="278" r:id="rId18"/>
    <p:sldId id="269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43363-E507-4139-9604-D73AE3391D13}" type="datetimeFigureOut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77741-1289-47B8-B9B3-C556A6AF51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422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2CC6C-7791-49AA-9B6A-F3F295F98107}" type="datetimeFigureOut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2D828-2B07-4748-A233-27FC5F6F49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34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2D828-2B07-4748-A233-27FC5F6F498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70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C5B9-83EF-4A37-9427-BFBE774B9C8C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62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2BBF-B6D6-4DED-8DF1-36F0504417A4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59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F38D-58F5-401C-939B-5A355B3F6A14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13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4DD9-9923-4DCD-99B6-833B82B8F334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8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3592-C550-4B2F-9164-1902D3691895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8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980A-D0B5-4226-BE6C-EFEB7C6465BA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07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49A-2B05-48BE-9F80-F7FC84F0172F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73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F37B-7DC6-466F-9F2C-D4173A7C73C6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9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A31C-CEAA-4B1B-8D09-46F64D76664E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11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CA00-5CB3-410F-9BDB-A27E0885BD1D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8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9B17-01EE-4005-A058-6D48131F3366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476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A0BF4-2935-48BB-81AD-F68884392F05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3024D-9E1A-4A68-B45E-362A103A6E2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5738"/>
            <a:ext cx="880989" cy="886835"/>
          </a:xfrm>
          <a:prstGeom prst="rect">
            <a:avLst/>
          </a:prstGeom>
        </p:spPr>
      </p:pic>
      <p:sp>
        <p:nvSpPr>
          <p:cNvPr id="8" name="文字方塊 7"/>
          <p:cNvSpPr txBox="1"/>
          <p:nvPr userDrawn="1"/>
        </p:nvSpPr>
        <p:spPr>
          <a:xfrm>
            <a:off x="263669" y="967510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高雄市政府經濟發展局</a:t>
            </a:r>
            <a:endParaRPr lang="zh-TW" altLang="en-US" sz="1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172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E4F43408-B5FC-4643-8740-4B3D1EA5A6C0}" type="slidenum"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pPr/>
              <a:t>1</a:t>
            </a:fld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1560" y="3197846"/>
            <a:ext cx="326371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計畫名稱：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</a:t>
            </a:r>
            <a:endParaRPr lang="zh-TW" altLang="en-US" sz="2400" dirty="0">
              <a:solidFill>
                <a:srgbClr val="011C5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603623" y="3788396"/>
            <a:ext cx="818813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計畫期間：自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3491880" y="4610066"/>
            <a:ext cx="525112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defTabSz="762000" eaLnBrk="0" hangingPunct="0"/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○○○○○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</a:t>
            </a:r>
            <a:r>
              <a:rPr lang="en-US" altLang="zh-TW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solidFill>
                  <a:srgbClr val="011C5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小規模商業</a:t>
            </a:r>
          </a:p>
        </p:txBody>
      </p:sp>
      <p:sp>
        <p:nvSpPr>
          <p:cNvPr id="21" name="標題 2">
            <a:extLst>
              <a:ext uri="{FF2B5EF4-FFF2-40B4-BE49-F238E27FC236}">
                <a16:creationId xmlns="" xmlns:a16="http://schemas.microsoft.com/office/drawing/2014/main" id="{D2291337-A76F-47A0-AD87-BB9CDC3E17C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3568" y="1396229"/>
            <a:ext cx="7434064" cy="162193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高雄市政府經濟發展局青創進駐高雄商圈補助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96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4">
            <a:extLst>
              <a:ext uri="{FF2B5EF4-FFF2-40B4-BE49-F238E27FC236}">
                <a16:creationId xmlns="" xmlns:a16="http://schemas.microsoft.com/office/drawing/2014/main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909567"/>
              </p:ext>
            </p:extLst>
          </p:nvPr>
        </p:nvGraphicFramePr>
        <p:xfrm>
          <a:off x="571231" y="2041101"/>
          <a:ext cx="7978100" cy="345638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510297">
                  <a:extLst>
                    <a:ext uri="{9D8B030D-6E8A-4147-A177-3AD203B41FA5}">
                      <a16:colId xmlns="" xmlns:a16="http://schemas.microsoft.com/office/drawing/2014/main" val="2554036081"/>
                    </a:ext>
                  </a:extLst>
                </a:gridCol>
                <a:gridCol w="5467803">
                  <a:extLst>
                    <a:ext uri="{9D8B030D-6E8A-4147-A177-3AD203B41FA5}">
                      <a16:colId xmlns="" xmlns:a16="http://schemas.microsoft.com/office/drawing/2014/main" val="971525328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場所租賃</a:t>
                      </a: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7383667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月租金費用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275290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租賃月數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營業場所租金費用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(AXB)</a:t>
                      </a:r>
                      <a:endParaRPr lang="zh-TW" altLang="en-US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660131" y="40775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營業場所租金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="" xmlns:a16="http://schemas.microsoft.com/office/drawing/2014/main" id="{5C7FC5D7-A574-4764-8106-019C36951C8E}"/>
              </a:ext>
            </a:extLst>
          </p:cNvPr>
          <p:cNvSpPr txBox="1"/>
          <p:nvPr/>
        </p:nvSpPr>
        <p:spPr>
          <a:xfrm>
            <a:off x="6948264" y="1531594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1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4">
            <a:extLst>
              <a:ext uri="{FF2B5EF4-FFF2-40B4-BE49-F238E27FC236}">
                <a16:creationId xmlns="" xmlns:a16="http://schemas.microsoft.com/office/drawing/2014/main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52441"/>
              </p:ext>
            </p:extLst>
          </p:nvPr>
        </p:nvGraphicFramePr>
        <p:xfrm>
          <a:off x="1031675" y="2050674"/>
          <a:ext cx="6893386" cy="264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="" xmlns:a16="http://schemas.microsoft.com/office/drawing/2014/main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="" xmlns:a16="http://schemas.microsoft.com/office/drawing/2014/main" val="3867907068"/>
                    </a:ext>
                  </a:extLst>
                </a:gridCol>
              </a:tblGrid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73836670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62752906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10967097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53568963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請自行</a:t>
                      </a:r>
                      <a:endParaRPr lang="en-US" altLang="zh-TW" sz="12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增加欄位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29079134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660400" y="427727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營業場所裝修費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="" xmlns:a16="http://schemas.microsoft.com/office/drawing/2014/main" id="{E94E5F72-AC7E-41FA-B206-ABCB21C2E328}"/>
              </a:ext>
            </a:extLst>
          </p:cNvPr>
          <p:cNvSpPr txBox="1"/>
          <p:nvPr/>
        </p:nvSpPr>
        <p:spPr>
          <a:xfrm>
            <a:off x="7299738" y="144205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4">
            <a:extLst>
              <a:ext uri="{FF2B5EF4-FFF2-40B4-BE49-F238E27FC236}">
                <a16:creationId xmlns="" xmlns:a16="http://schemas.microsoft.com/office/drawing/2014/main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134645"/>
              </p:ext>
            </p:extLst>
          </p:nvPr>
        </p:nvGraphicFramePr>
        <p:xfrm>
          <a:off x="1031675" y="2050674"/>
          <a:ext cx="6893386" cy="413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="" xmlns:a16="http://schemas.microsoft.com/office/drawing/2014/main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="" xmlns:a16="http://schemas.microsoft.com/office/drawing/2014/main" val="3867907068"/>
                    </a:ext>
                  </a:extLst>
                </a:gridCol>
              </a:tblGrid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73836670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62752906"/>
                  </a:ext>
                </a:extLst>
              </a:tr>
              <a:tr h="325422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現況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照片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請插入照片，大範圍請提供多張佐以說明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10967097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660400" y="427727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項目預算編列表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營業場所裝修費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="" xmlns:a16="http://schemas.microsoft.com/office/drawing/2014/main" id="{E94E5F72-AC7E-41FA-B206-ABCB21C2E328}"/>
              </a:ext>
            </a:extLst>
          </p:cNvPr>
          <p:cNvSpPr txBox="1"/>
          <p:nvPr/>
        </p:nvSpPr>
        <p:spPr>
          <a:xfrm>
            <a:off x="7299738" y="144205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4">
            <a:extLst>
              <a:ext uri="{FF2B5EF4-FFF2-40B4-BE49-F238E27FC236}">
                <a16:creationId xmlns="" xmlns:a16="http://schemas.microsoft.com/office/drawing/2014/main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90343"/>
              </p:ext>
            </p:extLst>
          </p:nvPr>
        </p:nvGraphicFramePr>
        <p:xfrm>
          <a:off x="1031675" y="2050674"/>
          <a:ext cx="6893386" cy="413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="" xmlns:a16="http://schemas.microsoft.com/office/drawing/2014/main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="" xmlns:a16="http://schemas.microsoft.com/office/drawing/2014/main" val="3867907068"/>
                    </a:ext>
                  </a:extLst>
                </a:gridCol>
              </a:tblGrid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73836670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62752906"/>
                  </a:ext>
                </a:extLst>
              </a:tr>
              <a:tr h="325422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圖說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請插入照片，大範圍請提供多張佐以說明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10967097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660400" y="427727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項目預算編列表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營業場所裝修費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="" xmlns:a16="http://schemas.microsoft.com/office/drawing/2014/main" id="{E94E5F72-AC7E-41FA-B206-ABCB21C2E328}"/>
              </a:ext>
            </a:extLst>
          </p:cNvPr>
          <p:cNvSpPr txBox="1"/>
          <p:nvPr/>
        </p:nvSpPr>
        <p:spPr>
          <a:xfrm>
            <a:off x="7299738" y="144205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3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4">
            <a:extLst>
              <a:ext uri="{FF2B5EF4-FFF2-40B4-BE49-F238E27FC236}">
                <a16:creationId xmlns="" xmlns:a16="http://schemas.microsoft.com/office/drawing/2014/main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97506"/>
              </p:ext>
            </p:extLst>
          </p:nvPr>
        </p:nvGraphicFramePr>
        <p:xfrm>
          <a:off x="1031675" y="2050674"/>
          <a:ext cx="6893386" cy="413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="" xmlns:a16="http://schemas.microsoft.com/office/drawing/2014/main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="" xmlns:a16="http://schemas.microsoft.com/office/drawing/2014/main" val="3867907068"/>
                    </a:ext>
                  </a:extLst>
                </a:gridCol>
              </a:tblGrid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73836670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62752906"/>
                  </a:ext>
                </a:extLst>
              </a:tr>
              <a:tr h="325422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現況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照片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請插入照片，大範圍請提供多張佐以說明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10967097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660400" y="427727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項目預算編列表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</a:p>
          <a:p>
            <a:pPr lvl="0" algn="ctr">
              <a:spcBef>
                <a:spcPct val="0"/>
              </a:spcBef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營業場所裝修費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="" xmlns:a16="http://schemas.microsoft.com/office/drawing/2014/main" id="{E94E5F72-AC7E-41FA-B206-ABCB21C2E328}"/>
              </a:ext>
            </a:extLst>
          </p:cNvPr>
          <p:cNvSpPr txBox="1"/>
          <p:nvPr/>
        </p:nvSpPr>
        <p:spPr>
          <a:xfrm>
            <a:off x="7299738" y="144205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7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4">
            <a:extLst>
              <a:ext uri="{FF2B5EF4-FFF2-40B4-BE49-F238E27FC236}">
                <a16:creationId xmlns="" xmlns:a16="http://schemas.microsoft.com/office/drawing/2014/main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153150"/>
              </p:ext>
            </p:extLst>
          </p:nvPr>
        </p:nvGraphicFramePr>
        <p:xfrm>
          <a:off x="1031675" y="2050674"/>
          <a:ext cx="6893386" cy="413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="" xmlns:a16="http://schemas.microsoft.com/office/drawing/2014/main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="" xmlns:a16="http://schemas.microsoft.com/office/drawing/2014/main" val="3867907068"/>
                    </a:ext>
                  </a:extLst>
                </a:gridCol>
              </a:tblGrid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73836670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62752906"/>
                  </a:ext>
                </a:extLst>
              </a:tr>
              <a:tr h="325422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圖說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請插入照片，大範圍請提供多張佐以說明</a:t>
                      </a:r>
                      <a:r>
                        <a:rPr lang="en-US" altLang="zh-TW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10967097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660400" y="427727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項目預算編列表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</a:p>
          <a:p>
            <a:pPr lvl="0" algn="ctr">
              <a:spcBef>
                <a:spcPct val="0"/>
              </a:spcBef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營業場所裝修費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="" xmlns:a16="http://schemas.microsoft.com/office/drawing/2014/main" id="{E94E5F72-AC7E-41FA-B206-ABCB21C2E328}"/>
              </a:ext>
            </a:extLst>
          </p:cNvPr>
          <p:cNvSpPr txBox="1"/>
          <p:nvPr/>
        </p:nvSpPr>
        <p:spPr>
          <a:xfrm>
            <a:off x="7299738" y="144205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75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4">
            <a:extLst>
              <a:ext uri="{FF2B5EF4-FFF2-40B4-BE49-F238E27FC236}">
                <a16:creationId xmlns="" xmlns:a16="http://schemas.microsoft.com/office/drawing/2014/main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19490"/>
              </p:ext>
            </p:extLst>
          </p:nvPr>
        </p:nvGraphicFramePr>
        <p:xfrm>
          <a:off x="1031675" y="2050674"/>
          <a:ext cx="6893386" cy="2263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="" xmlns:a16="http://schemas.microsoft.com/office/drawing/2014/main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="" xmlns:a16="http://schemas.microsoft.com/office/drawing/2014/main" val="3867907068"/>
                    </a:ext>
                  </a:extLst>
                </a:gridCol>
              </a:tblGrid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73836670"/>
                  </a:ext>
                </a:extLst>
              </a:tr>
              <a:tr h="51033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62752906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10967097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53568963"/>
                  </a:ext>
                </a:extLst>
              </a:tr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29079134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1358900" y="402139"/>
            <a:ext cx="6985000" cy="119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數位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服務方案費用、上架電商費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="" xmlns:a16="http://schemas.microsoft.com/office/drawing/2014/main" id="{E94E5F72-AC7E-41FA-B206-ABCB21C2E328}"/>
              </a:ext>
            </a:extLst>
          </p:cNvPr>
          <p:cNvSpPr txBox="1"/>
          <p:nvPr/>
        </p:nvSpPr>
        <p:spPr>
          <a:xfrm>
            <a:off x="7299738" y="144205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8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4">
            <a:extLst>
              <a:ext uri="{FF2B5EF4-FFF2-40B4-BE49-F238E27FC236}">
                <a16:creationId xmlns="" xmlns:a16="http://schemas.microsoft.com/office/drawing/2014/main" id="{1AAC6F81-AAF0-45B3-AA90-E3ED6643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89611"/>
              </p:ext>
            </p:extLst>
          </p:nvPr>
        </p:nvGraphicFramePr>
        <p:xfrm>
          <a:off x="1031675" y="2050674"/>
          <a:ext cx="6893386" cy="2263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="" xmlns:a16="http://schemas.microsoft.com/office/drawing/2014/main" val="2554036081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971525328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16189063"/>
                    </a:ext>
                  </a:extLst>
                </a:gridCol>
                <a:gridCol w="1455593">
                  <a:extLst>
                    <a:ext uri="{9D8B030D-6E8A-4147-A177-3AD203B41FA5}">
                      <a16:colId xmlns="" xmlns:a16="http://schemas.microsoft.com/office/drawing/2014/main" val="1528059324"/>
                    </a:ext>
                  </a:extLst>
                </a:gridCol>
                <a:gridCol w="1637542">
                  <a:extLst>
                    <a:ext uri="{9D8B030D-6E8A-4147-A177-3AD203B41FA5}">
                      <a16:colId xmlns="" xmlns:a16="http://schemas.microsoft.com/office/drawing/2014/main" val="3867907068"/>
                    </a:ext>
                  </a:extLst>
                </a:gridCol>
              </a:tblGrid>
              <a:tr h="43822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</a:rPr>
                        <a:t>金額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(A)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bg1"/>
                          </a:solidFill>
                        </a:rPr>
                        <a:t>數量</a:t>
                      </a:r>
                      <a:r>
                        <a:rPr lang="en-US" altLang="zh-TW" dirty="0">
                          <a:solidFill>
                            <a:schemeClr val="bg1"/>
                          </a:solidFill>
                        </a:rPr>
                        <a:t>(B)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bg1"/>
                          </a:solidFill>
                        </a:rPr>
                        <a:t>小計</a:t>
                      </a:r>
                      <a:endParaRPr lang="en-US" altLang="zh-TW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73836670"/>
                  </a:ext>
                </a:extLst>
              </a:tr>
              <a:tr h="51033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62752906"/>
                  </a:ext>
                </a:extLst>
              </a:tr>
              <a:tr h="131467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方案</a:t>
                      </a:r>
                      <a:endParaRPr lang="en-US" altLang="zh-TW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10967097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1358900" y="402139"/>
            <a:ext cx="6985000" cy="119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>
              <a:spcBef>
                <a:spcPct val="0"/>
              </a:spcBef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數位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服務方案費用、上架電商費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="" xmlns:a16="http://schemas.microsoft.com/office/drawing/2014/main" id="{E94E5F72-AC7E-41FA-B206-ABCB21C2E328}"/>
              </a:ext>
            </a:extLst>
          </p:cNvPr>
          <p:cNvSpPr txBox="1"/>
          <p:nvPr/>
        </p:nvSpPr>
        <p:spPr>
          <a:xfrm>
            <a:off x="7299738" y="144205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提案計畫審查說明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與商圈形象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配合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提案概念與特色，是否與商圈形象融合或具正面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效益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友善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店家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對周遭環境整潔、客人用餐環境友善或回饋社會公益的行動等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15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1493647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本簡報為範例，可自行設計排版、延伸說明詳細內容，惟須包含此範例之所有內容，若不齊全本局得不予收件。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18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267744" y="260648"/>
            <a:ext cx="6347048" cy="9221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計畫簡報大綱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539552" y="1628800"/>
            <a:ext cx="8229600" cy="35283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一、營利事業簡介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二、營運模式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三、總經費預算表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、店面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現況及預計裝修設計圖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五、補助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項目預算編列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、提案計畫審查說明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E4F43408-B5FC-4643-8740-4B3D1EA5A6C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92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E4F43408-B5FC-4643-8740-4B3D1EA5A6C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一、營利事業簡介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121743"/>
              </p:ext>
            </p:extLst>
          </p:nvPr>
        </p:nvGraphicFramePr>
        <p:xfrm>
          <a:off x="720852" y="1311910"/>
          <a:ext cx="7702296" cy="504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9592"/>
                <a:gridCol w="1580388"/>
                <a:gridCol w="2258568"/>
                <a:gridCol w="1793748"/>
              </a:tblGrid>
              <a:tr h="630555"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營利事業名稱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lvl="0"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630555"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lvl="0"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630555"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計畫期間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lvl="0" algn="l"/>
                      <a:r>
                        <a:rPr lang="en-US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en-US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zh-TW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zh-TW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</a:t>
                      </a:r>
                      <a:r>
                        <a:rPr lang="en-US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  <a:r>
                        <a:rPr lang="en-US" alt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630555">
                <a:tc rowSpan="2"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代表人</a:t>
                      </a:r>
                      <a:r>
                        <a:rPr 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</a:t>
                      </a:r>
                      <a:endParaRPr lang="en-US" altLang="zh-TW" sz="16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負責人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lvl="0"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聯絡電話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05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手機號碼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0555"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設立時間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統一編號</a:t>
                      </a:r>
                      <a:r>
                        <a:rPr lang="en-US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稅籍編號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0555"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登記地址</a:t>
                      </a:r>
                      <a:endParaRPr lang="zh-TW" sz="1600" b="1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行業別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0555"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實收資本額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zh-TW" altLang="en-US" sz="16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48335" lvl="0" indent="-288290"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zh-TW" sz="16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員工人數</a:t>
                      </a:r>
                      <a:endParaRPr lang="zh-TW" sz="16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2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F0DFF3E-A232-43F0-A26D-6581EA375745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一、營利事業簡介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="" xmlns:a16="http://schemas.microsoft.com/office/drawing/2014/main" id="{DBF9D2E1-5654-4578-AFBF-C980824C3020}"/>
              </a:ext>
            </a:extLst>
          </p:cNvPr>
          <p:cNvSpPr txBox="1"/>
          <p:nvPr/>
        </p:nvSpPr>
        <p:spPr>
          <a:xfrm>
            <a:off x="3707904" y="103874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0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主要產品及服務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13">
            <a:extLst>
              <a:ext uri="{FF2B5EF4-FFF2-40B4-BE49-F238E27FC236}">
                <a16:creationId xmlns="" xmlns:a16="http://schemas.microsoft.com/office/drawing/2014/main" id="{F7C594C1-1C21-4BD7-8AEB-DE0D4B77E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581471"/>
              </p:ext>
            </p:extLst>
          </p:nvPr>
        </p:nvGraphicFramePr>
        <p:xfrm>
          <a:off x="1020844" y="1463534"/>
          <a:ext cx="72362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074">
                  <a:extLst>
                    <a:ext uri="{9D8B030D-6E8A-4147-A177-3AD203B41FA5}">
                      <a16:colId xmlns="" xmlns:a16="http://schemas.microsoft.com/office/drawing/2014/main" val="2187073064"/>
                    </a:ext>
                  </a:extLst>
                </a:gridCol>
                <a:gridCol w="1809074">
                  <a:extLst>
                    <a:ext uri="{9D8B030D-6E8A-4147-A177-3AD203B41FA5}">
                      <a16:colId xmlns="" xmlns:a16="http://schemas.microsoft.com/office/drawing/2014/main" val="3610645751"/>
                    </a:ext>
                  </a:extLst>
                </a:gridCol>
                <a:gridCol w="1809074">
                  <a:extLst>
                    <a:ext uri="{9D8B030D-6E8A-4147-A177-3AD203B41FA5}">
                      <a16:colId xmlns="" xmlns:a16="http://schemas.microsoft.com/office/drawing/2014/main" val="822092225"/>
                    </a:ext>
                  </a:extLst>
                </a:gridCol>
                <a:gridCol w="1809074">
                  <a:extLst>
                    <a:ext uri="{9D8B030D-6E8A-4147-A177-3AD203B41FA5}">
                      <a16:colId xmlns="" xmlns:a16="http://schemas.microsoft.com/office/drawing/2014/main" val="242314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zh-TW" sz="1800" b="1" kern="12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產品名稱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3456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功能特性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275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4309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營收佔比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9679710"/>
                  </a:ext>
                </a:extLst>
              </a:tr>
            </a:tbl>
          </a:graphicData>
        </a:graphic>
      </p:graphicFrame>
      <p:sp>
        <p:nvSpPr>
          <p:cNvPr id="5" name="標題 1">
            <a:extLst>
              <a:ext uri="{FF2B5EF4-FFF2-40B4-BE49-F238E27FC236}">
                <a16:creationId xmlns="" xmlns:a16="http://schemas.microsoft.com/office/drawing/2014/main" id="{32290D7E-E249-4595-A4AC-60F7E4AA39D1}"/>
              </a:ext>
            </a:extLst>
          </p:cNvPr>
          <p:cNvSpPr txBox="1">
            <a:spLocks/>
          </p:cNvSpPr>
          <p:nvPr/>
        </p:nvSpPr>
        <p:spPr>
          <a:xfrm>
            <a:off x="611560" y="321297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895350">
              <a:spcBef>
                <a:spcPct val="0"/>
              </a:spcBef>
              <a:tabLst>
                <a:tab pos="895350" algn="l"/>
              </a:tabLst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產品或服務說明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可以圖、文呈現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="" xmlns:a16="http://schemas.microsoft.com/office/drawing/2014/main" id="{9A5745DA-C2B1-40DE-BFAE-FE7AC60860CA}"/>
              </a:ext>
            </a:extLst>
          </p:cNvPr>
          <p:cNvSpPr txBox="1"/>
          <p:nvPr/>
        </p:nvSpPr>
        <p:spPr>
          <a:xfrm>
            <a:off x="2555776" y="4231008"/>
            <a:ext cx="4665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說明範例：</a:t>
            </a:r>
            <a:r>
              <a:rPr lang="zh-TW" altLang="en-US" sz="1100" dirty="0">
                <a:solidFill>
                  <a:schemeClr val="bg1">
                    <a:lumMod val="50000"/>
                  </a:schemeClr>
                </a:solidFill>
              </a:rPr>
              <a:t>○○○ ○○○ ○○○ ○○○ ○○○ ○○○ ○○○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1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5">
            <a:extLst>
              <a:ext uri="{FF2B5EF4-FFF2-40B4-BE49-F238E27FC236}">
                <a16:creationId xmlns="" xmlns:a16="http://schemas.microsoft.com/office/drawing/2014/main" id="{A1EE91CD-9C38-41F0-943C-2EF41881D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75252"/>
              </p:ext>
            </p:extLst>
          </p:nvPr>
        </p:nvGraphicFramePr>
        <p:xfrm>
          <a:off x="805764" y="1688285"/>
          <a:ext cx="7416824" cy="435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116">
                  <a:extLst>
                    <a:ext uri="{9D8B030D-6E8A-4147-A177-3AD203B41FA5}">
                      <a16:colId xmlns="" xmlns:a16="http://schemas.microsoft.com/office/drawing/2014/main" val="516585204"/>
                    </a:ext>
                  </a:extLst>
                </a:gridCol>
                <a:gridCol w="4730708">
                  <a:extLst>
                    <a:ext uri="{9D8B030D-6E8A-4147-A177-3AD203B41FA5}">
                      <a16:colId xmlns="" xmlns:a16="http://schemas.microsoft.com/office/drawing/2014/main" val="2297339941"/>
                    </a:ext>
                  </a:extLst>
                </a:gridCol>
              </a:tblGrid>
              <a:tr h="1089745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400" b="1" kern="12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行銷方式</a:t>
                      </a:r>
                      <a:endParaRPr lang="zh-TW" altLang="en-US" sz="24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45605294"/>
                  </a:ext>
                </a:extLst>
              </a:tr>
              <a:tr h="10897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定價策略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0256213"/>
                  </a:ext>
                </a:extLst>
              </a:tr>
              <a:tr h="10897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銷售據點及分布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8125659"/>
                  </a:ext>
                </a:extLst>
              </a:tr>
              <a:tr h="10897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主要客戶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17080914"/>
                  </a:ext>
                </a:extLst>
              </a:tr>
            </a:tbl>
          </a:graphicData>
        </a:graphic>
      </p:graphicFrame>
      <p:sp>
        <p:nvSpPr>
          <p:cNvPr id="3" name="標題 1">
            <a:extLst>
              <a:ext uri="{FF2B5EF4-FFF2-40B4-BE49-F238E27FC236}">
                <a16:creationId xmlns="" xmlns:a16="http://schemas.microsoft.com/office/drawing/2014/main" id="{7E73CA03-33B0-4397-8E33-4F6CA2C8C003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二、營運模式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0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r>
              <a:rPr lang="en-US" altLang="zh-TW" dirty="0" smtClean="0"/>
              <a:t>7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三、總經費預算表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="" xmlns:a16="http://schemas.microsoft.com/office/drawing/2014/main" id="{10C9851F-770A-4B82-B97A-127C8A9D1598}"/>
              </a:ext>
            </a:extLst>
          </p:cNvPr>
          <p:cNvSpPr txBox="1"/>
          <p:nvPr/>
        </p:nvSpPr>
        <p:spPr>
          <a:xfrm>
            <a:off x="7236296" y="88216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36108"/>
              </p:ext>
            </p:extLst>
          </p:nvPr>
        </p:nvGraphicFramePr>
        <p:xfrm>
          <a:off x="810096" y="1474194"/>
          <a:ext cx="7584096" cy="429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688"/>
                <a:gridCol w="2559204"/>
                <a:gridCol w="2559204"/>
              </a:tblGrid>
              <a:tr h="5125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自籌款</a:t>
                      </a:r>
                      <a:endParaRPr lang="zh-TW" altLang="en-US" sz="2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  <a:tr h="10861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營業場所租金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10861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營業場所裝修費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10861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數位服務費用</a:t>
                      </a:r>
                      <a:endParaRPr lang="zh-TW" altLang="en-US" sz="20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</a:tr>
              <a:tr h="52440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合計</a:t>
                      </a:r>
                      <a:endParaRPr lang="zh-TW" altLang="en-US" sz="20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5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985868" y="248251"/>
            <a:ext cx="6985000" cy="119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-1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店面現況照片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zh-TW" altLang="en-US" sz="1600" dirty="0" smtClean="0"/>
              <a:t>請</a:t>
            </a:r>
            <a:r>
              <a:rPr lang="zh-TW" altLang="en-US" sz="1600" dirty="0" smtClean="0"/>
              <a:t>插入營業場所現況</a:t>
            </a:r>
            <a:r>
              <a:rPr lang="zh-TW" altLang="en-US" sz="1600" dirty="0" smtClean="0"/>
              <a:t>照片</a:t>
            </a:r>
            <a:endParaRPr lang="zh-TW" altLang="en-US" sz="16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7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="" xmlns:a16="http://schemas.microsoft.com/office/drawing/2014/main" id="{2393205F-6592-449A-95C3-E19C215D92D0}"/>
              </a:ext>
            </a:extLst>
          </p:cNvPr>
          <p:cNvSpPr txBox="1">
            <a:spLocks/>
          </p:cNvSpPr>
          <p:nvPr/>
        </p:nvSpPr>
        <p:spPr>
          <a:xfrm>
            <a:off x="985868" y="248251"/>
            <a:ext cx="6985000" cy="119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-2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、預計裝修設計圖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zh-TW" altLang="en-US" sz="1600" dirty="0" smtClean="0"/>
              <a:t>請</a:t>
            </a:r>
            <a:r>
              <a:rPr lang="zh-TW" altLang="en-US" sz="1600" dirty="0" smtClean="0"/>
              <a:t>插入營業</a:t>
            </a:r>
            <a:r>
              <a:rPr lang="zh-TW" altLang="en-US" sz="1600" dirty="0" smtClean="0"/>
              <a:t>場所設計圖說，位置圖、立面圖、平面圖</a:t>
            </a:r>
            <a:r>
              <a:rPr lang="zh-TW" altLang="en-US" sz="1600" dirty="0" smtClean="0"/>
              <a:t>、</a:t>
            </a:r>
            <a:r>
              <a:rPr lang="zh-TW" altLang="en-US" sz="1600" dirty="0" smtClean="0"/>
              <a:t>剖面圖及室內模擬圖</a:t>
            </a:r>
            <a:r>
              <a:rPr lang="en-US" altLang="zh-TW" sz="1600" dirty="0" smtClean="0"/>
              <a:t>…</a:t>
            </a:r>
            <a:r>
              <a:rPr lang="zh-TW" altLang="en-US" sz="1600" dirty="0" smtClean="0"/>
              <a:t>等</a:t>
            </a:r>
            <a:endParaRPr lang="en-US" altLang="zh-TW" sz="1600" dirty="0" smtClean="0"/>
          </a:p>
          <a:p>
            <a:r>
              <a:rPr lang="zh-TW" altLang="en-US" sz="1600" dirty="0"/>
              <a:t>無申請該項目者免附</a:t>
            </a:r>
            <a:endParaRPr lang="zh-TW" altLang="en-US" sz="16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3024D-9E1A-4A68-B45E-362A103A6E2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1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747</TotalTime>
  <Words>729</Words>
  <Application>Microsoft Office PowerPoint</Application>
  <PresentationFormat>如螢幕大小 (4:3)</PresentationFormat>
  <Paragraphs>171</Paragraphs>
  <Slides>18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111年度高雄市政府經濟發展局青創進駐高雄商圈補助計畫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    提案計畫審查說明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Windows 使用者</cp:lastModifiedBy>
  <cp:revision>31</cp:revision>
  <cp:lastPrinted>2022-07-28T01:34:23Z</cp:lastPrinted>
  <dcterms:created xsi:type="dcterms:W3CDTF">2021-03-17T06:11:03Z</dcterms:created>
  <dcterms:modified xsi:type="dcterms:W3CDTF">2022-07-28T09:07:39Z</dcterms:modified>
</cp:coreProperties>
</file>