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427" r:id="rId2"/>
    <p:sldId id="428" r:id="rId3"/>
    <p:sldId id="360" r:id="rId4"/>
    <p:sldId id="361" r:id="rId5"/>
    <p:sldId id="362" r:id="rId6"/>
    <p:sldId id="363" r:id="rId7"/>
  </p:sldIdLst>
  <p:sldSz cx="9906000" cy="6858000" type="A4"/>
  <p:notesSz cx="6858000" cy="9144000"/>
  <p:defaultTextStyle>
    <a:defPPr>
      <a:defRPr lang="zh-TW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6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319"/>
    <a:srgbClr val="663300"/>
    <a:srgbClr val="3E1F00"/>
    <a:srgbClr val="163C46"/>
    <a:srgbClr val="492303"/>
    <a:srgbClr val="5F173D"/>
    <a:srgbClr val="592713"/>
    <a:srgbClr val="624E44"/>
    <a:srgbClr val="1A5F17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2512" autoAdjust="0"/>
  </p:normalViewPr>
  <p:slideViewPr>
    <p:cSldViewPr>
      <p:cViewPr varScale="1">
        <p:scale>
          <a:sx n="112" d="100"/>
          <a:sy n="112" d="100"/>
        </p:scale>
        <p:origin x="1722" y="108"/>
      </p:cViewPr>
      <p:guideLst>
        <p:guide orient="horz" pos="4319"/>
        <p:guide orient="horz"/>
        <p:guide/>
        <p:guide pos="62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5247C-0D20-4016-A23F-8135B9237D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C8FEB-0DA4-4934-B8F8-64BF0DD9385C}" type="datetimeFigureOut">
              <a:rPr lang="zh-TW" altLang="en-US" smtClean="0"/>
              <a:t>2023/3/28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770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85B5-E3BE-490F-9B4E-4575899875D8}" type="datetimeFigureOut">
              <a:rPr lang="zh-TW" altLang="en-US" smtClean="0"/>
              <a:t>2023/3/28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FAFC1-E46A-4B60-8022-385C13DE34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922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投影片">
    <p:bg>
      <p:bgPr>
        <a:solidFill>
          <a:srgbClr val="F79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群組 59"/>
          <p:cNvGrpSpPr/>
          <p:nvPr userDrawn="1"/>
        </p:nvGrpSpPr>
        <p:grpSpPr>
          <a:xfrm>
            <a:off x="1083388" y="-3037665"/>
            <a:ext cx="11491547" cy="11251901"/>
            <a:chOff x="3785529" y="-3843764"/>
            <a:chExt cx="12403137" cy="12403137"/>
          </a:xfrm>
        </p:grpSpPr>
        <p:sp>
          <p:nvSpPr>
            <p:cNvPr id="54" name="橢圓 53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55" name="橢圓 54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56" name="橢圓 55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57" name="橢圓 56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58" name="橢圓 57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59" name="橢圓 58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8E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cxnSp>
        <p:nvCxnSpPr>
          <p:cNvPr id="6" name="直線接點 5"/>
          <p:cNvCxnSpPr>
            <a:endCxn id="7" idx="1"/>
          </p:cNvCxnSpPr>
          <p:nvPr userDrawn="1"/>
        </p:nvCxnSpPr>
        <p:spPr>
          <a:xfrm>
            <a:off x="1620000" y="6627686"/>
            <a:ext cx="1621440" cy="1"/>
          </a:xfrm>
          <a:prstGeom prst="line">
            <a:avLst/>
          </a:prstGeom>
          <a:ln w="38100">
            <a:solidFill>
              <a:srgbClr val="F79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7" idx="3"/>
          </p:cNvCxnSpPr>
          <p:nvPr userDrawn="1"/>
        </p:nvCxnSpPr>
        <p:spPr>
          <a:xfrm>
            <a:off x="8578100" y="6627686"/>
            <a:ext cx="1327901" cy="0"/>
          </a:xfrm>
          <a:prstGeom prst="line">
            <a:avLst/>
          </a:prstGeom>
          <a:ln w="38100">
            <a:solidFill>
              <a:srgbClr val="F79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 userDrawn="1"/>
        </p:nvSpPr>
        <p:spPr>
          <a:xfrm>
            <a:off x="3241440" y="6480345"/>
            <a:ext cx="5336659" cy="30328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土石流警戒警報發布後，請配合區公所、里長進行疏散撤離作業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720" y="0"/>
            <a:ext cx="1620000" cy="6858000"/>
          </a:xfrm>
          <a:prstGeom prst="rect">
            <a:avLst/>
          </a:prstGeom>
          <a:solidFill>
            <a:srgbClr val="B4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</p:spTree>
    <p:extLst>
      <p:ext uri="{BB962C8B-B14F-4D97-AF65-F5344CB8AC3E}">
        <p14:creationId xmlns:p14="http://schemas.microsoft.com/office/powerpoint/2010/main" val="204048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標題及物件">
    <p:bg>
      <p:bgPr>
        <a:solidFill>
          <a:srgbClr val="F0F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-2395547" y="-3602205"/>
            <a:ext cx="11491547" cy="11251901"/>
            <a:chOff x="3785529" y="-3843764"/>
            <a:chExt cx="12403137" cy="12403137"/>
          </a:xfrm>
        </p:grpSpPr>
        <p:sp>
          <p:nvSpPr>
            <p:cNvPr id="6" name="橢圓 5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9" name="橢圓 8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0" name="橢圓 9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1" name="橢圓 10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2" name="橢圓 11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76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8286000" y="0"/>
            <a:ext cx="1620000" cy="6858000"/>
          </a:xfrm>
          <a:prstGeom prst="rect">
            <a:avLst/>
          </a:prstGeom>
          <a:solidFill>
            <a:srgbClr val="9C9A00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297140" y="6480345"/>
            <a:ext cx="7691720" cy="30328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委託單位：行政院農委會水土保持局　辦理單位：高雄市政府水利局　執行單位：國立高雄大學</a:t>
            </a:r>
          </a:p>
        </p:txBody>
      </p:sp>
    </p:spTree>
    <p:extLst>
      <p:ext uri="{BB962C8B-B14F-4D97-AF65-F5344CB8AC3E}">
        <p14:creationId xmlns:p14="http://schemas.microsoft.com/office/powerpoint/2010/main" val="25311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投影片">
    <p:bg>
      <p:bgPr>
        <a:solidFill>
          <a:srgbClr val="BDD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 userDrawn="1"/>
        </p:nvGrpSpPr>
        <p:grpSpPr>
          <a:xfrm>
            <a:off x="1083388" y="-3037665"/>
            <a:ext cx="11491547" cy="11251901"/>
            <a:chOff x="3785529" y="-3843764"/>
            <a:chExt cx="12403137" cy="12403137"/>
          </a:xfrm>
        </p:grpSpPr>
        <p:sp>
          <p:nvSpPr>
            <p:cNvPr id="12" name="橢圓 11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5" name="橢圓 14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6" name="橢圓 15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7" name="橢圓 16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2C4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620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cxnSp>
        <p:nvCxnSpPr>
          <p:cNvPr id="6" name="直線接點 5"/>
          <p:cNvCxnSpPr>
            <a:endCxn id="7" idx="1"/>
          </p:cNvCxnSpPr>
          <p:nvPr userDrawn="1"/>
        </p:nvCxnSpPr>
        <p:spPr>
          <a:xfrm>
            <a:off x="1620000" y="6627686"/>
            <a:ext cx="1621440" cy="1"/>
          </a:xfrm>
          <a:prstGeom prst="line">
            <a:avLst/>
          </a:prstGeom>
          <a:ln w="38100">
            <a:solidFill>
              <a:srgbClr val="BDD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7" idx="3"/>
          </p:cNvCxnSpPr>
          <p:nvPr userDrawn="1"/>
        </p:nvCxnSpPr>
        <p:spPr>
          <a:xfrm>
            <a:off x="8578100" y="6627686"/>
            <a:ext cx="1327901" cy="0"/>
          </a:xfrm>
          <a:prstGeom prst="line">
            <a:avLst/>
          </a:prstGeom>
          <a:ln w="38100">
            <a:solidFill>
              <a:srgbClr val="BDD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 userDrawn="1"/>
        </p:nvSpPr>
        <p:spPr>
          <a:xfrm>
            <a:off x="3241440" y="6480345"/>
            <a:ext cx="5336659" cy="30328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土石流警戒警報發布後，請配合區公所、里長進行疏散撤離作業</a:t>
            </a:r>
          </a:p>
        </p:txBody>
      </p:sp>
    </p:spTree>
    <p:extLst>
      <p:ext uri="{BB962C8B-B14F-4D97-AF65-F5344CB8AC3E}">
        <p14:creationId xmlns:p14="http://schemas.microsoft.com/office/powerpoint/2010/main" val="1638986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及物件">
    <p:bg>
      <p:bgPr>
        <a:solidFill>
          <a:srgbClr val="BDD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-2395547" y="-3602205"/>
            <a:ext cx="11491547" cy="11251901"/>
            <a:chOff x="3785529" y="-3843764"/>
            <a:chExt cx="12403137" cy="12403137"/>
          </a:xfrm>
        </p:grpSpPr>
        <p:sp>
          <p:nvSpPr>
            <p:cNvPr id="9" name="橢圓 8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0" name="橢圓 9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1" name="橢圓 10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2" name="橢圓 11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2C4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297140" y="6480345"/>
            <a:ext cx="7691720" cy="30328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委託單位：行政院農委會水土保持局　辦理單位：高雄市政府水利局　執行單位：國立高雄大學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286000" y="0"/>
            <a:ext cx="1620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</p:spTree>
    <p:extLst>
      <p:ext uri="{BB962C8B-B14F-4D97-AF65-F5344CB8AC3E}">
        <p14:creationId xmlns:p14="http://schemas.microsoft.com/office/powerpoint/2010/main" val="3204965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bg>
      <p:bgPr>
        <a:solidFill>
          <a:srgbClr val="7E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1083388" y="-3037665"/>
            <a:ext cx="11491547" cy="11251901"/>
            <a:chOff x="3785529" y="-3843764"/>
            <a:chExt cx="12403137" cy="12403137"/>
          </a:xfrm>
        </p:grpSpPr>
        <p:sp>
          <p:nvSpPr>
            <p:cNvPr id="12" name="橢圓 11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5" name="橢圓 14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6" name="橢圓 15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7" name="橢圓 16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236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620000" cy="6858000"/>
          </a:xfrm>
          <a:prstGeom prst="rect">
            <a:avLst/>
          </a:prstGeom>
          <a:solidFill>
            <a:srgbClr val="297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cxnSp>
        <p:nvCxnSpPr>
          <p:cNvPr id="6" name="直線接點 5"/>
          <p:cNvCxnSpPr>
            <a:endCxn id="11" idx="1"/>
          </p:cNvCxnSpPr>
          <p:nvPr userDrawn="1"/>
        </p:nvCxnSpPr>
        <p:spPr>
          <a:xfrm>
            <a:off x="1620000" y="6627686"/>
            <a:ext cx="1621440" cy="1"/>
          </a:xfrm>
          <a:prstGeom prst="line">
            <a:avLst/>
          </a:prstGeom>
          <a:ln w="38100">
            <a:solidFill>
              <a:srgbClr val="7E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11" idx="3"/>
          </p:cNvCxnSpPr>
          <p:nvPr userDrawn="1"/>
        </p:nvCxnSpPr>
        <p:spPr>
          <a:xfrm>
            <a:off x="8578100" y="6627686"/>
            <a:ext cx="1327901" cy="0"/>
          </a:xfrm>
          <a:prstGeom prst="line">
            <a:avLst/>
          </a:prstGeom>
          <a:ln w="38100">
            <a:solidFill>
              <a:srgbClr val="7ED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 userDrawn="1"/>
        </p:nvSpPr>
        <p:spPr>
          <a:xfrm>
            <a:off x="3241440" y="6480345"/>
            <a:ext cx="5336659" cy="30328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土石流警戒警報發布後，請配合區公所、里長進行疏散撤離作業</a:t>
            </a:r>
          </a:p>
        </p:txBody>
      </p:sp>
    </p:spTree>
    <p:extLst>
      <p:ext uri="{BB962C8B-B14F-4D97-AF65-F5344CB8AC3E}">
        <p14:creationId xmlns:p14="http://schemas.microsoft.com/office/powerpoint/2010/main" val="4102610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bg>
      <p:bgPr>
        <a:solidFill>
          <a:srgbClr val="7E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-2395547" y="-3602205"/>
            <a:ext cx="11491547" cy="11251901"/>
            <a:chOff x="3785529" y="-3843764"/>
            <a:chExt cx="12403137" cy="12403137"/>
          </a:xfrm>
        </p:grpSpPr>
        <p:sp>
          <p:nvSpPr>
            <p:cNvPr id="9" name="橢圓 8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0" name="橢圓 9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1" name="橢圓 10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2" name="橢圓 11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236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297140" y="6480345"/>
            <a:ext cx="7691720" cy="30328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委託單位：行政院農委會水土保持局　辦理單位：高雄市政府水利局　執行單位：國立高雄大學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286000" y="0"/>
            <a:ext cx="1620000" cy="6858000"/>
          </a:xfrm>
          <a:prstGeom prst="rect">
            <a:avLst/>
          </a:prstGeom>
          <a:solidFill>
            <a:srgbClr val="297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</p:spTree>
    <p:extLst>
      <p:ext uri="{BB962C8B-B14F-4D97-AF65-F5344CB8AC3E}">
        <p14:creationId xmlns:p14="http://schemas.microsoft.com/office/powerpoint/2010/main" val="1229550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標題投影片">
    <p:bg>
      <p:bgPr>
        <a:solidFill>
          <a:srgbClr val="90D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 userDrawn="1"/>
        </p:nvGrpSpPr>
        <p:grpSpPr>
          <a:xfrm>
            <a:off x="1083388" y="-3037665"/>
            <a:ext cx="11491547" cy="11251901"/>
            <a:chOff x="3785529" y="-3843764"/>
            <a:chExt cx="12403137" cy="12403137"/>
          </a:xfrm>
        </p:grpSpPr>
        <p:sp>
          <p:nvSpPr>
            <p:cNvPr id="12" name="橢圓 11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5" name="橢圓 14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6" name="橢圓 15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7" name="橢圓 16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04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620000" cy="6858000"/>
          </a:xfrm>
          <a:prstGeom prst="rect">
            <a:avLst/>
          </a:prstGeom>
          <a:solidFill>
            <a:srgbClr val="05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cxnSp>
        <p:nvCxnSpPr>
          <p:cNvPr id="6" name="直線接點 5"/>
          <p:cNvCxnSpPr>
            <a:endCxn id="7" idx="1"/>
          </p:cNvCxnSpPr>
          <p:nvPr userDrawn="1"/>
        </p:nvCxnSpPr>
        <p:spPr>
          <a:xfrm>
            <a:off x="1620000" y="6627686"/>
            <a:ext cx="1621440" cy="1"/>
          </a:xfrm>
          <a:prstGeom prst="line">
            <a:avLst/>
          </a:prstGeom>
          <a:ln w="38100">
            <a:solidFill>
              <a:srgbClr val="90D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7" idx="3"/>
          </p:cNvCxnSpPr>
          <p:nvPr userDrawn="1"/>
        </p:nvCxnSpPr>
        <p:spPr>
          <a:xfrm>
            <a:off x="8578100" y="6627686"/>
            <a:ext cx="1327901" cy="0"/>
          </a:xfrm>
          <a:prstGeom prst="line">
            <a:avLst/>
          </a:prstGeom>
          <a:ln w="38100">
            <a:solidFill>
              <a:srgbClr val="90D7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 userDrawn="1"/>
        </p:nvSpPr>
        <p:spPr>
          <a:xfrm>
            <a:off x="3241440" y="6480345"/>
            <a:ext cx="5336659" cy="30328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土石流警戒警報發布後，請配合區公所、里長進行疏散撤離作業</a:t>
            </a:r>
          </a:p>
        </p:txBody>
      </p:sp>
    </p:spTree>
    <p:extLst>
      <p:ext uri="{BB962C8B-B14F-4D97-AF65-F5344CB8AC3E}">
        <p14:creationId xmlns:p14="http://schemas.microsoft.com/office/powerpoint/2010/main" val="2470203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標題及物件">
    <p:bg>
      <p:bgPr>
        <a:solidFill>
          <a:srgbClr val="90D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-2395547" y="-3602205"/>
            <a:ext cx="11491547" cy="11251901"/>
            <a:chOff x="3785529" y="-3843764"/>
            <a:chExt cx="12403137" cy="12403137"/>
          </a:xfrm>
        </p:grpSpPr>
        <p:sp>
          <p:nvSpPr>
            <p:cNvPr id="9" name="橢圓 8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0" name="橢圓 9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1" name="橢圓 10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2" name="橢圓 11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04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297140" y="6480345"/>
            <a:ext cx="7691720" cy="30328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委託單位：行政院農委會水土保持局　辦理單位：高雄市政府水利局　執行單位：國立高雄大學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286000" y="0"/>
            <a:ext cx="1620000" cy="6858000"/>
          </a:xfrm>
          <a:prstGeom prst="rect">
            <a:avLst/>
          </a:prstGeom>
          <a:solidFill>
            <a:srgbClr val="05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</p:spTree>
    <p:extLst>
      <p:ext uri="{BB962C8B-B14F-4D97-AF65-F5344CB8AC3E}">
        <p14:creationId xmlns:p14="http://schemas.microsoft.com/office/powerpoint/2010/main" val="1546343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投影片">
    <p:bg>
      <p:bgPr>
        <a:solidFill>
          <a:srgbClr val="DFB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 userDrawn="1"/>
        </p:nvGrpSpPr>
        <p:grpSpPr>
          <a:xfrm>
            <a:off x="1083388" y="-3037665"/>
            <a:ext cx="11491547" cy="11251901"/>
            <a:chOff x="3785529" y="-3843764"/>
            <a:chExt cx="12403137" cy="12403137"/>
          </a:xfrm>
        </p:grpSpPr>
        <p:sp>
          <p:nvSpPr>
            <p:cNvPr id="12" name="橢圓 11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5" name="橢圓 14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6" name="橢圓 15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7" name="橢圓 16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5A2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620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cxnSp>
        <p:nvCxnSpPr>
          <p:cNvPr id="6" name="直線接點 5"/>
          <p:cNvCxnSpPr>
            <a:endCxn id="7" idx="1"/>
          </p:cNvCxnSpPr>
          <p:nvPr userDrawn="1"/>
        </p:nvCxnSpPr>
        <p:spPr>
          <a:xfrm>
            <a:off x="1620000" y="6627686"/>
            <a:ext cx="1621440" cy="1"/>
          </a:xfrm>
          <a:prstGeom prst="line">
            <a:avLst/>
          </a:prstGeom>
          <a:ln w="38100">
            <a:solidFill>
              <a:srgbClr val="DFBD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7" idx="3"/>
          </p:cNvCxnSpPr>
          <p:nvPr userDrawn="1"/>
        </p:nvCxnSpPr>
        <p:spPr>
          <a:xfrm>
            <a:off x="8578100" y="6627686"/>
            <a:ext cx="1327901" cy="0"/>
          </a:xfrm>
          <a:prstGeom prst="line">
            <a:avLst/>
          </a:prstGeom>
          <a:ln w="38100">
            <a:solidFill>
              <a:srgbClr val="DFBD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 userDrawn="1"/>
        </p:nvSpPr>
        <p:spPr>
          <a:xfrm>
            <a:off x="3241440" y="6480345"/>
            <a:ext cx="5336659" cy="30328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土石流警戒警報發布後，請配合區公所、里長進行疏散撤離作業</a:t>
            </a:r>
          </a:p>
        </p:txBody>
      </p:sp>
    </p:spTree>
    <p:extLst>
      <p:ext uri="{BB962C8B-B14F-4D97-AF65-F5344CB8AC3E}">
        <p14:creationId xmlns:p14="http://schemas.microsoft.com/office/powerpoint/2010/main" val="216191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及物件">
    <p:bg>
      <p:bgPr>
        <a:solidFill>
          <a:srgbClr val="DFB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-2395547" y="-3602205"/>
            <a:ext cx="11491547" cy="11251901"/>
            <a:chOff x="3785529" y="-3843764"/>
            <a:chExt cx="12403137" cy="12403137"/>
          </a:xfrm>
        </p:grpSpPr>
        <p:sp>
          <p:nvSpPr>
            <p:cNvPr id="6" name="橢圓 5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9" name="橢圓 8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0" name="橢圓 9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1" name="橢圓 10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2" name="橢圓 11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5A2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8286000" y="0"/>
            <a:ext cx="1620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297140" y="6480345"/>
            <a:ext cx="7691720" cy="30328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委託單位：行政院農委會水土保持局　辦理單位：高雄市政府水利局　執行單位：國立高雄大學</a:t>
            </a:r>
          </a:p>
        </p:txBody>
      </p:sp>
    </p:spTree>
    <p:extLst>
      <p:ext uri="{BB962C8B-B14F-4D97-AF65-F5344CB8AC3E}">
        <p14:creationId xmlns:p14="http://schemas.microsoft.com/office/powerpoint/2010/main" val="297197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標題投影片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 userDrawn="1"/>
        </p:nvGrpSpPr>
        <p:grpSpPr>
          <a:xfrm>
            <a:off x="1083388" y="-3037665"/>
            <a:ext cx="11491547" cy="11251901"/>
            <a:chOff x="3785529" y="-3843764"/>
            <a:chExt cx="12403137" cy="12403137"/>
          </a:xfrm>
        </p:grpSpPr>
        <p:sp>
          <p:nvSpPr>
            <p:cNvPr id="12" name="橢圓 11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5" name="橢圓 14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6" name="橢圓 15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7" name="橢圓 16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2D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620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cxnSp>
        <p:nvCxnSpPr>
          <p:cNvPr id="6" name="直線接點 5"/>
          <p:cNvCxnSpPr>
            <a:endCxn id="7" idx="1"/>
          </p:cNvCxnSpPr>
          <p:nvPr userDrawn="1"/>
        </p:nvCxnSpPr>
        <p:spPr>
          <a:xfrm>
            <a:off x="1620000" y="6627686"/>
            <a:ext cx="1621440" cy="1"/>
          </a:xfrm>
          <a:prstGeom prst="line">
            <a:avLst/>
          </a:prstGeom>
          <a:ln w="38100">
            <a:solidFill>
              <a:srgbClr val="D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7" idx="3"/>
          </p:cNvCxnSpPr>
          <p:nvPr userDrawn="1"/>
        </p:nvCxnSpPr>
        <p:spPr>
          <a:xfrm>
            <a:off x="8578100" y="6627686"/>
            <a:ext cx="1327901" cy="0"/>
          </a:xfrm>
          <a:prstGeom prst="line">
            <a:avLst/>
          </a:prstGeom>
          <a:ln w="38100">
            <a:solidFill>
              <a:srgbClr val="D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 userDrawn="1"/>
        </p:nvSpPr>
        <p:spPr>
          <a:xfrm>
            <a:off x="3241440" y="6480345"/>
            <a:ext cx="5336659" cy="30328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土石流警戒警報發布後，請配合區公所、里長進行疏散撤離作業</a:t>
            </a:r>
          </a:p>
        </p:txBody>
      </p:sp>
    </p:spTree>
    <p:extLst>
      <p:ext uri="{BB962C8B-B14F-4D97-AF65-F5344CB8AC3E}">
        <p14:creationId xmlns:p14="http://schemas.microsoft.com/office/powerpoint/2010/main" val="354125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及物件">
    <p:bg>
      <p:bgPr>
        <a:solidFill>
          <a:srgbClr val="F79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-2395547" y="-3602205"/>
            <a:ext cx="11491547" cy="11251901"/>
            <a:chOff x="3785529" y="-3843764"/>
            <a:chExt cx="12403137" cy="12403137"/>
          </a:xfrm>
        </p:grpSpPr>
        <p:sp>
          <p:nvSpPr>
            <p:cNvPr id="9" name="橢圓 8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0" name="橢圓 9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1" name="橢圓 10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2" name="橢圓 11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8E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297140" y="6480345"/>
            <a:ext cx="7691720" cy="30328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委託單位：行政院農委會水土保持局　辦理單位：高雄市政府水利局　執行單位：國立高雄大學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286000" y="3044"/>
            <a:ext cx="1620000" cy="6858000"/>
          </a:xfrm>
          <a:prstGeom prst="rect">
            <a:avLst/>
          </a:prstGeom>
          <a:solidFill>
            <a:srgbClr val="B4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</p:spTree>
    <p:extLst>
      <p:ext uri="{BB962C8B-B14F-4D97-AF65-F5344CB8AC3E}">
        <p14:creationId xmlns:p14="http://schemas.microsoft.com/office/powerpoint/2010/main" val="319425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標題及物件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-2395547" y="-3602205"/>
            <a:ext cx="11491547" cy="11251901"/>
            <a:chOff x="3785529" y="-3843764"/>
            <a:chExt cx="12403137" cy="12403137"/>
          </a:xfrm>
        </p:grpSpPr>
        <p:sp>
          <p:nvSpPr>
            <p:cNvPr id="6" name="橢圓 5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9" name="橢圓 8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0" name="橢圓 9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1" name="橢圓 10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2" name="橢圓 11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2D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8286000" y="0"/>
            <a:ext cx="1620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297140" y="6480345"/>
            <a:ext cx="7691720" cy="30328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委託單位：行政院農委會水土保持局　辦理單位：高雄市政府水利局　執行單位：國立高雄大學</a:t>
            </a:r>
          </a:p>
        </p:txBody>
      </p:sp>
    </p:spTree>
    <p:extLst>
      <p:ext uri="{BB962C8B-B14F-4D97-AF65-F5344CB8AC3E}">
        <p14:creationId xmlns:p14="http://schemas.microsoft.com/office/powerpoint/2010/main" val="2620604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bg>
      <p:bgPr>
        <a:solidFill>
          <a:srgbClr val="B3B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 userDrawn="1"/>
        </p:nvGrpSpPr>
        <p:grpSpPr>
          <a:xfrm>
            <a:off x="1083388" y="-3037665"/>
            <a:ext cx="11491547" cy="11251901"/>
            <a:chOff x="3785529" y="-3843764"/>
            <a:chExt cx="12403137" cy="12403137"/>
          </a:xfrm>
        </p:grpSpPr>
        <p:sp>
          <p:nvSpPr>
            <p:cNvPr id="12" name="橢圓 11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5" name="橢圓 14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6" name="橢圓 15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7" name="橢圓 16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000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620000" cy="6858000"/>
          </a:xfrm>
          <a:prstGeom prst="rect">
            <a:avLst/>
          </a:prstGeom>
          <a:solidFill>
            <a:srgbClr val="000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cxnSp>
        <p:nvCxnSpPr>
          <p:cNvPr id="6" name="直線接點 5"/>
          <p:cNvCxnSpPr>
            <a:endCxn id="7" idx="1"/>
          </p:cNvCxnSpPr>
          <p:nvPr userDrawn="1"/>
        </p:nvCxnSpPr>
        <p:spPr>
          <a:xfrm>
            <a:off x="1620000" y="6627686"/>
            <a:ext cx="1621440" cy="1"/>
          </a:xfrm>
          <a:prstGeom prst="line">
            <a:avLst/>
          </a:prstGeom>
          <a:ln w="38100">
            <a:solidFill>
              <a:srgbClr val="B3B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7" idx="3"/>
          </p:cNvCxnSpPr>
          <p:nvPr userDrawn="1"/>
        </p:nvCxnSpPr>
        <p:spPr>
          <a:xfrm>
            <a:off x="8578100" y="6627686"/>
            <a:ext cx="1327901" cy="0"/>
          </a:xfrm>
          <a:prstGeom prst="line">
            <a:avLst/>
          </a:prstGeom>
          <a:ln w="38100">
            <a:solidFill>
              <a:srgbClr val="B3B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 userDrawn="1"/>
        </p:nvSpPr>
        <p:spPr>
          <a:xfrm>
            <a:off x="3241440" y="6480345"/>
            <a:ext cx="5336659" cy="30328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土石流警戒警報發布後，請配合區公所、里長進行疏散撤離作業</a:t>
            </a:r>
          </a:p>
        </p:txBody>
      </p:sp>
    </p:spTree>
    <p:extLst>
      <p:ext uri="{BB962C8B-B14F-4D97-AF65-F5344CB8AC3E}">
        <p14:creationId xmlns:p14="http://schemas.microsoft.com/office/powerpoint/2010/main" val="350862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bg>
      <p:bgPr>
        <a:solidFill>
          <a:srgbClr val="B3B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-2395547" y="-3602205"/>
            <a:ext cx="11491547" cy="11251901"/>
            <a:chOff x="3785529" y="-3843764"/>
            <a:chExt cx="12403137" cy="12403137"/>
          </a:xfrm>
        </p:grpSpPr>
        <p:sp>
          <p:nvSpPr>
            <p:cNvPr id="9" name="橢圓 8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0" name="橢圓 9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1" name="橢圓 10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2" name="橢圓 11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000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297140" y="6480345"/>
            <a:ext cx="7691720" cy="30328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委託單位：行政院農委會水土保持局　辦理單位：高雄市政府水利局　執行單位：國立高雄大學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286000" y="0"/>
            <a:ext cx="1620000" cy="6858000"/>
          </a:xfrm>
          <a:prstGeom prst="rect">
            <a:avLst/>
          </a:prstGeom>
          <a:solidFill>
            <a:srgbClr val="000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</p:spTree>
    <p:extLst>
      <p:ext uri="{BB962C8B-B14F-4D97-AF65-F5344CB8AC3E}">
        <p14:creationId xmlns:p14="http://schemas.microsoft.com/office/powerpoint/2010/main" val="4152595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bg>
      <p:bgPr>
        <a:solidFill>
          <a:srgbClr val="F0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 userDrawn="1"/>
        </p:nvGrpSpPr>
        <p:grpSpPr>
          <a:xfrm>
            <a:off x="1083388" y="-3037665"/>
            <a:ext cx="11491547" cy="11251901"/>
            <a:chOff x="3785529" y="-3843764"/>
            <a:chExt cx="12403137" cy="12403137"/>
          </a:xfrm>
        </p:grpSpPr>
        <p:sp>
          <p:nvSpPr>
            <p:cNvPr id="12" name="橢圓 11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5" name="橢圓 14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6" name="橢圓 15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7" name="橢圓 16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6A3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620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cxnSp>
        <p:nvCxnSpPr>
          <p:cNvPr id="6" name="直線接點 5"/>
          <p:cNvCxnSpPr>
            <a:endCxn id="7" idx="1"/>
          </p:cNvCxnSpPr>
          <p:nvPr userDrawn="1"/>
        </p:nvCxnSpPr>
        <p:spPr>
          <a:xfrm>
            <a:off x="1620000" y="6627686"/>
            <a:ext cx="1621440" cy="1"/>
          </a:xfrm>
          <a:prstGeom prst="line">
            <a:avLst/>
          </a:prstGeom>
          <a:ln w="38100">
            <a:solidFill>
              <a:srgbClr val="F0D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7" idx="3"/>
          </p:cNvCxnSpPr>
          <p:nvPr userDrawn="1"/>
        </p:nvCxnSpPr>
        <p:spPr>
          <a:xfrm>
            <a:off x="8578100" y="6627686"/>
            <a:ext cx="1327901" cy="0"/>
          </a:xfrm>
          <a:prstGeom prst="line">
            <a:avLst/>
          </a:prstGeom>
          <a:ln w="38100">
            <a:solidFill>
              <a:srgbClr val="F0D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 userDrawn="1"/>
        </p:nvSpPr>
        <p:spPr>
          <a:xfrm>
            <a:off x="3241440" y="6480345"/>
            <a:ext cx="5336659" cy="30328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土石流警戒警報發布後，請配合區公所、里長進行疏散撤離作業</a:t>
            </a:r>
          </a:p>
        </p:txBody>
      </p:sp>
    </p:spTree>
    <p:extLst>
      <p:ext uri="{BB962C8B-B14F-4D97-AF65-F5344CB8AC3E}">
        <p14:creationId xmlns:p14="http://schemas.microsoft.com/office/powerpoint/2010/main" val="4134862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及物件">
    <p:bg>
      <p:bgPr>
        <a:solidFill>
          <a:srgbClr val="F0D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-2395547" y="-3602205"/>
            <a:ext cx="11491547" cy="11251901"/>
            <a:chOff x="3785529" y="-3843764"/>
            <a:chExt cx="12403137" cy="12403137"/>
          </a:xfrm>
        </p:grpSpPr>
        <p:sp>
          <p:nvSpPr>
            <p:cNvPr id="6" name="橢圓 5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9" name="橢圓 8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0" name="橢圓 9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1" name="橢圓 10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2" name="橢圓 11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6A3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8286000" y="0"/>
            <a:ext cx="1620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297140" y="6480345"/>
            <a:ext cx="7691720" cy="30328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委託單位：行政院農委會水土保持局　辦理單位：高雄市政府水利局　執行單位：國立高雄大學</a:t>
            </a:r>
          </a:p>
        </p:txBody>
      </p:sp>
    </p:spTree>
    <p:extLst>
      <p:ext uri="{BB962C8B-B14F-4D97-AF65-F5344CB8AC3E}">
        <p14:creationId xmlns:p14="http://schemas.microsoft.com/office/powerpoint/2010/main" val="2023798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標題投影片">
    <p:bg>
      <p:bgPr>
        <a:solidFill>
          <a:srgbClr val="F9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 userDrawn="1"/>
        </p:nvGrpSpPr>
        <p:grpSpPr>
          <a:xfrm>
            <a:off x="1083388" y="-3037665"/>
            <a:ext cx="11491547" cy="11251901"/>
            <a:chOff x="3785529" y="-3843764"/>
            <a:chExt cx="12403137" cy="12403137"/>
          </a:xfrm>
        </p:grpSpPr>
        <p:sp>
          <p:nvSpPr>
            <p:cNvPr id="12" name="橢圓 11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5" name="橢圓 14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6" name="橢圓 15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7" name="橢圓 16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690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620000" cy="6858000"/>
          </a:xfrm>
          <a:prstGeom prst="rect">
            <a:avLst/>
          </a:prstGeom>
          <a:solidFill>
            <a:srgbClr val="880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cxnSp>
        <p:nvCxnSpPr>
          <p:cNvPr id="6" name="直線接點 5"/>
          <p:cNvCxnSpPr>
            <a:endCxn id="7" idx="1"/>
          </p:cNvCxnSpPr>
          <p:nvPr userDrawn="1"/>
        </p:nvCxnSpPr>
        <p:spPr>
          <a:xfrm>
            <a:off x="1620000" y="6627686"/>
            <a:ext cx="1621440" cy="1"/>
          </a:xfrm>
          <a:prstGeom prst="line">
            <a:avLst/>
          </a:prstGeom>
          <a:ln w="38100">
            <a:solidFill>
              <a:srgbClr val="F9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7" idx="3"/>
          </p:cNvCxnSpPr>
          <p:nvPr userDrawn="1"/>
        </p:nvCxnSpPr>
        <p:spPr>
          <a:xfrm>
            <a:off x="8578100" y="6627686"/>
            <a:ext cx="1327901" cy="0"/>
          </a:xfrm>
          <a:prstGeom prst="line">
            <a:avLst/>
          </a:prstGeom>
          <a:ln w="38100">
            <a:solidFill>
              <a:srgbClr val="F9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 userDrawn="1"/>
        </p:nvSpPr>
        <p:spPr>
          <a:xfrm>
            <a:off x="3241440" y="6480345"/>
            <a:ext cx="5336659" cy="30328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土石流警戒警報發布後，請配合區公所、里長進行疏散撤離作業</a:t>
            </a:r>
          </a:p>
        </p:txBody>
      </p:sp>
    </p:spTree>
    <p:extLst>
      <p:ext uri="{BB962C8B-B14F-4D97-AF65-F5344CB8AC3E}">
        <p14:creationId xmlns:p14="http://schemas.microsoft.com/office/powerpoint/2010/main" val="1661242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標題及物件">
    <p:bg>
      <p:bgPr>
        <a:solidFill>
          <a:srgbClr val="F9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-2395547" y="-3602205"/>
            <a:ext cx="11491547" cy="11251901"/>
            <a:chOff x="3785529" y="-3843764"/>
            <a:chExt cx="12403137" cy="12403137"/>
          </a:xfrm>
        </p:grpSpPr>
        <p:sp>
          <p:nvSpPr>
            <p:cNvPr id="9" name="橢圓 8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0" name="橢圓 9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1" name="橢圓 10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2" name="橢圓 11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690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297140" y="6480345"/>
            <a:ext cx="7691720" cy="30328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委託單位：行政院農委會水土保持局　辦理單位：高雄市政府水利局　執行單位：國立高雄大學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286000" y="0"/>
            <a:ext cx="1620000" cy="6858000"/>
          </a:xfrm>
          <a:prstGeom prst="rect">
            <a:avLst/>
          </a:prstGeom>
          <a:solidFill>
            <a:srgbClr val="880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</p:spTree>
    <p:extLst>
      <p:ext uri="{BB962C8B-B14F-4D97-AF65-F5344CB8AC3E}">
        <p14:creationId xmlns:p14="http://schemas.microsoft.com/office/powerpoint/2010/main" val="9588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投影片">
    <p:bg>
      <p:bgPr>
        <a:solidFill>
          <a:srgbClr val="FEA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 userDrawn="1"/>
        </p:nvGrpSpPr>
        <p:grpSpPr>
          <a:xfrm>
            <a:off x="1083388" y="-3037665"/>
            <a:ext cx="11491547" cy="11251901"/>
            <a:chOff x="3785529" y="-3843764"/>
            <a:chExt cx="12403137" cy="12403137"/>
          </a:xfrm>
        </p:grpSpPr>
        <p:sp>
          <p:nvSpPr>
            <p:cNvPr id="12" name="橢圓 11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5" name="橢圓 14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6" name="橢圓 15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7" name="橢圓 16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620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cxnSp>
        <p:nvCxnSpPr>
          <p:cNvPr id="6" name="直線接點 5"/>
          <p:cNvCxnSpPr>
            <a:endCxn id="7" idx="1"/>
          </p:cNvCxnSpPr>
          <p:nvPr userDrawn="1"/>
        </p:nvCxnSpPr>
        <p:spPr>
          <a:xfrm>
            <a:off x="1620000" y="6627686"/>
            <a:ext cx="1621440" cy="1"/>
          </a:xfrm>
          <a:prstGeom prst="line">
            <a:avLst/>
          </a:prstGeom>
          <a:ln w="38100">
            <a:solidFill>
              <a:srgbClr val="FEA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7" idx="3"/>
          </p:cNvCxnSpPr>
          <p:nvPr userDrawn="1"/>
        </p:nvCxnSpPr>
        <p:spPr>
          <a:xfrm>
            <a:off x="8578100" y="6627686"/>
            <a:ext cx="1327901" cy="0"/>
          </a:xfrm>
          <a:prstGeom prst="line">
            <a:avLst/>
          </a:prstGeom>
          <a:ln w="38100">
            <a:solidFill>
              <a:srgbClr val="FEA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 userDrawn="1"/>
        </p:nvSpPr>
        <p:spPr>
          <a:xfrm>
            <a:off x="3241440" y="6480345"/>
            <a:ext cx="5336659" cy="30328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土石流警戒警報發布後，請配合區公所、里長進行疏散撤離作業</a:t>
            </a:r>
          </a:p>
        </p:txBody>
      </p:sp>
    </p:spTree>
    <p:extLst>
      <p:ext uri="{BB962C8B-B14F-4D97-AF65-F5344CB8AC3E}">
        <p14:creationId xmlns:p14="http://schemas.microsoft.com/office/powerpoint/2010/main" val="178532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及物件">
    <p:bg>
      <p:bgPr>
        <a:solidFill>
          <a:srgbClr val="FEA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>
          <a:xfrm>
            <a:off x="-2395547" y="-3602205"/>
            <a:ext cx="11491547" cy="11251901"/>
            <a:chOff x="3785529" y="-3843764"/>
            <a:chExt cx="12403137" cy="12403137"/>
          </a:xfrm>
        </p:grpSpPr>
        <p:sp>
          <p:nvSpPr>
            <p:cNvPr id="6" name="橢圓 5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9" name="橢圓 8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0" name="橢圓 9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1" name="橢圓 10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2" name="橢圓 11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8286000" y="0"/>
            <a:ext cx="1620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297140" y="6480345"/>
            <a:ext cx="7691720" cy="30328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委託單位：行政院農委會水土保持局　辦理單位：高雄市政府水利局　執行單位：國立高雄大學</a:t>
            </a:r>
          </a:p>
        </p:txBody>
      </p:sp>
    </p:spTree>
    <p:extLst>
      <p:ext uri="{BB962C8B-B14F-4D97-AF65-F5344CB8AC3E}">
        <p14:creationId xmlns:p14="http://schemas.microsoft.com/office/powerpoint/2010/main" val="349997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投影片">
    <p:bg>
      <p:bgPr>
        <a:solidFill>
          <a:srgbClr val="FFA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 userDrawn="1"/>
        </p:nvGrpSpPr>
        <p:grpSpPr>
          <a:xfrm>
            <a:off x="1083388" y="-3037665"/>
            <a:ext cx="11491547" cy="11251901"/>
            <a:chOff x="3785529" y="-3843764"/>
            <a:chExt cx="12403137" cy="12403137"/>
          </a:xfrm>
        </p:grpSpPr>
        <p:sp>
          <p:nvSpPr>
            <p:cNvPr id="12" name="橢圓 11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5" name="橢圓 14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6" name="橢圓 15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7" name="橢圓 16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B03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620000" cy="6858000"/>
          </a:xfrm>
          <a:prstGeom prst="rect">
            <a:avLst/>
          </a:prstGeom>
          <a:solidFill>
            <a:srgbClr val="D6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cxnSp>
        <p:nvCxnSpPr>
          <p:cNvPr id="6" name="直線接點 5"/>
          <p:cNvCxnSpPr>
            <a:endCxn id="7" idx="1"/>
          </p:cNvCxnSpPr>
          <p:nvPr userDrawn="1"/>
        </p:nvCxnSpPr>
        <p:spPr>
          <a:xfrm>
            <a:off x="1620000" y="6627686"/>
            <a:ext cx="1621440" cy="1"/>
          </a:xfrm>
          <a:prstGeom prst="line">
            <a:avLst/>
          </a:prstGeom>
          <a:ln w="38100">
            <a:solidFill>
              <a:srgbClr val="FFA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7" idx="3"/>
          </p:cNvCxnSpPr>
          <p:nvPr userDrawn="1"/>
        </p:nvCxnSpPr>
        <p:spPr>
          <a:xfrm>
            <a:off x="8578100" y="6627686"/>
            <a:ext cx="1327901" cy="0"/>
          </a:xfrm>
          <a:prstGeom prst="line">
            <a:avLst/>
          </a:prstGeom>
          <a:ln w="38100">
            <a:solidFill>
              <a:srgbClr val="FFA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 userDrawn="1"/>
        </p:nvSpPr>
        <p:spPr>
          <a:xfrm>
            <a:off x="3241440" y="6480345"/>
            <a:ext cx="5336659" cy="30328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土石流警戒警報發布後，請配合區公所、里長進行疏散撤離作業</a:t>
            </a:r>
          </a:p>
        </p:txBody>
      </p:sp>
    </p:spTree>
    <p:extLst>
      <p:ext uri="{BB962C8B-B14F-4D97-AF65-F5344CB8AC3E}">
        <p14:creationId xmlns:p14="http://schemas.microsoft.com/office/powerpoint/2010/main" val="5953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及物件">
    <p:bg>
      <p:bgPr>
        <a:solidFill>
          <a:srgbClr val="FFA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-2395547" y="-3602205"/>
            <a:ext cx="11491547" cy="11251901"/>
            <a:chOff x="3785529" y="-3843764"/>
            <a:chExt cx="12403137" cy="12403137"/>
          </a:xfrm>
        </p:grpSpPr>
        <p:sp>
          <p:nvSpPr>
            <p:cNvPr id="9" name="橢圓 8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0" name="橢圓 9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1" name="橢圓 10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2" name="橢圓 11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B03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297140" y="6480345"/>
            <a:ext cx="7691720" cy="30328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委託單位：行政院農委會水土保持局　辦理單位：高雄市政府水利局　執行單位：國立高雄大學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286000" y="0"/>
            <a:ext cx="1620000" cy="6858000"/>
          </a:xfrm>
          <a:prstGeom prst="rect">
            <a:avLst/>
          </a:prstGeom>
          <a:solidFill>
            <a:srgbClr val="D6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</p:spTree>
    <p:extLst>
      <p:ext uri="{BB962C8B-B14F-4D97-AF65-F5344CB8AC3E}">
        <p14:creationId xmlns:p14="http://schemas.microsoft.com/office/powerpoint/2010/main" val="359173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bg>
      <p:bgPr>
        <a:solidFill>
          <a:srgbClr val="FFD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 userDrawn="1"/>
        </p:nvGrpSpPr>
        <p:grpSpPr>
          <a:xfrm>
            <a:off x="1083388" y="-3037665"/>
            <a:ext cx="11491547" cy="11251901"/>
            <a:chOff x="3785529" y="-3843764"/>
            <a:chExt cx="12403137" cy="12403137"/>
          </a:xfrm>
        </p:grpSpPr>
        <p:sp>
          <p:nvSpPr>
            <p:cNvPr id="12" name="橢圓 11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5" name="橢圓 14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6" name="橢圓 15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7" name="橢圓 16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92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620000" cy="6858000"/>
          </a:xfrm>
          <a:prstGeom prst="rect">
            <a:avLst/>
          </a:prstGeom>
          <a:solidFill>
            <a:srgbClr val="AC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cxnSp>
        <p:nvCxnSpPr>
          <p:cNvPr id="6" name="直線接點 5"/>
          <p:cNvCxnSpPr>
            <a:endCxn id="7" idx="1"/>
          </p:cNvCxnSpPr>
          <p:nvPr userDrawn="1"/>
        </p:nvCxnSpPr>
        <p:spPr>
          <a:xfrm>
            <a:off x="1620000" y="6627686"/>
            <a:ext cx="1621440" cy="1"/>
          </a:xfrm>
          <a:prstGeom prst="line">
            <a:avLst/>
          </a:prstGeom>
          <a:ln w="38100">
            <a:solidFill>
              <a:srgbClr val="FFD6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7" idx="3"/>
          </p:cNvCxnSpPr>
          <p:nvPr userDrawn="1"/>
        </p:nvCxnSpPr>
        <p:spPr>
          <a:xfrm>
            <a:off x="8578100" y="6627686"/>
            <a:ext cx="1327901" cy="0"/>
          </a:xfrm>
          <a:prstGeom prst="line">
            <a:avLst/>
          </a:prstGeom>
          <a:ln w="38100">
            <a:solidFill>
              <a:srgbClr val="FFD6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 userDrawn="1"/>
        </p:nvSpPr>
        <p:spPr>
          <a:xfrm>
            <a:off x="3241440" y="6480345"/>
            <a:ext cx="5336659" cy="30328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土石流警戒警報發布後，請配合區公所、里長進行疏散撤離作業</a:t>
            </a:r>
          </a:p>
        </p:txBody>
      </p:sp>
    </p:spTree>
    <p:extLst>
      <p:ext uri="{BB962C8B-B14F-4D97-AF65-F5344CB8AC3E}">
        <p14:creationId xmlns:p14="http://schemas.microsoft.com/office/powerpoint/2010/main" val="165074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bg>
      <p:bgPr>
        <a:solidFill>
          <a:srgbClr val="FFD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-2395547" y="-3602205"/>
            <a:ext cx="11491547" cy="11251901"/>
            <a:chOff x="3785529" y="-3843764"/>
            <a:chExt cx="12403137" cy="12403137"/>
          </a:xfrm>
        </p:grpSpPr>
        <p:sp>
          <p:nvSpPr>
            <p:cNvPr id="9" name="橢圓 8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0" name="橢圓 9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1" name="橢圓 10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2" name="橢圓 11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92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297140" y="6480345"/>
            <a:ext cx="7691720" cy="303288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委託單位：行政院農委會水土保持局　辦理單位：高雄市政府水利局　執行單位：國立高雄大學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286000" y="0"/>
            <a:ext cx="1620000" cy="6858000"/>
          </a:xfrm>
          <a:prstGeom prst="rect">
            <a:avLst/>
          </a:prstGeom>
          <a:solidFill>
            <a:srgbClr val="AC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</p:spTree>
    <p:extLst>
      <p:ext uri="{BB962C8B-B14F-4D97-AF65-F5344CB8AC3E}">
        <p14:creationId xmlns:p14="http://schemas.microsoft.com/office/powerpoint/2010/main" val="381341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標題投影片">
    <p:bg>
      <p:bgPr>
        <a:solidFill>
          <a:srgbClr val="F0F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 userDrawn="1"/>
        </p:nvGrpSpPr>
        <p:grpSpPr>
          <a:xfrm>
            <a:off x="1083388" y="-3037665"/>
            <a:ext cx="11491547" cy="11251901"/>
            <a:chOff x="3785529" y="-3843764"/>
            <a:chExt cx="12403137" cy="12403137"/>
          </a:xfrm>
        </p:grpSpPr>
        <p:sp>
          <p:nvSpPr>
            <p:cNvPr id="12" name="橢圓 11"/>
            <p:cNvSpPr/>
            <p:nvPr userDrawn="1"/>
          </p:nvSpPr>
          <p:spPr>
            <a:xfrm>
              <a:off x="8055720" y="426427"/>
              <a:ext cx="3862755" cy="3862755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3" name="橢圓 12"/>
            <p:cNvSpPr/>
            <p:nvPr userDrawn="1"/>
          </p:nvSpPr>
          <p:spPr>
            <a:xfrm>
              <a:off x="7078797" y="-550496"/>
              <a:ext cx="5816600" cy="5816600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4" name="橢圓 13"/>
            <p:cNvSpPr/>
            <p:nvPr userDrawn="1"/>
          </p:nvSpPr>
          <p:spPr>
            <a:xfrm>
              <a:off x="7720147" y="90854"/>
              <a:ext cx="4533900" cy="4533900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5" name="橢圓 14"/>
            <p:cNvSpPr/>
            <p:nvPr userDrawn="1"/>
          </p:nvSpPr>
          <p:spPr>
            <a:xfrm>
              <a:off x="6069147" y="-1560146"/>
              <a:ext cx="7835900" cy="7835900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6" name="橢圓 15"/>
            <p:cNvSpPr/>
            <p:nvPr userDrawn="1"/>
          </p:nvSpPr>
          <p:spPr>
            <a:xfrm>
              <a:off x="5459058" y="-2170235"/>
              <a:ext cx="9056078" cy="9056078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  <p:sp>
          <p:nvSpPr>
            <p:cNvPr id="17" name="橢圓 16"/>
            <p:cNvSpPr/>
            <p:nvPr userDrawn="1"/>
          </p:nvSpPr>
          <p:spPr>
            <a:xfrm>
              <a:off x="3785529" y="-3843764"/>
              <a:ext cx="12403137" cy="12403137"/>
            </a:xfrm>
            <a:prstGeom prst="ellipse">
              <a:avLst/>
            </a:prstGeom>
            <a:noFill/>
            <a:ln w="9525" cmpd="dbl">
              <a:solidFill>
                <a:schemeClr val="tx1">
                  <a:lumMod val="75000"/>
                  <a:lumOff val="2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905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6433439"/>
            <a:ext cx="9906000" cy="424561"/>
          </a:xfrm>
          <a:prstGeom prst="rect">
            <a:avLst/>
          </a:prstGeom>
          <a:solidFill>
            <a:srgbClr val="76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620000" cy="6858000"/>
          </a:xfrm>
          <a:prstGeom prst="rect">
            <a:avLst/>
          </a:prstGeom>
          <a:solidFill>
            <a:srgbClr val="9C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919"/>
          </a:p>
        </p:txBody>
      </p:sp>
      <p:cxnSp>
        <p:nvCxnSpPr>
          <p:cNvPr id="6" name="直線接點 5"/>
          <p:cNvCxnSpPr>
            <a:endCxn id="7" idx="1"/>
          </p:cNvCxnSpPr>
          <p:nvPr userDrawn="1"/>
        </p:nvCxnSpPr>
        <p:spPr>
          <a:xfrm>
            <a:off x="1620000" y="6627686"/>
            <a:ext cx="1621440" cy="1"/>
          </a:xfrm>
          <a:prstGeom prst="line">
            <a:avLst/>
          </a:prstGeom>
          <a:ln w="38100">
            <a:solidFill>
              <a:srgbClr val="F0F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7" idx="3"/>
          </p:cNvCxnSpPr>
          <p:nvPr userDrawn="1"/>
        </p:nvCxnSpPr>
        <p:spPr>
          <a:xfrm>
            <a:off x="8578100" y="6627686"/>
            <a:ext cx="1327901" cy="0"/>
          </a:xfrm>
          <a:prstGeom prst="line">
            <a:avLst/>
          </a:prstGeom>
          <a:ln w="38100">
            <a:solidFill>
              <a:srgbClr val="F0F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 userDrawn="1"/>
        </p:nvSpPr>
        <p:spPr>
          <a:xfrm>
            <a:off x="3241440" y="6480345"/>
            <a:ext cx="5336659" cy="303288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7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土石流警戒警報發布後，請配合區公所、里長進行疏散撤離作業</a:t>
            </a:r>
          </a:p>
        </p:txBody>
      </p:sp>
    </p:spTree>
    <p:extLst>
      <p:ext uri="{BB962C8B-B14F-4D97-AF65-F5344CB8AC3E}">
        <p14:creationId xmlns:p14="http://schemas.microsoft.com/office/powerpoint/2010/main" val="288013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B4FB4-FB6F-43A4-A599-15F03FB54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12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</p:sldLayoutIdLst>
  <p:hf sldNum="0" hdr="0" ftr="0" dt="0"/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.tw/imgres?imgurl=https://pbs.twimg.com/profile_images/511674160804663296/RZm4MqIt.png&amp;imgrefurl=https://twitter.com/hccp1688&amp;docid=KYs4BQ4pMewvSM&amp;tbnid=4dhRiVHiIfTBRM:&amp;vet=1&amp;w=1389&amp;h=1389&amp;bih=766&amp;biw=1536&amp;q=%E8%AD%A6%E5%AF%9F%E5%B1%80LOGO&amp;ved=0ahUKEwji09iu0Z3SAhVIJ5QKHZWNAX0QMwgcKAIwAg&amp;iact=mrc&amp;uact=8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.tw/imgres?imgurl=https://pbs.twimg.com/profile_images/511674160804663296/RZm4MqIt.png&amp;imgrefurl=https://twitter.com/hccp1688&amp;docid=KYs4BQ4pMewvSM&amp;tbnid=4dhRiVHiIfTBRM:&amp;vet=1&amp;w=1389&amp;h=1389&amp;bih=766&amp;biw=1536&amp;q=%E8%AD%A6%E5%AF%9F%E5%B1%80LOGO&amp;ved=0ahUKEwji09iu0Z3SAhVIJ5QKHZWNAX0QMwgcKAIwAg&amp;iact=mrc&amp;uact=8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.tw/imgres?imgurl=https://pbs.twimg.com/profile_images/511674160804663296/RZm4MqIt.png&amp;imgrefurl=https://twitter.com/hccp1688&amp;docid=KYs4BQ4pMewvSM&amp;tbnid=4dhRiVHiIfTBRM:&amp;vet=1&amp;w=1389&amp;h=1389&amp;bih=766&amp;biw=1536&amp;q=%E8%AD%A6%E5%AF%9F%E5%B1%80LOGO&amp;ved=0ahUKEwji09iu0Z3SAhVIJ5QKHZWNAX0QMwgcKAIwAg&amp;iact=mrc&amp;uact=8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7221" y="96411"/>
            <a:ext cx="1650766" cy="9857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66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高雄市</a:t>
            </a:r>
            <a:endParaRPr kumimoji="0" lang="en-US" altLang="zh-TW" sz="3266" b="1" i="0" u="none" strike="noStrike" kern="1200" cap="none" spc="0" normalizeH="0" baseline="0" noProof="0" dirty="0">
              <a:ln w="3175">
                <a:solidFill>
                  <a:srgbClr val="B03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40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那瑪夏區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345079" y="993949"/>
            <a:ext cx="1095848" cy="38619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99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達卡努瓦里</a:t>
            </a:r>
          </a:p>
        </p:txBody>
      </p:sp>
      <p:sp>
        <p:nvSpPr>
          <p:cNvPr id="26" name="AutoShape 2" descr="「警察局LOGO」的圖片搜尋結果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44137" y="-349197"/>
            <a:ext cx="298444" cy="29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533" tIns="44767" rIns="89533" bIns="447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91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28464" y="5013176"/>
            <a:ext cx="1408280" cy="1467562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 algn="in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本里里長</a:t>
            </a:r>
            <a:endParaRPr kumimoji="1" lang="en-US" altLang="zh-TW" sz="16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朱子亮</a:t>
            </a:r>
            <a:endParaRPr kumimoji="1" lang="en-US" altLang="zh-TW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連絡電話</a:t>
            </a:r>
            <a:endParaRPr kumimoji="1" lang="en-US" altLang="zh-TW" sz="16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 </a:t>
            </a:r>
            <a:r>
              <a:rPr kumimoji="0" lang="en-US" altLang="zh-TW" sz="16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07-6701779</a:t>
            </a:r>
            <a:endParaRPr kumimoji="1" lang="en-US" altLang="zh-TW" sz="145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行動電話</a:t>
            </a:r>
            <a:endParaRPr kumimoji="1" lang="en-US" altLang="zh-TW" sz="16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algn="ctr"/>
            <a:r>
              <a:rPr lang="en-US" altLang="zh-TW" sz="1633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0938-455257</a:t>
            </a:r>
            <a:endParaRPr lang="zh-TW" altLang="zh-TW" sz="1633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880685" y="131501"/>
            <a:ext cx="7723746" cy="39946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996" b="0" i="0" u="none" strike="noStrike" kern="1200" cap="none" spc="0" normalizeH="0" baseline="0" noProof="0" dirty="0">
                <a:ln w="6350">
                  <a:noFill/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災　害　防　救　資　訊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 rot="10800000" flipV="1">
            <a:off x="5144659" y="640179"/>
            <a:ext cx="2220781" cy="1267494"/>
          </a:xfrm>
          <a:prstGeom prst="rect">
            <a:avLst/>
          </a:prstGeom>
          <a:solidFill>
            <a:srgbClr val="FFFFFF">
              <a:alpha val="74902"/>
            </a:srgbClr>
          </a:solidFill>
          <a:ln w="31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1" lang="zh-TW" altLang="en-US" sz="1633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避難收容處所</a:t>
            </a:r>
            <a:endParaRPr kumimoji="1" lang="en-US" altLang="zh-TW" sz="1633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259232" marR="0" lvl="0" indent="-259232" algn="l" defTabSz="8295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1" lang="zh-TW" altLang="en-US" sz="1452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民生國小</a:t>
            </a:r>
            <a:b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容納人數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：</a:t>
            </a:r>
            <a: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250</a:t>
            </a:r>
            <a:b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大光巷</a:t>
            </a:r>
            <a:r>
              <a:rPr kumimoji="1" lang="en-US" altLang="zh-TW" sz="1452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159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07-6701442</a:t>
            </a:r>
            <a:endParaRPr kumimoji="1" lang="zh-TW" altLang="zh-TW" sz="145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10800000" flipV="1">
            <a:off x="5159561" y="2124227"/>
            <a:ext cx="2220781" cy="971279"/>
          </a:xfrm>
          <a:prstGeom prst="rect">
            <a:avLst/>
          </a:prstGeom>
          <a:solidFill>
            <a:srgbClr val="FFFFFF">
              <a:alpha val="74902"/>
            </a:srgbClr>
          </a:solidFill>
          <a:ln w="3175" algn="in">
            <a:noFill/>
            <a:prstDash val="sys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b="1" i="0" u="sng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直升機起降點</a:t>
            </a:r>
            <a:endParaRPr kumimoji="1" lang="en-US" altLang="zh-TW" sz="1633" b="1" i="0" u="sng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324041" marR="0" lvl="0" indent="-324041" algn="l" defTabSz="8295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1" lang="zh-TW" altLang="en-US" sz="127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民生國小操場</a:t>
            </a:r>
            <a:br>
              <a:rPr kumimoji="1" lang="en-US" altLang="zh-TW" sz="127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27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</a:t>
            </a:r>
            <a:r>
              <a:rPr kumimoji="1" lang="zh-TW" altLang="en-US" sz="127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大光巷</a:t>
            </a:r>
            <a:r>
              <a:rPr kumimoji="1" lang="en-US" altLang="zh-TW" sz="127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159</a:t>
            </a:r>
            <a:r>
              <a:rPr kumimoji="1" lang="zh-TW" altLang="en-US" sz="127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27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27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27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07-6701233</a:t>
            </a:r>
            <a:endParaRPr kumimoji="1" lang="zh-TW" altLang="zh-TW" sz="12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 flipV="1">
            <a:off x="1880684" y="640179"/>
            <a:ext cx="3102234" cy="2587761"/>
          </a:xfrm>
          <a:prstGeom prst="rect">
            <a:avLst/>
          </a:prstGeom>
          <a:solidFill>
            <a:srgbClr val="FFFFFF">
              <a:alpha val="74902"/>
            </a:srgbClr>
          </a:solidFill>
          <a:ln w="127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633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災害通報單位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ts val="544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那瑪夏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區災害應變中心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07-6701001</a:t>
            </a:r>
          </a:p>
          <a:p>
            <a:pPr marL="258029" lvl="0" indent="-258029" defTabSz="895327" fontAlgn="base">
              <a:spcBef>
                <a:spcPct val="0"/>
              </a:spcBef>
              <a:spcAft>
                <a:spcPct val="0"/>
              </a:spcAft>
              <a:buFont typeface="微軟正黑體" panose="020B0604030504040204" pitchFamily="34" charset="-120"/>
              <a:buChar char="※"/>
              <a:defRPr/>
            </a:pP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高雄市災害應變中心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07-8224567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水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土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保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持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局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臺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南分局緊急應變小組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06-2688280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水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土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保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持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局土石流災害應變小組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049-2394234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水土保持局災情通報免付費電話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</a:br>
            <a:r>
              <a:rPr kumimoji="1" lang="zh-TW" altLang="en-US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0800-246246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0800000" flipV="1">
            <a:off x="1880684" y="3321279"/>
            <a:ext cx="3102234" cy="3069250"/>
          </a:xfrm>
          <a:prstGeom prst="rect">
            <a:avLst/>
          </a:prstGeom>
          <a:solidFill>
            <a:srgbClr val="FFFFFF">
              <a:alpha val="74902"/>
            </a:srgbClr>
          </a:solidFill>
          <a:ln w="127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633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警消醫療單位</a:t>
            </a:r>
          </a:p>
          <a:p>
            <a:pPr marL="259232" marR="0" lvl="0" indent="-259232" algn="l" defTabSz="8295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en-US" sz="1452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那瑪夏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分駐所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</a:t>
            </a:r>
            <a:r>
              <a:rPr kumimoji="1" lang="zh-TW" altLang="en-US" sz="1452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平和</a:t>
            </a: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巷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250</a:t>
            </a: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07-6701168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那瑪夏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消防分隊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地址：平和巷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6-2</a:t>
            </a: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07-6701440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那瑪夏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區衛生所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地址：平和巷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252</a:t>
            </a: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07-6701142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衛生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福利部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旗山醫院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地址：旗山區中學路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60</a:t>
            </a: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07-6613811 </a:t>
            </a:r>
            <a:endParaRPr kumimoji="1" lang="zh-TW" altLang="zh-TW" sz="145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5552" y="6469886"/>
            <a:ext cx="4571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17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21"/>
          <p:cNvSpPr txBox="1"/>
          <p:nvPr/>
        </p:nvSpPr>
        <p:spPr>
          <a:xfrm>
            <a:off x="232352" y="4753233"/>
            <a:ext cx="1408280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kumimoji="1" lang="zh-TW" altLang="en-US" sz="1089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更新日期</a:t>
            </a:r>
            <a:r>
              <a:rPr kumimoji="1" lang="en-US" altLang="zh-TW" sz="1089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112.3.16</a:t>
            </a:r>
            <a:endParaRPr kumimoji="1" lang="zh-TW" altLang="en-US" sz="1089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5C283A5-814D-45F2-B95E-977EB6793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147" y="1242170"/>
            <a:ext cx="2152955" cy="164094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61" y="3321279"/>
            <a:ext cx="4341017" cy="30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2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2895" cy="645422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316263" y="151036"/>
            <a:ext cx="1374721" cy="1200072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84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高雄市</a:t>
            </a:r>
            <a:endParaRPr kumimoji="0" lang="en-US" altLang="zh-TW" sz="3084" b="1" i="0" u="none" strike="noStrike" kern="1200" cap="none" spc="0" normalizeH="0" baseline="0" noProof="0" dirty="0">
              <a:ln w="3175">
                <a:solidFill>
                  <a:srgbClr val="B03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300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那瑪夏區</a:t>
            </a:r>
            <a:endParaRPr kumimoji="0" lang="en-US" altLang="zh-TW" sz="2300" b="1" i="0" u="none" strike="noStrike" kern="1200" cap="none" spc="0" normalizeH="0" baseline="0" noProof="0" dirty="0">
              <a:ln w="3175">
                <a:solidFill>
                  <a:srgbClr val="B03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14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達卡努瓦里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299371" y="1791942"/>
            <a:ext cx="1404318" cy="45397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35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319649" y="2249221"/>
            <a:ext cx="1374980" cy="1600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高市</a:t>
            </a:r>
            <a:r>
              <a:rPr kumimoji="0" lang="en-US" altLang="zh-TW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DF004</a:t>
            </a: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高市</a:t>
            </a:r>
            <a:r>
              <a:rPr kumimoji="0" lang="en-US" altLang="zh-TW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DF005</a:t>
            </a: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高市</a:t>
            </a:r>
            <a:r>
              <a:rPr kumimoji="0" lang="en-US" altLang="zh-TW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DF065</a:t>
            </a: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高市</a:t>
            </a:r>
            <a:r>
              <a:rPr kumimoji="0" lang="en-US" altLang="zh-TW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DF083</a:t>
            </a: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高市</a:t>
            </a:r>
            <a:r>
              <a:rPr kumimoji="0" lang="en-US" altLang="zh-TW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DF084</a:t>
            </a: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高市</a:t>
            </a:r>
            <a:r>
              <a:rPr kumimoji="0" lang="en-US" altLang="zh-TW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DF085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8354998" y="5468442"/>
            <a:ext cx="1300356" cy="986167"/>
          </a:xfrm>
          <a:prstGeom prst="rect">
            <a:avLst/>
          </a:prstGeom>
          <a:solidFill>
            <a:srgbClr val="B03F00"/>
          </a:solidFill>
          <a:ln w="12700">
            <a:solidFill>
              <a:schemeClr val="bg1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土石流警戒值</a:t>
            </a:r>
            <a:endParaRPr kumimoji="0" lang="en-US" altLang="zh-TW" sz="1452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350</a:t>
            </a:r>
            <a:r>
              <a:rPr kumimoji="0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ｍｍ</a:t>
            </a:r>
            <a:endParaRPr kumimoji="0" lang="en-US" altLang="zh-TW" sz="1452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保全對象人數</a:t>
            </a:r>
            <a:endParaRPr kumimoji="0" lang="en-US" altLang="zh-TW" sz="1452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209</a:t>
            </a:r>
            <a:r>
              <a:rPr kumimoji="0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</a:t>
            </a:r>
          </a:p>
        </p:txBody>
      </p:sp>
      <p:sp>
        <p:nvSpPr>
          <p:cNvPr id="13" name="矩形 12"/>
          <p:cNvSpPr/>
          <p:nvPr/>
        </p:nvSpPr>
        <p:spPr>
          <a:xfrm>
            <a:off x="8353445" y="1800434"/>
            <a:ext cx="1300356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潛勢溪流</a:t>
            </a:r>
          </a:p>
        </p:txBody>
      </p:sp>
      <p:sp>
        <p:nvSpPr>
          <p:cNvPr id="24" name="矩形 23"/>
          <p:cNvSpPr/>
          <p:nvPr/>
        </p:nvSpPr>
        <p:spPr>
          <a:xfrm>
            <a:off x="9475101" y="6454228"/>
            <a:ext cx="4571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18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560512" y="4792892"/>
            <a:ext cx="1345874" cy="1351100"/>
            <a:chOff x="6590206" y="678041"/>
            <a:chExt cx="1345874" cy="1351100"/>
          </a:xfrm>
        </p:grpSpPr>
        <p:sp>
          <p:nvSpPr>
            <p:cNvPr id="25" name="矩形 24"/>
            <p:cNvSpPr/>
            <p:nvPr/>
          </p:nvSpPr>
          <p:spPr>
            <a:xfrm>
              <a:off x="6590206" y="678041"/>
              <a:ext cx="1270112" cy="1299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6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26" name="Picture 2" descr="2013-08-01_165819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1" r="24304" b="72125"/>
            <a:stretch/>
          </p:blipFill>
          <p:spPr bwMode="auto">
            <a:xfrm>
              <a:off x="6701054" y="773826"/>
              <a:ext cx="228610" cy="207804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6976307" y="758792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避難收容處所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6955898" y="1524779"/>
              <a:ext cx="944786" cy="207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土石流影響範圍</a:t>
              </a:r>
            </a:p>
          </p:txBody>
        </p:sp>
        <p:pic>
          <p:nvPicPr>
            <p:cNvPr id="43" name="Picture 14" descr="直昇機起降點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506" y="1033970"/>
              <a:ext cx="261268" cy="118741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6677038" y="1257392"/>
              <a:ext cx="248203" cy="1940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/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45" name="Group 10"/>
            <p:cNvGrpSpPr>
              <a:grpSpLocks/>
            </p:cNvGrpSpPr>
            <p:nvPr/>
          </p:nvGrpSpPr>
          <p:grpSpPr bwMode="auto">
            <a:xfrm>
              <a:off x="6662569" y="1688411"/>
              <a:ext cx="264075" cy="340730"/>
              <a:chOff x="103691094" y="108431045"/>
              <a:chExt cx="864000" cy="468000"/>
            </a:xfrm>
          </p:grpSpPr>
          <p:sp>
            <p:nvSpPr>
              <p:cNvPr id="50" name="Rectangle 11"/>
              <p:cNvSpPr>
                <a:spLocks noChangeArrowheads="1"/>
              </p:cNvSpPr>
              <p:nvPr/>
            </p:nvSpPr>
            <p:spPr bwMode="auto">
              <a:xfrm>
                <a:off x="103691094" y="108431045"/>
                <a:ext cx="864000" cy="46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3181" tIns="33181" rIns="33181" bIns="331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147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51" name="AutoShape 12"/>
              <p:cNvCxnSpPr>
                <a:cxnSpLocks noChangeShapeType="1"/>
                <a:stCxn id="50" idx="1"/>
                <a:endCxn id="50" idx="3"/>
              </p:cNvCxnSpPr>
              <p:nvPr/>
            </p:nvCxnSpPr>
            <p:spPr bwMode="auto">
              <a:xfrm rot="10800000" flipH="1" flipV="1">
                <a:off x="103691094" y="108665045"/>
                <a:ext cx="864000" cy="1"/>
              </a:xfrm>
              <a:prstGeom prst="bentConnector5">
                <a:avLst>
                  <a:gd name="adj1" fmla="val 30778"/>
                  <a:gd name="adj2" fmla="val -5"/>
                  <a:gd name="adj3" fmla="val 92981"/>
                </a:avLst>
              </a:prstGeom>
              <a:noFill/>
              <a:ln w="57150" algn="ctr">
                <a:solidFill>
                  <a:srgbClr val="0070C0"/>
                </a:solidFill>
                <a:miter lim="800000"/>
                <a:headEnd/>
                <a:tailEnd/>
              </a:ln>
              <a:effectLst>
                <a:glow rad="25400">
                  <a:schemeClr val="bg1">
                    <a:alpha val="38000"/>
                  </a:schemeClr>
                </a:glow>
                <a:outerShdw dist="35921" dir="2700000" algn="ctr" rotWithShape="0">
                  <a:srgbClr val="CCCCCC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6955897" y="1757265"/>
              <a:ext cx="923399" cy="203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土石流潛勢溪流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6955898" y="990849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直升機起降點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6955898" y="1269818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疏散避難方向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endParaRPr>
            </a:p>
          </p:txBody>
        </p:sp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8986" y="1558294"/>
              <a:ext cx="236545" cy="130117"/>
            </a:xfrm>
            <a:prstGeom prst="rect">
              <a:avLst/>
            </a:prstGeom>
          </p:spPr>
        </p:pic>
      </p:grpSp>
      <p:grpSp>
        <p:nvGrpSpPr>
          <p:cNvPr id="29" name="群組 28"/>
          <p:cNvGrpSpPr/>
          <p:nvPr/>
        </p:nvGrpSpPr>
        <p:grpSpPr>
          <a:xfrm>
            <a:off x="474659" y="4652665"/>
            <a:ext cx="1411318" cy="1580168"/>
            <a:chOff x="6609184" y="678041"/>
            <a:chExt cx="1411318" cy="1580168"/>
          </a:xfrm>
        </p:grpSpPr>
        <p:sp>
          <p:nvSpPr>
            <p:cNvPr id="30" name="矩形 29"/>
            <p:cNvSpPr/>
            <p:nvPr/>
          </p:nvSpPr>
          <p:spPr>
            <a:xfrm>
              <a:off x="6609184" y="678041"/>
              <a:ext cx="1387130" cy="1580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6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1" name="Picture 2" descr="2013-08-01_165819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1" r="24304" b="72125"/>
            <a:stretch/>
          </p:blipFill>
          <p:spPr bwMode="auto">
            <a:xfrm>
              <a:off x="6701054" y="773826"/>
              <a:ext cx="228610" cy="207804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6928532" y="758792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避難收容處所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6908123" y="1524779"/>
              <a:ext cx="944786" cy="207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土石流影響範圍</a:t>
              </a:r>
            </a:p>
          </p:txBody>
        </p:sp>
        <p:pic>
          <p:nvPicPr>
            <p:cNvPr id="34" name="Picture 14" descr="直昇機起降點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506" y="1033970"/>
              <a:ext cx="261268" cy="118741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AutoShape 9"/>
            <p:cNvSpPr>
              <a:spLocks noChangeArrowheads="1"/>
            </p:cNvSpPr>
            <p:nvPr/>
          </p:nvSpPr>
          <p:spPr bwMode="auto">
            <a:xfrm>
              <a:off x="6677038" y="1257392"/>
              <a:ext cx="248203" cy="1940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/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36" name="Group 10"/>
            <p:cNvGrpSpPr>
              <a:grpSpLocks/>
            </p:cNvGrpSpPr>
            <p:nvPr/>
          </p:nvGrpSpPr>
          <p:grpSpPr bwMode="auto">
            <a:xfrm>
              <a:off x="6662569" y="1688411"/>
              <a:ext cx="264075" cy="340730"/>
              <a:chOff x="103691094" y="108431045"/>
              <a:chExt cx="864000" cy="468000"/>
            </a:xfrm>
          </p:grpSpPr>
          <p:sp>
            <p:nvSpPr>
              <p:cNvPr id="52" name="Rectangle 11"/>
              <p:cNvSpPr>
                <a:spLocks noChangeArrowheads="1"/>
              </p:cNvSpPr>
              <p:nvPr/>
            </p:nvSpPr>
            <p:spPr bwMode="auto">
              <a:xfrm>
                <a:off x="103691094" y="108431045"/>
                <a:ext cx="864000" cy="46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3181" tIns="33181" rIns="33181" bIns="331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147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53" name="AutoShape 12"/>
              <p:cNvCxnSpPr>
                <a:cxnSpLocks noChangeShapeType="1"/>
                <a:stCxn id="52" idx="1"/>
                <a:endCxn id="52" idx="3"/>
              </p:cNvCxnSpPr>
              <p:nvPr/>
            </p:nvCxnSpPr>
            <p:spPr bwMode="auto">
              <a:xfrm rot="10800000" flipH="1" flipV="1">
                <a:off x="103691094" y="108665045"/>
                <a:ext cx="864000" cy="1"/>
              </a:xfrm>
              <a:prstGeom prst="bentConnector5">
                <a:avLst>
                  <a:gd name="adj1" fmla="val 30778"/>
                  <a:gd name="adj2" fmla="val -5"/>
                  <a:gd name="adj3" fmla="val 92981"/>
                </a:avLst>
              </a:prstGeom>
              <a:noFill/>
              <a:ln w="57150" algn="ctr">
                <a:solidFill>
                  <a:srgbClr val="0070C0"/>
                </a:solidFill>
                <a:miter lim="800000"/>
                <a:headEnd/>
                <a:tailEnd/>
              </a:ln>
              <a:effectLst>
                <a:glow rad="25400">
                  <a:schemeClr val="bg1">
                    <a:alpha val="38000"/>
                  </a:schemeClr>
                </a:glow>
                <a:outerShdw dist="35921" dir="2700000" algn="ctr" rotWithShape="0">
                  <a:srgbClr val="CCCCCC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6908122" y="1757265"/>
              <a:ext cx="923399" cy="203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土石流潛勢溪流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6908123" y="990849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直升機起降點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6908123" y="1269818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疏散避難方向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endParaRPr>
            </a:p>
          </p:txBody>
        </p:sp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8986" y="1558294"/>
              <a:ext cx="236545" cy="130117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6670506" y="2020267"/>
              <a:ext cx="238493" cy="13011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6897216" y="1981775"/>
              <a:ext cx="1123286" cy="207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大規模崩塌</a:t>
              </a: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影響範圍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794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-19798" y="131501"/>
            <a:ext cx="1650766" cy="9857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66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高雄市</a:t>
            </a:r>
            <a:endParaRPr kumimoji="0" lang="en-US" altLang="zh-TW" sz="3266" b="1" i="0" u="none" strike="noStrike" kern="1200" cap="none" spc="0" normalizeH="0" baseline="0" noProof="0" dirty="0">
              <a:ln w="3175">
                <a:solidFill>
                  <a:srgbClr val="B03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40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那瑪夏區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291264" y="1329461"/>
            <a:ext cx="1095848" cy="31079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532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瑪雅里</a:t>
            </a:r>
          </a:p>
        </p:txBody>
      </p:sp>
      <p:sp>
        <p:nvSpPr>
          <p:cNvPr id="26" name="AutoShape 2" descr="「警察局LOGO」的圖片搜尋結果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44137" y="-349197"/>
            <a:ext cx="298444" cy="29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533" tIns="44767" rIns="89533" bIns="447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91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28464" y="4922967"/>
            <a:ext cx="1408280" cy="1467562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 algn="in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本里里長</a:t>
            </a:r>
            <a:endParaRPr kumimoji="1" lang="en-US" altLang="zh-TW" sz="16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許利滿</a:t>
            </a:r>
            <a:endParaRPr kumimoji="1" lang="en-US" altLang="zh-TW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連絡電話</a:t>
            </a:r>
            <a:endParaRPr kumimoji="1" lang="en-US" altLang="zh-TW" sz="16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07-6701001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 </a:t>
            </a:r>
          </a:p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行動電話</a:t>
            </a:r>
            <a:endParaRPr kumimoji="1" lang="en-US" altLang="zh-TW" sz="16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0" algn="ctr" defTabSz="4147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633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0981-578444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1880685" y="131501"/>
            <a:ext cx="7723746" cy="39946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996" b="0" i="0" u="none" strike="noStrike" kern="1200" cap="none" spc="0" normalizeH="0" baseline="0" noProof="0" dirty="0">
                <a:ln w="6350">
                  <a:noFill/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災　害　防　救　資　訊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 rot="10800000" flipV="1">
            <a:off x="5144659" y="649001"/>
            <a:ext cx="2220781" cy="1229355"/>
          </a:xfrm>
          <a:prstGeom prst="rect">
            <a:avLst/>
          </a:prstGeom>
          <a:solidFill>
            <a:srgbClr val="FFFFFF">
              <a:alpha val="74902"/>
            </a:srgbClr>
          </a:solidFill>
          <a:ln w="31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1" lang="zh-TW" altLang="en-US" sz="1633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避難收容處所</a:t>
            </a:r>
            <a:endParaRPr kumimoji="1" lang="en-US" altLang="zh-TW" sz="1633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259232" marR="0" lvl="0" indent="-259232" algn="l" defTabSz="8295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民權國小</a:t>
            </a:r>
            <a:b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容納人數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：</a:t>
            </a:r>
            <a: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300</a:t>
            </a:r>
            <a:b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平和巷</a:t>
            </a:r>
            <a: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220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07-6701129</a:t>
            </a:r>
            <a:endParaRPr kumimoji="1" lang="zh-TW" altLang="zh-TW" sz="145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 flipV="1">
            <a:off x="1880684" y="640179"/>
            <a:ext cx="3102234" cy="2587761"/>
          </a:xfrm>
          <a:prstGeom prst="rect">
            <a:avLst/>
          </a:prstGeom>
          <a:solidFill>
            <a:srgbClr val="FFFFFF">
              <a:alpha val="74902"/>
            </a:srgbClr>
          </a:solidFill>
          <a:ln w="127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633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災害通報單位</a:t>
            </a:r>
          </a:p>
          <a:p>
            <a:pPr marL="258029" lvl="0" indent="-258029" defTabSz="895327" fontAlgn="base">
              <a:spcBef>
                <a:spcPts val="544"/>
              </a:spcBef>
              <a:spcAft>
                <a:spcPct val="0"/>
              </a:spcAft>
              <a:buFont typeface="微軟正黑體" panose="020B0604030504040204" pitchFamily="34" charset="-120"/>
              <a:buChar char="※"/>
              <a:defRPr/>
            </a:pP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那瑪夏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區災害應變中心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07-6701001</a:t>
            </a:r>
          </a:p>
          <a:p>
            <a:pPr marL="258029" lvl="0" indent="-258029" defTabSz="895327" fontAlgn="base">
              <a:spcBef>
                <a:spcPct val="0"/>
              </a:spcBef>
              <a:spcAft>
                <a:spcPct val="0"/>
              </a:spcAft>
              <a:buFont typeface="微軟正黑體" panose="020B0604030504040204" pitchFamily="34" charset="-120"/>
              <a:buChar char="※"/>
              <a:defRPr/>
            </a:pP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高雄市災害應變中心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07-8316119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水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土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保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持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局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臺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南分局緊急應變小組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06-2688280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水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土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保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持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局土石流災害應變小組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049-2394234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水土保持局災情通報免付費電話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</a:br>
            <a:r>
              <a:rPr kumimoji="1" lang="zh-TW" altLang="en-US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0800-246246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0800000" flipV="1">
            <a:off x="1880684" y="3321279"/>
            <a:ext cx="3102234" cy="3069250"/>
          </a:xfrm>
          <a:prstGeom prst="rect">
            <a:avLst/>
          </a:prstGeom>
          <a:solidFill>
            <a:srgbClr val="FFFFFF">
              <a:alpha val="74902"/>
            </a:srgbClr>
          </a:solidFill>
          <a:ln w="127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633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警消醫療單位</a:t>
            </a:r>
          </a:p>
          <a:p>
            <a:pPr marL="259232" marR="0" lvl="0" indent="-259232" algn="l" defTabSz="8295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en-US" sz="1452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那瑪夏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分駐所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地址：平和巷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250</a:t>
            </a: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07-6701168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那瑪夏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消防分隊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地址：平和巷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6-2</a:t>
            </a: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07-6701440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那瑪夏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區衛生所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地址：平和巷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252</a:t>
            </a: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07-6701142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衛生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福利部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旗山醫院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地址：旗山區中學路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60</a:t>
            </a: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07-6613811 </a:t>
            </a:r>
            <a:endParaRPr kumimoji="1" lang="zh-TW" altLang="zh-TW" sz="145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481626" y="1095038"/>
            <a:ext cx="2122806" cy="15765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26767" y="6442502"/>
            <a:ext cx="4571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19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21"/>
          <p:cNvSpPr txBox="1"/>
          <p:nvPr/>
        </p:nvSpPr>
        <p:spPr>
          <a:xfrm>
            <a:off x="232352" y="4647445"/>
            <a:ext cx="1408280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kumimoji="1" lang="zh-TW" altLang="en-US" sz="1089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更新日期</a:t>
            </a:r>
            <a:r>
              <a:rPr kumimoji="1" lang="en-US" altLang="zh-TW" sz="1089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112.3.16</a:t>
            </a:r>
            <a:endParaRPr kumimoji="1" lang="zh-TW" altLang="en-US" sz="1089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 rot="10800000" flipV="1">
            <a:off x="5142917" y="2022143"/>
            <a:ext cx="2220781" cy="971279"/>
          </a:xfrm>
          <a:prstGeom prst="rect">
            <a:avLst/>
          </a:prstGeom>
          <a:solidFill>
            <a:srgbClr val="FFFFFF">
              <a:alpha val="74902"/>
            </a:srgbClr>
          </a:solidFill>
          <a:ln w="3175" algn="in">
            <a:noFill/>
            <a:prstDash val="sys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b="1" i="0" u="sng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直升機起降點</a:t>
            </a:r>
            <a:endParaRPr kumimoji="1" lang="en-US" altLang="zh-TW" sz="1633" b="1" i="0" u="sng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324041" lvl="0" indent="-324041" defTabSz="829544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/>
            </a:pPr>
            <a:r>
              <a:rPr kumimoji="1" lang="zh-TW" altLang="en-US" sz="127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民生國小操場</a:t>
            </a:r>
            <a:br>
              <a:rPr kumimoji="1" lang="en-US" altLang="zh-TW" sz="127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27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</a:t>
            </a:r>
            <a:r>
              <a:rPr kumimoji="1" lang="zh-TW" altLang="en-US" sz="127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大光巷</a:t>
            </a:r>
            <a:r>
              <a:rPr kumimoji="1" lang="en-US" altLang="zh-TW" sz="127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159</a:t>
            </a:r>
            <a:r>
              <a:rPr kumimoji="1" lang="zh-TW" altLang="en-US" sz="127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27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27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27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07-6701233</a:t>
            </a:r>
            <a:endParaRPr kumimoji="1" lang="zh-TW" altLang="zh-TW" sz="127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17" y="3318976"/>
            <a:ext cx="4344277" cy="30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1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3639" cy="645422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316263" y="151036"/>
            <a:ext cx="1374721" cy="1395510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84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高雄市</a:t>
            </a:r>
            <a:endParaRPr kumimoji="0" lang="en-US" altLang="zh-TW" sz="3084" b="1" i="0" u="none" strike="noStrike" kern="1200" cap="none" spc="0" normalizeH="0" baseline="0" noProof="0" dirty="0">
              <a:ln w="3175">
                <a:solidFill>
                  <a:srgbClr val="B03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300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那瑪夏區</a:t>
            </a:r>
            <a:endParaRPr kumimoji="0" lang="en-US" altLang="zh-TW" sz="2300" b="1" i="0" u="none" strike="noStrike" kern="1200" cap="none" spc="0" normalizeH="0" baseline="0" noProof="0" dirty="0">
              <a:ln w="3175">
                <a:solidFill>
                  <a:srgbClr val="B03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84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瑪雅里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299371" y="1791942"/>
            <a:ext cx="1404318" cy="45397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35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319649" y="2256299"/>
            <a:ext cx="1374980" cy="1600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高市</a:t>
            </a:r>
            <a:r>
              <a:rPr kumimoji="0" lang="en-US" altLang="zh-TW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DF006</a:t>
            </a: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高市</a:t>
            </a:r>
            <a:r>
              <a:rPr kumimoji="0" lang="en-US" altLang="zh-TW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DF066</a:t>
            </a: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高市</a:t>
            </a:r>
            <a:r>
              <a:rPr kumimoji="0" lang="en-US" altLang="zh-TW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DF067</a:t>
            </a: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高市</a:t>
            </a:r>
            <a:r>
              <a:rPr kumimoji="0" lang="en-US" altLang="zh-TW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DF068</a:t>
            </a: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高市</a:t>
            </a:r>
            <a:r>
              <a:rPr kumimoji="0" lang="en-US" altLang="zh-TW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DF069</a:t>
            </a:r>
            <a:r>
              <a:rPr kumimoji="0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高市</a:t>
            </a:r>
            <a:r>
              <a:rPr kumimoji="0" lang="en-US" altLang="zh-TW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DF086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8354998" y="5468442"/>
            <a:ext cx="1300356" cy="986167"/>
          </a:xfrm>
          <a:prstGeom prst="rect">
            <a:avLst/>
          </a:prstGeom>
          <a:solidFill>
            <a:srgbClr val="B03F00"/>
          </a:solidFill>
          <a:ln w="12700">
            <a:solidFill>
              <a:schemeClr val="bg1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土石流警戒值</a:t>
            </a:r>
            <a:endParaRPr kumimoji="0" lang="en-US" altLang="zh-TW" sz="1452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350</a:t>
            </a:r>
            <a:r>
              <a:rPr kumimoji="0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ｍｍ</a:t>
            </a:r>
            <a:endParaRPr kumimoji="0" lang="en-US" altLang="zh-TW" sz="1452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保全對象人數</a:t>
            </a:r>
            <a:endParaRPr kumimoji="0" lang="en-US" altLang="zh-TW" sz="1452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434</a:t>
            </a:r>
            <a:r>
              <a:rPr kumimoji="0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</a:t>
            </a:r>
          </a:p>
        </p:txBody>
      </p:sp>
      <p:sp>
        <p:nvSpPr>
          <p:cNvPr id="13" name="矩形 12"/>
          <p:cNvSpPr/>
          <p:nvPr/>
        </p:nvSpPr>
        <p:spPr>
          <a:xfrm>
            <a:off x="8353445" y="1800434"/>
            <a:ext cx="1300356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潛勢溪流</a:t>
            </a:r>
          </a:p>
        </p:txBody>
      </p:sp>
      <p:sp>
        <p:nvSpPr>
          <p:cNvPr id="30" name="矩形 29"/>
          <p:cNvSpPr/>
          <p:nvPr/>
        </p:nvSpPr>
        <p:spPr>
          <a:xfrm>
            <a:off x="9475101" y="6454228"/>
            <a:ext cx="4571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20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6753200" y="3356992"/>
            <a:ext cx="1368753" cy="1335892"/>
            <a:chOff x="6567327" y="693249"/>
            <a:chExt cx="1368753" cy="1335892"/>
          </a:xfrm>
        </p:grpSpPr>
        <p:sp>
          <p:nvSpPr>
            <p:cNvPr id="24" name="矩形 23"/>
            <p:cNvSpPr/>
            <p:nvPr/>
          </p:nvSpPr>
          <p:spPr>
            <a:xfrm>
              <a:off x="6567327" y="693249"/>
              <a:ext cx="1270112" cy="1299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6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25" name="Picture 2" descr="2013-08-01_165819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1" r="24304" b="72125"/>
            <a:stretch/>
          </p:blipFill>
          <p:spPr bwMode="auto">
            <a:xfrm>
              <a:off x="6701054" y="773826"/>
              <a:ext cx="228610" cy="207804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6976307" y="758792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避難收容處所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6955898" y="1524779"/>
              <a:ext cx="944786" cy="207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土石流影響範圍</a:t>
              </a:r>
            </a:p>
          </p:txBody>
        </p:sp>
        <p:pic>
          <p:nvPicPr>
            <p:cNvPr id="32" name="Picture 14" descr="直昇機起降點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506" y="1033970"/>
              <a:ext cx="261268" cy="118741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6677038" y="1257392"/>
              <a:ext cx="248203" cy="1940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/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34" name="Group 10"/>
            <p:cNvGrpSpPr>
              <a:grpSpLocks/>
            </p:cNvGrpSpPr>
            <p:nvPr/>
          </p:nvGrpSpPr>
          <p:grpSpPr bwMode="auto">
            <a:xfrm>
              <a:off x="6662569" y="1688411"/>
              <a:ext cx="264075" cy="340730"/>
              <a:chOff x="103691094" y="108431045"/>
              <a:chExt cx="864000" cy="468000"/>
            </a:xfrm>
          </p:grpSpPr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103691094" y="108431045"/>
                <a:ext cx="864000" cy="46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3181" tIns="33181" rIns="33181" bIns="331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147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40" name="AutoShape 12"/>
              <p:cNvCxnSpPr>
                <a:cxnSpLocks noChangeShapeType="1"/>
                <a:stCxn id="39" idx="1"/>
                <a:endCxn id="39" idx="3"/>
              </p:cNvCxnSpPr>
              <p:nvPr/>
            </p:nvCxnSpPr>
            <p:spPr bwMode="auto">
              <a:xfrm rot="10800000" flipH="1" flipV="1">
                <a:off x="103691094" y="108665045"/>
                <a:ext cx="864000" cy="1"/>
              </a:xfrm>
              <a:prstGeom prst="bentConnector5">
                <a:avLst>
                  <a:gd name="adj1" fmla="val 30778"/>
                  <a:gd name="adj2" fmla="val -5"/>
                  <a:gd name="adj3" fmla="val 92981"/>
                </a:avLst>
              </a:prstGeom>
              <a:noFill/>
              <a:ln w="57150" algn="ctr">
                <a:solidFill>
                  <a:srgbClr val="0070C0"/>
                </a:solidFill>
                <a:miter lim="800000"/>
                <a:headEnd/>
                <a:tailEnd/>
              </a:ln>
              <a:effectLst>
                <a:glow rad="25400">
                  <a:schemeClr val="bg1">
                    <a:alpha val="38000"/>
                  </a:schemeClr>
                </a:glow>
                <a:outerShdw dist="35921" dir="2700000" algn="ctr" rotWithShape="0">
                  <a:srgbClr val="CCCCCC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6955897" y="1757265"/>
              <a:ext cx="923399" cy="203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土石流潛勢溪流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6955898" y="990849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直升機起降點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6955898" y="1269818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疏散避難方向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endParaRPr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8986" y="1558294"/>
              <a:ext cx="236545" cy="130117"/>
            </a:xfrm>
            <a:prstGeom prst="rect">
              <a:avLst/>
            </a:prstGeom>
          </p:spPr>
        </p:pic>
      </p:grpSp>
      <p:grpSp>
        <p:nvGrpSpPr>
          <p:cNvPr id="26" name="群組 25"/>
          <p:cNvGrpSpPr/>
          <p:nvPr/>
        </p:nvGrpSpPr>
        <p:grpSpPr>
          <a:xfrm>
            <a:off x="6647431" y="3216765"/>
            <a:ext cx="1411318" cy="1580168"/>
            <a:chOff x="6609184" y="678041"/>
            <a:chExt cx="1411318" cy="1580168"/>
          </a:xfrm>
        </p:grpSpPr>
        <p:sp>
          <p:nvSpPr>
            <p:cNvPr id="27" name="矩形 26"/>
            <p:cNvSpPr/>
            <p:nvPr/>
          </p:nvSpPr>
          <p:spPr>
            <a:xfrm>
              <a:off x="6609184" y="678041"/>
              <a:ext cx="1387130" cy="1580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6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28" name="Picture 2" descr="2013-08-01_165819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1" r="24304" b="72125"/>
            <a:stretch/>
          </p:blipFill>
          <p:spPr bwMode="auto">
            <a:xfrm>
              <a:off x="6701054" y="773826"/>
              <a:ext cx="228610" cy="207804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6928532" y="758792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避難收容處所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6908123" y="1524779"/>
              <a:ext cx="944786" cy="207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土石流影響範圍</a:t>
              </a:r>
            </a:p>
          </p:txBody>
        </p:sp>
        <p:pic>
          <p:nvPicPr>
            <p:cNvPr id="43" name="Picture 14" descr="直昇機起降點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506" y="1033970"/>
              <a:ext cx="261268" cy="118741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6677038" y="1257392"/>
              <a:ext cx="248203" cy="1940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/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45" name="Group 10"/>
            <p:cNvGrpSpPr>
              <a:grpSpLocks/>
            </p:cNvGrpSpPr>
            <p:nvPr/>
          </p:nvGrpSpPr>
          <p:grpSpPr bwMode="auto">
            <a:xfrm>
              <a:off x="6662569" y="1688411"/>
              <a:ext cx="264075" cy="340730"/>
              <a:chOff x="103691094" y="108431045"/>
              <a:chExt cx="864000" cy="468000"/>
            </a:xfrm>
          </p:grpSpPr>
          <p:sp>
            <p:nvSpPr>
              <p:cNvPr id="52" name="Rectangle 11"/>
              <p:cNvSpPr>
                <a:spLocks noChangeArrowheads="1"/>
              </p:cNvSpPr>
              <p:nvPr/>
            </p:nvSpPr>
            <p:spPr bwMode="auto">
              <a:xfrm>
                <a:off x="103691094" y="108431045"/>
                <a:ext cx="864000" cy="46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3181" tIns="33181" rIns="33181" bIns="331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147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53" name="AutoShape 12"/>
              <p:cNvCxnSpPr>
                <a:cxnSpLocks noChangeShapeType="1"/>
                <a:stCxn id="52" idx="1"/>
                <a:endCxn id="52" idx="3"/>
              </p:cNvCxnSpPr>
              <p:nvPr/>
            </p:nvCxnSpPr>
            <p:spPr bwMode="auto">
              <a:xfrm rot="10800000" flipH="1" flipV="1">
                <a:off x="103691094" y="108665045"/>
                <a:ext cx="864000" cy="1"/>
              </a:xfrm>
              <a:prstGeom prst="bentConnector5">
                <a:avLst>
                  <a:gd name="adj1" fmla="val 30778"/>
                  <a:gd name="adj2" fmla="val -5"/>
                  <a:gd name="adj3" fmla="val 92981"/>
                </a:avLst>
              </a:prstGeom>
              <a:noFill/>
              <a:ln w="57150" algn="ctr">
                <a:solidFill>
                  <a:srgbClr val="0070C0"/>
                </a:solidFill>
                <a:miter lim="800000"/>
                <a:headEnd/>
                <a:tailEnd/>
              </a:ln>
              <a:effectLst>
                <a:glow rad="25400">
                  <a:schemeClr val="bg1">
                    <a:alpha val="38000"/>
                  </a:schemeClr>
                </a:glow>
                <a:outerShdw dist="35921" dir="2700000" algn="ctr" rotWithShape="0">
                  <a:srgbClr val="CCCCCC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6908122" y="1757265"/>
              <a:ext cx="923399" cy="203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土石流潛勢溪流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6908123" y="990849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直升機起降點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6908123" y="1269818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疏散避難方向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endParaRPr>
            </a:p>
          </p:txBody>
        </p:sp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8986" y="1558294"/>
              <a:ext cx="236545" cy="130117"/>
            </a:xfrm>
            <a:prstGeom prst="rect">
              <a:avLst/>
            </a:prstGeom>
          </p:spPr>
        </p:pic>
        <p:sp>
          <p:nvSpPr>
            <p:cNvPr id="50" name="矩形 49"/>
            <p:cNvSpPr/>
            <p:nvPr/>
          </p:nvSpPr>
          <p:spPr>
            <a:xfrm>
              <a:off x="6670506" y="2020267"/>
              <a:ext cx="238493" cy="13011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6897216" y="1981775"/>
              <a:ext cx="1123286" cy="207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大規模崩塌</a:t>
              </a: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影響範圍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42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-55258" y="202843"/>
            <a:ext cx="1650766" cy="9857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66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高雄市</a:t>
            </a:r>
            <a:endParaRPr kumimoji="0" lang="en-US" altLang="zh-TW" sz="3266" b="1" i="0" u="none" strike="noStrike" kern="1200" cap="none" spc="0" normalizeH="0" baseline="0" noProof="0" dirty="0">
              <a:ln w="3175">
                <a:solidFill>
                  <a:srgbClr val="B03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40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那瑪夏區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318003" y="1111233"/>
            <a:ext cx="1095848" cy="34427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43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南沙魯里</a:t>
            </a:r>
          </a:p>
        </p:txBody>
      </p:sp>
      <p:sp>
        <p:nvSpPr>
          <p:cNvPr id="26" name="AutoShape 2" descr="「警察局LOGO」的圖片搜尋結果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44137" y="-349197"/>
            <a:ext cx="298444" cy="29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533" tIns="44767" rIns="89533" bIns="447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91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61787" y="4974940"/>
            <a:ext cx="1408280" cy="1467562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 algn="in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本里里長</a:t>
            </a:r>
            <a:endParaRPr kumimoji="1" lang="en-US" altLang="zh-TW" sz="16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劉陳玉梅</a:t>
            </a:r>
            <a:endParaRPr kumimoji="1" lang="en-US" altLang="zh-TW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連絡電話</a:t>
            </a:r>
            <a:endParaRPr kumimoji="1" lang="en-US" altLang="zh-TW" sz="16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 </a:t>
            </a:r>
            <a:r>
              <a:rPr kumimoji="0" lang="en-US" altLang="zh-TW" sz="16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07-6701110</a:t>
            </a:r>
            <a:endParaRPr kumimoji="1" lang="en-US" altLang="zh-TW" sz="145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行動電話</a:t>
            </a:r>
            <a:endParaRPr kumimoji="1" lang="en-US" altLang="zh-TW" sz="16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0" marR="0" lvl="0" indent="0" algn="ctr" defTabSz="4147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0933-375787</a:t>
            </a:r>
            <a:endParaRPr kumimoji="1" lang="en-US" altLang="zh-TW" sz="145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880685" y="131501"/>
            <a:ext cx="7723746" cy="39946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996" b="0" i="0" u="none" strike="noStrike" kern="1200" cap="none" spc="0" normalizeH="0" baseline="0" noProof="0" dirty="0">
                <a:ln w="6350">
                  <a:noFill/>
                </a:ln>
                <a:solidFill>
                  <a:sysClr val="windowText" lastClr="0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災　害　防　救　資　訊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 flipV="1">
            <a:off x="1880684" y="640179"/>
            <a:ext cx="3102234" cy="2587761"/>
          </a:xfrm>
          <a:prstGeom prst="rect">
            <a:avLst/>
          </a:prstGeom>
          <a:solidFill>
            <a:srgbClr val="FFFFFF">
              <a:alpha val="74902"/>
            </a:srgbClr>
          </a:solidFill>
          <a:ln w="127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633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災害通報單位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ts val="544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那瑪夏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區災害應變中心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07-6701001</a:t>
            </a:r>
          </a:p>
          <a:p>
            <a:pPr marL="258029" lvl="0" indent="-258029" defTabSz="895327" fontAlgn="base">
              <a:spcBef>
                <a:spcPct val="0"/>
              </a:spcBef>
              <a:spcAft>
                <a:spcPct val="0"/>
              </a:spcAft>
              <a:buFont typeface="微軟正黑體" panose="020B0604030504040204" pitchFamily="34" charset="-120"/>
              <a:buChar char="※"/>
              <a:defRPr/>
            </a:pP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高雄市災害應變中心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07-8316119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水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土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保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持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局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臺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南分局緊急應變小組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06-2688280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水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土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保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持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局土石流災害應變小組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049-2394234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水土保持局災情通報免付費電話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</a:br>
            <a:r>
              <a:rPr kumimoji="1" lang="zh-TW" altLang="en-US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0800-246246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 rot="10800000" flipV="1">
            <a:off x="1880684" y="3321279"/>
            <a:ext cx="3102234" cy="3069250"/>
          </a:xfrm>
          <a:prstGeom prst="rect">
            <a:avLst/>
          </a:prstGeom>
          <a:solidFill>
            <a:srgbClr val="FFFFFF">
              <a:alpha val="74902"/>
            </a:srgbClr>
          </a:solidFill>
          <a:ln w="12700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633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警消醫療單位</a:t>
            </a:r>
          </a:p>
          <a:p>
            <a:pPr marL="259232" marR="0" lvl="0" indent="-259232" algn="l" defTabSz="8295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en-US" sz="1452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那瑪夏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分駐所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地址：平和巷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250</a:t>
            </a: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07-6701168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那瑪夏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消防分隊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地址：平和巷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6-2</a:t>
            </a: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07-6701440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那瑪夏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區衛生所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地址：平和巷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252</a:t>
            </a: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07-6701142</a:t>
            </a:r>
          </a:p>
          <a:p>
            <a:pPr marL="258029" marR="0" lvl="0" indent="-258029" algn="l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軟正黑體" panose="020B0604030504040204" pitchFamily="34" charset="-120"/>
              <a:buChar char="※"/>
              <a:tabLst/>
              <a:defRPr/>
            </a:pP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衛生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福利部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旗山醫院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地址：旗山區中學路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60</a:t>
            </a: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07-6613811 </a:t>
            </a:r>
            <a:endParaRPr kumimoji="1" lang="zh-TW" altLang="zh-TW" sz="145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767" y="6442502"/>
            <a:ext cx="4571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 rot="10800000" flipV="1">
            <a:off x="5144659" y="649001"/>
            <a:ext cx="2220781" cy="1229355"/>
          </a:xfrm>
          <a:prstGeom prst="rect">
            <a:avLst/>
          </a:prstGeom>
          <a:solidFill>
            <a:srgbClr val="FFFFFF">
              <a:alpha val="74902"/>
            </a:srgbClr>
          </a:solidFill>
          <a:ln w="31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1" lang="zh-TW" altLang="en-US" sz="1633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避難收容處所</a:t>
            </a:r>
            <a:endParaRPr kumimoji="1" lang="en-US" altLang="zh-TW" sz="1633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marL="259232" lvl="0" indent="-259232" defTabSz="829544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民權國小</a:t>
            </a:r>
            <a:b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容納人數</a:t>
            </a: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：</a:t>
            </a:r>
            <a: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300</a:t>
            </a:r>
            <a:b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地址：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平和巷</a:t>
            </a:r>
            <a: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220</a:t>
            </a:r>
            <a:r>
              <a:rPr kumimoji="1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號</a:t>
            </a:r>
            <a:br>
              <a:rPr kumimoji="1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4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電話：</a:t>
            </a:r>
            <a:r>
              <a:rPr kumimoji="1" lang="en-US" altLang="zh-TW" sz="1452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07-6701319</a:t>
            </a:r>
            <a:endParaRPr kumimoji="1" lang="zh-TW" altLang="zh-TW" sz="1452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481626" y="1095038"/>
            <a:ext cx="2122806" cy="15765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字方塊 21"/>
          <p:cNvSpPr txBox="1"/>
          <p:nvPr/>
        </p:nvSpPr>
        <p:spPr>
          <a:xfrm>
            <a:off x="232352" y="4707353"/>
            <a:ext cx="1408280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4772"/>
            <a:r>
              <a:rPr kumimoji="1" lang="zh-TW" altLang="en-US" sz="1089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更新日期</a:t>
            </a:r>
            <a:r>
              <a:rPr kumimoji="1" lang="en-US" altLang="zh-TW" sz="1089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112.3.16</a:t>
            </a:r>
            <a:endParaRPr kumimoji="1" lang="zh-TW" altLang="en-US" sz="1089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 rot="10800000" flipV="1">
            <a:off x="5144659" y="2010148"/>
            <a:ext cx="2220781" cy="971279"/>
          </a:xfrm>
          <a:prstGeom prst="rect">
            <a:avLst/>
          </a:prstGeom>
          <a:solidFill>
            <a:srgbClr val="FFFFFF">
              <a:alpha val="74902"/>
            </a:srgbClr>
          </a:solidFill>
          <a:ln w="3175" algn="in">
            <a:noFill/>
            <a:prstDash val="sys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35813" tIns="35813" rIns="35813" bIns="35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95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33" b="1" i="0" u="sng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直升機起降點</a:t>
            </a:r>
            <a:endParaRPr kumimoji="1" lang="en-US" altLang="zh-TW" sz="1633" b="1" i="0" u="sng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324041" lvl="0" indent="-324041" defTabSz="829544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/>
            </a:pPr>
            <a:r>
              <a:rPr kumimoji="1" lang="zh-TW" altLang="en-US" sz="127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露營地</a:t>
            </a:r>
            <a:br>
              <a:rPr kumimoji="1" lang="en-US" altLang="zh-TW" sz="127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</a:br>
            <a:r>
              <a:rPr kumimoji="1" lang="zh-TW" altLang="zh-TW" sz="127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地址</a:t>
            </a:r>
            <a:r>
              <a:rPr kumimoji="1" lang="en-US" altLang="zh-TW" sz="127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:</a:t>
            </a:r>
            <a:r>
              <a:rPr kumimoji="1" lang="zh-TW" altLang="en-US" sz="127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那瑪夏區民族平台</a:t>
            </a:r>
            <a:endParaRPr kumimoji="1" lang="zh-TW" altLang="zh-TW" sz="127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59" y="3321279"/>
            <a:ext cx="4341017" cy="30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6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77269" cy="645422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316263" y="151035"/>
            <a:ext cx="1374721" cy="1274836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84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高雄市</a:t>
            </a:r>
            <a:endParaRPr kumimoji="0" lang="en-US" altLang="zh-TW" sz="3084" b="1" i="0" u="none" strike="noStrike" kern="1200" cap="none" spc="0" normalizeH="0" baseline="0" noProof="0" dirty="0">
              <a:ln w="3175">
                <a:solidFill>
                  <a:srgbClr val="B03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300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那瑪夏區</a:t>
            </a:r>
            <a:endParaRPr kumimoji="0" lang="en-US" altLang="zh-TW" sz="2300" b="1" i="0" u="none" strike="noStrike" kern="1200" cap="none" spc="0" normalizeH="0" baseline="0" noProof="0" dirty="0">
              <a:ln w="3175">
                <a:solidFill>
                  <a:srgbClr val="B03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300" b="1" i="0" u="none" strike="noStrike" kern="1200" cap="none" spc="0" normalizeH="0" baseline="0" noProof="0" dirty="0">
                <a:ln w="3175">
                  <a:solidFill>
                    <a:srgbClr val="B03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南沙魯里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340329" y="1643869"/>
            <a:ext cx="1404318" cy="45397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35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354998" y="2097839"/>
            <a:ext cx="1374980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高市</a:t>
            </a:r>
            <a:r>
              <a:rPr kumimoji="0" lang="en-US" altLang="zh-TW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DF007</a:t>
            </a: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高市</a:t>
            </a:r>
            <a:r>
              <a:rPr kumimoji="0" lang="en-US" altLang="zh-TW" sz="163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DF070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8354998" y="5468442"/>
            <a:ext cx="1300356" cy="986167"/>
          </a:xfrm>
          <a:prstGeom prst="rect">
            <a:avLst/>
          </a:prstGeom>
          <a:solidFill>
            <a:srgbClr val="B03F00"/>
          </a:solidFill>
          <a:ln w="12700">
            <a:solidFill>
              <a:schemeClr val="bg1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土石流警戒值</a:t>
            </a:r>
            <a:endParaRPr kumimoji="0" lang="en-US" altLang="zh-TW" sz="1452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350</a:t>
            </a:r>
            <a:r>
              <a:rPr kumimoji="0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ｍｍ</a:t>
            </a:r>
            <a:endParaRPr kumimoji="0" lang="en-US" altLang="zh-TW" sz="1452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保全對象人數</a:t>
            </a:r>
            <a:endParaRPr kumimoji="0" lang="en-US" altLang="zh-TW" sz="1452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403</a:t>
            </a:r>
            <a:r>
              <a:rPr kumimoji="0" lang="zh-TW" altLang="en-US" sz="1452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</a:t>
            </a:r>
          </a:p>
        </p:txBody>
      </p:sp>
      <p:sp>
        <p:nvSpPr>
          <p:cNvPr id="13" name="矩形 12"/>
          <p:cNvSpPr/>
          <p:nvPr/>
        </p:nvSpPr>
        <p:spPr>
          <a:xfrm>
            <a:off x="8390628" y="1670478"/>
            <a:ext cx="1300356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潛勢溪流</a:t>
            </a:r>
          </a:p>
        </p:txBody>
      </p:sp>
      <p:sp>
        <p:nvSpPr>
          <p:cNvPr id="29" name="矩形 28"/>
          <p:cNvSpPr/>
          <p:nvPr/>
        </p:nvSpPr>
        <p:spPr>
          <a:xfrm>
            <a:off x="9475101" y="6454228"/>
            <a:ext cx="4571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22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416496" y="4094522"/>
            <a:ext cx="1345874" cy="1351100"/>
            <a:chOff x="6590206" y="678041"/>
            <a:chExt cx="1345874" cy="1351100"/>
          </a:xfrm>
        </p:grpSpPr>
        <p:sp>
          <p:nvSpPr>
            <p:cNvPr id="24" name="矩形 23"/>
            <p:cNvSpPr/>
            <p:nvPr/>
          </p:nvSpPr>
          <p:spPr>
            <a:xfrm>
              <a:off x="6590206" y="678041"/>
              <a:ext cx="1270112" cy="1299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6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25" name="Picture 2" descr="2013-08-01_165819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1" r="24304" b="72125"/>
            <a:stretch/>
          </p:blipFill>
          <p:spPr bwMode="auto">
            <a:xfrm>
              <a:off x="6701054" y="773826"/>
              <a:ext cx="228610" cy="207804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6976307" y="758792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避難收容處所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6955898" y="1524779"/>
              <a:ext cx="944786" cy="207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土石流影響範圍</a:t>
              </a:r>
            </a:p>
          </p:txBody>
        </p:sp>
        <p:pic>
          <p:nvPicPr>
            <p:cNvPr id="31" name="Picture 14" descr="直昇機起降點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506" y="1033970"/>
              <a:ext cx="261268" cy="118741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>
              <a:off x="6677038" y="1257392"/>
              <a:ext cx="248203" cy="1940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/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33" name="Group 10"/>
            <p:cNvGrpSpPr>
              <a:grpSpLocks/>
            </p:cNvGrpSpPr>
            <p:nvPr/>
          </p:nvGrpSpPr>
          <p:grpSpPr bwMode="auto">
            <a:xfrm>
              <a:off x="6662569" y="1688411"/>
              <a:ext cx="264075" cy="340730"/>
              <a:chOff x="103691094" y="108431045"/>
              <a:chExt cx="864000" cy="468000"/>
            </a:xfrm>
          </p:grpSpPr>
          <p:sp>
            <p:nvSpPr>
              <p:cNvPr id="38" name="Rectangle 11"/>
              <p:cNvSpPr>
                <a:spLocks noChangeArrowheads="1"/>
              </p:cNvSpPr>
              <p:nvPr/>
            </p:nvSpPr>
            <p:spPr bwMode="auto">
              <a:xfrm>
                <a:off x="103691094" y="108431045"/>
                <a:ext cx="864000" cy="46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3181" tIns="33181" rIns="33181" bIns="331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147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39" name="AutoShape 12"/>
              <p:cNvCxnSpPr>
                <a:cxnSpLocks noChangeShapeType="1"/>
                <a:stCxn id="38" idx="1"/>
                <a:endCxn id="38" idx="3"/>
              </p:cNvCxnSpPr>
              <p:nvPr/>
            </p:nvCxnSpPr>
            <p:spPr bwMode="auto">
              <a:xfrm rot="10800000" flipH="1" flipV="1">
                <a:off x="103691094" y="108665045"/>
                <a:ext cx="864000" cy="1"/>
              </a:xfrm>
              <a:prstGeom prst="bentConnector5">
                <a:avLst>
                  <a:gd name="adj1" fmla="val 30778"/>
                  <a:gd name="adj2" fmla="val -5"/>
                  <a:gd name="adj3" fmla="val 92981"/>
                </a:avLst>
              </a:prstGeom>
              <a:noFill/>
              <a:ln w="57150" algn="ctr">
                <a:solidFill>
                  <a:srgbClr val="0070C0"/>
                </a:solidFill>
                <a:miter lim="800000"/>
                <a:headEnd/>
                <a:tailEnd/>
              </a:ln>
              <a:effectLst>
                <a:glow rad="25400">
                  <a:schemeClr val="bg1">
                    <a:alpha val="38000"/>
                  </a:schemeClr>
                </a:glow>
                <a:outerShdw dist="35921" dir="2700000" algn="ctr" rotWithShape="0">
                  <a:srgbClr val="CCCCCC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6955897" y="1757265"/>
              <a:ext cx="923399" cy="203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土石流潛勢溪流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6955898" y="990849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直升機起降點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6955898" y="1269818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疏散避難方向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endParaRPr>
            </a:p>
          </p:txBody>
        </p:sp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8986" y="1558294"/>
              <a:ext cx="236545" cy="130117"/>
            </a:xfrm>
            <a:prstGeom prst="rect">
              <a:avLst/>
            </a:prstGeom>
          </p:spPr>
        </p:pic>
      </p:grpSp>
      <p:grpSp>
        <p:nvGrpSpPr>
          <p:cNvPr id="27" name="群組 26"/>
          <p:cNvGrpSpPr/>
          <p:nvPr/>
        </p:nvGrpSpPr>
        <p:grpSpPr>
          <a:xfrm>
            <a:off x="400803" y="4094522"/>
            <a:ext cx="1411318" cy="1580168"/>
            <a:chOff x="6609184" y="678041"/>
            <a:chExt cx="1411318" cy="1580168"/>
          </a:xfrm>
        </p:grpSpPr>
        <p:sp>
          <p:nvSpPr>
            <p:cNvPr id="28" name="矩形 27"/>
            <p:cNvSpPr/>
            <p:nvPr/>
          </p:nvSpPr>
          <p:spPr>
            <a:xfrm>
              <a:off x="6609184" y="678041"/>
              <a:ext cx="1387130" cy="1580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6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40" name="Picture 2" descr="2013-08-01_165819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1" r="24304" b="72125"/>
            <a:stretch/>
          </p:blipFill>
          <p:spPr bwMode="auto">
            <a:xfrm>
              <a:off x="6701054" y="773826"/>
              <a:ext cx="228610" cy="207804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6928532" y="758792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避難收容處所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6908123" y="1524779"/>
              <a:ext cx="944786" cy="207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土石流影響範圍</a:t>
              </a:r>
            </a:p>
          </p:txBody>
        </p:sp>
        <p:pic>
          <p:nvPicPr>
            <p:cNvPr id="43" name="Picture 14" descr="直昇機起降點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506" y="1033970"/>
              <a:ext cx="261268" cy="118741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6677038" y="1257392"/>
              <a:ext cx="248203" cy="1940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>
              <a:glow rad="25400">
                <a:schemeClr val="bg1">
                  <a:alpha val="38000"/>
                </a:schemeClr>
              </a:glow>
              <a:outerShdw dist="35921" dir="2700000" algn="ctr" rotWithShape="0">
                <a:srgbClr val="CCCCCC"/>
              </a:outerShdw>
            </a:effectLst>
            <a:extLst/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45" name="Group 10"/>
            <p:cNvGrpSpPr>
              <a:grpSpLocks/>
            </p:cNvGrpSpPr>
            <p:nvPr/>
          </p:nvGrpSpPr>
          <p:grpSpPr bwMode="auto">
            <a:xfrm>
              <a:off x="6662569" y="1688411"/>
              <a:ext cx="264075" cy="340730"/>
              <a:chOff x="103691094" y="108431045"/>
              <a:chExt cx="864000" cy="468000"/>
            </a:xfrm>
          </p:grpSpPr>
          <p:sp>
            <p:nvSpPr>
              <p:cNvPr id="52" name="Rectangle 11"/>
              <p:cNvSpPr>
                <a:spLocks noChangeArrowheads="1"/>
              </p:cNvSpPr>
              <p:nvPr/>
            </p:nvSpPr>
            <p:spPr bwMode="auto">
              <a:xfrm>
                <a:off x="103691094" y="108431045"/>
                <a:ext cx="864000" cy="46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3181" tIns="33181" rIns="33181" bIns="331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147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4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53" name="AutoShape 12"/>
              <p:cNvCxnSpPr>
                <a:cxnSpLocks noChangeShapeType="1"/>
                <a:stCxn id="52" idx="1"/>
                <a:endCxn id="52" idx="3"/>
              </p:cNvCxnSpPr>
              <p:nvPr/>
            </p:nvCxnSpPr>
            <p:spPr bwMode="auto">
              <a:xfrm rot="10800000" flipH="1" flipV="1">
                <a:off x="103691094" y="108665045"/>
                <a:ext cx="864000" cy="1"/>
              </a:xfrm>
              <a:prstGeom prst="bentConnector5">
                <a:avLst>
                  <a:gd name="adj1" fmla="val 30778"/>
                  <a:gd name="adj2" fmla="val -5"/>
                  <a:gd name="adj3" fmla="val 92981"/>
                </a:avLst>
              </a:prstGeom>
              <a:noFill/>
              <a:ln w="57150" algn="ctr">
                <a:solidFill>
                  <a:srgbClr val="0070C0"/>
                </a:solidFill>
                <a:miter lim="800000"/>
                <a:headEnd/>
                <a:tailEnd/>
              </a:ln>
              <a:effectLst>
                <a:glow rad="25400">
                  <a:schemeClr val="bg1">
                    <a:alpha val="38000"/>
                  </a:schemeClr>
                </a:glow>
                <a:outerShdw dist="35921" dir="2700000" algn="ctr" rotWithShape="0">
                  <a:srgbClr val="CCCCCC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6908122" y="1757265"/>
              <a:ext cx="923399" cy="203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土石流潛勢溪流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6908123" y="990849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直升機起降點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6908123" y="1269818"/>
              <a:ext cx="959773" cy="185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疏散避難方向</a:t>
              </a:r>
              <a:endParaRPr kumimoji="1" lang="zh-TW" altLang="zh-TW" sz="90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endParaRPr>
            </a:p>
          </p:txBody>
        </p:sp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8986" y="1558294"/>
              <a:ext cx="236545" cy="130117"/>
            </a:xfrm>
            <a:prstGeom prst="rect">
              <a:avLst/>
            </a:prstGeom>
          </p:spPr>
        </p:pic>
        <p:sp>
          <p:nvSpPr>
            <p:cNvPr id="50" name="矩形 49"/>
            <p:cNvSpPr/>
            <p:nvPr/>
          </p:nvSpPr>
          <p:spPr>
            <a:xfrm>
              <a:off x="6670506" y="2020267"/>
              <a:ext cx="238493" cy="13011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6897216" y="1981775"/>
              <a:ext cx="1123286" cy="207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3181" tIns="33181" rIns="33181" bIns="3318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907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大規模崩塌</a:t>
              </a:r>
              <a:r>
                <a:rPr kumimoji="1" lang="zh-TW" altLang="zh-TW" sz="90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itchFamily="18" charset="-120"/>
                </a:rPr>
                <a:t>影響範圍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858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55093</TotalTime>
  <Words>820</Words>
  <Application>Microsoft Office PowerPoint</Application>
  <PresentationFormat>A4 紙張 (210x297 公釐)</PresentationFormat>
  <Paragraphs>154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Calibri Light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1</dc:creator>
  <cp:lastModifiedBy>nukdpc</cp:lastModifiedBy>
  <cp:revision>610</cp:revision>
  <dcterms:created xsi:type="dcterms:W3CDTF">2014-06-24T10:03:34Z</dcterms:created>
  <dcterms:modified xsi:type="dcterms:W3CDTF">2023-03-28T01:36:00Z</dcterms:modified>
</cp:coreProperties>
</file>