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63" r:id="rId2"/>
    <p:sldMasterId id="2147483690" r:id="rId3"/>
  </p:sldMasterIdLst>
  <p:notesMasterIdLst>
    <p:notesMasterId r:id="rId25"/>
  </p:notesMasterIdLst>
  <p:handoutMasterIdLst>
    <p:handoutMasterId r:id="rId26"/>
  </p:handoutMasterIdLst>
  <p:sldIdLst>
    <p:sldId id="421" r:id="rId4"/>
    <p:sldId id="261" r:id="rId5"/>
    <p:sldId id="259" r:id="rId6"/>
    <p:sldId id="257" r:id="rId7"/>
    <p:sldId id="364" r:id="rId8"/>
    <p:sldId id="365" r:id="rId9"/>
    <p:sldId id="414" r:id="rId10"/>
    <p:sldId id="415" r:id="rId11"/>
    <p:sldId id="416" r:id="rId12"/>
    <p:sldId id="417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422" r:id="rId22"/>
    <p:sldId id="423" r:id="rId23"/>
    <p:sldId id="420" r:id="rId24"/>
  </p:sldIdLst>
  <p:sldSz cx="9906000" cy="6858000" type="A4"/>
  <p:notesSz cx="6858000" cy="9144000"/>
  <p:defaultTextStyle>
    <a:defPPr>
      <a:defRPr lang="zh-TW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orient="horz">
          <p15:clr>
            <a:srgbClr val="A4A3A4"/>
          </p15:clr>
        </p15:guide>
        <p15:guide id="3">
          <p15:clr>
            <a:srgbClr val="A4A3A4"/>
          </p15:clr>
        </p15:guide>
        <p15:guide id="4" pos="62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319"/>
    <a:srgbClr val="663300"/>
    <a:srgbClr val="3E1F00"/>
    <a:srgbClr val="163C46"/>
    <a:srgbClr val="492303"/>
    <a:srgbClr val="5F173D"/>
    <a:srgbClr val="592713"/>
    <a:srgbClr val="624E44"/>
    <a:srgbClr val="1A5F17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2512" autoAdjust="0"/>
  </p:normalViewPr>
  <p:slideViewPr>
    <p:cSldViewPr>
      <p:cViewPr varScale="1">
        <p:scale>
          <a:sx n="114" d="100"/>
          <a:sy n="114" d="100"/>
        </p:scale>
        <p:origin x="870" y="108"/>
      </p:cViewPr>
      <p:guideLst>
        <p:guide orient="horz" pos="4319"/>
        <p:guide orient="horz"/>
        <p:guide/>
        <p:guide pos="62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5247C-0D20-4016-A23F-8135B9237D7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C8FEB-0DA4-4934-B8F8-64BF0DD9385C}" type="datetimeFigureOut">
              <a:rPr lang="zh-TW" altLang="en-US" smtClean="0"/>
              <a:t>2023/6/16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57700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085B5-E3BE-490F-9B4E-4575899875D8}" type="datetimeFigureOut">
              <a:rPr lang="zh-TW" altLang="en-US" smtClean="0"/>
              <a:t>2023/6/16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FAFC1-E46A-4B60-8022-385C13DE34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39227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FAFC1-E46A-4B60-8022-385C13DE34B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3705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FAFC1-E46A-4B60-8022-385C13DE34B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004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 hidden="1"/>
          <p:cNvGrpSpPr/>
          <p:nvPr userDrawn="1"/>
        </p:nvGrpSpPr>
        <p:grpSpPr>
          <a:xfrm>
            <a:off x="-6202239" y="1916833"/>
            <a:ext cx="11398779" cy="9698609"/>
            <a:chOff x="-5725144" y="1916832"/>
            <a:chExt cx="10521950" cy="9698609"/>
          </a:xfrm>
        </p:grpSpPr>
        <p:pic>
          <p:nvPicPr>
            <p:cNvPr id="35" name="Picture 3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4F81BD"/>
                </a:clrFrom>
                <a:clrTo>
                  <a:srgbClr val="4F81B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-5725144" y="1916832"/>
              <a:ext cx="10521950" cy="9626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橢圓 35"/>
            <p:cNvSpPr/>
            <p:nvPr userDrawn="1"/>
          </p:nvSpPr>
          <p:spPr>
            <a:xfrm>
              <a:off x="-5653136" y="1988840"/>
              <a:ext cx="10225136" cy="9626601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2"/>
            <a:ext cx="9906000" cy="6858000"/>
          </a:xfrm>
          <a:prstGeom prst="rect">
            <a:avLst/>
          </a:prstGeom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A6544-824E-4B2F-B7AA-6D24A80F48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0119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bg>
      <p:bgPr>
        <a:solidFill>
          <a:srgbClr val="FE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6" name="橢圓 5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9" name="橢圓 8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</p:spTree>
    <p:extLst>
      <p:ext uri="{BB962C8B-B14F-4D97-AF65-F5344CB8AC3E}">
        <p14:creationId xmlns:p14="http://schemas.microsoft.com/office/powerpoint/2010/main" val="349997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bg>
      <p:bgPr>
        <a:solidFill>
          <a:srgbClr val="FFA6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B03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D64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FA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FA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59539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bg>
      <p:bgPr>
        <a:solidFill>
          <a:srgbClr val="FFA6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B03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D64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</p:spTree>
    <p:extLst>
      <p:ext uri="{BB962C8B-B14F-4D97-AF65-F5344CB8AC3E}">
        <p14:creationId xmlns:p14="http://schemas.microsoft.com/office/powerpoint/2010/main" val="3591730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bg>
      <p:bgPr>
        <a:solidFill>
          <a:srgbClr val="FFD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926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AC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FD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FD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1650746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bg>
      <p:bgPr>
        <a:solidFill>
          <a:srgbClr val="FFD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926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AC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</p:spTree>
    <p:extLst>
      <p:ext uri="{BB962C8B-B14F-4D97-AF65-F5344CB8AC3E}">
        <p14:creationId xmlns:p14="http://schemas.microsoft.com/office/powerpoint/2010/main" val="3813411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bg>
      <p:bgPr>
        <a:solidFill>
          <a:srgbClr val="F0F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76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9C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0F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0F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2880137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及物件">
    <p:bg>
      <p:bgPr>
        <a:solidFill>
          <a:srgbClr val="F0F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6" name="橢圓 5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9" name="橢圓 8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76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9C9A00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</p:spTree>
    <p:extLst>
      <p:ext uri="{BB962C8B-B14F-4D97-AF65-F5344CB8AC3E}">
        <p14:creationId xmlns:p14="http://schemas.microsoft.com/office/powerpoint/2010/main" val="25311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bg>
      <p:bgPr>
        <a:solidFill>
          <a:srgbClr val="BDDC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2C4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BDD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BDD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1638986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及物件">
    <p:bg>
      <p:bgPr>
        <a:solidFill>
          <a:srgbClr val="BDDC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2C4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</p:spTree>
    <p:extLst>
      <p:ext uri="{BB962C8B-B14F-4D97-AF65-F5344CB8AC3E}">
        <p14:creationId xmlns:p14="http://schemas.microsoft.com/office/powerpoint/2010/main" val="3204965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bg>
      <p:bgPr>
        <a:solidFill>
          <a:srgbClr val="7E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236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297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cxnSp>
        <p:nvCxnSpPr>
          <p:cNvPr id="6" name="直線接點 5"/>
          <p:cNvCxnSpPr>
            <a:endCxn id="11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7E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11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7E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410261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A6544-824E-4B2F-B7AA-6D24A80F48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325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bg>
      <p:bgPr>
        <a:solidFill>
          <a:srgbClr val="7E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236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297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</p:spTree>
    <p:extLst>
      <p:ext uri="{BB962C8B-B14F-4D97-AF65-F5344CB8AC3E}">
        <p14:creationId xmlns:p14="http://schemas.microsoft.com/office/powerpoint/2010/main" val="1229550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投影片">
    <p:bg>
      <p:bgPr>
        <a:solidFill>
          <a:srgbClr val="90D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043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05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90D7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90D7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2470203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及物件">
    <p:bg>
      <p:bgPr>
        <a:solidFill>
          <a:srgbClr val="90D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043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05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</p:spTree>
    <p:extLst>
      <p:ext uri="{BB962C8B-B14F-4D97-AF65-F5344CB8AC3E}">
        <p14:creationId xmlns:p14="http://schemas.microsoft.com/office/powerpoint/2010/main" val="1546343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bg>
      <p:bgPr>
        <a:solidFill>
          <a:srgbClr val="DFB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5A2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DFBD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DFBD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2161918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bg>
      <p:bgPr>
        <a:solidFill>
          <a:srgbClr val="DFB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6" name="橢圓 5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9" name="橢圓 8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5A2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</p:spTree>
    <p:extLst>
      <p:ext uri="{BB962C8B-B14F-4D97-AF65-F5344CB8AC3E}">
        <p14:creationId xmlns:p14="http://schemas.microsoft.com/office/powerpoint/2010/main" val="297197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2D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DF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DF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3541250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及物件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6" name="橢圓 5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9" name="橢圓 8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2D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</p:spTree>
    <p:extLst>
      <p:ext uri="{BB962C8B-B14F-4D97-AF65-F5344CB8AC3E}">
        <p14:creationId xmlns:p14="http://schemas.microsoft.com/office/powerpoint/2010/main" val="2620604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bg>
      <p:bgPr>
        <a:solidFill>
          <a:srgbClr val="B3B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000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000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B3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B3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3508620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bg>
      <p:bgPr>
        <a:solidFill>
          <a:srgbClr val="B3B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000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000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</p:spTree>
    <p:extLst>
      <p:ext uri="{BB962C8B-B14F-4D97-AF65-F5344CB8AC3E}">
        <p14:creationId xmlns:p14="http://schemas.microsoft.com/office/powerpoint/2010/main" val="4152595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bg>
      <p:bgPr>
        <a:solidFill>
          <a:srgbClr val="F0D2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6A3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0D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0D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413486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131581"/>
            <a:ext cx="9922599" cy="6120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80725520"/>
              </p:ext>
            </p:extLst>
          </p:nvPr>
        </p:nvGraphicFramePr>
        <p:xfrm>
          <a:off x="3152800" y="906585"/>
          <a:ext cx="6624735" cy="56134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2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4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76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200" b="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</a:t>
                      </a:r>
                      <a:endParaRPr lang="zh-TW" sz="12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0808" marR="50808" marT="24873" marB="248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200" b="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</a:t>
                      </a:r>
                      <a:endParaRPr lang="zh-TW" sz="12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0808" marR="50808" marT="24873" marB="248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200" b="0" kern="12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警戒區範圍</a:t>
                      </a:r>
                      <a:endParaRPr lang="zh-TW" sz="1200" b="0" kern="1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0808" marR="50808" marT="24873" marB="248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200" b="0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土石流警戒累積雨量</a:t>
                      </a: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(mm)</a:t>
                      </a:r>
                      <a:endParaRPr lang="zh-TW" sz="1200" b="0" kern="1200" dirty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0808" marR="50808" marT="24873" marB="248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9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200" b="0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警戒區座落</a:t>
                      </a: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sz="1200" b="0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土石流潛勢溪流總數</a:t>
                      </a: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sz="1200" b="0" kern="1200" dirty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0808" marR="50808" marT="24873" marB="248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200" b="0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土石流潛勢溪流數</a:t>
                      </a: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sz="1200" b="0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條</a:t>
                      </a: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sz="1200" b="0" kern="1200" dirty="0">
                        <a:solidFill>
                          <a:schemeClr val="lt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0808" marR="50808" marT="24873" marB="248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636">
                <a:tc row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200" b="0" kern="12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endParaRPr lang="en-US" altLang="zh-TW" sz="1200" b="0" kern="12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200" b="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200" b="0" kern="12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雄</a:t>
                      </a:r>
                      <a:endParaRPr lang="zh-TW" sz="1200" b="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zh-TW" sz="1200" b="0" kern="12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200" b="0" kern="12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</a:t>
                      </a:r>
                      <a:endParaRPr lang="zh-TW" sz="1200" b="0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0808" marR="50808" marT="24873" marB="248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桃源區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拉芙蘭里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(5)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、梅山里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、復興里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、建山里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endParaRPr lang="en-US" altLang="zh-TW" sz="1200" b="0" u="none" strike="noStrike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高中里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、桃源里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、勤和里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1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那瑪夏區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南沙魯里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、達卡努瓦里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(6)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、瑪雅里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(6)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74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六龜區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7286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大津里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、中興里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(5)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、文武里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、荖濃里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endParaRPr lang="en-US" altLang="zh-TW" sz="1200" b="0" u="none" strike="noStrike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107286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寶來里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、六龜里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、新發里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(15)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、興龍里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350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3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甲仙區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大田里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、小林里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、西安里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、和安里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endParaRPr lang="en-US" altLang="zh-TW" sz="1200" b="0" u="none" strike="noStrike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東安里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、關山里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17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1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杉林區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木梓里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、集來里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1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茂林區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多納里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、茂林里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、萬山里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450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1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旗山區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東平里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(8)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23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美濃區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中圳里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、獅山里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、福安里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、廣林里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</a:t>
                      </a:r>
                      <a:endParaRPr lang="en-US" altLang="zh-TW" sz="1200" b="0" u="none" strike="noStrike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※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瀰濃里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與福安里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DF039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為同一條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1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內門區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金竹里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、永富里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、永吉里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550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11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鼓山區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桃源里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550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11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田寮區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新興里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600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11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岡山區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華崗里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600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11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阿蓮區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zh-TW" altLang="en-US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復安里</a:t>
                      </a:r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(1)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u="none" strike="noStrike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650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24" marR="8824" marT="86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1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200" b="0" kern="12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小計</a:t>
                      </a:r>
                      <a:endParaRPr lang="zh-TW" sz="1200" b="0" kern="100" dirty="0">
                        <a:effectLst/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0808" marR="50808" marT="24873" marB="248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sz="12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847" marR="54847" marT="27424" marB="2742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200" b="0" kern="100" dirty="0"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115</a:t>
                      </a:r>
                      <a:endParaRPr lang="zh-TW" sz="1200" b="0" kern="100" dirty="0">
                        <a:effectLst/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0808" marR="50808" marT="24873" marB="248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sz="1200" b="0" kern="100" dirty="0">
                        <a:effectLst/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0808" marR="50808" marT="24873" marB="248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2" name="文字方塊 11"/>
          <p:cNvSpPr txBox="1"/>
          <p:nvPr userDrawn="1"/>
        </p:nvSpPr>
        <p:spPr>
          <a:xfrm>
            <a:off x="1817344" y="110531"/>
            <a:ext cx="6222517" cy="654177"/>
          </a:xfrm>
          <a:prstGeom prst="rect">
            <a:avLst/>
          </a:prstGeom>
          <a:noFill/>
        </p:spPr>
        <p:txBody>
          <a:bodyPr wrap="none" lIns="83969" tIns="41985" rIns="83969" bIns="41985" rtlCol="0" anchor="ctr">
            <a:spAutoFit/>
          </a:bodyPr>
          <a:lstStyle/>
          <a:p>
            <a:r>
              <a:rPr lang="zh-TW" altLang="en-US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土石流災情通報專線：</a:t>
            </a:r>
            <a:r>
              <a:rPr lang="en-US" altLang="zh-TW" sz="3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0800-246-246</a:t>
            </a:r>
            <a:endParaRPr lang="zh-TW" altLang="en-US" sz="37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28464" y="873824"/>
            <a:ext cx="2827320" cy="5740184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wrap="square" lIns="83969" tIns="41985" rIns="83969" bIns="41985" rtlCol="0" anchor="ctr">
            <a:spAutoFit/>
          </a:bodyPr>
          <a:lstStyle/>
          <a:p>
            <a:pPr marL="285750" indent="-285750" algn="just">
              <a:spcBef>
                <a:spcPts val="275"/>
              </a:spcBef>
              <a:spcAft>
                <a:spcPts val="275"/>
              </a:spcAft>
              <a:buFont typeface="Wingdings" panose="05000000000000000000" pitchFamily="2" charset="2"/>
              <a:buChar char="n"/>
            </a:pPr>
            <a:r>
              <a:rPr lang="zh-TW" altLang="en-US" sz="1500" b="1" dirty="0">
                <a:solidFill>
                  <a:srgbClr val="663300"/>
                </a:solidFill>
                <a:latin typeface="微軟正黑體" pitchFamily="34" charset="-120"/>
                <a:ea typeface="微軟正黑體" pitchFamily="34" charset="-120"/>
              </a:rPr>
              <a:t>土石流防災三步驟</a:t>
            </a:r>
            <a:endParaRPr lang="en-US" altLang="zh-TW" sz="1500" b="1" dirty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9463" indent="-163274" algn="just">
              <a:buFont typeface="+mj-lt"/>
              <a:buAutoNum type="arabicPeriod"/>
            </a:pPr>
            <a:r>
              <a:rPr lang="zh-TW" altLang="en-US" sz="1300" dirty="0">
                <a:latin typeface="微軟正黑體" pitchFamily="34" charset="-120"/>
                <a:ea typeface="微軟正黑體" pitchFamily="34" charset="-120"/>
              </a:rPr>
              <a:t>備好防災物資、規劃避難路線</a:t>
            </a:r>
            <a:endParaRPr lang="en-US" altLang="zh-TW" sz="1300" dirty="0">
              <a:latin typeface="微軟正黑體" pitchFamily="34" charset="-120"/>
              <a:ea typeface="微軟正黑體" pitchFamily="34" charset="-120"/>
            </a:endParaRPr>
          </a:p>
          <a:p>
            <a:pPr marL="329463" indent="-163274" algn="just">
              <a:buFont typeface="+mj-lt"/>
              <a:buAutoNum type="arabicPeriod"/>
            </a:pPr>
            <a:r>
              <a:rPr lang="zh-TW" altLang="en-US" sz="1300" dirty="0">
                <a:latin typeface="微軟正黑體" pitchFamily="34" charset="-120"/>
                <a:ea typeface="微軟正黑體" pitchFamily="34" charset="-120"/>
              </a:rPr>
              <a:t>留意及時資訊、親友保持聯繫</a:t>
            </a:r>
            <a:endParaRPr lang="en-US" altLang="zh-TW" sz="1300" dirty="0">
              <a:latin typeface="微軟正黑體" pitchFamily="34" charset="-120"/>
              <a:ea typeface="微軟正黑體" pitchFamily="34" charset="-120"/>
            </a:endParaRPr>
          </a:p>
          <a:p>
            <a:pPr marL="329463" indent="-163274" algn="just">
              <a:buFont typeface="+mj-lt"/>
              <a:buAutoNum type="arabicPeriod"/>
            </a:pPr>
            <a:r>
              <a:rPr lang="zh-TW" altLang="en-US" sz="1300" dirty="0">
                <a:latin typeface="微軟正黑體" pitchFamily="34" charset="-120"/>
                <a:ea typeface="微軟正黑體" pitchFamily="34" charset="-120"/>
              </a:rPr>
              <a:t>隨時觀察警戒、冷靜儘速通報</a:t>
            </a:r>
            <a:endParaRPr lang="en-US" altLang="zh-TW" sz="1300" dirty="0">
              <a:latin typeface="微軟正黑體" pitchFamily="34" charset="-120"/>
              <a:ea typeface="微軟正黑體" pitchFamily="34" charset="-120"/>
            </a:endParaRPr>
          </a:p>
          <a:p>
            <a:pPr marL="285750" indent="-285750" algn="just">
              <a:spcBef>
                <a:spcPts val="275"/>
              </a:spcBef>
              <a:spcAft>
                <a:spcPts val="275"/>
              </a:spcAft>
              <a:buFont typeface="Wingdings" panose="05000000000000000000" pitchFamily="2" charset="2"/>
              <a:buChar char="n"/>
            </a:pPr>
            <a:r>
              <a:rPr lang="zh-TW" altLang="en-US" sz="1500" b="1" dirty="0">
                <a:solidFill>
                  <a:srgbClr val="663300"/>
                </a:solidFill>
                <a:latin typeface="微軟正黑體" pitchFamily="34" charset="-120"/>
                <a:ea typeface="微軟正黑體" pitchFamily="34" charset="-120"/>
              </a:rPr>
              <a:t>住家區域被宣布為警戒區域時該如何？</a:t>
            </a:r>
            <a:endParaRPr lang="en-US" altLang="zh-TW" sz="1500" b="1" dirty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9463" indent="-163274" algn="just">
              <a:buFont typeface="+mj-lt"/>
              <a:buAutoNum type="arabicPeriod"/>
            </a:pPr>
            <a:r>
              <a:rPr lang="zh-TW" altLang="en-US" sz="13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注意觀察環境變化，隨時留意大眾傳播媒體最新訊息，保持聯繫管道暢通</a:t>
            </a:r>
            <a:endParaRPr lang="en-US" altLang="zh-TW" sz="13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9463" indent="-163274" algn="just">
              <a:buFont typeface="+mj-lt"/>
              <a:buAutoNum type="arabicPeriod"/>
            </a:pPr>
            <a:r>
              <a:rPr lang="zh-TW" altLang="en-US" sz="13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配合區公所及當地警消單位安排前往安全避難收容場所。</a:t>
            </a:r>
            <a:endParaRPr lang="en-US" altLang="zh-TW" sz="13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 algn="just">
              <a:spcBef>
                <a:spcPts val="275"/>
              </a:spcBef>
              <a:spcAft>
                <a:spcPts val="275"/>
              </a:spcAft>
              <a:buFont typeface="Wingdings" panose="05000000000000000000" pitchFamily="2" charset="2"/>
              <a:buChar char="n"/>
            </a:pPr>
            <a:r>
              <a:rPr lang="zh-TW" altLang="en-US" sz="1500" b="1" dirty="0">
                <a:solidFill>
                  <a:srgbClr val="663300"/>
                </a:solidFill>
                <a:latin typeface="微軟正黑體" pitchFamily="34" charset="-120"/>
                <a:ea typeface="微軟正黑體" pitchFamily="34" charset="-120"/>
              </a:rPr>
              <a:t>土石流發生徵兆</a:t>
            </a:r>
            <a:endParaRPr lang="en-US" altLang="zh-TW" sz="1500" b="1" dirty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9463" indent="-163274" algn="just">
              <a:buFont typeface="+mj-lt"/>
              <a:buAutoNum type="arabicPeriod"/>
            </a:pPr>
            <a:r>
              <a:rPr lang="zh-TW" altLang="en-US" sz="13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附近有土石流產生</a:t>
            </a:r>
            <a:endParaRPr lang="en-US" altLang="zh-TW" sz="13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9463" indent="-163274" algn="just">
              <a:buFont typeface="+mj-lt"/>
              <a:buAutoNum type="arabicPeriod"/>
            </a:pPr>
            <a:r>
              <a:rPr lang="zh-TW" altLang="en-US" sz="13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有異常山鳴</a:t>
            </a:r>
            <a:endParaRPr lang="en-US" altLang="zh-TW" sz="13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9463" indent="-163274" algn="just">
              <a:buFont typeface="+mj-lt"/>
              <a:buAutoNum type="arabicPeriod"/>
            </a:pPr>
            <a:r>
              <a:rPr lang="zh-TW" altLang="en-US" sz="13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溪水急遽減少</a:t>
            </a:r>
            <a:endParaRPr lang="en-US" altLang="zh-TW" sz="13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9463" indent="-163274" algn="just">
              <a:buFont typeface="+mj-lt"/>
              <a:buAutoNum type="arabicPeriod"/>
            </a:pPr>
            <a:r>
              <a:rPr lang="zh-TW" altLang="en-US" sz="13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溪水挾帶漂流木</a:t>
            </a:r>
            <a:endParaRPr lang="en-US" altLang="zh-TW" sz="13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9463" indent="-163274" algn="just">
              <a:buFont typeface="+mj-lt"/>
              <a:buAutoNum type="arabicPeriod"/>
            </a:pPr>
            <a:r>
              <a:rPr lang="zh-TW" altLang="en-US" sz="13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水異常混濁</a:t>
            </a:r>
            <a:endParaRPr lang="en-US" altLang="zh-TW" sz="13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endParaRPr lang="en-US" altLang="zh-TW" sz="1300" dirty="0">
              <a:latin typeface="微軟正黑體" pitchFamily="34" charset="-120"/>
              <a:ea typeface="微軟正黑體" pitchFamily="34" charset="-120"/>
            </a:endParaRPr>
          </a:p>
          <a:p>
            <a:pPr algn="just"/>
            <a:endParaRPr lang="en-US" altLang="zh-TW" sz="1300" dirty="0">
              <a:latin typeface="微軟正黑體" pitchFamily="34" charset="-120"/>
              <a:ea typeface="微軟正黑體" pitchFamily="34" charset="-120"/>
            </a:endParaRPr>
          </a:p>
          <a:p>
            <a:pPr marL="2916" algn="just">
              <a:spcBef>
                <a:spcPts val="551"/>
              </a:spcBef>
              <a:spcAft>
                <a:spcPts val="551"/>
              </a:spcAft>
            </a:pPr>
            <a:r>
              <a:rPr lang="zh-TW" altLang="en-US" sz="1800" b="1" dirty="0">
                <a:ln w="1905"/>
                <a:gradFill>
                  <a:gsLst>
                    <a:gs pos="78000">
                      <a:srgbClr val="C00000"/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srgbClr val="5F173D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土石流≠土石流災害</a:t>
            </a:r>
            <a:endParaRPr lang="en-US" altLang="zh-TW" sz="1800" b="1" dirty="0">
              <a:ln w="1905"/>
              <a:gradFill>
                <a:gsLst>
                  <a:gs pos="78000">
                    <a:srgbClr val="C00000"/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srgbClr val="5F173D">
                    <a:alpha val="4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288665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土石流：是一種自然現象</a:t>
            </a:r>
            <a:endParaRPr lang="en-US" altLang="zh-TW" sz="12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8665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土石流無法也無必要消滅至不存在</a:t>
            </a:r>
            <a:endParaRPr lang="en-US" altLang="zh-TW" sz="12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8665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發生土石流災害才需要治理</a:t>
            </a:r>
            <a:endParaRPr lang="en-US" altLang="zh-TW" sz="12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8665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土石流研究，尚未到可以準確預報</a:t>
            </a:r>
            <a:endParaRPr lang="en-US" altLang="zh-TW" sz="12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257256" y="6431445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A6544-824E-4B2F-B7AA-6D24A80F48D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6666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bg>
      <p:bgPr>
        <a:solidFill>
          <a:srgbClr val="F0D2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6" name="橢圓 5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9" name="橢圓 8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6A3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</p:spTree>
    <p:extLst>
      <p:ext uri="{BB962C8B-B14F-4D97-AF65-F5344CB8AC3E}">
        <p14:creationId xmlns:p14="http://schemas.microsoft.com/office/powerpoint/2010/main" val="2023798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bg>
      <p:bgPr>
        <a:solidFill>
          <a:srgbClr val="F9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690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880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9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9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1661242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bg>
      <p:bgPr>
        <a:solidFill>
          <a:srgbClr val="F9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690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880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</p:spTree>
    <p:extLst>
      <p:ext uri="{BB962C8B-B14F-4D97-AF65-F5344CB8AC3E}">
        <p14:creationId xmlns:p14="http://schemas.microsoft.com/office/powerpoint/2010/main" val="9588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bg>
      <p:bgPr>
        <a:solidFill>
          <a:srgbClr val="F791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群組 59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54" name="橢圓 53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55" name="橢圓 54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56" name="橢圓 55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57" name="橢圓 56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58" name="橢圓 57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59" name="橢圓 58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8E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791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791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720" y="0"/>
            <a:ext cx="1620000" cy="6858000"/>
          </a:xfrm>
          <a:prstGeom prst="rect">
            <a:avLst/>
          </a:prstGeom>
          <a:solidFill>
            <a:srgbClr val="B40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53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物件">
    <p:bg>
      <p:bgPr>
        <a:solidFill>
          <a:srgbClr val="F791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8E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3044"/>
            <a:ext cx="1620000" cy="6858000"/>
          </a:xfrm>
          <a:prstGeom prst="rect">
            <a:avLst/>
          </a:prstGeom>
          <a:solidFill>
            <a:srgbClr val="B40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55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bg>
      <p:bgPr>
        <a:solidFill>
          <a:srgbClr val="FE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EA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EA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1687406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bg>
      <p:bgPr>
        <a:solidFill>
          <a:srgbClr val="FE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6" name="橢圓 5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9" name="橢圓 8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</p:spTree>
    <p:extLst>
      <p:ext uri="{BB962C8B-B14F-4D97-AF65-F5344CB8AC3E}">
        <p14:creationId xmlns:p14="http://schemas.microsoft.com/office/powerpoint/2010/main" val="2781262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bg>
      <p:bgPr>
        <a:solidFill>
          <a:srgbClr val="FFA6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B03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D64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FA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FA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3663173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bg>
      <p:bgPr>
        <a:solidFill>
          <a:srgbClr val="FFA6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B03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D64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67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bg>
      <p:bgPr>
        <a:solidFill>
          <a:srgbClr val="FFD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926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AC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FD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FD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16687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A6544-824E-4B2F-B7AA-6D24A80F48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01511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bg>
      <p:bgPr>
        <a:solidFill>
          <a:srgbClr val="FFD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926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AC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30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bg>
      <p:bgPr>
        <a:solidFill>
          <a:srgbClr val="F0F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76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9C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0F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0F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931813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及物件">
    <p:bg>
      <p:bgPr>
        <a:solidFill>
          <a:srgbClr val="F0F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6" name="橢圓 5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9" name="橢圓 8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tx1">
                  <a:lumMod val="75000"/>
                  <a:lumOff val="2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76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9C9A00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</p:spTree>
    <p:extLst>
      <p:ext uri="{BB962C8B-B14F-4D97-AF65-F5344CB8AC3E}">
        <p14:creationId xmlns:p14="http://schemas.microsoft.com/office/powerpoint/2010/main" val="4140970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bg>
      <p:bgPr>
        <a:solidFill>
          <a:srgbClr val="BDDC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2C4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BDD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BDD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551891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及物件">
    <p:bg>
      <p:bgPr>
        <a:solidFill>
          <a:srgbClr val="BDDC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2C4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80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bg>
      <p:bgPr>
        <a:solidFill>
          <a:srgbClr val="7E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236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297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endCxn id="11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7E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11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7E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3524700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bg>
      <p:bgPr>
        <a:solidFill>
          <a:srgbClr val="7E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236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297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471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投影片">
    <p:bg>
      <p:bgPr>
        <a:solidFill>
          <a:srgbClr val="90D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043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05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90D7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90D7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2714268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及物件">
    <p:bg>
      <p:bgPr>
        <a:solidFill>
          <a:srgbClr val="90D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043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05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83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bg>
      <p:bgPr>
        <a:solidFill>
          <a:srgbClr val="DFB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5A2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DFBD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DFBD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358622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pSp>
        <p:nvGrpSpPr>
          <p:cNvPr id="7" name="群組 6"/>
          <p:cNvGrpSpPr/>
          <p:nvPr userDrawn="1"/>
        </p:nvGrpSpPr>
        <p:grpSpPr>
          <a:xfrm>
            <a:off x="6033120" y="5229200"/>
            <a:ext cx="3744000" cy="1046692"/>
            <a:chOff x="6231191" y="5805284"/>
            <a:chExt cx="3744000" cy="1046692"/>
          </a:xfrm>
        </p:grpSpPr>
        <p:sp>
          <p:nvSpPr>
            <p:cNvPr id="22" name="文字方塊 21"/>
            <p:cNvSpPr txBox="1"/>
            <p:nvPr userDrawn="1"/>
          </p:nvSpPr>
          <p:spPr>
            <a:xfrm>
              <a:off x="6231191" y="6067146"/>
              <a:ext cx="3744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5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KAOHSIUNG</a:t>
              </a:r>
              <a:endParaRPr lang="zh-TW" altLang="en-US" sz="45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3" name="標題 1"/>
            <p:cNvSpPr txBox="1">
              <a:spLocks/>
            </p:cNvSpPr>
            <p:nvPr userDrawn="1"/>
          </p:nvSpPr>
          <p:spPr>
            <a:xfrm>
              <a:off x="7509544" y="5805284"/>
              <a:ext cx="2340000" cy="36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r>
                <a:rPr lang="zh-TW" altLang="en-US" sz="2400" b="1" dirty="0">
                  <a:ln w="12700">
                    <a:noFill/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</a:rPr>
                <a:t>土石流防災地圖</a:t>
              </a:r>
            </a:p>
          </p:txBody>
        </p:sp>
        <p:sp>
          <p:nvSpPr>
            <p:cNvPr id="24" name="標題 1"/>
            <p:cNvSpPr txBox="1">
              <a:spLocks/>
            </p:cNvSpPr>
            <p:nvPr userDrawn="1"/>
          </p:nvSpPr>
          <p:spPr>
            <a:xfrm>
              <a:off x="6573585" y="5805284"/>
              <a:ext cx="1152000" cy="36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r>
                <a:rPr lang="zh-TW" altLang="en-US" sz="2400" b="1" spc="50" dirty="0">
                  <a:ln w="13500">
                    <a:solidFill>
                      <a:schemeClr val="bg1">
                        <a:alpha val="6500"/>
                      </a:schemeClr>
                    </a:solidFill>
                    <a:prstDash val="solid"/>
                  </a:ln>
                  <a:solidFill>
                    <a:schemeClr val="bg1">
                      <a:lumMod val="95000"/>
                      <a:alpha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高雄市</a:t>
              </a:r>
            </a:p>
          </p:txBody>
        </p:sp>
      </p:grpSp>
      <p:pic>
        <p:nvPicPr>
          <p:cNvPr id="1028" name="Picture 4" descr="D:\個人資料夾\Desktop\高雄市.jpg"/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3355" b="8973"/>
          <a:stretch/>
        </p:blipFill>
        <p:spPr bwMode="auto">
          <a:xfrm>
            <a:off x="2550633" y="588433"/>
            <a:ext cx="4508720" cy="5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A6544-824E-4B2F-B7AA-6D24A80F48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26192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bg>
      <p:bgPr>
        <a:solidFill>
          <a:srgbClr val="DFB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6" name="橢圓 5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9" name="橢圓 8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5A2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</p:spTree>
    <p:extLst>
      <p:ext uri="{BB962C8B-B14F-4D97-AF65-F5344CB8AC3E}">
        <p14:creationId xmlns:p14="http://schemas.microsoft.com/office/powerpoint/2010/main" val="2477614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2D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DF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DF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34333751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及物件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6" name="橢圓 5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9" name="橢圓 8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2D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</p:spTree>
    <p:extLst>
      <p:ext uri="{BB962C8B-B14F-4D97-AF65-F5344CB8AC3E}">
        <p14:creationId xmlns:p14="http://schemas.microsoft.com/office/powerpoint/2010/main" val="2529050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bg>
      <p:bgPr>
        <a:solidFill>
          <a:srgbClr val="B3B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000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000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B3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B3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40202692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bg>
      <p:bgPr>
        <a:solidFill>
          <a:srgbClr val="B3B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000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000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871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bg>
      <p:bgPr>
        <a:solidFill>
          <a:srgbClr val="F0D2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6A3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0D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0D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2984633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bg>
      <p:bgPr>
        <a:solidFill>
          <a:srgbClr val="F0D2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6" name="橢圓 5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9" name="橢圓 8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6A3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</p:spTree>
    <p:extLst>
      <p:ext uri="{BB962C8B-B14F-4D97-AF65-F5344CB8AC3E}">
        <p14:creationId xmlns:p14="http://schemas.microsoft.com/office/powerpoint/2010/main" val="3472900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bg>
      <p:bgPr>
        <a:solidFill>
          <a:srgbClr val="F9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690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880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9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9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25222527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bg>
      <p:bgPr>
        <a:solidFill>
          <a:srgbClr val="F9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>
                <a:solidFill>
                  <a:prstClr val="white"/>
                </a:solidFill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690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0"/>
            <a:ext cx="1620000" cy="6858000"/>
          </a:xfrm>
          <a:prstGeom prst="rect">
            <a:avLst/>
          </a:prstGeom>
          <a:solidFill>
            <a:srgbClr val="880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5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pSp>
        <p:nvGrpSpPr>
          <p:cNvPr id="9" name="群組 8"/>
          <p:cNvGrpSpPr/>
          <p:nvPr userDrawn="1"/>
        </p:nvGrpSpPr>
        <p:grpSpPr>
          <a:xfrm>
            <a:off x="6162000" y="5471394"/>
            <a:ext cx="3744000" cy="1046692"/>
            <a:chOff x="6144047" y="5433050"/>
            <a:chExt cx="3744000" cy="1046692"/>
          </a:xfrm>
        </p:grpSpPr>
        <p:sp>
          <p:nvSpPr>
            <p:cNvPr id="10" name="文字方塊 9"/>
            <p:cNvSpPr txBox="1"/>
            <p:nvPr userDrawn="1"/>
          </p:nvSpPr>
          <p:spPr>
            <a:xfrm>
              <a:off x="6144047" y="5694912"/>
              <a:ext cx="3744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5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KAOHSIUNG</a:t>
              </a:r>
              <a:endParaRPr lang="zh-TW" altLang="en-US" sz="45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1" name="標題 1"/>
            <p:cNvSpPr txBox="1">
              <a:spLocks/>
            </p:cNvSpPr>
            <p:nvPr userDrawn="1"/>
          </p:nvSpPr>
          <p:spPr>
            <a:xfrm>
              <a:off x="7422400" y="5433050"/>
              <a:ext cx="2340000" cy="36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r>
                <a:rPr lang="zh-TW" altLang="en-US" sz="2400" b="1" dirty="0">
                  <a:ln w="12700">
                    <a:noFill/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</a:rPr>
                <a:t>土石流防災地圖</a:t>
              </a:r>
            </a:p>
          </p:txBody>
        </p:sp>
        <p:sp>
          <p:nvSpPr>
            <p:cNvPr id="12" name="標題 1"/>
            <p:cNvSpPr txBox="1">
              <a:spLocks/>
            </p:cNvSpPr>
            <p:nvPr userDrawn="1"/>
          </p:nvSpPr>
          <p:spPr>
            <a:xfrm>
              <a:off x="6486441" y="5433050"/>
              <a:ext cx="1152000" cy="36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r>
                <a:rPr lang="zh-TW" altLang="en-US" sz="2400" b="1" spc="50" dirty="0">
                  <a:ln w="13500">
                    <a:solidFill>
                      <a:schemeClr val="bg1">
                        <a:alpha val="6500"/>
                      </a:schemeClr>
                    </a:solidFill>
                    <a:prstDash val="solid"/>
                  </a:ln>
                  <a:solidFill>
                    <a:schemeClr val="bg1">
                      <a:lumMod val="95000"/>
                      <a:alpha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高雄市</a:t>
              </a:r>
            </a:p>
          </p:txBody>
        </p:sp>
      </p:grpSp>
      <p:pic>
        <p:nvPicPr>
          <p:cNvPr id="13" name="Picture 4" descr="D:\個人資料夾\Desktop\高雄市.jpg"/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3355" b="8973"/>
          <a:stretch/>
        </p:blipFill>
        <p:spPr bwMode="auto">
          <a:xfrm>
            <a:off x="2360712" y="588436"/>
            <a:ext cx="4508720" cy="5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5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bg>
      <p:bgPr>
        <a:solidFill>
          <a:srgbClr val="F791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群組 59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54" name="橢圓 53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55" name="橢圓 54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56" name="橢圓 55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57" name="橢圓 56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58" name="橢圓 57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59" name="橢圓 58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8E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791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791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720" y="0"/>
            <a:ext cx="1620000" cy="6858000"/>
          </a:xfrm>
          <a:prstGeom prst="rect">
            <a:avLst/>
          </a:prstGeom>
          <a:solidFill>
            <a:srgbClr val="B40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</p:spTree>
    <p:extLst>
      <p:ext uri="{BB962C8B-B14F-4D97-AF65-F5344CB8AC3E}">
        <p14:creationId xmlns:p14="http://schemas.microsoft.com/office/powerpoint/2010/main" val="204048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物件">
    <p:bg>
      <p:bgPr>
        <a:solidFill>
          <a:srgbClr val="F791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-2395547" y="-3602205"/>
            <a:ext cx="11491547" cy="11251901"/>
            <a:chOff x="3785529" y="-3843764"/>
            <a:chExt cx="12403137" cy="12403137"/>
          </a:xfrm>
        </p:grpSpPr>
        <p:sp>
          <p:nvSpPr>
            <p:cNvPr id="9" name="橢圓 8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0" name="橢圓 9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1" name="橢圓 10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2" name="橢圓 11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8E0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297140" y="6480345"/>
            <a:ext cx="7691720" cy="3032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委託單位：行政院農委會水土保持局　辦理單位：高雄市政府水利局　執行單位：國立高雄大學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286000" y="3044"/>
            <a:ext cx="1620000" cy="6858000"/>
          </a:xfrm>
          <a:prstGeom prst="rect">
            <a:avLst/>
          </a:prstGeom>
          <a:solidFill>
            <a:srgbClr val="B40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</p:spTree>
    <p:extLst>
      <p:ext uri="{BB962C8B-B14F-4D97-AF65-F5344CB8AC3E}">
        <p14:creationId xmlns:p14="http://schemas.microsoft.com/office/powerpoint/2010/main" val="319425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bg>
      <p:bgPr>
        <a:solidFill>
          <a:srgbClr val="FE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 userDrawn="1"/>
        </p:nvGrpSpPr>
        <p:grpSpPr>
          <a:xfrm>
            <a:off x="1083388" y="-3037665"/>
            <a:ext cx="11491547" cy="11251901"/>
            <a:chOff x="3785529" y="-3843764"/>
            <a:chExt cx="12403137" cy="12403137"/>
          </a:xfrm>
        </p:grpSpPr>
        <p:sp>
          <p:nvSpPr>
            <p:cNvPr id="12" name="橢圓 11"/>
            <p:cNvSpPr/>
            <p:nvPr userDrawn="1"/>
          </p:nvSpPr>
          <p:spPr>
            <a:xfrm>
              <a:off x="8055720" y="426427"/>
              <a:ext cx="3862755" cy="3862755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3" name="橢圓 12"/>
            <p:cNvSpPr/>
            <p:nvPr userDrawn="1"/>
          </p:nvSpPr>
          <p:spPr>
            <a:xfrm>
              <a:off x="7078797" y="-550496"/>
              <a:ext cx="5816600" cy="58166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7720147" y="90854"/>
              <a:ext cx="4533900" cy="4533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6069147" y="-1560146"/>
              <a:ext cx="7835900" cy="7835900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6" name="橢圓 15"/>
            <p:cNvSpPr/>
            <p:nvPr userDrawn="1"/>
          </p:nvSpPr>
          <p:spPr>
            <a:xfrm>
              <a:off x="5459058" y="-2170235"/>
              <a:ext cx="9056078" cy="9056078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  <p:sp>
          <p:nvSpPr>
            <p:cNvPr id="17" name="橢圓 16"/>
            <p:cNvSpPr/>
            <p:nvPr userDrawn="1"/>
          </p:nvSpPr>
          <p:spPr>
            <a:xfrm>
              <a:off x="3785529" y="-3843764"/>
              <a:ext cx="12403137" cy="12403137"/>
            </a:xfrm>
            <a:prstGeom prst="ellipse">
              <a:avLst/>
            </a:prstGeom>
            <a:noFill/>
            <a:ln w="9525" cmpd="dbl">
              <a:solidFill>
                <a:schemeClr val="bg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905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6433439"/>
            <a:ext cx="9906000" cy="42456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620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919"/>
          </a:p>
        </p:txBody>
      </p:sp>
      <p:cxnSp>
        <p:nvCxnSpPr>
          <p:cNvPr id="6" name="直線接點 5"/>
          <p:cNvCxnSpPr>
            <a:endCxn id="7" idx="1"/>
          </p:cNvCxnSpPr>
          <p:nvPr userDrawn="1"/>
        </p:nvCxnSpPr>
        <p:spPr>
          <a:xfrm>
            <a:off x="1620000" y="6627686"/>
            <a:ext cx="1621440" cy="1"/>
          </a:xfrm>
          <a:prstGeom prst="line">
            <a:avLst/>
          </a:prstGeom>
          <a:ln w="38100">
            <a:solidFill>
              <a:srgbClr val="FEA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>
            <a:stCxn id="7" idx="3"/>
          </p:cNvCxnSpPr>
          <p:nvPr userDrawn="1"/>
        </p:nvCxnSpPr>
        <p:spPr>
          <a:xfrm>
            <a:off x="8578100" y="6627686"/>
            <a:ext cx="1327901" cy="0"/>
          </a:xfrm>
          <a:prstGeom prst="line">
            <a:avLst/>
          </a:prstGeom>
          <a:ln w="38100">
            <a:solidFill>
              <a:srgbClr val="FEA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 userDrawn="1"/>
        </p:nvSpPr>
        <p:spPr>
          <a:xfrm>
            <a:off x="3241440" y="6480345"/>
            <a:ext cx="5336659" cy="303288"/>
          </a:xfrm>
          <a:prstGeom prst="rect">
            <a:avLst/>
          </a:prstGeom>
          <a:noFill/>
          <a:ln w="9525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71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土石流警戒警報發布後，請配合區公所、里長進行疏散撤離作業</a:t>
            </a:r>
          </a:p>
        </p:txBody>
      </p:sp>
    </p:spTree>
    <p:extLst>
      <p:ext uri="{BB962C8B-B14F-4D97-AF65-F5344CB8AC3E}">
        <p14:creationId xmlns:p14="http://schemas.microsoft.com/office/powerpoint/2010/main" val="178532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A6544-824E-4B2F-B7AA-6D24A80F48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5" r:id="rId4"/>
    <p:sldLayoutId id="2147483662" r:id="rId5"/>
    <p:sldLayoutId id="2147483661" r:id="rId6"/>
  </p:sldLayoutIdLst>
  <p:hf sldNum="0"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4FB4-FB6F-43A4-A599-15F03FB54C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712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</p:sldLayoutIdLst>
  <p:hf sldNum="0" hdr="0" ftr="0" dt="0"/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B4FB4-FB6F-43A4-A599-15F03FB54C4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4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</p:sldLayoutIdLst>
  <p:hf sldNum="0" hdr="0" ftr="0" dt="0"/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.tw/imgres?imgurl=https://pbs.twimg.com/profile_images/511674160804663296/RZm4MqIt.png&amp;imgrefurl=https://twitter.com/hccp1688&amp;docid=KYs4BQ4pMewvSM&amp;tbnid=4dhRiVHiIfTBRM:&amp;vet=1&amp;w=1389&amp;h=1389&amp;bih=766&amp;biw=1536&amp;q=%E8%AD%A6%E5%AF%9F%E5%B1%80LOGO&amp;ved=0ahUKEwji09iu0Z3SAhVIJ5QKHZWNAX0QMwgcKAIwAg&amp;iact=mrc&amp;uact=8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.tw/imgres?imgurl=https://pbs.twimg.com/profile_images/511674160804663296/RZm4MqIt.png&amp;imgrefurl=https://twitter.com/hccp1688&amp;docid=KYs4BQ4pMewvSM&amp;tbnid=4dhRiVHiIfTBRM:&amp;vet=1&amp;w=1389&amp;h=1389&amp;bih=766&amp;biw=1536&amp;q=%E8%AD%A6%E5%AF%9F%E5%B1%80LOGO&amp;ved=0ahUKEwji09iu0Z3SAhVIJ5QKHZWNAX0QMwgcKAIwAg&amp;iact=mrc&amp;uact=8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jpeg"/><Relationship Id="rId2" Type="http://schemas.openxmlformats.org/officeDocument/2006/relationships/hyperlink" Target="https://www.google.com.tw/imgres?imgurl=https://pbs.twimg.com/profile_images/511674160804663296/RZm4MqIt.png&amp;imgrefurl=https://twitter.com/hccp1688&amp;docid=KYs4BQ4pMewvSM&amp;tbnid=4dhRiVHiIfTBRM:&amp;vet=1&amp;w=1389&amp;h=1389&amp;bih=766&amp;biw=1536&amp;q=%E8%AD%A6%E5%AF%9F%E5%B1%80LOGO&amp;ved=0ahUKEwji09iu0Z3SAhVIJ5QKHZWNAX0QMwgcKAIwAg&amp;iact=mrc&amp;uact=8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.tw/imgres?imgurl=https://pbs.twimg.com/profile_images/511674160804663296/RZm4MqIt.png&amp;imgrefurl=https://twitter.com/hccp1688&amp;docid=KYs4BQ4pMewvSM&amp;tbnid=4dhRiVHiIfTBRM:&amp;vet=1&amp;w=1389&amp;h=1389&amp;bih=766&amp;biw=1536&amp;q=%E8%AD%A6%E5%AF%9F%E5%B1%80LOGO&amp;ved=0ahUKEwji09iu0Z3SAhVIJ5QKHZWNAX0QMwgcKAIwAg&amp;iact=mrc&amp;uact=8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10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.tw/imgres?imgurl=https://pbs.twimg.com/profile_images/511674160804663296/RZm4MqIt.png&amp;imgrefurl=https://twitter.com/hccp1688&amp;docid=KYs4BQ4pMewvSM&amp;tbnid=4dhRiVHiIfTBRM:&amp;vet=1&amp;w=1389&amp;h=1389&amp;bih=766&amp;biw=1536&amp;q=%E8%AD%A6%E5%AF%9F%E5%B1%80LOGO&amp;ved=0ahUKEwji09iu0Z3SAhVIJ5QKHZWNAX0QMwgcKAIwAg&amp;iact=mrc&amp;uact=8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com.tw/imgres?imgurl=https://pbs.twimg.com/profile_images/511674160804663296/RZm4MqIt.png&amp;imgrefurl=https://twitter.com/hccp1688&amp;docid=KYs4BQ4pMewvSM&amp;tbnid=4dhRiVHiIfTBRM:&amp;vet=1&amp;w=1389&amp;h=1389&amp;bih=766&amp;biw=1536&amp;q=%E8%AD%A6%E5%AF%9F%E5%B1%80LOGO&amp;ved=0ahUKEwji09iu0Z3SAhVIJ5QKHZWNAX0QMwgcKAIwAg&amp;iact=mrc&amp;uact=8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.tw/imgres?imgurl=https://pbs.twimg.com/profile_images/511674160804663296/RZm4MqIt.png&amp;imgrefurl=https://twitter.com/hccp1688&amp;docid=KYs4BQ4pMewvSM&amp;tbnid=4dhRiVHiIfTBRM:&amp;vet=1&amp;w=1389&amp;h=1389&amp;bih=766&amp;biw=1536&amp;q=%E8%AD%A6%E5%AF%9F%E5%B1%80LOGO&amp;ved=0ahUKEwji09iu0Z3SAhVIJ5QKHZWNAX0QMwgcKAIwAg&amp;iact=mrc&amp;uact=8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jpeg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2" Type="http://schemas.openxmlformats.org/officeDocument/2006/relationships/hyperlink" Target="https://www.google.com.tw/imgres?imgurl=https://pbs.twimg.com/profile_images/511674160804663296/RZm4MqIt.png&amp;imgrefurl=https://twitter.com/hccp1688&amp;docid=KYs4BQ4pMewvSM&amp;tbnid=4dhRiVHiIfTBRM:&amp;vet=1&amp;w=1389&amp;h=1389&amp;bih=766&amp;biw=1536&amp;q=%E8%AD%A6%E5%AF%9F%E5%B1%80LOGO&amp;ved=0ahUKEwji09iu0Z3SAhVIJ5QKHZWNAX0QMwgcKAIwAg&amp;iact=mrc&amp;uact=8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673080" y="541934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336947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72334" cy="645422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8316263" y="151035"/>
            <a:ext cx="1374721" cy="1516184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14772">
              <a:defRPr/>
            </a:pPr>
            <a:r>
              <a:rPr lang="zh-TW" altLang="en-US" sz="3084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</a:t>
            </a:r>
            <a:endParaRPr lang="en-US" altLang="zh-TW" sz="3084" b="1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zh-TW" altLang="en-US" sz="3084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六龜區</a:t>
            </a:r>
            <a:endParaRPr lang="en-US" altLang="zh-TW" sz="3084" b="1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zh-TW" altLang="en-US" sz="3084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新發里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299371" y="1791942"/>
            <a:ext cx="1404318" cy="45397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14772">
              <a:defRPr/>
            </a:pPr>
            <a:endParaRPr lang="zh-TW" altLang="en-US" sz="2350" b="1" dirty="0">
              <a:solidFill>
                <a:srgbClr val="E7E6E6">
                  <a:lumMod val="1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314040" y="2438886"/>
            <a:ext cx="13749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DF055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DF077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DF078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DF079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DF080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DF102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DF103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DF104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DF105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DF106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DF107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DF108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DF109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DF112</a:t>
            </a:r>
          </a:p>
          <a:p>
            <a:pPr algn="ctr" defTabSz="414772">
              <a:defRPr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DF113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354998" y="5468442"/>
            <a:ext cx="1300356" cy="986167"/>
          </a:xfrm>
          <a:prstGeom prst="rect">
            <a:avLst/>
          </a:prstGeom>
          <a:solidFill>
            <a:srgbClr val="584300">
              <a:alpha val="49804"/>
            </a:srgbClr>
          </a:solidFill>
          <a:ln w="12700">
            <a:solidFill>
              <a:schemeClr val="bg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 defTabSz="414772">
              <a:defRPr/>
            </a:pPr>
            <a:r>
              <a:rPr lang="zh-TW" altLang="en-US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土石流警戒值</a:t>
            </a:r>
            <a:endParaRPr lang="en-US" altLang="zh-TW" sz="1452" b="1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en-US" altLang="zh-TW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350</a:t>
            </a:r>
            <a:r>
              <a:rPr lang="zh-TW" altLang="en-US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ｍｍ</a:t>
            </a:r>
            <a:endParaRPr lang="en-US" altLang="zh-TW" sz="1452" b="1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zh-TW" altLang="en-US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保全對象人數</a:t>
            </a:r>
            <a:endParaRPr lang="en-US" altLang="zh-TW" sz="1452" b="1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en-US" altLang="zh-TW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174</a:t>
            </a:r>
            <a:r>
              <a:rPr lang="zh-TW" altLang="en-US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</a:p>
        </p:txBody>
      </p:sp>
      <p:sp>
        <p:nvSpPr>
          <p:cNvPr id="7" name="矩形 6"/>
          <p:cNvSpPr/>
          <p:nvPr/>
        </p:nvSpPr>
        <p:spPr>
          <a:xfrm>
            <a:off x="8353445" y="1800434"/>
            <a:ext cx="1300356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4772">
              <a:defRPr/>
            </a:pPr>
            <a:r>
              <a:rPr lang="zh-TW" altLang="en-US" sz="2177" b="1" dirty="0">
                <a:solidFill>
                  <a:srgbClr val="E7E6E6">
                    <a:lumMod val="1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潛勢溪流</a:t>
            </a:r>
          </a:p>
        </p:txBody>
      </p:sp>
      <p:sp>
        <p:nvSpPr>
          <p:cNvPr id="40" name="矩形 39"/>
          <p:cNvSpPr/>
          <p:nvPr/>
        </p:nvSpPr>
        <p:spPr>
          <a:xfrm>
            <a:off x="9475101" y="6454228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28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6609184" y="4509120"/>
            <a:ext cx="1345874" cy="1351100"/>
            <a:chOff x="6590206" y="678041"/>
            <a:chExt cx="1345874" cy="1351100"/>
          </a:xfrm>
        </p:grpSpPr>
        <p:sp>
          <p:nvSpPr>
            <p:cNvPr id="24" name="矩形 23"/>
            <p:cNvSpPr/>
            <p:nvPr/>
          </p:nvSpPr>
          <p:spPr>
            <a:xfrm>
              <a:off x="6590206" y="678041"/>
              <a:ext cx="1270112" cy="1299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5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6976307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2" name="Text Box 8"/>
            <p:cNvSpPr txBox="1">
              <a:spLocks noChangeArrowheads="1"/>
            </p:cNvSpPr>
            <p:nvPr/>
          </p:nvSpPr>
          <p:spPr bwMode="auto">
            <a:xfrm>
              <a:off x="6955898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43" name="Picture 14" descr="直昇機起降點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45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50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51" name="AutoShape 12"/>
              <p:cNvCxnSpPr>
                <a:cxnSpLocks noChangeShapeType="1"/>
                <a:stCxn id="50" idx="1"/>
                <a:endCxn id="50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6" name="Text Box 13"/>
            <p:cNvSpPr txBox="1">
              <a:spLocks noChangeArrowheads="1"/>
            </p:cNvSpPr>
            <p:nvPr/>
          </p:nvSpPr>
          <p:spPr bwMode="auto">
            <a:xfrm>
              <a:off x="6955897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6955898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8" name="Text Box 6"/>
            <p:cNvSpPr txBox="1">
              <a:spLocks noChangeArrowheads="1"/>
            </p:cNvSpPr>
            <p:nvPr/>
          </p:nvSpPr>
          <p:spPr bwMode="auto">
            <a:xfrm>
              <a:off x="6955898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</p:grpSp>
      <p:grpSp>
        <p:nvGrpSpPr>
          <p:cNvPr id="26" name="群組 25"/>
          <p:cNvGrpSpPr/>
          <p:nvPr/>
        </p:nvGrpSpPr>
        <p:grpSpPr>
          <a:xfrm>
            <a:off x="6508344" y="4225096"/>
            <a:ext cx="1411318" cy="1580168"/>
            <a:chOff x="6609184" y="678041"/>
            <a:chExt cx="1411318" cy="1580168"/>
          </a:xfrm>
        </p:grpSpPr>
        <p:sp>
          <p:nvSpPr>
            <p:cNvPr id="27" name="矩形 26"/>
            <p:cNvSpPr/>
            <p:nvPr/>
          </p:nvSpPr>
          <p:spPr>
            <a:xfrm>
              <a:off x="6609184" y="678041"/>
              <a:ext cx="1387130" cy="1580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8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6928532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6908123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31" name="Picture 14" descr="直昇機起降點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33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52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53" name="AutoShape 12"/>
              <p:cNvCxnSpPr>
                <a:cxnSpLocks noChangeShapeType="1"/>
                <a:stCxn id="52" idx="1"/>
                <a:endCxn id="52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6908122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6908123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>
              <a:off x="6908123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6670506" y="2020267"/>
              <a:ext cx="238493" cy="13011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6897216" y="1981775"/>
              <a:ext cx="11232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大規模崩塌</a:t>
              </a: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影響範圍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9477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-32907" y="226757"/>
            <a:ext cx="1650766" cy="1097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66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高雄市</a:t>
            </a:r>
            <a:endParaRPr kumimoji="0" lang="en-US" altLang="zh-TW" sz="3266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66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六龜區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244552" y="1533023"/>
            <a:ext cx="1095848" cy="31079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532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六龜里</a:t>
            </a:r>
          </a:p>
        </p:txBody>
      </p:sp>
      <p:sp>
        <p:nvSpPr>
          <p:cNvPr id="15" name="AutoShape 2" descr="「警察局LOGO」的圖片搜尋結果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944137" y="-349197"/>
            <a:ext cx="298444" cy="2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533" tIns="44767" rIns="89533" bIns="447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88336" y="4958729"/>
            <a:ext cx="1408280" cy="146756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algn="in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本里里長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邱國輝</a:t>
            </a:r>
            <a:endParaRPr kumimoji="1" lang="en-US" altLang="zh-TW" sz="16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連絡電話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</a:t>
            </a:r>
            <a:r>
              <a:rPr kumimoji="0" lang="en-US" altLang="zh-TW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07-6891113</a:t>
            </a: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行動電話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0928-764900</a:t>
            </a:r>
            <a:endParaRPr kumimoji="1" lang="en-US" altLang="zh-TW" sz="145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880685" y="131501"/>
            <a:ext cx="7723746" cy="399468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996" b="0" i="0" u="none" strike="noStrike" kern="1200" cap="none" spc="0" normalizeH="0" baseline="0" noProof="0" dirty="0">
                <a:ln w="6350"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　害　防　救　資　訊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 rot="10800000" flipV="1">
            <a:off x="5187485" y="733397"/>
            <a:ext cx="2230403" cy="1181681"/>
          </a:xfrm>
          <a:prstGeom prst="rect">
            <a:avLst/>
          </a:prstGeom>
          <a:solidFill>
            <a:srgbClr val="FFFFFF">
              <a:alpha val="74902"/>
            </a:srgbClr>
          </a:solidFill>
          <a:ln w="31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1" lang="zh-TW" altLang="en-US" sz="1633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避難收容處所</a:t>
            </a:r>
            <a:endParaRPr kumimoji="1" lang="en-US" altLang="zh-TW" sz="1633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259232" marR="0" lvl="0" indent="-259232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六龜社區活動中心</a:t>
            </a:r>
            <a:br>
              <a:rPr kumimoji="1" lang="en-US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容納人數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：</a:t>
            </a:r>
            <a:r>
              <a:rPr kumimoji="1" lang="en-US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100</a:t>
            </a:r>
            <a:br>
              <a:rPr kumimoji="1" lang="en-US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：華北街</a:t>
            </a:r>
            <a:r>
              <a:rPr kumimoji="1" lang="en-US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60-1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07-6893020</a:t>
            </a:r>
            <a:endParaRPr kumimoji="1" lang="zh-TW" altLang="zh-TW" sz="145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 rot="10800000" flipV="1">
            <a:off x="5194960" y="2093628"/>
            <a:ext cx="2205425" cy="1006333"/>
          </a:xfrm>
          <a:prstGeom prst="rect">
            <a:avLst/>
          </a:prstGeom>
          <a:solidFill>
            <a:srgbClr val="FFFFFF">
              <a:alpha val="74902"/>
            </a:srgbClr>
          </a:solidFill>
          <a:ln w="3175" algn="in">
            <a:noFill/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sng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直升機起降點</a:t>
            </a:r>
            <a:endParaRPr kumimoji="1" lang="en-US" altLang="zh-TW" sz="1633" b="1" i="0" u="sng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marL="324041" marR="0" lvl="0" indent="-324041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1" lang="zh-TW" altLang="en-US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六龜高中</a:t>
            </a:r>
            <a:br>
              <a:rPr kumimoji="1" lang="en-US" altLang="zh-TW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光復路</a:t>
            </a:r>
            <a:r>
              <a:rPr kumimoji="1" lang="en-US" altLang="zh-TW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212</a:t>
            </a:r>
            <a:r>
              <a:rPr kumimoji="1" lang="zh-TW" altLang="en-US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07-6891023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0800000" flipV="1">
            <a:off x="1880684" y="640179"/>
            <a:ext cx="3102234" cy="2587761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633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災害通報單位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ts val="544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六龜區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災害應變中心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07-6892100</a:t>
            </a:r>
          </a:p>
          <a:p>
            <a:pPr marL="258029" lvl="0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高雄市災害應變中心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07-8316119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臺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南分局緊急應變小組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06-2688280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局土石流災害應變小組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049-2394234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水土保持局災情通報免付費電話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0800-246246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10800000" flipV="1">
            <a:off x="1880684" y="3321279"/>
            <a:ext cx="3102234" cy="3069250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633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警消醫療單位</a:t>
            </a:r>
          </a:p>
          <a:p>
            <a:pPr marL="259232" marR="0" lvl="0" indent="-259232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義寶派出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所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民治路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07-6891049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消防分隊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民治路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9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07-6881382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區衛生所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民治路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16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07-6891244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衛生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福利部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旗山醫院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地址：旗山區中學路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60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07-6613811 </a:t>
            </a:r>
            <a:endParaRPr kumimoji="1" lang="zh-TW" altLang="zh-TW" sz="14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H="1" flipV="1">
            <a:off x="7530665" y="1046924"/>
            <a:ext cx="2066493" cy="15498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26767" y="6442502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29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7" name="文字方塊 21">
            <a:extLst>
              <a:ext uri="{FF2B5EF4-FFF2-40B4-BE49-F238E27FC236}">
                <a16:creationId xmlns:a16="http://schemas.microsoft.com/office/drawing/2014/main" id="{6E078C1B-06B5-4AD6-A1B9-2DEBD62566EA}"/>
              </a:ext>
            </a:extLst>
          </p:cNvPr>
          <p:cNvSpPr txBox="1"/>
          <p:nvPr/>
        </p:nvSpPr>
        <p:spPr>
          <a:xfrm>
            <a:off x="232352" y="4707353"/>
            <a:ext cx="1408280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4772"/>
            <a:r>
              <a:rPr kumimoji="1" lang="zh-TW" altLang="en-US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更新日期</a:t>
            </a:r>
            <a:r>
              <a:rPr kumimoji="1" lang="en-US" altLang="zh-TW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112.3.16</a:t>
            </a:r>
            <a:endParaRPr kumimoji="1" lang="zh-TW" altLang="en-US" sz="1089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85" y="3320700"/>
            <a:ext cx="4341836" cy="306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2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81974" cy="645422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8316263" y="151035"/>
            <a:ext cx="1374721" cy="1516184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高雄市</a:t>
            </a:r>
            <a:endParaRPr kumimoji="0" lang="en-US" altLang="zh-TW" sz="3084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六龜區</a:t>
            </a:r>
            <a:endParaRPr kumimoji="0" lang="en-US" altLang="zh-TW" sz="3084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六龜里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299371" y="1791942"/>
            <a:ext cx="1404318" cy="45397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35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287773" y="2237501"/>
            <a:ext cx="1374980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DF098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354998" y="5468442"/>
            <a:ext cx="1300356" cy="986167"/>
          </a:xfrm>
          <a:prstGeom prst="rect">
            <a:avLst/>
          </a:prstGeom>
          <a:solidFill>
            <a:srgbClr val="584300">
              <a:alpha val="49804"/>
            </a:srgbClr>
          </a:solidFill>
          <a:ln w="12700">
            <a:solidFill>
              <a:schemeClr val="bg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土石流警戒值</a:t>
            </a:r>
            <a:endParaRPr kumimoji="0" lang="en-US" altLang="zh-TW" sz="1452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350</a:t>
            </a: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ｍｍ</a:t>
            </a:r>
            <a:endParaRPr kumimoji="0" lang="en-US" altLang="zh-TW" sz="1452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保全對象人數</a:t>
            </a:r>
            <a:endParaRPr kumimoji="0" lang="en-US" altLang="zh-TW" sz="1452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</a:t>
            </a:r>
          </a:p>
        </p:txBody>
      </p:sp>
      <p:sp>
        <p:nvSpPr>
          <p:cNvPr id="7" name="矩形 6"/>
          <p:cNvSpPr/>
          <p:nvPr/>
        </p:nvSpPr>
        <p:spPr>
          <a:xfrm>
            <a:off x="8353445" y="1800434"/>
            <a:ext cx="1300356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77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潛勢溪流</a:t>
            </a:r>
          </a:p>
        </p:txBody>
      </p:sp>
      <p:sp>
        <p:nvSpPr>
          <p:cNvPr id="24" name="矩形 23"/>
          <p:cNvSpPr/>
          <p:nvPr/>
        </p:nvSpPr>
        <p:spPr>
          <a:xfrm>
            <a:off x="9475101" y="6454228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30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416496" y="4587496"/>
            <a:ext cx="1345874" cy="1351100"/>
            <a:chOff x="6590206" y="678041"/>
            <a:chExt cx="1345874" cy="1351100"/>
          </a:xfrm>
        </p:grpSpPr>
        <p:sp>
          <p:nvSpPr>
            <p:cNvPr id="25" name="矩形 24"/>
            <p:cNvSpPr/>
            <p:nvPr/>
          </p:nvSpPr>
          <p:spPr>
            <a:xfrm>
              <a:off x="6590206" y="678041"/>
              <a:ext cx="1270112" cy="1299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6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6976307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28" name="Text Box 8"/>
            <p:cNvSpPr txBox="1">
              <a:spLocks noChangeArrowheads="1"/>
            </p:cNvSpPr>
            <p:nvPr/>
          </p:nvSpPr>
          <p:spPr bwMode="auto">
            <a:xfrm>
              <a:off x="6955898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29" name="Picture 14" descr="直昇機起降點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31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36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37" name="AutoShape 12"/>
              <p:cNvCxnSpPr>
                <a:cxnSpLocks noChangeShapeType="1"/>
                <a:stCxn id="36" idx="1"/>
                <a:endCxn id="36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2" name="Text Box 13"/>
            <p:cNvSpPr txBox="1">
              <a:spLocks noChangeArrowheads="1"/>
            </p:cNvSpPr>
            <p:nvPr/>
          </p:nvSpPr>
          <p:spPr bwMode="auto">
            <a:xfrm>
              <a:off x="6955897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3" name="Text Box 6"/>
            <p:cNvSpPr txBox="1">
              <a:spLocks noChangeArrowheads="1"/>
            </p:cNvSpPr>
            <p:nvPr/>
          </p:nvSpPr>
          <p:spPr bwMode="auto">
            <a:xfrm>
              <a:off x="6955898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4" name="Text Box 6"/>
            <p:cNvSpPr txBox="1">
              <a:spLocks noChangeArrowheads="1"/>
            </p:cNvSpPr>
            <p:nvPr/>
          </p:nvSpPr>
          <p:spPr bwMode="auto">
            <a:xfrm>
              <a:off x="6955898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</p:grpSp>
      <p:grpSp>
        <p:nvGrpSpPr>
          <p:cNvPr id="38" name="群組 37"/>
          <p:cNvGrpSpPr/>
          <p:nvPr/>
        </p:nvGrpSpPr>
        <p:grpSpPr>
          <a:xfrm>
            <a:off x="416496" y="4381357"/>
            <a:ext cx="1411318" cy="1580168"/>
            <a:chOff x="6609184" y="678041"/>
            <a:chExt cx="1411318" cy="1580168"/>
          </a:xfrm>
        </p:grpSpPr>
        <p:sp>
          <p:nvSpPr>
            <p:cNvPr id="39" name="矩形 38"/>
            <p:cNvSpPr/>
            <p:nvPr/>
          </p:nvSpPr>
          <p:spPr>
            <a:xfrm>
              <a:off x="6609184" y="678041"/>
              <a:ext cx="1387130" cy="1580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40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6928532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2" name="Text Box 8"/>
            <p:cNvSpPr txBox="1">
              <a:spLocks noChangeArrowheads="1"/>
            </p:cNvSpPr>
            <p:nvPr/>
          </p:nvSpPr>
          <p:spPr bwMode="auto">
            <a:xfrm>
              <a:off x="6908123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43" name="Picture 14" descr="直昇機起降點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45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52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53" name="AutoShape 12"/>
              <p:cNvCxnSpPr>
                <a:cxnSpLocks noChangeShapeType="1"/>
                <a:stCxn id="52" idx="1"/>
                <a:endCxn id="52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6" name="Text Box 13"/>
            <p:cNvSpPr txBox="1">
              <a:spLocks noChangeArrowheads="1"/>
            </p:cNvSpPr>
            <p:nvPr/>
          </p:nvSpPr>
          <p:spPr bwMode="auto">
            <a:xfrm>
              <a:off x="6908122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6908123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8" name="Text Box 6"/>
            <p:cNvSpPr txBox="1">
              <a:spLocks noChangeArrowheads="1"/>
            </p:cNvSpPr>
            <p:nvPr/>
          </p:nvSpPr>
          <p:spPr bwMode="auto">
            <a:xfrm>
              <a:off x="6908123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  <p:sp>
          <p:nvSpPr>
            <p:cNvPr id="50" name="矩形 49"/>
            <p:cNvSpPr/>
            <p:nvPr/>
          </p:nvSpPr>
          <p:spPr>
            <a:xfrm>
              <a:off x="6670506" y="2020267"/>
              <a:ext cx="238493" cy="13011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6897216" y="1981775"/>
              <a:ext cx="11232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大規模崩塌</a:t>
              </a: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影響範圍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8375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-20160" y="161013"/>
            <a:ext cx="1650766" cy="1097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66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高雄市</a:t>
            </a:r>
            <a:endParaRPr kumimoji="0" lang="en-US" altLang="zh-TW" sz="3266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66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六龜區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284680" y="1359893"/>
            <a:ext cx="1095848" cy="31079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532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興龍里</a:t>
            </a:r>
          </a:p>
        </p:txBody>
      </p:sp>
      <p:sp>
        <p:nvSpPr>
          <p:cNvPr id="15" name="AutoShape 2" descr="「警察局LOGO」的圖片搜尋結果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944137" y="-349197"/>
            <a:ext cx="298444" cy="2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533" tIns="44767" rIns="89533" bIns="447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28464" y="4958729"/>
            <a:ext cx="1408280" cy="146756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algn="in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本里里長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張榮華</a:t>
            </a:r>
            <a:endParaRPr kumimoji="1" lang="en-US" altLang="zh-TW" sz="16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連絡電話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07-6891114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行動電話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0925-858737</a:t>
            </a:r>
            <a:endParaRPr kumimoji="1" lang="en-US" altLang="zh-TW" sz="145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880685" y="131501"/>
            <a:ext cx="7723746" cy="399468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996" b="0" i="0" u="none" strike="noStrike" kern="1200" cap="none" spc="0" normalizeH="0" baseline="0" noProof="0" dirty="0">
                <a:ln w="6350"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　害　防　救　資　訊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 rot="10800000" flipV="1">
            <a:off x="5090449" y="667652"/>
            <a:ext cx="2238814" cy="1700022"/>
          </a:xfrm>
          <a:prstGeom prst="rect">
            <a:avLst/>
          </a:prstGeom>
          <a:solidFill>
            <a:srgbClr val="FFFFFF">
              <a:alpha val="74902"/>
            </a:srgbClr>
          </a:solidFill>
          <a:ln w="31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1" lang="zh-TW" altLang="en-US" sz="1633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避難收容處所</a:t>
            </a:r>
            <a:endParaRPr kumimoji="1" lang="en-US" altLang="zh-TW" sz="1633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259232" marR="0" lvl="0" indent="-259232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興龍</a:t>
            </a: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里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活動中心</a:t>
            </a:r>
            <a:b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容納人數</a:t>
            </a:r>
            <a:r>
              <a:rPr kumimoji="1" lang="zh-TW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：</a:t>
            </a: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50</a:t>
            </a:r>
            <a:b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：土龍</a:t>
            </a: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74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號</a:t>
            </a:r>
            <a:b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07-6893923</a:t>
            </a:r>
          </a:p>
          <a:p>
            <a:pPr marL="259232" indent="-259232" defTabSz="829544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  <a:defRPr/>
            </a:pPr>
            <a:r>
              <a:rPr kumimoji="1" lang="zh-TW" altLang="en-US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六龜綜合社會福利服務中心</a:t>
            </a:r>
            <a:endParaRPr kumimoji="1" lang="en-US" altLang="zh-TW" sz="1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容納人數 </a:t>
            </a:r>
            <a:r>
              <a:rPr kumimoji="1" lang="en-US" altLang="zh-TW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: 120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地址 </a:t>
            </a:r>
            <a:r>
              <a:rPr kumimoji="1" lang="en-US" altLang="zh-TW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: </a:t>
            </a:r>
            <a:r>
              <a:rPr kumimoji="1" lang="zh-TW" altLang="en-US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光復路</a:t>
            </a:r>
            <a:r>
              <a:rPr kumimoji="1" lang="en-US" altLang="zh-TW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102</a:t>
            </a:r>
            <a:r>
              <a:rPr kumimoji="1" lang="zh-TW" altLang="en-US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號</a:t>
            </a:r>
            <a:endParaRPr kumimoji="1" lang="en-US" altLang="zh-TW" sz="1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電話 </a:t>
            </a:r>
            <a:r>
              <a:rPr kumimoji="1" lang="en-US" altLang="zh-TW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:</a:t>
            </a:r>
            <a:r>
              <a:rPr kumimoji="1" lang="zh-TW" altLang="en-US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</a:t>
            </a:r>
            <a:r>
              <a:rPr kumimoji="1" lang="en-US" altLang="zh-TW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07-6891031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 rot="10800000" flipV="1">
            <a:off x="5090449" y="2432512"/>
            <a:ext cx="2158395" cy="782562"/>
          </a:xfrm>
          <a:prstGeom prst="rect">
            <a:avLst/>
          </a:prstGeom>
          <a:solidFill>
            <a:srgbClr val="FFFFFF">
              <a:alpha val="74902"/>
            </a:srgbClr>
          </a:solidFill>
          <a:ln w="3175" algn="in">
            <a:noFill/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sng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直升機起降點</a:t>
            </a:r>
            <a:endParaRPr kumimoji="1" lang="en-US" altLang="zh-TW" sz="1600" b="1" i="0" u="sng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marL="324041" marR="0" lvl="0" indent="-324041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六龜高中</a:t>
            </a:r>
            <a:b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</a:t>
            </a:r>
            <a:r>
              <a:rPr kumimoji="1" lang="zh-TW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：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光復路</a:t>
            </a: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212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07-6891023</a:t>
            </a:r>
            <a:endParaRPr kumimoji="1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0800000" flipV="1">
            <a:off x="1880684" y="640179"/>
            <a:ext cx="3102234" cy="2587761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633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災害通報單位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ts val="544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六龜區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災害應變中心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07-6892100</a:t>
            </a:r>
          </a:p>
          <a:p>
            <a:pPr marL="258029" lvl="0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高雄市災害應變中心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07-8316119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臺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南分局緊急應變小組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06-2688280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局土石流災害應變小組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049-2394234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水土保持局災情通報免付費電話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0800-246246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 rot="10800000" flipV="1">
            <a:off x="1880684" y="3321279"/>
            <a:ext cx="3102234" cy="3069250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633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警消醫療單位</a:t>
            </a:r>
          </a:p>
          <a:p>
            <a:pPr marL="259232" marR="0" lvl="0" indent="-259232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義寶派出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所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民生路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07-6891049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消防分隊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民治路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9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07-6881382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區衛生所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民治路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16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07-6891244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衛生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福利部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旗山醫院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地址：旗山區中學路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60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07-6613811 </a:t>
            </a:r>
            <a:endParaRPr kumimoji="1" lang="zh-TW" altLang="zh-TW" sz="14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288" y="680293"/>
            <a:ext cx="2171264" cy="16967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26767" y="6442502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31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7" name="文字方塊 21">
            <a:extLst>
              <a:ext uri="{FF2B5EF4-FFF2-40B4-BE49-F238E27FC236}">
                <a16:creationId xmlns:a16="http://schemas.microsoft.com/office/drawing/2014/main" id="{725717F3-F106-4B07-910F-3C7B16615EFA}"/>
              </a:ext>
            </a:extLst>
          </p:cNvPr>
          <p:cNvSpPr txBox="1"/>
          <p:nvPr/>
        </p:nvSpPr>
        <p:spPr>
          <a:xfrm>
            <a:off x="232352" y="4707353"/>
            <a:ext cx="1408280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4772"/>
            <a:r>
              <a:rPr kumimoji="1" lang="zh-TW" altLang="en-US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更新日期</a:t>
            </a:r>
            <a:r>
              <a:rPr kumimoji="1" lang="en-US" altLang="zh-TW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112.3.16</a:t>
            </a:r>
            <a:endParaRPr kumimoji="1" lang="zh-TW" altLang="en-US" sz="1089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49" y="3279912"/>
            <a:ext cx="4473033" cy="316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66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272334" cy="643721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8316263" y="151035"/>
            <a:ext cx="1374721" cy="1516184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高雄市</a:t>
            </a:r>
            <a:endParaRPr kumimoji="0" lang="en-US" altLang="zh-TW" sz="3084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六龜區</a:t>
            </a:r>
            <a:endParaRPr kumimoji="0" lang="en-US" altLang="zh-TW" sz="3084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興龍里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299371" y="1791942"/>
            <a:ext cx="1404318" cy="45397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35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319649" y="2274405"/>
            <a:ext cx="1374980" cy="84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DF054</a:t>
            </a: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DF076</a:t>
            </a: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DF101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327287" y="5144557"/>
            <a:ext cx="1518364" cy="1292662"/>
          </a:xfrm>
          <a:prstGeom prst="rect">
            <a:avLst/>
          </a:prstGeom>
          <a:solidFill>
            <a:srgbClr val="584300">
              <a:alpha val="49804"/>
            </a:srgbClr>
          </a:solidFill>
          <a:ln w="12700">
            <a:solidFill>
              <a:schemeClr val="bg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土石流警戒值</a:t>
            </a:r>
            <a:endParaRPr kumimoji="0" lang="en-US" altLang="zh-TW" sz="13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350</a:t>
            </a:r>
            <a:r>
              <a:rPr kumimoji="0" lang="zh-TW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ｍｍ</a:t>
            </a:r>
            <a:endParaRPr kumimoji="0" lang="en-US" altLang="zh-TW" sz="13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414772">
              <a:defRPr/>
            </a:pPr>
            <a:r>
              <a:rPr lang="zh-TW" altLang="en-US" sz="1300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大規模崩塌警戒值</a:t>
            </a:r>
            <a:endParaRPr lang="en-US" altLang="zh-TW" sz="1300" b="1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414772">
              <a:defRPr/>
            </a:pPr>
            <a:r>
              <a:rPr lang="en-US" altLang="zh-TW" sz="1300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350</a:t>
            </a:r>
            <a:r>
              <a:rPr lang="zh-TW" altLang="en-US" sz="1300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ｍｍ</a:t>
            </a:r>
            <a:endParaRPr kumimoji="0" lang="en-US" altLang="zh-TW" sz="13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保全對象人數</a:t>
            </a:r>
            <a:endParaRPr kumimoji="0" lang="en-US" altLang="zh-TW" sz="13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37</a:t>
            </a:r>
            <a:r>
              <a:rPr kumimoji="0" lang="zh-TW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</a:p>
        </p:txBody>
      </p:sp>
      <p:sp>
        <p:nvSpPr>
          <p:cNvPr id="7" name="矩形 6"/>
          <p:cNvSpPr/>
          <p:nvPr/>
        </p:nvSpPr>
        <p:spPr>
          <a:xfrm>
            <a:off x="8353445" y="1800434"/>
            <a:ext cx="1300356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77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潛勢溪流</a:t>
            </a:r>
          </a:p>
        </p:txBody>
      </p:sp>
      <p:sp>
        <p:nvSpPr>
          <p:cNvPr id="40" name="矩形 39"/>
          <p:cNvSpPr/>
          <p:nvPr/>
        </p:nvSpPr>
        <p:spPr>
          <a:xfrm>
            <a:off x="9475101" y="6454228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32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6583152" y="3984932"/>
            <a:ext cx="1411318" cy="1580168"/>
            <a:chOff x="6609184" y="678041"/>
            <a:chExt cx="1411318" cy="1580168"/>
          </a:xfrm>
        </p:grpSpPr>
        <p:sp>
          <p:nvSpPr>
            <p:cNvPr id="27" name="矩形 26"/>
            <p:cNvSpPr/>
            <p:nvPr/>
          </p:nvSpPr>
          <p:spPr>
            <a:xfrm>
              <a:off x="6609184" y="678041"/>
              <a:ext cx="1387130" cy="1580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8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6928532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6908123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31" name="Picture 14" descr="直昇機起降點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33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52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53" name="AutoShape 12"/>
              <p:cNvCxnSpPr>
                <a:cxnSpLocks noChangeShapeType="1"/>
                <a:stCxn id="52" idx="1"/>
                <a:endCxn id="52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6908122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6908123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>
              <a:off x="6908123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6670506" y="2020267"/>
              <a:ext cx="238493" cy="13011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6897216" y="1981775"/>
              <a:ext cx="11232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大規模崩塌</a:t>
              </a: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影響範圍</a:t>
              </a:r>
            </a:p>
          </p:txBody>
        </p:sp>
      </p:grpSp>
      <p:sp>
        <p:nvSpPr>
          <p:cNvPr id="56" name="文字方塊 55"/>
          <p:cNvSpPr txBox="1"/>
          <p:nvPr/>
        </p:nvSpPr>
        <p:spPr>
          <a:xfrm>
            <a:off x="8290028" y="3028713"/>
            <a:ext cx="1555623" cy="45397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35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266375" y="3025284"/>
            <a:ext cx="1579278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177" b="1" dirty="0">
                <a:solidFill>
                  <a:srgbClr val="E7E6E6">
                    <a:lumMod val="1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大規模崩塌</a:t>
            </a:r>
            <a:endParaRPr kumimoji="0" lang="zh-TW" altLang="en-US" sz="2177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8368653" y="3470762"/>
            <a:ext cx="1476999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33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六龜區</a:t>
            </a:r>
            <a:r>
              <a:rPr lang="en-US" altLang="zh-TW" sz="1633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-T001</a:t>
            </a:r>
            <a:endParaRPr kumimoji="0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619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-20160" y="188887"/>
            <a:ext cx="1650766" cy="1097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66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高雄市</a:t>
            </a:r>
            <a:endParaRPr kumimoji="0" lang="en-US" altLang="zh-TW" sz="3266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66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六龜區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284680" y="1307215"/>
            <a:ext cx="1095848" cy="31079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532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中興里</a:t>
            </a:r>
          </a:p>
        </p:txBody>
      </p:sp>
      <p:sp>
        <p:nvSpPr>
          <p:cNvPr id="15" name="AutoShape 2" descr="「警察局LOGO」的圖片搜尋結果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944137" y="-349197"/>
            <a:ext cx="298444" cy="2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533" tIns="44767" rIns="89533" bIns="447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28464" y="4958729"/>
            <a:ext cx="1408280" cy="148377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algn="in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本里里長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陳信景</a:t>
            </a:r>
            <a:endParaRPr kumimoji="1" lang="en-US" altLang="zh-TW" sz="16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連絡電話</a:t>
            </a:r>
            <a:endParaRPr kumimoji="1" lang="en-US" altLang="zh-TW" sz="1633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07-6892100</a:t>
            </a: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行動電話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0976-667377</a:t>
            </a:r>
            <a:endParaRPr kumimoji="1" lang="en-US" altLang="zh-TW" sz="145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880685" y="131501"/>
            <a:ext cx="7723746" cy="399468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996" b="0" i="0" u="none" strike="noStrike" kern="1200" cap="none" spc="0" normalizeH="0" baseline="0" noProof="0" dirty="0">
                <a:ln w="6350"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　害　防　救　資　訊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 rot="10800000" flipV="1">
            <a:off x="5145213" y="640178"/>
            <a:ext cx="2112042" cy="1681976"/>
          </a:xfrm>
          <a:prstGeom prst="rect">
            <a:avLst/>
          </a:prstGeom>
          <a:solidFill>
            <a:srgbClr val="FFFFFF">
              <a:alpha val="74902"/>
            </a:srgbClr>
          </a:solidFill>
          <a:ln w="31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1" lang="zh-TW" alt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避難收容處所</a:t>
            </a:r>
            <a:endParaRPr kumimoji="1" lang="en-US" altLang="zh-TW" sz="1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259232" indent="-259232" defTabSz="829544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/>
            </a:pP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中興里活動中心</a:t>
            </a:r>
            <a:endParaRPr kumimoji="1" lang="en-US" altLang="zh-TW" sz="1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容納人數</a:t>
            </a:r>
            <a:r>
              <a:rPr kumimoji="1" lang="zh-TW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：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100</a:t>
            </a:r>
            <a:b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</a:t>
            </a:r>
            <a:r>
              <a:rPr kumimoji="1" lang="zh-TW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地址</a:t>
            </a: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：中庄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194</a:t>
            </a: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號</a:t>
            </a:r>
            <a:b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</a:t>
            </a:r>
            <a:r>
              <a:rPr kumimoji="1" lang="zh-TW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07-6891194</a:t>
            </a:r>
          </a:p>
          <a:p>
            <a:pPr marL="259232" indent="-259232" defTabSz="829544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/>
            </a:pP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龍興國民小學</a:t>
            </a:r>
            <a:endParaRPr kumimoji="1" lang="en-US" altLang="zh-TW" sz="1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容納人數</a:t>
            </a:r>
            <a:r>
              <a:rPr kumimoji="1" lang="zh-TW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：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60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</a:t>
            </a:r>
            <a:r>
              <a:rPr kumimoji="1" lang="zh-TW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地址</a:t>
            </a: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：中庄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193</a:t>
            </a: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號</a:t>
            </a:r>
            <a:endParaRPr kumimoji="1" lang="en-US" altLang="zh-TW" sz="1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</a:t>
            </a:r>
            <a:r>
              <a:rPr kumimoji="1" lang="zh-TW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07-3218216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0800000" flipV="1">
            <a:off x="1880684" y="640179"/>
            <a:ext cx="3102234" cy="2587761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633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災害通報單位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ts val="544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六龜區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災害應變中心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07-6892100</a:t>
            </a:r>
          </a:p>
          <a:p>
            <a:pPr marL="258029" lvl="0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高雄市災害應變中心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07-8316119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臺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南分局緊急應變小組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06-2688280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局土石流災害應變小組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049-2394234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水土保持局災情通報免付費電話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0800-246246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 rot="10800000" flipV="1">
            <a:off x="1880684" y="3321279"/>
            <a:ext cx="3102234" cy="3069250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633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警消醫療單位</a:t>
            </a:r>
          </a:p>
          <a:p>
            <a:pPr marL="259232" marR="0" lvl="0" indent="-259232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義寶派出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所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民生路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07-6891049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消防分隊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民治路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9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07-6881382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區衛生所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民治路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16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07-6891244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衛生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福利部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旗山醫院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地址：旗山區中學路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60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07-6613811 </a:t>
            </a:r>
            <a:endParaRPr kumimoji="1" lang="zh-TW" altLang="zh-TW" sz="14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H="1" flipV="1">
            <a:off x="7689304" y="634941"/>
            <a:ext cx="1792730" cy="134454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 rot="10800000" flipV="1">
            <a:off x="5145215" y="2424468"/>
            <a:ext cx="2158395" cy="791397"/>
          </a:xfrm>
          <a:prstGeom prst="rect">
            <a:avLst/>
          </a:prstGeom>
          <a:solidFill>
            <a:srgbClr val="FFFFFF">
              <a:alpha val="74902"/>
            </a:srgbClr>
          </a:solidFill>
          <a:ln w="3175" algn="in">
            <a:noFill/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sng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直升機起降點</a:t>
            </a:r>
            <a:endParaRPr kumimoji="1" lang="en-US" altLang="zh-TW" sz="1600" b="1" i="0" u="sng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marL="324041" marR="0" lvl="0" indent="-324041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六龜高中</a:t>
            </a:r>
            <a:b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光復路</a:t>
            </a: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212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07-6891023</a:t>
            </a:r>
          </a:p>
        </p:txBody>
      </p:sp>
      <p:sp>
        <p:nvSpPr>
          <p:cNvPr id="17" name="矩形 16"/>
          <p:cNvSpPr/>
          <p:nvPr/>
        </p:nvSpPr>
        <p:spPr>
          <a:xfrm>
            <a:off x="26767" y="6442502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33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845" y="2107399"/>
            <a:ext cx="2215445" cy="1052379"/>
          </a:xfrm>
          <a:prstGeom prst="rect">
            <a:avLst/>
          </a:prstGeom>
        </p:spPr>
      </p:pic>
      <p:sp>
        <p:nvSpPr>
          <p:cNvPr id="21" name="文字方塊 21">
            <a:extLst>
              <a:ext uri="{FF2B5EF4-FFF2-40B4-BE49-F238E27FC236}">
                <a16:creationId xmlns:a16="http://schemas.microsoft.com/office/drawing/2014/main" id="{6C0B7097-9C98-4A80-B3FA-E3C8EEC7DE3D}"/>
              </a:ext>
            </a:extLst>
          </p:cNvPr>
          <p:cNvSpPr txBox="1"/>
          <p:nvPr/>
        </p:nvSpPr>
        <p:spPr>
          <a:xfrm>
            <a:off x="232352" y="4707353"/>
            <a:ext cx="1408280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4772"/>
            <a:r>
              <a:rPr kumimoji="1" lang="zh-TW" altLang="en-US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更新日期</a:t>
            </a:r>
            <a:r>
              <a:rPr kumimoji="1" lang="en-US" altLang="zh-TW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112.3.16</a:t>
            </a:r>
            <a:endParaRPr kumimoji="1" lang="zh-TW" altLang="en-US" sz="1089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12" y="3318178"/>
            <a:ext cx="4345403" cy="307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15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8958" cy="642808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8316263" y="151035"/>
            <a:ext cx="1374721" cy="1516184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高雄市</a:t>
            </a:r>
            <a:endParaRPr kumimoji="0" lang="en-US" altLang="zh-TW" sz="3084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六龜區</a:t>
            </a:r>
            <a:endParaRPr kumimoji="0" lang="en-US" altLang="zh-TW" sz="3084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中興里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299371" y="1791942"/>
            <a:ext cx="1404318" cy="45397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35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314040" y="2256298"/>
            <a:ext cx="1374980" cy="1348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DF051</a:t>
            </a: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DF052</a:t>
            </a: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DF053</a:t>
            </a:r>
          </a:p>
          <a:p>
            <a:pPr algn="ctr" defTabSz="414772">
              <a:defRPr/>
            </a:pPr>
            <a:r>
              <a:rPr lang="zh-TW" altLang="en-US" sz="16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6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DF114</a:t>
            </a:r>
          </a:p>
          <a:p>
            <a:pPr algn="ctr" defTabSz="414772">
              <a:defRPr/>
            </a:pPr>
            <a:r>
              <a:rPr lang="zh-TW" altLang="en-US" sz="16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6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DF115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354998" y="5468442"/>
            <a:ext cx="1300356" cy="986167"/>
          </a:xfrm>
          <a:prstGeom prst="rect">
            <a:avLst/>
          </a:prstGeom>
          <a:solidFill>
            <a:srgbClr val="584300">
              <a:alpha val="49804"/>
            </a:srgbClr>
          </a:solidFill>
          <a:ln w="12700">
            <a:solidFill>
              <a:schemeClr val="bg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土石流警戒值</a:t>
            </a:r>
            <a:endParaRPr kumimoji="0" lang="en-US" altLang="zh-TW" sz="1452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350</a:t>
            </a: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ｍｍ</a:t>
            </a:r>
            <a:endParaRPr kumimoji="0" lang="en-US" altLang="zh-TW" sz="1452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保全對象人數</a:t>
            </a:r>
            <a:endParaRPr kumimoji="0" lang="en-US" altLang="zh-TW" sz="1452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</a:t>
            </a:r>
          </a:p>
        </p:txBody>
      </p:sp>
      <p:sp>
        <p:nvSpPr>
          <p:cNvPr id="7" name="矩形 6"/>
          <p:cNvSpPr/>
          <p:nvPr/>
        </p:nvSpPr>
        <p:spPr>
          <a:xfrm>
            <a:off x="8353445" y="1800434"/>
            <a:ext cx="1300356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77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潛勢溪流</a:t>
            </a:r>
          </a:p>
        </p:txBody>
      </p:sp>
      <p:sp>
        <p:nvSpPr>
          <p:cNvPr id="25" name="矩形 24"/>
          <p:cNvSpPr/>
          <p:nvPr/>
        </p:nvSpPr>
        <p:spPr>
          <a:xfrm>
            <a:off x="9475101" y="6454228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34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6609184" y="4610425"/>
            <a:ext cx="1345874" cy="1351100"/>
            <a:chOff x="6590206" y="678041"/>
            <a:chExt cx="1345874" cy="1351100"/>
          </a:xfrm>
        </p:grpSpPr>
        <p:sp>
          <p:nvSpPr>
            <p:cNvPr id="26" name="矩形 25"/>
            <p:cNvSpPr/>
            <p:nvPr/>
          </p:nvSpPr>
          <p:spPr>
            <a:xfrm>
              <a:off x="6590206" y="678041"/>
              <a:ext cx="1270112" cy="1299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7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6976307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6955898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30" name="Picture 14" descr="直昇機起降點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32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37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38" name="AutoShape 12"/>
              <p:cNvCxnSpPr>
                <a:cxnSpLocks noChangeShapeType="1"/>
                <a:stCxn id="37" idx="1"/>
                <a:endCxn id="37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955897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4" name="Text Box 6"/>
            <p:cNvSpPr txBox="1">
              <a:spLocks noChangeArrowheads="1"/>
            </p:cNvSpPr>
            <p:nvPr/>
          </p:nvSpPr>
          <p:spPr bwMode="auto">
            <a:xfrm>
              <a:off x="6955898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6955898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36" name="圖片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</p:grpSp>
      <p:grpSp>
        <p:nvGrpSpPr>
          <p:cNvPr id="22" name="群組 21"/>
          <p:cNvGrpSpPr/>
          <p:nvPr/>
        </p:nvGrpSpPr>
        <p:grpSpPr>
          <a:xfrm>
            <a:off x="6570793" y="4360844"/>
            <a:ext cx="1411318" cy="1580168"/>
            <a:chOff x="6609184" y="678041"/>
            <a:chExt cx="1411318" cy="1580168"/>
          </a:xfrm>
        </p:grpSpPr>
        <p:sp>
          <p:nvSpPr>
            <p:cNvPr id="24" name="矩形 23"/>
            <p:cNvSpPr/>
            <p:nvPr/>
          </p:nvSpPr>
          <p:spPr>
            <a:xfrm>
              <a:off x="6609184" y="678041"/>
              <a:ext cx="1387130" cy="1580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39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6"/>
            <p:cNvSpPr txBox="1">
              <a:spLocks noChangeArrowheads="1"/>
            </p:cNvSpPr>
            <p:nvPr/>
          </p:nvSpPr>
          <p:spPr bwMode="auto">
            <a:xfrm>
              <a:off x="6928532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1" name="Text Box 8"/>
            <p:cNvSpPr txBox="1">
              <a:spLocks noChangeArrowheads="1"/>
            </p:cNvSpPr>
            <p:nvPr/>
          </p:nvSpPr>
          <p:spPr bwMode="auto">
            <a:xfrm>
              <a:off x="6908123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42" name="Picture 14" descr="直昇機起降點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44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52" name="AutoShape 12"/>
              <p:cNvCxnSpPr>
                <a:cxnSpLocks noChangeShapeType="1"/>
                <a:stCxn id="51" idx="1"/>
                <a:endCxn id="51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5" name="Text Box 13"/>
            <p:cNvSpPr txBox="1">
              <a:spLocks noChangeArrowheads="1"/>
            </p:cNvSpPr>
            <p:nvPr/>
          </p:nvSpPr>
          <p:spPr bwMode="auto">
            <a:xfrm>
              <a:off x="6908122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6908123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6908123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  <p:sp>
          <p:nvSpPr>
            <p:cNvPr id="49" name="矩形 48"/>
            <p:cNvSpPr/>
            <p:nvPr/>
          </p:nvSpPr>
          <p:spPr>
            <a:xfrm>
              <a:off x="6670506" y="2020267"/>
              <a:ext cx="238493" cy="13011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Text Box 8"/>
            <p:cNvSpPr txBox="1">
              <a:spLocks noChangeArrowheads="1"/>
            </p:cNvSpPr>
            <p:nvPr/>
          </p:nvSpPr>
          <p:spPr bwMode="auto">
            <a:xfrm>
              <a:off x="6897216" y="1981775"/>
              <a:ext cx="11232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大規模崩塌</a:t>
              </a: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影響範圍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889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17813" y="134242"/>
            <a:ext cx="1650766" cy="1097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66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高雄市</a:t>
            </a:r>
            <a:endParaRPr kumimoji="0" lang="en-US" altLang="zh-TW" sz="3266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66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六龜區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295272" y="1322286"/>
            <a:ext cx="1095848" cy="31079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532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文武里</a:t>
            </a:r>
          </a:p>
        </p:txBody>
      </p:sp>
      <p:sp>
        <p:nvSpPr>
          <p:cNvPr id="15" name="AutoShape 2" descr="「警察局LOGO」的圖片搜尋結果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944137" y="-349197"/>
            <a:ext cx="298444" cy="2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533" tIns="44767" rIns="89533" bIns="447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28464" y="4958729"/>
            <a:ext cx="1408280" cy="146756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algn="in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本里里長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鍾達煌</a:t>
            </a:r>
            <a:endParaRPr kumimoji="1" lang="en-US" altLang="zh-TW" sz="16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連絡電話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07-6892100</a:t>
            </a:r>
            <a:endParaRPr kumimoji="1" lang="en-US" altLang="zh-TW" sz="145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行動電話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0932-897558</a:t>
            </a:r>
            <a:endParaRPr kumimoji="1" lang="en-US" altLang="zh-TW" sz="145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880685" y="131501"/>
            <a:ext cx="7723746" cy="399468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996" b="0" i="0" u="none" strike="noStrike" kern="1200" cap="none" spc="0" normalizeH="0" baseline="0" noProof="0" dirty="0">
                <a:ln w="6350"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　害　防　救　資　訊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 rot="10800000" flipV="1">
            <a:off x="5145216" y="640178"/>
            <a:ext cx="2286098" cy="1405476"/>
          </a:xfrm>
          <a:prstGeom prst="rect">
            <a:avLst/>
          </a:prstGeom>
          <a:solidFill>
            <a:srgbClr val="FFFFFF">
              <a:alpha val="74902"/>
            </a:srgbClr>
          </a:solidFill>
          <a:ln w="31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1" lang="zh-TW" altLang="en-US" sz="163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避難收容處所</a:t>
            </a:r>
            <a:endParaRPr kumimoji="1" lang="en-US" altLang="zh-TW" sz="163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259232" marR="0" lvl="0" indent="-259232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六龜綜合社會福利服務中心</a:t>
            </a:r>
            <a:endParaRPr kumimoji="1" lang="en-US" altLang="zh-TW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容納人數</a:t>
            </a:r>
            <a:r>
              <a:rPr kumimoji="1" lang="zh-TW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：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120</a:t>
            </a:r>
            <a:b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</a:t>
            </a:r>
            <a:r>
              <a:rPr kumimoji="1" lang="zh-TW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地址</a:t>
            </a: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：光復路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102</a:t>
            </a: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號</a:t>
            </a:r>
            <a:b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</a:t>
            </a:r>
            <a:r>
              <a:rPr kumimoji="1" lang="zh-TW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07-6891013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0800000" flipV="1">
            <a:off x="1880684" y="640179"/>
            <a:ext cx="3102234" cy="2587761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633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災害通報單位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ts val="544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六龜區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災害應變中心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07-6892100</a:t>
            </a:r>
          </a:p>
          <a:p>
            <a:pPr marL="258029" lvl="0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高雄市災害應變中心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07-8316119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臺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南分局緊急應變小組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06-2688280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局土石流災害應變小組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049-2394234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水土保持局災情通報免付費電話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0800-246246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 rot="10800000" flipV="1">
            <a:off x="1880684" y="3321279"/>
            <a:ext cx="3102234" cy="3069250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633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警消醫療單位</a:t>
            </a:r>
          </a:p>
          <a:p>
            <a:pPr marL="259232" marR="0" lvl="0" indent="-259232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義寶派出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所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民生路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07-6891049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消防分隊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民治路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9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07-6881382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區衛生所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民治路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16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07-6891244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衛生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福利部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旗山醫院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地址：旗山區中學路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60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07-6613811 </a:t>
            </a:r>
            <a:endParaRPr kumimoji="1" lang="zh-TW" altLang="zh-TW" sz="14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pic>
        <p:nvPicPr>
          <p:cNvPr id="12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H="1" flipV="1">
            <a:off x="7547844" y="1231722"/>
            <a:ext cx="2016571" cy="154949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 rot="10800000" flipV="1">
            <a:off x="5145216" y="2291588"/>
            <a:ext cx="2286098" cy="936104"/>
          </a:xfrm>
          <a:prstGeom prst="rect">
            <a:avLst/>
          </a:prstGeom>
          <a:solidFill>
            <a:srgbClr val="FFFFFF">
              <a:alpha val="74902"/>
            </a:srgbClr>
          </a:solidFill>
          <a:ln w="3175" algn="in">
            <a:noFill/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0" b="1" i="0" u="sng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直升機起降點</a:t>
            </a:r>
            <a:endParaRPr kumimoji="1" lang="en-US" altLang="zh-TW" sz="1630" b="1" i="0" u="sng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marL="324041" marR="0" lvl="0" indent="-324041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1" lang="zh-TW" altLang="en-US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六龜高中</a:t>
            </a:r>
            <a:br>
              <a:rPr kumimoji="1" lang="en-US" altLang="zh-TW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光復路</a:t>
            </a:r>
            <a:r>
              <a:rPr kumimoji="1" lang="en-US" altLang="zh-TW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212</a:t>
            </a:r>
            <a:r>
              <a:rPr kumimoji="1" lang="zh-TW" altLang="en-US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27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07-6891023</a:t>
            </a:r>
          </a:p>
        </p:txBody>
      </p:sp>
      <p:sp>
        <p:nvSpPr>
          <p:cNvPr id="20" name="矩形 19"/>
          <p:cNvSpPr/>
          <p:nvPr/>
        </p:nvSpPr>
        <p:spPr>
          <a:xfrm>
            <a:off x="26767" y="6442502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35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1" name="文字方塊 21">
            <a:extLst>
              <a:ext uri="{FF2B5EF4-FFF2-40B4-BE49-F238E27FC236}">
                <a16:creationId xmlns:a16="http://schemas.microsoft.com/office/drawing/2014/main" id="{2F4FB209-8009-49E8-921C-05B94885E201}"/>
              </a:ext>
            </a:extLst>
          </p:cNvPr>
          <p:cNvSpPr txBox="1"/>
          <p:nvPr/>
        </p:nvSpPr>
        <p:spPr>
          <a:xfrm>
            <a:off x="232352" y="4707353"/>
            <a:ext cx="1408280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4772"/>
            <a:r>
              <a:rPr kumimoji="1" lang="zh-TW" altLang="en-US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更新日期</a:t>
            </a:r>
            <a:r>
              <a:rPr kumimoji="1" lang="en-US" altLang="zh-TW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112.3.16</a:t>
            </a:r>
            <a:endParaRPr kumimoji="1" lang="zh-TW" altLang="en-US" sz="1089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17" y="3321279"/>
            <a:ext cx="4344288" cy="30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48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289226" cy="6446823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8316263" y="151035"/>
            <a:ext cx="1374721" cy="1516184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高雄市</a:t>
            </a:r>
            <a:endParaRPr kumimoji="0" lang="en-US" altLang="zh-TW" sz="3084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六龜區</a:t>
            </a:r>
            <a:endParaRPr kumimoji="0" lang="en-US" altLang="zh-TW" sz="3084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文武里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299371" y="1791942"/>
            <a:ext cx="1404318" cy="45397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35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319649" y="2227795"/>
            <a:ext cx="1374980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DF048</a:t>
            </a: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DF074</a:t>
            </a: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DF099</a:t>
            </a: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DF100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354998" y="5468442"/>
            <a:ext cx="1300356" cy="986167"/>
          </a:xfrm>
          <a:prstGeom prst="rect">
            <a:avLst/>
          </a:prstGeom>
          <a:solidFill>
            <a:srgbClr val="584300">
              <a:alpha val="49804"/>
            </a:srgbClr>
          </a:solidFill>
          <a:ln w="12700">
            <a:solidFill>
              <a:schemeClr val="bg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土石流警戒值</a:t>
            </a:r>
            <a:endParaRPr kumimoji="0" lang="en-US" altLang="zh-TW" sz="1452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350</a:t>
            </a: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ｍｍ</a:t>
            </a:r>
            <a:endParaRPr kumimoji="0" lang="en-US" altLang="zh-TW" sz="1452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保全對象人數</a:t>
            </a:r>
            <a:endParaRPr kumimoji="0" lang="en-US" altLang="zh-TW" sz="1452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46</a:t>
            </a: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</a:t>
            </a:r>
          </a:p>
        </p:txBody>
      </p:sp>
      <p:sp>
        <p:nvSpPr>
          <p:cNvPr id="7" name="矩形 6"/>
          <p:cNvSpPr/>
          <p:nvPr/>
        </p:nvSpPr>
        <p:spPr>
          <a:xfrm>
            <a:off x="8353445" y="1800434"/>
            <a:ext cx="1300356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77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潛勢溪流</a:t>
            </a:r>
          </a:p>
        </p:txBody>
      </p:sp>
      <p:sp>
        <p:nvSpPr>
          <p:cNvPr id="25" name="矩形 24"/>
          <p:cNvSpPr/>
          <p:nvPr/>
        </p:nvSpPr>
        <p:spPr>
          <a:xfrm>
            <a:off x="9475101" y="6454228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36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776536" y="4792892"/>
            <a:ext cx="1345874" cy="1351100"/>
            <a:chOff x="6590206" y="678041"/>
            <a:chExt cx="1345874" cy="1351100"/>
          </a:xfrm>
        </p:grpSpPr>
        <p:sp>
          <p:nvSpPr>
            <p:cNvPr id="24" name="矩形 23"/>
            <p:cNvSpPr/>
            <p:nvPr/>
          </p:nvSpPr>
          <p:spPr>
            <a:xfrm>
              <a:off x="6590206" y="678041"/>
              <a:ext cx="1270112" cy="1299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6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6976307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28" name="Text Box 8"/>
            <p:cNvSpPr txBox="1">
              <a:spLocks noChangeArrowheads="1"/>
            </p:cNvSpPr>
            <p:nvPr/>
          </p:nvSpPr>
          <p:spPr bwMode="auto">
            <a:xfrm>
              <a:off x="6955898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29" name="Picture 14" descr="直昇機起降點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31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36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37" name="AutoShape 12"/>
              <p:cNvCxnSpPr>
                <a:cxnSpLocks noChangeShapeType="1"/>
                <a:stCxn id="36" idx="1"/>
                <a:endCxn id="36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2" name="Text Box 13"/>
            <p:cNvSpPr txBox="1">
              <a:spLocks noChangeArrowheads="1"/>
            </p:cNvSpPr>
            <p:nvPr/>
          </p:nvSpPr>
          <p:spPr bwMode="auto">
            <a:xfrm>
              <a:off x="6955897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3" name="Text Box 6"/>
            <p:cNvSpPr txBox="1">
              <a:spLocks noChangeArrowheads="1"/>
            </p:cNvSpPr>
            <p:nvPr/>
          </p:nvSpPr>
          <p:spPr bwMode="auto">
            <a:xfrm>
              <a:off x="6955898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4" name="Text Box 6"/>
            <p:cNvSpPr txBox="1">
              <a:spLocks noChangeArrowheads="1"/>
            </p:cNvSpPr>
            <p:nvPr/>
          </p:nvSpPr>
          <p:spPr bwMode="auto">
            <a:xfrm>
              <a:off x="6955898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</p:grpSp>
      <p:grpSp>
        <p:nvGrpSpPr>
          <p:cNvPr id="38" name="群組 37"/>
          <p:cNvGrpSpPr/>
          <p:nvPr/>
        </p:nvGrpSpPr>
        <p:grpSpPr>
          <a:xfrm>
            <a:off x="733540" y="4549374"/>
            <a:ext cx="1411318" cy="1580168"/>
            <a:chOff x="6609184" y="678041"/>
            <a:chExt cx="1411318" cy="1580168"/>
          </a:xfrm>
        </p:grpSpPr>
        <p:sp>
          <p:nvSpPr>
            <p:cNvPr id="39" name="矩形 38"/>
            <p:cNvSpPr/>
            <p:nvPr/>
          </p:nvSpPr>
          <p:spPr>
            <a:xfrm>
              <a:off x="6609184" y="678041"/>
              <a:ext cx="1387130" cy="1580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40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6928532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2" name="Text Box 8"/>
            <p:cNvSpPr txBox="1">
              <a:spLocks noChangeArrowheads="1"/>
            </p:cNvSpPr>
            <p:nvPr/>
          </p:nvSpPr>
          <p:spPr bwMode="auto">
            <a:xfrm>
              <a:off x="6908123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43" name="Picture 14" descr="直昇機起降點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45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52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53" name="AutoShape 12"/>
              <p:cNvCxnSpPr>
                <a:cxnSpLocks noChangeShapeType="1"/>
                <a:stCxn id="52" idx="1"/>
                <a:endCxn id="52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6" name="Text Box 13"/>
            <p:cNvSpPr txBox="1">
              <a:spLocks noChangeArrowheads="1"/>
            </p:cNvSpPr>
            <p:nvPr/>
          </p:nvSpPr>
          <p:spPr bwMode="auto">
            <a:xfrm>
              <a:off x="6908122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6908123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8" name="Text Box 6"/>
            <p:cNvSpPr txBox="1">
              <a:spLocks noChangeArrowheads="1"/>
            </p:cNvSpPr>
            <p:nvPr/>
          </p:nvSpPr>
          <p:spPr bwMode="auto">
            <a:xfrm>
              <a:off x="6908123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  <p:sp>
          <p:nvSpPr>
            <p:cNvPr id="50" name="矩形 49"/>
            <p:cNvSpPr/>
            <p:nvPr/>
          </p:nvSpPr>
          <p:spPr>
            <a:xfrm>
              <a:off x="6670506" y="2020267"/>
              <a:ext cx="238493" cy="13011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6897216" y="1981775"/>
              <a:ext cx="11232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大規模崩塌</a:t>
              </a: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影響範圍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4349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-20160" y="224773"/>
            <a:ext cx="1650766" cy="1097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14772">
              <a:defRPr/>
            </a:pPr>
            <a:r>
              <a:rPr lang="zh-TW" altLang="en-US" sz="3266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</a:t>
            </a:r>
            <a:endParaRPr lang="en-US" altLang="zh-TW" sz="3266" b="1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zh-TW" altLang="en-US" sz="3266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六龜區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284680" y="1301624"/>
            <a:ext cx="1095848" cy="31079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414772">
              <a:defRPr/>
            </a:pPr>
            <a:r>
              <a:rPr lang="zh-TW" altLang="en-US" sz="6532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大津里</a:t>
            </a:r>
          </a:p>
        </p:txBody>
      </p:sp>
      <p:sp>
        <p:nvSpPr>
          <p:cNvPr id="15" name="AutoShape 2" descr="「警察局LOGO」的圖片搜尋結果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944137" y="-349197"/>
            <a:ext cx="298444" cy="2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533" tIns="44767" rIns="89533" bIns="44767" numCol="1" anchor="t" anchorCtr="0" compatLnSpc="1">
            <a:prstTxWarp prst="textNoShape">
              <a:avLst/>
            </a:prstTxWarp>
          </a:bodyPr>
          <a:lstStyle/>
          <a:p>
            <a:pPr defTabSz="414772">
              <a:defRPr/>
            </a:pPr>
            <a:endParaRPr lang="zh-TW" altLang="en-US" sz="1919">
              <a:solidFill>
                <a:prstClr val="black"/>
              </a:solidFill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28464" y="4958729"/>
            <a:ext cx="1408280" cy="146756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algn="in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本里里長</a:t>
            </a:r>
            <a:endParaRPr kumimoji="1" lang="en-US" altLang="zh-TW" sz="1633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林文察</a:t>
            </a:r>
            <a:endParaRPr kumimoji="1" lang="en-US" altLang="zh-TW" sz="1633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連絡電話</a:t>
            </a:r>
            <a:endParaRPr kumimoji="1" lang="en-US" altLang="zh-TW" sz="1633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633" dirty="0">
                <a:solidFill>
                  <a:prstClr val="black"/>
                </a:solidFill>
              </a:rPr>
              <a:t>07-6801102</a:t>
            </a: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行動電話</a:t>
            </a:r>
            <a:endParaRPr kumimoji="1" lang="en-US" altLang="zh-TW" sz="1633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633" dirty="0">
                <a:solidFill>
                  <a:prstClr val="black"/>
                </a:solidFill>
              </a:rPr>
              <a:t>0968633622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1880685" y="131501"/>
            <a:ext cx="7723746" cy="399468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spAutoFit/>
          </a:bodyPr>
          <a:lstStyle/>
          <a:p>
            <a:pPr algn="ctr" defTabSz="414772">
              <a:defRPr/>
            </a:pPr>
            <a:r>
              <a:rPr kumimoji="1" lang="zh-TW" altLang="en-US" sz="1996" dirty="0">
                <a:ln w="6350"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　害　防　救　資　訊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 rot="10800000" flipV="1">
            <a:off x="5172068" y="640178"/>
            <a:ext cx="2347026" cy="1860468"/>
          </a:xfrm>
          <a:prstGeom prst="rect">
            <a:avLst/>
          </a:prstGeom>
          <a:solidFill>
            <a:srgbClr val="FFFFFF">
              <a:alpha val="74902"/>
            </a:srgbClr>
          </a:solidFill>
          <a:ln w="31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895327" fontAlgn="base">
              <a:spcBef>
                <a:spcPct val="0"/>
              </a:spcBef>
              <a:spcAft>
                <a:spcPct val="0"/>
              </a:spcAft>
              <a:buSzPct val="130000"/>
              <a:defRPr/>
            </a:pPr>
            <a:r>
              <a:rPr kumimoji="1" lang="zh-TW" altLang="en-US" sz="1000" b="1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避難收容處所</a:t>
            </a:r>
            <a:endParaRPr kumimoji="1" lang="en-US" altLang="zh-TW" sz="1000" b="1" u="sng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259232" indent="-259232" defTabSz="829544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  <a:defRPr/>
            </a:pP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大津里活動中心</a:t>
            </a:r>
            <a:b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容納人數：</a:t>
            </a:r>
            <a: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100</a:t>
            </a:r>
            <a:b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地址：大津</a:t>
            </a:r>
            <a: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49</a:t>
            </a: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號</a:t>
            </a:r>
            <a:b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07-6801102</a:t>
            </a:r>
          </a:p>
          <a:p>
            <a:pPr marL="259232" indent="-259232" defTabSz="829544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  <a:defRPr/>
            </a:pP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寶光建德社會福利慈善事業基金會</a:t>
            </a:r>
            <a:endParaRPr kumimoji="1" lang="en-US" altLang="zh-TW" sz="9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  容納人數 </a:t>
            </a:r>
            <a: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: 1000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  地址 </a:t>
            </a:r>
            <a: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: </a:t>
            </a: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三民路</a:t>
            </a:r>
            <a: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81-1</a:t>
            </a: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號</a:t>
            </a:r>
            <a:endParaRPr kumimoji="1" lang="en-US" altLang="zh-TW" sz="9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  電話 </a:t>
            </a:r>
            <a: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:</a:t>
            </a: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</a:t>
            </a:r>
            <a: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07-6872100</a:t>
            </a:r>
          </a:p>
          <a:p>
            <a:pPr marL="259232" indent="-259232" defTabSz="829544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/>
            </a:pP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財團法人一貫道神威天臺山天臺聖宮</a:t>
            </a:r>
            <a:endParaRPr kumimoji="1" lang="en-US" altLang="zh-TW" sz="9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 容納人數 </a:t>
            </a:r>
            <a: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: 1000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 地址 </a:t>
            </a:r>
            <a: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: </a:t>
            </a: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三民路</a:t>
            </a:r>
            <a: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81</a:t>
            </a: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號</a:t>
            </a:r>
            <a:endParaRPr kumimoji="1" lang="en-US" altLang="zh-TW" sz="9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 電話 </a:t>
            </a:r>
            <a: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:</a:t>
            </a:r>
            <a:r>
              <a:rPr kumimoji="1" lang="zh-TW" altLang="en-US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</a:t>
            </a:r>
            <a:r>
              <a:rPr kumimoji="1" lang="en-US" altLang="zh-TW" sz="9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07-6872100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0800000" flipV="1">
            <a:off x="1880684" y="640179"/>
            <a:ext cx="3102234" cy="2587761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8953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33" b="1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災害通報單位</a:t>
            </a:r>
          </a:p>
          <a:p>
            <a:pPr marL="258029" indent="-258029" defTabSz="895327" fontAlgn="base">
              <a:spcBef>
                <a:spcPts val="544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六龜區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災害應變中心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07-6892100</a:t>
            </a:r>
          </a:p>
          <a:p>
            <a:pPr marL="258029" lvl="0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高雄市災害應變中心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07-8316119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臺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南分局緊急應變小組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06-2688280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局土石流災害應變小組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049-2394234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水土保持局災情通報免付費電話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452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0800-246246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10800000" flipV="1">
            <a:off x="1880684" y="3321279"/>
            <a:ext cx="3102234" cy="3069250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8953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33" b="1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警消醫療單位</a:t>
            </a:r>
          </a:p>
          <a:p>
            <a:pPr marL="259232" indent="-259232" defTabSz="829544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荖濃派出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所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裕濃路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18</a:t>
            </a: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07-6881014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寶來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消防分隊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中正路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137-3</a:t>
            </a: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07-6881382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區衛生所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民治路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16</a:t>
            </a: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07-6891244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衛生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福利部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旗山醫院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地址：旗山區中學路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60</a:t>
            </a: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07-6613811 </a:t>
            </a:r>
            <a:endParaRPr kumimoji="1" lang="zh-TW" altLang="zh-TW" sz="1452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 rot="10800000" flipV="1">
            <a:off x="5232996" y="2564371"/>
            <a:ext cx="2286098" cy="711804"/>
          </a:xfrm>
          <a:prstGeom prst="rect">
            <a:avLst/>
          </a:prstGeom>
          <a:solidFill>
            <a:srgbClr val="FFFFFF">
              <a:alpha val="74902"/>
            </a:srgbClr>
          </a:solidFill>
          <a:ln w="3175" algn="in">
            <a:noFill/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8953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u="sng" noProof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直升機起降點</a:t>
            </a:r>
            <a:endParaRPr kumimoji="1" lang="en-US" altLang="zh-TW" sz="1200" b="1" u="sng" noProof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marL="324041" indent="-324041" defTabSz="829544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  <a:defRPr/>
            </a:pPr>
            <a:r>
              <a:rPr kumimoji="1" lang="zh-TW" altLang="en-US" sz="105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六龜高中</a:t>
            </a:r>
            <a:br>
              <a:rPr kumimoji="1" lang="en-US" altLang="zh-TW" sz="105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05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05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光復路</a:t>
            </a:r>
            <a:r>
              <a:rPr kumimoji="1" lang="en-US" altLang="zh-TW" sz="105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212</a:t>
            </a:r>
            <a:r>
              <a:rPr kumimoji="1" lang="zh-TW" altLang="en-US" sz="105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05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05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05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07-6891023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839" y="908720"/>
            <a:ext cx="1917767" cy="143832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6767" y="6442502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37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7" name="文字方塊 21">
            <a:extLst>
              <a:ext uri="{FF2B5EF4-FFF2-40B4-BE49-F238E27FC236}">
                <a16:creationId xmlns:a16="http://schemas.microsoft.com/office/drawing/2014/main" id="{368047E5-8BF8-4035-B99A-499B0FE3E366}"/>
              </a:ext>
            </a:extLst>
          </p:cNvPr>
          <p:cNvSpPr txBox="1"/>
          <p:nvPr/>
        </p:nvSpPr>
        <p:spPr>
          <a:xfrm>
            <a:off x="232352" y="4707353"/>
            <a:ext cx="1408280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4772"/>
            <a:r>
              <a:rPr kumimoji="1" lang="zh-TW" altLang="en-US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更新日期</a:t>
            </a:r>
            <a:r>
              <a:rPr kumimoji="1" lang="en-US" altLang="zh-TW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112.3.16</a:t>
            </a:r>
            <a:endParaRPr kumimoji="1" lang="zh-TW" altLang="en-US" sz="1089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68" y="3320203"/>
            <a:ext cx="4342538" cy="30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17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個人資料夾\Desktop\17High-201307180937426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7" y="-7590"/>
            <a:ext cx="9920107" cy="686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001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289226" cy="6452171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8316263" y="151035"/>
            <a:ext cx="1374721" cy="1516184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14772">
              <a:defRPr/>
            </a:pPr>
            <a:r>
              <a:rPr lang="zh-TW" altLang="en-US" sz="3084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</a:t>
            </a:r>
            <a:endParaRPr lang="en-US" altLang="zh-TW" sz="3084" b="1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zh-TW" altLang="en-US" sz="3084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六龜區</a:t>
            </a:r>
            <a:endParaRPr lang="en-US" altLang="zh-TW" sz="3084" b="1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zh-TW" altLang="en-US" sz="3084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大津里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299371" y="1791942"/>
            <a:ext cx="1404318" cy="45397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14772">
              <a:defRPr/>
            </a:pPr>
            <a:endParaRPr lang="zh-TW" altLang="en-US" sz="2350" b="1" dirty="0">
              <a:solidFill>
                <a:srgbClr val="E7E6E6">
                  <a:lumMod val="1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319649" y="2274405"/>
            <a:ext cx="1374980" cy="84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4772">
              <a:defRPr/>
            </a:pPr>
            <a:r>
              <a:rPr lang="zh-TW" altLang="en-US" sz="16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6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DF049</a:t>
            </a:r>
          </a:p>
          <a:p>
            <a:pPr algn="ctr" defTabSz="414772">
              <a:defRPr/>
            </a:pPr>
            <a:r>
              <a:rPr lang="zh-TW" altLang="en-US" sz="16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6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DF050</a:t>
            </a:r>
          </a:p>
          <a:p>
            <a:pPr algn="ctr" defTabSz="414772">
              <a:defRPr/>
            </a:pPr>
            <a:r>
              <a:rPr lang="zh-TW" altLang="en-US" sz="16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6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DF075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354998" y="5468442"/>
            <a:ext cx="1300356" cy="986167"/>
          </a:xfrm>
          <a:prstGeom prst="rect">
            <a:avLst/>
          </a:prstGeom>
          <a:solidFill>
            <a:srgbClr val="584300">
              <a:alpha val="49804"/>
            </a:srgbClr>
          </a:solidFill>
          <a:ln w="12700">
            <a:solidFill>
              <a:schemeClr val="bg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 defTabSz="414772">
              <a:defRPr/>
            </a:pPr>
            <a:r>
              <a:rPr lang="zh-TW" altLang="en-US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土石流警戒值</a:t>
            </a:r>
            <a:endParaRPr lang="en-US" altLang="zh-TW" sz="1452" b="1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en-US" altLang="zh-TW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350</a:t>
            </a:r>
            <a:r>
              <a:rPr lang="zh-TW" altLang="en-US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ｍｍ</a:t>
            </a:r>
            <a:endParaRPr lang="en-US" altLang="zh-TW" sz="1452" b="1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zh-TW" altLang="en-US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保全對象人數</a:t>
            </a:r>
            <a:endParaRPr lang="en-US" altLang="zh-TW" sz="1452" b="1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en-US" altLang="zh-TW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189</a:t>
            </a:r>
            <a:r>
              <a:rPr lang="zh-TW" altLang="en-US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</a:p>
        </p:txBody>
      </p:sp>
      <p:sp>
        <p:nvSpPr>
          <p:cNvPr id="7" name="矩形 6"/>
          <p:cNvSpPr/>
          <p:nvPr/>
        </p:nvSpPr>
        <p:spPr>
          <a:xfrm>
            <a:off x="8353445" y="1800434"/>
            <a:ext cx="1300356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4772">
              <a:defRPr/>
            </a:pPr>
            <a:r>
              <a:rPr lang="zh-TW" altLang="en-US" sz="2177" b="1" dirty="0">
                <a:solidFill>
                  <a:srgbClr val="E7E6E6">
                    <a:lumMod val="1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潛勢溪流</a:t>
            </a:r>
          </a:p>
        </p:txBody>
      </p:sp>
      <p:sp>
        <p:nvSpPr>
          <p:cNvPr id="40" name="矩形 39"/>
          <p:cNvSpPr/>
          <p:nvPr/>
        </p:nvSpPr>
        <p:spPr>
          <a:xfrm>
            <a:off x="9475101" y="6454228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38</a:t>
            </a:r>
            <a:endParaRPr lang="zh-TW" altLang="en-US" dirty="0">
              <a:solidFill>
                <a:prstClr val="white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6609184" y="2551564"/>
            <a:ext cx="1345874" cy="1351100"/>
            <a:chOff x="6590206" y="678041"/>
            <a:chExt cx="1345874" cy="1351100"/>
          </a:xfrm>
        </p:grpSpPr>
        <p:sp>
          <p:nvSpPr>
            <p:cNvPr id="24" name="矩形 23"/>
            <p:cNvSpPr/>
            <p:nvPr/>
          </p:nvSpPr>
          <p:spPr>
            <a:xfrm>
              <a:off x="6590206" y="678041"/>
              <a:ext cx="1270112" cy="1299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5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6976307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6955898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28" name="Picture 14" descr="直昇機起降點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30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35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36" name="AutoShape 12"/>
              <p:cNvCxnSpPr>
                <a:cxnSpLocks noChangeShapeType="1"/>
                <a:stCxn id="35" idx="1"/>
                <a:endCxn id="35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>
              <a:off x="6955897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2" name="Text Box 6"/>
            <p:cNvSpPr txBox="1">
              <a:spLocks noChangeArrowheads="1"/>
            </p:cNvSpPr>
            <p:nvPr/>
          </p:nvSpPr>
          <p:spPr bwMode="auto">
            <a:xfrm>
              <a:off x="6955898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3" name="Text Box 6"/>
            <p:cNvSpPr txBox="1">
              <a:spLocks noChangeArrowheads="1"/>
            </p:cNvSpPr>
            <p:nvPr/>
          </p:nvSpPr>
          <p:spPr bwMode="auto">
            <a:xfrm>
              <a:off x="6955898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34" name="圖片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</p:grpSp>
      <p:grpSp>
        <p:nvGrpSpPr>
          <p:cNvPr id="37" name="群組 36"/>
          <p:cNvGrpSpPr/>
          <p:nvPr/>
        </p:nvGrpSpPr>
        <p:grpSpPr>
          <a:xfrm>
            <a:off x="6606315" y="2353257"/>
            <a:ext cx="1411318" cy="1580168"/>
            <a:chOff x="6609184" y="678041"/>
            <a:chExt cx="1411318" cy="1580168"/>
          </a:xfrm>
        </p:grpSpPr>
        <p:sp>
          <p:nvSpPr>
            <p:cNvPr id="38" name="矩形 37"/>
            <p:cNvSpPr/>
            <p:nvPr/>
          </p:nvSpPr>
          <p:spPr>
            <a:xfrm>
              <a:off x="6609184" y="678041"/>
              <a:ext cx="1387130" cy="1580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39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6928532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2" name="Text Box 8"/>
            <p:cNvSpPr txBox="1">
              <a:spLocks noChangeArrowheads="1"/>
            </p:cNvSpPr>
            <p:nvPr/>
          </p:nvSpPr>
          <p:spPr bwMode="auto">
            <a:xfrm>
              <a:off x="6908123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43" name="Picture 14" descr="直昇機起降點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45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52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53" name="AutoShape 12"/>
              <p:cNvCxnSpPr>
                <a:cxnSpLocks noChangeShapeType="1"/>
                <a:stCxn id="52" idx="1"/>
                <a:endCxn id="52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6" name="Text Box 13"/>
            <p:cNvSpPr txBox="1">
              <a:spLocks noChangeArrowheads="1"/>
            </p:cNvSpPr>
            <p:nvPr/>
          </p:nvSpPr>
          <p:spPr bwMode="auto">
            <a:xfrm>
              <a:off x="6908122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6908123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8" name="Text Box 6"/>
            <p:cNvSpPr txBox="1">
              <a:spLocks noChangeArrowheads="1"/>
            </p:cNvSpPr>
            <p:nvPr/>
          </p:nvSpPr>
          <p:spPr bwMode="auto">
            <a:xfrm>
              <a:off x="6908123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  <p:sp>
          <p:nvSpPr>
            <p:cNvPr id="50" name="矩形 49"/>
            <p:cNvSpPr/>
            <p:nvPr/>
          </p:nvSpPr>
          <p:spPr>
            <a:xfrm>
              <a:off x="6670506" y="2020267"/>
              <a:ext cx="238493" cy="13011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6897216" y="1981775"/>
              <a:ext cx="11232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大規模崩塌</a:t>
              </a: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影響範圍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6382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4413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4481438"/>
            <a:ext cx="9906000" cy="1179810"/>
          </a:xfrm>
          <a:prstGeom prst="rect">
            <a:avLst/>
          </a:prstGeom>
          <a:solidFill>
            <a:srgbClr val="4923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3944888" y="1844824"/>
            <a:ext cx="2150056" cy="2104876"/>
          </a:xfrm>
          <a:prstGeom prst="ellipse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spcCol="0" rtlCol="0"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3" descr="D:\個人資料夾\Desktop\274-05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16" y="2120463"/>
            <a:ext cx="1458000" cy="15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512840" y="4581128"/>
            <a:ext cx="3089251" cy="970108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112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年度</a:t>
            </a:r>
            <a:r>
              <a:rPr lang="en-US" altLang="zh-TW" sz="2800" b="1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月印製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高雄市政府水利局</a:t>
            </a:r>
          </a:p>
        </p:txBody>
      </p:sp>
    </p:spTree>
    <p:extLst>
      <p:ext uri="{BB962C8B-B14F-4D97-AF65-F5344CB8AC3E}">
        <p14:creationId xmlns:p14="http://schemas.microsoft.com/office/powerpoint/2010/main" val="4035034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649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13240" y="188640"/>
            <a:ext cx="1656000" cy="1944216"/>
          </a:xfrm>
          <a:prstGeom prst="rect">
            <a:avLst/>
          </a:prstGeom>
          <a:solidFill>
            <a:srgbClr val="FFFFFF">
              <a:alpha val="85000"/>
            </a:srgbClr>
          </a:solidFill>
          <a:ln w="22225" cmpd="sng">
            <a:solidFill>
              <a:schemeClr val="bg2">
                <a:lumMod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ctr" hangingPunct="0"/>
            <a:r>
              <a:rPr lang="zh-TW" altLang="en-US" sz="1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桃源區</a:t>
            </a:r>
            <a:endParaRPr lang="en-US" altLang="zh-TW" sz="1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fontAlgn="ctr" hangingPunct="0">
              <a:tabLst>
                <a:tab pos="263525" algn="l"/>
                <a:tab pos="631825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梅山里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P.01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拉芙蘭里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P.03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復興里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P.05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勤和里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P.07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桃源里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P.09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P.11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建山里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P.13</a:t>
            </a:r>
          </a:p>
          <a:p>
            <a:pPr marL="180000" fontAlgn="ctr" hangingPunct="0">
              <a:tabLst>
                <a:tab pos="263525" algn="l"/>
                <a:tab pos="631825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寶山里        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P.15</a:t>
            </a:r>
          </a:p>
        </p:txBody>
      </p:sp>
      <p:sp>
        <p:nvSpPr>
          <p:cNvPr id="5" name="矩形 4"/>
          <p:cNvSpPr/>
          <p:nvPr/>
        </p:nvSpPr>
        <p:spPr>
          <a:xfrm>
            <a:off x="3805105" y="234402"/>
            <a:ext cx="1712087" cy="900000"/>
          </a:xfrm>
          <a:prstGeom prst="rect">
            <a:avLst/>
          </a:prstGeom>
          <a:solidFill>
            <a:srgbClr val="FFFFFF">
              <a:alpha val="85000"/>
            </a:srgbClr>
          </a:solidFill>
          <a:ln w="22225" cap="rnd" cmpd="sng">
            <a:solidFill>
              <a:schemeClr val="bg2">
                <a:lumMod val="1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那瑪夏區</a:t>
            </a:r>
            <a:endParaRPr lang="en-US" altLang="zh-TW" sz="1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>
              <a:tabLst>
                <a:tab pos="1168400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達卡努瓦里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P.17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瑪雅里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P.19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南沙魯里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P.21</a:t>
            </a:r>
          </a:p>
        </p:txBody>
      </p:sp>
      <p:sp>
        <p:nvSpPr>
          <p:cNvPr id="6" name="矩形 5"/>
          <p:cNvSpPr/>
          <p:nvPr/>
        </p:nvSpPr>
        <p:spPr>
          <a:xfrm>
            <a:off x="6393160" y="2204836"/>
            <a:ext cx="1656000" cy="1944000"/>
          </a:xfrm>
          <a:prstGeom prst="rect">
            <a:avLst/>
          </a:prstGeom>
          <a:solidFill>
            <a:srgbClr val="FFFFFF">
              <a:alpha val="85000"/>
            </a:srgbClr>
          </a:solidFill>
          <a:ln w="22225" cmpd="sng">
            <a:solidFill>
              <a:schemeClr val="bg2">
                <a:lumMod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ctr" hangingPunct="0"/>
            <a:r>
              <a:rPr lang="zh-TW" altLang="en-US" sz="1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六龜區</a:t>
            </a:r>
            <a:endParaRPr lang="en-US" altLang="zh-TW" sz="1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fontAlgn="ctr" hangingPunct="0">
              <a:tabLst>
                <a:tab pos="1074738" algn="l"/>
                <a:tab pos="125888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寶來里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P.23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荖濃里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P.25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新發里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P.27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六龜里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P.29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興龍里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P.31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中興里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P.33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文武里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P.35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大津里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P.37</a:t>
            </a:r>
          </a:p>
        </p:txBody>
      </p:sp>
      <p:sp>
        <p:nvSpPr>
          <p:cNvPr id="7" name="矩形 6"/>
          <p:cNvSpPr/>
          <p:nvPr/>
        </p:nvSpPr>
        <p:spPr>
          <a:xfrm>
            <a:off x="2720936" y="1196752"/>
            <a:ext cx="1656000" cy="1538318"/>
          </a:xfrm>
          <a:prstGeom prst="rect">
            <a:avLst/>
          </a:prstGeom>
          <a:solidFill>
            <a:srgbClr val="FFFFFF">
              <a:alpha val="85000"/>
            </a:srgbClr>
          </a:solidFill>
          <a:ln w="22225" cmpd="sng">
            <a:solidFill>
              <a:schemeClr val="bg2">
                <a:lumMod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甲仙區</a:t>
            </a:r>
            <a:endParaRPr lang="en-US" altLang="zh-TW" sz="1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>
              <a:tabLst>
                <a:tab pos="107473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關山里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P.39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和安里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P.41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東安里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P.43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西安里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P.45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大田里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P.47</a:t>
            </a:r>
          </a:p>
          <a:p>
            <a:pPr marL="180000">
              <a:tabLst>
                <a:tab pos="107473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小林里　　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P.49</a:t>
            </a:r>
          </a:p>
        </p:txBody>
      </p:sp>
      <p:sp>
        <p:nvSpPr>
          <p:cNvPr id="8" name="矩形 7"/>
          <p:cNvSpPr/>
          <p:nvPr/>
        </p:nvSpPr>
        <p:spPr>
          <a:xfrm>
            <a:off x="2000672" y="2797420"/>
            <a:ext cx="1656000" cy="919611"/>
          </a:xfrm>
          <a:prstGeom prst="rect">
            <a:avLst/>
          </a:prstGeom>
          <a:solidFill>
            <a:srgbClr val="FFFFFF">
              <a:alpha val="85000"/>
            </a:srgbClr>
          </a:solidFill>
          <a:ln w="22225" cmpd="sng">
            <a:solidFill>
              <a:schemeClr val="bg2">
                <a:lumMod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杉林區</a:t>
            </a:r>
            <a:endParaRPr lang="en-US" altLang="zh-TW" sz="1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>
              <a:tabLst>
                <a:tab pos="107473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木梓里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P.51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集來里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P.53</a:t>
            </a:r>
          </a:p>
          <a:p>
            <a:pPr marL="180000">
              <a:tabLst>
                <a:tab pos="107473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新庄里        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P.55</a:t>
            </a:r>
          </a:p>
        </p:txBody>
      </p:sp>
      <p:sp>
        <p:nvSpPr>
          <p:cNvPr id="9" name="矩形 8"/>
          <p:cNvSpPr/>
          <p:nvPr/>
        </p:nvSpPr>
        <p:spPr>
          <a:xfrm>
            <a:off x="6177136" y="4311072"/>
            <a:ext cx="1656000" cy="864000"/>
          </a:xfrm>
          <a:prstGeom prst="rect">
            <a:avLst/>
          </a:prstGeom>
          <a:solidFill>
            <a:srgbClr val="FFFFFF">
              <a:alpha val="85000"/>
            </a:srgbClr>
          </a:solidFill>
          <a:ln w="22225" cmpd="sng">
            <a:solidFill>
              <a:schemeClr val="bg2">
                <a:lumMod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茂林區</a:t>
            </a:r>
            <a:endParaRPr lang="en-US" altLang="zh-TW" sz="1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>
              <a:tabLst>
                <a:tab pos="107473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多納里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P.57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萬山里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P.59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茂林里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P.61</a:t>
            </a:r>
          </a:p>
        </p:txBody>
      </p:sp>
      <p:sp>
        <p:nvSpPr>
          <p:cNvPr id="10" name="矩形 9"/>
          <p:cNvSpPr/>
          <p:nvPr/>
        </p:nvSpPr>
        <p:spPr>
          <a:xfrm>
            <a:off x="4016896" y="5668262"/>
            <a:ext cx="1656000" cy="468000"/>
          </a:xfrm>
          <a:prstGeom prst="rect">
            <a:avLst/>
          </a:prstGeom>
          <a:solidFill>
            <a:srgbClr val="FFFFFF">
              <a:alpha val="85000"/>
            </a:srgbClr>
          </a:solidFill>
          <a:ln w="22225" cmpd="sng">
            <a:solidFill>
              <a:schemeClr val="bg2">
                <a:lumMod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旗山區</a:t>
            </a:r>
            <a:endParaRPr lang="en-US" altLang="zh-TW" sz="1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>
              <a:tabLst>
                <a:tab pos="1074738" algn="l"/>
                <a:tab pos="125888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東平里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P.63</a:t>
            </a:r>
          </a:p>
        </p:txBody>
      </p:sp>
      <p:sp>
        <p:nvSpPr>
          <p:cNvPr id="11" name="矩形 10"/>
          <p:cNvSpPr/>
          <p:nvPr/>
        </p:nvSpPr>
        <p:spPr>
          <a:xfrm>
            <a:off x="4375087" y="4301594"/>
            <a:ext cx="1656000" cy="1301704"/>
          </a:xfrm>
          <a:prstGeom prst="rect">
            <a:avLst/>
          </a:prstGeom>
          <a:solidFill>
            <a:srgbClr val="FFFFFF">
              <a:alpha val="85000"/>
            </a:srgbClr>
          </a:solidFill>
          <a:ln w="22225" cmpd="sng">
            <a:solidFill>
              <a:schemeClr val="bg2">
                <a:lumMod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美濃區</a:t>
            </a:r>
            <a:endParaRPr lang="en-US" altLang="zh-TW" sz="1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>
              <a:tabLst>
                <a:tab pos="1074738" algn="l"/>
                <a:tab pos="125888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廣林里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P.65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中圳里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P.67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福安里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P.69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獅山里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P.71</a:t>
            </a:r>
          </a:p>
          <a:p>
            <a:pPr marL="180000">
              <a:tabLst>
                <a:tab pos="1074738" algn="l"/>
                <a:tab pos="125888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瀰濃里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P.73</a:t>
            </a:r>
          </a:p>
        </p:txBody>
      </p:sp>
      <p:sp>
        <p:nvSpPr>
          <p:cNvPr id="12" name="矩形 11"/>
          <p:cNvSpPr/>
          <p:nvPr/>
        </p:nvSpPr>
        <p:spPr>
          <a:xfrm>
            <a:off x="200472" y="3115575"/>
            <a:ext cx="1656000" cy="864000"/>
          </a:xfrm>
          <a:prstGeom prst="rect">
            <a:avLst/>
          </a:prstGeom>
          <a:solidFill>
            <a:srgbClr val="FFFFFF">
              <a:alpha val="85000"/>
            </a:srgbClr>
          </a:solidFill>
          <a:ln w="22225" cmpd="sng">
            <a:solidFill>
              <a:schemeClr val="bg2">
                <a:lumMod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內門區</a:t>
            </a:r>
            <a:endParaRPr lang="en-US" altLang="zh-TW" sz="1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>
              <a:tabLst>
                <a:tab pos="107473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金竹里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P.75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永吉里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P.77</a:t>
            </a:r>
            <a:b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永富里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P.79</a:t>
            </a:r>
          </a:p>
        </p:txBody>
      </p:sp>
      <p:sp>
        <p:nvSpPr>
          <p:cNvPr id="13" name="矩形 12"/>
          <p:cNvSpPr/>
          <p:nvPr/>
        </p:nvSpPr>
        <p:spPr>
          <a:xfrm>
            <a:off x="200472" y="5697304"/>
            <a:ext cx="1656000" cy="468000"/>
          </a:xfrm>
          <a:prstGeom prst="rect">
            <a:avLst/>
          </a:prstGeom>
          <a:solidFill>
            <a:srgbClr val="FFFFFF">
              <a:alpha val="85000"/>
            </a:srgbClr>
          </a:solidFill>
          <a:ln w="22225" cmpd="sng">
            <a:solidFill>
              <a:schemeClr val="bg2">
                <a:lumMod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鼓山區</a:t>
            </a:r>
            <a:endParaRPr lang="en-US" altLang="zh-TW" sz="1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>
              <a:tabLst>
                <a:tab pos="107473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桃源里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P.87</a:t>
            </a:r>
          </a:p>
        </p:txBody>
      </p:sp>
      <p:sp>
        <p:nvSpPr>
          <p:cNvPr id="14" name="矩形 13"/>
          <p:cNvSpPr/>
          <p:nvPr/>
        </p:nvSpPr>
        <p:spPr>
          <a:xfrm>
            <a:off x="200472" y="4077072"/>
            <a:ext cx="1656000" cy="468000"/>
          </a:xfrm>
          <a:prstGeom prst="rect">
            <a:avLst/>
          </a:prstGeom>
          <a:solidFill>
            <a:srgbClr val="FFFFFF">
              <a:alpha val="85000"/>
            </a:srgbClr>
          </a:solidFill>
          <a:ln w="22225" cmpd="sng">
            <a:solidFill>
              <a:schemeClr val="bg2">
                <a:lumMod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田寮區</a:t>
            </a:r>
            <a:endParaRPr lang="en-US" altLang="zh-TW" sz="1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>
              <a:tabLst>
                <a:tab pos="1074738" algn="l"/>
                <a:tab pos="125888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新興里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P.81</a:t>
            </a:r>
          </a:p>
        </p:txBody>
      </p:sp>
      <p:sp>
        <p:nvSpPr>
          <p:cNvPr id="15" name="矩形 14"/>
          <p:cNvSpPr/>
          <p:nvPr/>
        </p:nvSpPr>
        <p:spPr>
          <a:xfrm>
            <a:off x="200472" y="5147594"/>
            <a:ext cx="1656000" cy="468000"/>
          </a:xfrm>
          <a:prstGeom prst="rect">
            <a:avLst/>
          </a:prstGeom>
          <a:solidFill>
            <a:srgbClr val="FFFFFF">
              <a:alpha val="85000"/>
            </a:srgbClr>
          </a:solidFill>
          <a:ln w="22225" cmpd="sng">
            <a:solidFill>
              <a:schemeClr val="bg2">
                <a:lumMod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岡山區</a:t>
            </a:r>
            <a:endParaRPr lang="en-US" altLang="zh-TW" sz="1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>
              <a:tabLst>
                <a:tab pos="107473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華崗里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P.85</a:t>
            </a:r>
          </a:p>
        </p:txBody>
      </p:sp>
      <p:sp>
        <p:nvSpPr>
          <p:cNvPr id="16" name="矩形 15"/>
          <p:cNvSpPr/>
          <p:nvPr/>
        </p:nvSpPr>
        <p:spPr>
          <a:xfrm>
            <a:off x="200472" y="4607594"/>
            <a:ext cx="1656000" cy="468000"/>
          </a:xfrm>
          <a:prstGeom prst="rect">
            <a:avLst/>
          </a:prstGeom>
          <a:solidFill>
            <a:srgbClr val="FFFFFF">
              <a:alpha val="85000"/>
            </a:srgbClr>
          </a:solidFill>
          <a:ln w="22225" cmpd="sng">
            <a:solidFill>
              <a:schemeClr val="bg2">
                <a:lumMod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阿蓮區</a:t>
            </a:r>
            <a:endParaRPr lang="en-US" altLang="zh-TW" sz="1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>
              <a:tabLst>
                <a:tab pos="1074738" algn="l"/>
                <a:tab pos="1258888" algn="l"/>
              </a:tabLst>
            </a:pPr>
            <a:r>
              <a:rPr lang="zh-TW" altLang="en-US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復安里</a:t>
            </a:r>
            <a:r>
              <a:rPr lang="en-US" altLang="zh-TW" sz="1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P.83</a:t>
            </a:r>
          </a:p>
        </p:txBody>
      </p:sp>
    </p:spTree>
    <p:extLst>
      <p:ext uri="{BB962C8B-B14F-4D97-AF65-F5344CB8AC3E}">
        <p14:creationId xmlns:p14="http://schemas.microsoft.com/office/powerpoint/2010/main" val="1074178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-32907" y="194145"/>
            <a:ext cx="1650766" cy="1097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66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高雄市</a:t>
            </a:r>
            <a:endParaRPr kumimoji="0" lang="en-US" altLang="zh-TW" sz="3266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66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六龜區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244552" y="1416625"/>
            <a:ext cx="1095848" cy="31079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532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寶來里</a:t>
            </a:r>
          </a:p>
        </p:txBody>
      </p:sp>
      <p:sp>
        <p:nvSpPr>
          <p:cNvPr id="15" name="AutoShape 2" descr="「警察局LOGO」的圖片搜尋結果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944137" y="-349197"/>
            <a:ext cx="298444" cy="2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533" tIns="44767" rIns="89533" bIns="447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1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88336" y="4975932"/>
            <a:ext cx="1408280" cy="146756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algn="in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本里里長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沈振揚</a:t>
            </a:r>
            <a:endParaRPr kumimoji="1" lang="en-US" altLang="zh-TW" sz="16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連絡電話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07-6881154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行動電話</a:t>
            </a:r>
            <a:endParaRPr kumimoji="1" lang="en-US" altLang="zh-TW" sz="16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0" marR="0" lvl="0" indent="0" algn="ctr" defTabSz="4147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0919-629599</a:t>
            </a:r>
            <a:endParaRPr kumimoji="1" lang="en-US" altLang="zh-TW" sz="145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880685" y="131501"/>
            <a:ext cx="7723746" cy="399468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996" b="0" i="0" u="none" strike="noStrike" kern="1200" cap="none" spc="0" normalizeH="0" baseline="0" noProof="0" dirty="0">
                <a:ln w="6350"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　害　防　救　資　訊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0800000" flipV="1">
            <a:off x="1880684" y="640179"/>
            <a:ext cx="3102234" cy="2587761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633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災害通報單位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ts val="544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六龜區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災害應變中心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07-6892100</a:t>
            </a:r>
          </a:p>
          <a:p>
            <a:pPr marL="258029" lvl="0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高雄市災害應變中心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07-8316119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臺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南分局緊急應變小組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06-2688280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局土石流災害應變小組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049-2394234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水土保持局災情通報免付費電話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0800-246246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10800000" flipV="1">
            <a:off x="1880684" y="3321279"/>
            <a:ext cx="3102234" cy="3069250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633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警消醫療單位</a:t>
            </a:r>
          </a:p>
          <a:p>
            <a:pPr marL="259232" marR="0" lvl="0" indent="-259232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寶來派出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所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中正路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21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07-6881170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寶來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消防分隊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中正路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137-3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07-6881382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區衛生所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民治路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16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07-6891244</a:t>
            </a:r>
          </a:p>
          <a:p>
            <a:pPr marL="258029" marR="0" lvl="0" indent="-258029" algn="l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微軟正黑體" panose="020B0604030504040204" pitchFamily="34" charset="-120"/>
              <a:buChar char="※"/>
              <a:tabLst/>
              <a:defRPr/>
            </a:pP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衛生</a:t>
            </a:r>
            <a:r>
              <a:rPr kumimoji="1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福利部</a:t>
            </a:r>
            <a:r>
              <a:rPr kumimoji="1" lang="zh-TW" altLang="zh-TW" sz="14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旗山醫院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地址：旗山區中學路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60</a:t>
            </a: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07-6613811 </a:t>
            </a:r>
            <a:endParaRPr kumimoji="1" lang="zh-TW" altLang="zh-TW" sz="145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767" y="6442502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23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 rot="10800000" flipV="1">
            <a:off x="5144652" y="2564905"/>
            <a:ext cx="2220781" cy="648072"/>
          </a:xfrm>
          <a:prstGeom prst="rect">
            <a:avLst/>
          </a:prstGeom>
          <a:solidFill>
            <a:srgbClr val="FFFFFF">
              <a:alpha val="74902"/>
            </a:srgbClr>
          </a:solidFill>
          <a:ln w="3175" algn="in">
            <a:noFill/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5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1" i="0" u="sng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直升機起降點</a:t>
            </a:r>
            <a:endParaRPr kumimoji="1" lang="en-US" altLang="zh-TW" sz="1400" b="1" i="0" u="sng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marL="324041" marR="0" lvl="0" indent="-324041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1" lang="zh-TW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寶來國中操場</a:t>
            </a:r>
            <a:br>
              <a:rPr kumimoji="1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地址：</a:t>
            </a:r>
            <a:r>
              <a:rPr kumimoji="1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中正路</a:t>
            </a:r>
            <a:r>
              <a:rPr kumimoji="1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137</a:t>
            </a:r>
            <a:r>
              <a:rPr kumimoji="1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號</a:t>
            </a:r>
            <a:br>
              <a:rPr kumimoji="1" lang="en-US" altLang="zh-TW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07-6881258</a:t>
            </a:r>
            <a:endParaRPr kumimoji="1" lang="en-US" altLang="zh-TW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5" name="文字方塊 21"/>
          <p:cNvSpPr txBox="1"/>
          <p:nvPr/>
        </p:nvSpPr>
        <p:spPr>
          <a:xfrm>
            <a:off x="200472" y="4707353"/>
            <a:ext cx="1408280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4772"/>
            <a:r>
              <a:rPr kumimoji="1" lang="zh-TW" altLang="en-US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更新日期</a:t>
            </a:r>
            <a:r>
              <a:rPr kumimoji="1" lang="en-US" altLang="zh-TW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112.3.16</a:t>
            </a:r>
            <a:endParaRPr kumimoji="1" lang="zh-TW" altLang="en-US" sz="1089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 rot="10800000" flipV="1">
            <a:off x="5138771" y="670697"/>
            <a:ext cx="4291392" cy="1854479"/>
          </a:xfrm>
          <a:prstGeom prst="rect">
            <a:avLst/>
          </a:prstGeom>
          <a:solidFill>
            <a:srgbClr val="FFFFFF">
              <a:alpha val="74902"/>
            </a:srgbClr>
          </a:solidFill>
          <a:ln w="31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2" anchor="ctr" anchorCtr="0" compatLnSpc="1">
            <a:prstTxWarp prst="textNoShape">
              <a:avLst/>
            </a:prstTxWarp>
          </a:bodyPr>
          <a:lstStyle/>
          <a:p>
            <a:pPr marL="0" marR="0" lvl="0" indent="0" algn="dist" defTabSz="895327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1" lang="zh-TW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避難收容處所</a:t>
            </a:r>
            <a:endParaRPr kumimoji="1" lang="en-US" altLang="zh-TW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259232" marR="0" lvl="0" indent="-259232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1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寶來社區活動中心         </a:t>
            </a:r>
            <a:endParaRPr kumimoji="1" lang="en-US" altLang="zh-TW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      容納人數</a:t>
            </a:r>
            <a:r>
              <a:rPr kumimoji="1" lang="zh-TW" altLang="zh-TW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：</a:t>
            </a:r>
            <a: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100</a:t>
            </a:r>
            <a:b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      </a:t>
            </a:r>
            <a:r>
              <a:rPr kumimoji="1" lang="zh-TW" altLang="zh-TW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中正路</a:t>
            </a:r>
            <a: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89</a:t>
            </a: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      </a:t>
            </a:r>
            <a:r>
              <a:rPr kumimoji="1" lang="zh-TW" altLang="zh-TW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07-6881125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      寶來國民中學</a:t>
            </a:r>
            <a:endParaRPr kumimoji="1" lang="en-US" altLang="zh-TW" sz="11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      容納人數</a:t>
            </a:r>
            <a:r>
              <a:rPr kumimoji="1" lang="zh-TW" altLang="zh-TW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：</a:t>
            </a:r>
            <a: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244</a:t>
            </a:r>
            <a:b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      </a:t>
            </a:r>
            <a:r>
              <a:rPr kumimoji="1" lang="zh-TW" altLang="zh-TW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中正路</a:t>
            </a:r>
            <a: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137</a:t>
            </a: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      </a:t>
            </a:r>
            <a:r>
              <a:rPr kumimoji="1" lang="zh-TW" altLang="zh-TW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07-6881258#31</a:t>
            </a:r>
            <a:endParaRPr kumimoji="1" lang="en-US" altLang="zh-TW" sz="11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259232" lvl="0" indent="-259232" defTabSz="829544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/>
            </a:pPr>
            <a:endParaRPr kumimoji="1" lang="en-US" altLang="zh-TW" sz="11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259232" lvl="0" indent="-259232" defTabSz="829544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/>
            </a:pPr>
            <a:endParaRPr kumimoji="1" lang="en-US" altLang="zh-TW" sz="11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259232" lvl="0" indent="-259232" defTabSz="829544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/>
            </a:pPr>
            <a:endParaRPr kumimoji="1" lang="en-US" altLang="zh-TW" sz="11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259232" lvl="0" indent="-259232" defTabSz="829544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/>
            </a:pPr>
            <a:r>
              <a:rPr kumimoji="1" lang="zh-TW" altLang="en-US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寶來國民小學</a:t>
            </a:r>
            <a:endParaRPr kumimoji="1" lang="en-US" altLang="zh-TW" sz="11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      容納人數</a:t>
            </a:r>
            <a:r>
              <a:rPr kumimoji="1" lang="zh-TW" altLang="zh-TW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：</a:t>
            </a:r>
            <a: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125</a:t>
            </a:r>
            <a:b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      </a:t>
            </a:r>
            <a:r>
              <a:rPr kumimoji="1" lang="zh-TW" altLang="zh-TW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中正路</a:t>
            </a:r>
            <a: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89</a:t>
            </a: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      </a:t>
            </a:r>
            <a:r>
              <a:rPr kumimoji="1" lang="zh-TW" altLang="zh-TW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07-6881009#40</a:t>
            </a:r>
          </a:p>
          <a:p>
            <a:pPr marL="259232" lvl="0" indent="-259232" defTabSz="829544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/>
            </a:pPr>
            <a:r>
              <a:rPr kumimoji="1" lang="zh-TW" altLang="en-US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遠山望月溫泉營區</a:t>
            </a:r>
            <a:endParaRPr kumimoji="1" lang="en-US" altLang="zh-TW" sz="11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      容納人數</a:t>
            </a:r>
            <a:r>
              <a:rPr kumimoji="1" lang="zh-TW" altLang="zh-TW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：</a:t>
            </a:r>
            <a: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300</a:t>
            </a:r>
            <a:b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      </a:t>
            </a:r>
            <a:r>
              <a:rPr kumimoji="1" lang="zh-TW" altLang="zh-TW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寶來二巷花賞溫泉公園</a:t>
            </a:r>
            <a:b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en-US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       </a:t>
            </a:r>
            <a:r>
              <a:rPr kumimoji="1" lang="zh-TW" altLang="zh-TW" sz="11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1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0976-058795</a:t>
            </a:r>
            <a:endParaRPr kumimoji="1" lang="zh-TW" altLang="zh-TW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11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71" y="3321280"/>
            <a:ext cx="4341017" cy="306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75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89226" cy="645422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8316263" y="151035"/>
            <a:ext cx="1374721" cy="1516184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高雄市</a:t>
            </a:r>
            <a:endParaRPr kumimoji="0" lang="en-US" altLang="zh-TW" sz="3084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六龜區</a:t>
            </a:r>
            <a:endParaRPr kumimoji="0" lang="en-US" altLang="zh-TW" sz="3084" b="1" i="0" u="none" strike="noStrike" kern="1200" cap="none" spc="0" normalizeH="0" baseline="0" noProof="0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84" b="1" i="0" u="none" strike="noStrike" kern="1200" cap="none" spc="0" normalizeH="0" baseline="0" noProof="0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寶來里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299371" y="1791942"/>
            <a:ext cx="1404318" cy="45397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35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319649" y="2265351"/>
            <a:ext cx="1374980" cy="84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DF046</a:t>
            </a:r>
            <a:b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DF047</a:t>
            </a:r>
            <a:b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高市</a:t>
            </a:r>
            <a:r>
              <a:rPr kumimoji="0" lang="en-US" altLang="zh-TW" sz="16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DF073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354998" y="5468442"/>
            <a:ext cx="1300356" cy="986167"/>
          </a:xfrm>
          <a:prstGeom prst="rect">
            <a:avLst/>
          </a:prstGeom>
          <a:solidFill>
            <a:srgbClr val="584300">
              <a:alpha val="49804"/>
            </a:srgbClr>
          </a:solidFill>
          <a:ln w="12700">
            <a:solidFill>
              <a:schemeClr val="bg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土石流警戒值</a:t>
            </a:r>
            <a:endParaRPr kumimoji="0" lang="en-US" altLang="zh-TW" sz="1452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350</a:t>
            </a: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ｍｍ</a:t>
            </a:r>
            <a:endParaRPr kumimoji="0" lang="en-US" altLang="zh-TW" sz="1452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保全對象人數</a:t>
            </a:r>
            <a:endParaRPr kumimoji="0" lang="en-US" altLang="zh-TW" sz="1452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27</a:t>
            </a:r>
            <a:r>
              <a:rPr kumimoji="0" lang="zh-TW" altLang="en-US" sz="1452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</a:t>
            </a:r>
          </a:p>
        </p:txBody>
      </p:sp>
      <p:sp>
        <p:nvSpPr>
          <p:cNvPr id="7" name="矩形 6"/>
          <p:cNvSpPr/>
          <p:nvPr/>
        </p:nvSpPr>
        <p:spPr>
          <a:xfrm>
            <a:off x="8353445" y="1800434"/>
            <a:ext cx="1300356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4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77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潛勢溪流</a:t>
            </a:r>
          </a:p>
        </p:txBody>
      </p:sp>
      <p:sp>
        <p:nvSpPr>
          <p:cNvPr id="40" name="矩形 39"/>
          <p:cNvSpPr/>
          <p:nvPr/>
        </p:nvSpPr>
        <p:spPr>
          <a:xfrm>
            <a:off x="9475101" y="6454228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24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4736976" y="4293096"/>
            <a:ext cx="1345874" cy="1351100"/>
            <a:chOff x="6590206" y="678041"/>
            <a:chExt cx="1345874" cy="1351100"/>
          </a:xfrm>
        </p:grpSpPr>
        <p:sp>
          <p:nvSpPr>
            <p:cNvPr id="24" name="矩形 23"/>
            <p:cNvSpPr/>
            <p:nvPr/>
          </p:nvSpPr>
          <p:spPr>
            <a:xfrm>
              <a:off x="6590206" y="678041"/>
              <a:ext cx="1270112" cy="1299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5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6976307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2" name="Text Box 8"/>
            <p:cNvSpPr txBox="1">
              <a:spLocks noChangeArrowheads="1"/>
            </p:cNvSpPr>
            <p:nvPr/>
          </p:nvSpPr>
          <p:spPr bwMode="auto">
            <a:xfrm>
              <a:off x="6955898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43" name="Picture 14" descr="直昇機起降點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45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50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51" name="AutoShape 12"/>
              <p:cNvCxnSpPr>
                <a:cxnSpLocks noChangeShapeType="1"/>
                <a:stCxn id="50" idx="1"/>
                <a:endCxn id="50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6" name="Text Box 13"/>
            <p:cNvSpPr txBox="1">
              <a:spLocks noChangeArrowheads="1"/>
            </p:cNvSpPr>
            <p:nvPr/>
          </p:nvSpPr>
          <p:spPr bwMode="auto">
            <a:xfrm>
              <a:off x="6955897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6955898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8" name="Text Box 6"/>
            <p:cNvSpPr txBox="1">
              <a:spLocks noChangeArrowheads="1"/>
            </p:cNvSpPr>
            <p:nvPr/>
          </p:nvSpPr>
          <p:spPr bwMode="auto">
            <a:xfrm>
              <a:off x="6955898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</p:grpSp>
      <p:grpSp>
        <p:nvGrpSpPr>
          <p:cNvPr id="26" name="群組 25"/>
          <p:cNvGrpSpPr/>
          <p:nvPr/>
        </p:nvGrpSpPr>
        <p:grpSpPr>
          <a:xfrm>
            <a:off x="4736976" y="4187361"/>
            <a:ext cx="1411318" cy="1580168"/>
            <a:chOff x="6609184" y="678041"/>
            <a:chExt cx="1411318" cy="1580168"/>
          </a:xfrm>
        </p:grpSpPr>
        <p:sp>
          <p:nvSpPr>
            <p:cNvPr id="27" name="矩形 26"/>
            <p:cNvSpPr/>
            <p:nvPr/>
          </p:nvSpPr>
          <p:spPr>
            <a:xfrm>
              <a:off x="6609184" y="678041"/>
              <a:ext cx="1387130" cy="1580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8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6928532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6908123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31" name="Picture 14" descr="直昇機起降點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33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52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53" name="AutoShape 12"/>
              <p:cNvCxnSpPr>
                <a:cxnSpLocks noChangeShapeType="1"/>
                <a:stCxn id="52" idx="1"/>
                <a:endCxn id="52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6908122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6908123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>
              <a:off x="6908123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6670506" y="2020267"/>
              <a:ext cx="238493" cy="13011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6897216" y="1981775"/>
              <a:ext cx="11232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大規模崩塌</a:t>
              </a: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影響範圍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423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7221" y="235116"/>
            <a:ext cx="1650766" cy="1097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14772">
              <a:defRPr/>
            </a:pPr>
            <a:r>
              <a:rPr lang="zh-TW" altLang="en-US" sz="3266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</a:t>
            </a:r>
            <a:endParaRPr lang="en-US" altLang="zh-TW" sz="3266" b="1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zh-TW" altLang="en-US" sz="3266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六龜區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284680" y="1386516"/>
            <a:ext cx="1095848" cy="31079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414772">
              <a:defRPr/>
            </a:pPr>
            <a:r>
              <a:rPr lang="zh-TW" altLang="en-US" sz="6532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荖濃里</a:t>
            </a:r>
          </a:p>
        </p:txBody>
      </p:sp>
      <p:sp>
        <p:nvSpPr>
          <p:cNvPr id="15" name="AutoShape 2" descr="「警察局LOGO」的圖片搜尋結果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944137" y="-349197"/>
            <a:ext cx="298444" cy="2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533" tIns="44767" rIns="89533" bIns="44767" numCol="1" anchor="t" anchorCtr="0" compatLnSpc="1">
            <a:prstTxWarp prst="textNoShape">
              <a:avLst/>
            </a:prstTxWarp>
          </a:bodyPr>
          <a:lstStyle/>
          <a:p>
            <a:pPr defTabSz="414772">
              <a:defRPr/>
            </a:pPr>
            <a:endParaRPr lang="zh-TW" altLang="en-US" sz="1919">
              <a:solidFill>
                <a:prstClr val="black"/>
              </a:solidFill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28464" y="4958729"/>
            <a:ext cx="1408280" cy="146756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algn="in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本里里長</a:t>
            </a:r>
            <a:endParaRPr kumimoji="1" lang="en-US" altLang="zh-TW" sz="1633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陳俊福</a:t>
            </a:r>
            <a:endParaRPr kumimoji="1" lang="en-US" altLang="zh-TW" sz="1633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連絡電話</a:t>
            </a:r>
            <a:endParaRPr kumimoji="1" lang="en-US" altLang="zh-TW" sz="1633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</a:t>
            </a:r>
            <a:r>
              <a:rPr lang="en-US" altLang="zh-TW" sz="1633" dirty="0">
                <a:solidFill>
                  <a:prstClr val="black"/>
                </a:solidFill>
              </a:rPr>
              <a:t>07-6881114</a:t>
            </a:r>
            <a:endParaRPr kumimoji="1" lang="en-US" altLang="zh-TW" sz="1452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行動電話</a:t>
            </a:r>
            <a:endParaRPr kumimoji="1" lang="en-US" altLang="zh-TW" sz="1633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633" dirty="0">
                <a:solidFill>
                  <a:prstClr val="black"/>
                </a:solidFill>
              </a:rPr>
              <a:t>0919-629580</a:t>
            </a:r>
            <a:endParaRPr kumimoji="1" lang="en-US" altLang="zh-TW" sz="1452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880685" y="131501"/>
            <a:ext cx="7723746" cy="399468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spAutoFit/>
          </a:bodyPr>
          <a:lstStyle/>
          <a:p>
            <a:pPr algn="ctr" defTabSz="414772">
              <a:defRPr/>
            </a:pPr>
            <a:r>
              <a:rPr kumimoji="1" lang="zh-TW" altLang="en-US" sz="1996" dirty="0">
                <a:ln w="6350"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　害　防　救　資　訊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 rot="10800000" flipV="1">
            <a:off x="5170859" y="640177"/>
            <a:ext cx="2158404" cy="1492680"/>
          </a:xfrm>
          <a:prstGeom prst="rect">
            <a:avLst/>
          </a:prstGeom>
          <a:solidFill>
            <a:srgbClr val="FFFFFF">
              <a:alpha val="74902"/>
            </a:srgbClr>
          </a:solidFill>
          <a:ln w="31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895327" fontAlgn="base">
              <a:spcBef>
                <a:spcPct val="0"/>
              </a:spcBef>
              <a:spcAft>
                <a:spcPct val="0"/>
              </a:spcAft>
              <a:buSzPct val="130000"/>
              <a:defRPr/>
            </a:pPr>
            <a:r>
              <a:rPr kumimoji="1" lang="zh-TW" altLang="en-US" sz="1630" b="1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避難收容處所</a:t>
            </a:r>
            <a:endParaRPr kumimoji="1" lang="en-US" altLang="zh-TW" sz="1630" b="1" u="sng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259232" indent="-259232" defTabSz="829544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荖濃里活動中心</a:t>
            </a:r>
            <a:br>
              <a:rPr kumimoji="1" lang="en-US" altLang="zh-TW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容納人數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：</a:t>
            </a:r>
            <a:r>
              <a:rPr kumimoji="1" lang="en-US" altLang="zh-TW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100</a:t>
            </a:r>
            <a:br>
              <a:rPr kumimoji="1" lang="en-US" altLang="zh-TW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zh-TW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南橫路</a:t>
            </a:r>
            <a:r>
              <a:rPr kumimoji="1" lang="en-US" altLang="zh-TW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97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號</a:t>
            </a:r>
            <a:br>
              <a:rPr kumimoji="1" lang="en-US" altLang="zh-TW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zh-TW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07-6883292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0800000" flipV="1">
            <a:off x="1880684" y="640179"/>
            <a:ext cx="3102234" cy="2587761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8953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33" b="1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災害通報單位</a:t>
            </a:r>
          </a:p>
          <a:p>
            <a:pPr marL="258029" indent="-258029" defTabSz="895327" fontAlgn="base">
              <a:spcBef>
                <a:spcPts val="544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六龜區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災害應變中心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07-6892100</a:t>
            </a:r>
          </a:p>
          <a:p>
            <a:pPr marL="258029" lvl="0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高雄市災害應變中心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07-8316119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臺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南分局緊急應變小組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06-2688280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局土石流災害應變小組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049-2394234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水土保持局災情通報免付費電話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452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0800-246246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10800000" flipV="1">
            <a:off x="1880684" y="3321279"/>
            <a:ext cx="3102234" cy="3069250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8953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33" b="1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警消醫療單位</a:t>
            </a:r>
          </a:p>
          <a:p>
            <a:pPr marL="259232" indent="-259232" defTabSz="829544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荖濃派出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所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裕濃路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18</a:t>
            </a: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07-6881014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寶來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消防分隊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中正路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137-3</a:t>
            </a: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07-6881382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區衛生所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民治路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16</a:t>
            </a: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07-6891244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衛生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福利部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旗山醫院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地址：旗山區中學路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60</a:t>
            </a: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07-6613811 </a:t>
            </a:r>
            <a:endParaRPr kumimoji="1" lang="zh-TW" altLang="zh-TW" sz="1452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2" y="1041236"/>
            <a:ext cx="2358922" cy="1769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 rot="10800000" flipV="1">
            <a:off x="5170868" y="2276873"/>
            <a:ext cx="2158395" cy="938868"/>
          </a:xfrm>
          <a:prstGeom prst="rect">
            <a:avLst/>
          </a:prstGeom>
          <a:solidFill>
            <a:srgbClr val="FFFFFF">
              <a:alpha val="74902"/>
            </a:srgbClr>
          </a:solidFill>
          <a:ln w="3175" algn="in">
            <a:noFill/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8953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b="1" u="sng" noProof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直升機起降點</a:t>
            </a:r>
            <a:endParaRPr kumimoji="1" lang="en-US" altLang="zh-TW" sz="1633" b="1" u="sng" noProof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marL="324041" indent="-324041" defTabSz="829544" fontAlgn="base">
              <a:spcBef>
                <a:spcPct val="0"/>
              </a:spcBef>
              <a:spcAft>
                <a:spcPct val="0"/>
              </a:spcAft>
              <a:buBlip>
                <a:blip r:embed="rId5"/>
              </a:buBlip>
              <a:defRPr/>
            </a:pPr>
            <a:r>
              <a:rPr kumimoji="1" lang="zh-TW" altLang="en-US" sz="127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六龜高中</a:t>
            </a:r>
            <a:br>
              <a:rPr kumimoji="1" lang="en-US" altLang="zh-TW" sz="127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7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27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光復路</a:t>
            </a:r>
            <a:r>
              <a:rPr kumimoji="1" lang="en-US" altLang="zh-TW" sz="127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212</a:t>
            </a:r>
            <a:r>
              <a:rPr kumimoji="1" lang="zh-TW" altLang="en-US" sz="127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27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7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27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07-6891023</a:t>
            </a:r>
          </a:p>
        </p:txBody>
      </p:sp>
      <p:sp>
        <p:nvSpPr>
          <p:cNvPr id="17" name="矩形 16"/>
          <p:cNvSpPr/>
          <p:nvPr/>
        </p:nvSpPr>
        <p:spPr>
          <a:xfrm>
            <a:off x="26767" y="6442502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25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21" name="文字方塊 21"/>
          <p:cNvSpPr txBox="1"/>
          <p:nvPr/>
        </p:nvSpPr>
        <p:spPr>
          <a:xfrm>
            <a:off x="232352" y="4707353"/>
            <a:ext cx="1408280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4772"/>
            <a:r>
              <a:rPr kumimoji="1" lang="zh-TW" altLang="en-US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更新日期</a:t>
            </a:r>
            <a:r>
              <a:rPr kumimoji="1" lang="en-US" altLang="zh-TW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112.3.16</a:t>
            </a:r>
            <a:endParaRPr kumimoji="1" lang="zh-TW" altLang="en-US" sz="1089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60" y="3321191"/>
            <a:ext cx="4341142" cy="30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11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279037" cy="64493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8316263" y="151035"/>
            <a:ext cx="1374721" cy="1516184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14772">
              <a:defRPr/>
            </a:pPr>
            <a:r>
              <a:rPr lang="zh-TW" altLang="en-US" sz="3084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</a:t>
            </a:r>
            <a:endParaRPr lang="en-US" altLang="zh-TW" sz="3084" b="1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zh-TW" altLang="en-US" sz="3084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六龜區</a:t>
            </a:r>
            <a:endParaRPr lang="en-US" altLang="zh-TW" sz="3084" b="1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zh-TW" altLang="en-US" sz="3084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荖濃里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299371" y="1791942"/>
            <a:ext cx="1404318" cy="45397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14772">
              <a:defRPr/>
            </a:pPr>
            <a:endParaRPr lang="zh-TW" altLang="en-US" sz="2350" b="1" dirty="0">
              <a:solidFill>
                <a:srgbClr val="E7E6E6">
                  <a:lumMod val="1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340039" y="2245912"/>
            <a:ext cx="1374980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4772">
              <a:defRPr/>
            </a:pPr>
            <a:r>
              <a:rPr lang="zh-TW" altLang="en-US" sz="16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高市</a:t>
            </a:r>
            <a:r>
              <a:rPr lang="en-US" altLang="zh-TW" sz="163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DF097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354998" y="5468442"/>
            <a:ext cx="1300356" cy="986167"/>
          </a:xfrm>
          <a:prstGeom prst="rect">
            <a:avLst/>
          </a:prstGeom>
          <a:solidFill>
            <a:srgbClr val="584300">
              <a:alpha val="49804"/>
            </a:srgbClr>
          </a:solidFill>
          <a:ln w="12700">
            <a:solidFill>
              <a:schemeClr val="bg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 defTabSz="414772">
              <a:defRPr/>
            </a:pPr>
            <a:r>
              <a:rPr lang="zh-TW" altLang="en-US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土石流警戒值</a:t>
            </a:r>
            <a:endParaRPr lang="en-US" altLang="zh-TW" sz="1452" b="1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en-US" altLang="zh-TW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350</a:t>
            </a:r>
            <a:r>
              <a:rPr lang="zh-TW" altLang="en-US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ｍｍ</a:t>
            </a:r>
            <a:endParaRPr lang="en-US" altLang="zh-TW" sz="1452" b="1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zh-TW" altLang="en-US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保全對象人數</a:t>
            </a:r>
            <a:endParaRPr lang="en-US" altLang="zh-TW" sz="1452" b="1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en-US" altLang="zh-TW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331</a:t>
            </a:r>
            <a:r>
              <a:rPr lang="zh-TW" altLang="en-US" sz="1452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</a:p>
        </p:txBody>
      </p:sp>
      <p:sp>
        <p:nvSpPr>
          <p:cNvPr id="7" name="矩形 6"/>
          <p:cNvSpPr/>
          <p:nvPr/>
        </p:nvSpPr>
        <p:spPr>
          <a:xfrm>
            <a:off x="8353445" y="1800434"/>
            <a:ext cx="1300356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4772">
              <a:defRPr/>
            </a:pPr>
            <a:r>
              <a:rPr lang="zh-TW" altLang="en-US" sz="2177" b="1" dirty="0">
                <a:solidFill>
                  <a:srgbClr val="E7E6E6">
                    <a:lumMod val="1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潛勢溪流</a:t>
            </a:r>
          </a:p>
        </p:txBody>
      </p:sp>
      <p:sp>
        <p:nvSpPr>
          <p:cNvPr id="25" name="矩形 24"/>
          <p:cNvSpPr/>
          <p:nvPr/>
        </p:nvSpPr>
        <p:spPr>
          <a:xfrm>
            <a:off x="9475101" y="6454228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26</a:t>
            </a:r>
            <a:endParaRPr lang="zh-TW" altLang="en-US" dirty="0">
              <a:solidFill>
                <a:prstClr val="white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6407692" y="4509120"/>
            <a:ext cx="1345874" cy="1351100"/>
            <a:chOff x="6590206" y="678041"/>
            <a:chExt cx="1345874" cy="1351100"/>
          </a:xfrm>
        </p:grpSpPr>
        <p:sp>
          <p:nvSpPr>
            <p:cNvPr id="24" name="矩形 23"/>
            <p:cNvSpPr/>
            <p:nvPr/>
          </p:nvSpPr>
          <p:spPr>
            <a:xfrm>
              <a:off x="6590206" y="678041"/>
              <a:ext cx="1270112" cy="1299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6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6976307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28" name="Text Box 8"/>
            <p:cNvSpPr txBox="1">
              <a:spLocks noChangeArrowheads="1"/>
            </p:cNvSpPr>
            <p:nvPr/>
          </p:nvSpPr>
          <p:spPr bwMode="auto">
            <a:xfrm>
              <a:off x="6955898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29" name="Picture 14" descr="直昇機起降點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31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36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37" name="AutoShape 12"/>
              <p:cNvCxnSpPr>
                <a:cxnSpLocks noChangeShapeType="1"/>
                <a:stCxn id="36" idx="1"/>
                <a:endCxn id="36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2" name="Text Box 13"/>
            <p:cNvSpPr txBox="1">
              <a:spLocks noChangeArrowheads="1"/>
            </p:cNvSpPr>
            <p:nvPr/>
          </p:nvSpPr>
          <p:spPr bwMode="auto">
            <a:xfrm>
              <a:off x="6955897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3" name="Text Box 6"/>
            <p:cNvSpPr txBox="1">
              <a:spLocks noChangeArrowheads="1"/>
            </p:cNvSpPr>
            <p:nvPr/>
          </p:nvSpPr>
          <p:spPr bwMode="auto">
            <a:xfrm>
              <a:off x="6955898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34" name="Text Box 6"/>
            <p:cNvSpPr txBox="1">
              <a:spLocks noChangeArrowheads="1"/>
            </p:cNvSpPr>
            <p:nvPr/>
          </p:nvSpPr>
          <p:spPr bwMode="auto">
            <a:xfrm>
              <a:off x="6955898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</p:grpSp>
      <p:grpSp>
        <p:nvGrpSpPr>
          <p:cNvPr id="38" name="群組 37"/>
          <p:cNvGrpSpPr/>
          <p:nvPr/>
        </p:nvGrpSpPr>
        <p:grpSpPr>
          <a:xfrm>
            <a:off x="6356656" y="4310813"/>
            <a:ext cx="1411318" cy="1580168"/>
            <a:chOff x="6609184" y="678041"/>
            <a:chExt cx="1411318" cy="1580168"/>
          </a:xfrm>
        </p:grpSpPr>
        <p:sp>
          <p:nvSpPr>
            <p:cNvPr id="39" name="矩形 38"/>
            <p:cNvSpPr/>
            <p:nvPr/>
          </p:nvSpPr>
          <p:spPr>
            <a:xfrm>
              <a:off x="6609184" y="678041"/>
              <a:ext cx="1387130" cy="1580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6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40" name="Picture 2" descr="2013-08-01_1658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1" r="24304" b="72125"/>
            <a:stretch/>
          </p:blipFill>
          <p:spPr bwMode="auto">
            <a:xfrm>
              <a:off x="6701054" y="773826"/>
              <a:ext cx="228610" cy="207804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6928532" y="758792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避難收容處所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2" name="Text Box 8"/>
            <p:cNvSpPr txBox="1">
              <a:spLocks noChangeArrowheads="1"/>
            </p:cNvSpPr>
            <p:nvPr/>
          </p:nvSpPr>
          <p:spPr bwMode="auto">
            <a:xfrm>
              <a:off x="6908123" y="1524779"/>
              <a:ext cx="9447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土石流影響範圍</a:t>
              </a:r>
            </a:p>
          </p:txBody>
        </p:sp>
        <p:pic>
          <p:nvPicPr>
            <p:cNvPr id="43" name="Picture 14" descr="直昇機起降點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506" y="1033970"/>
              <a:ext cx="261268" cy="118741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AutoShape 9"/>
            <p:cNvSpPr>
              <a:spLocks noChangeArrowheads="1"/>
            </p:cNvSpPr>
            <p:nvPr/>
          </p:nvSpPr>
          <p:spPr bwMode="auto">
            <a:xfrm>
              <a:off x="6677038" y="1257392"/>
              <a:ext cx="248203" cy="1940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 w="9525" algn="in">
              <a:solidFill>
                <a:srgbClr val="FFFFFF"/>
              </a:solidFill>
              <a:miter lim="800000"/>
              <a:headEnd/>
              <a:tailEnd/>
            </a:ln>
            <a:effectLst>
              <a:glow rad="25400">
                <a:schemeClr val="bg1">
                  <a:alpha val="38000"/>
                </a:schemeClr>
              </a:glow>
              <a:outerShdw dist="35921" dir="2700000" algn="ctr" rotWithShape="0">
                <a:srgbClr val="CCCCCC"/>
              </a:outerShdw>
            </a:effec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14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45" name="Group 10"/>
            <p:cNvGrpSpPr>
              <a:grpSpLocks/>
            </p:cNvGrpSpPr>
            <p:nvPr/>
          </p:nvGrpSpPr>
          <p:grpSpPr bwMode="auto">
            <a:xfrm>
              <a:off x="6662569" y="1688411"/>
              <a:ext cx="264075" cy="340730"/>
              <a:chOff x="103691094" y="108431045"/>
              <a:chExt cx="864000" cy="468000"/>
            </a:xfrm>
          </p:grpSpPr>
          <p:sp>
            <p:nvSpPr>
              <p:cNvPr id="52" name="Rectangle 11"/>
              <p:cNvSpPr>
                <a:spLocks noChangeArrowheads="1"/>
              </p:cNvSpPr>
              <p:nvPr/>
            </p:nvSpPr>
            <p:spPr bwMode="auto">
              <a:xfrm>
                <a:off x="103691094" y="108431045"/>
                <a:ext cx="8640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3181" tIns="33181" rIns="33181" bIns="331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1477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4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cxnSp>
            <p:nvCxnSpPr>
              <p:cNvPr id="53" name="AutoShape 12"/>
              <p:cNvCxnSpPr>
                <a:cxnSpLocks noChangeShapeType="1"/>
                <a:stCxn id="52" idx="1"/>
                <a:endCxn id="52" idx="3"/>
              </p:cNvCxnSpPr>
              <p:nvPr/>
            </p:nvCxnSpPr>
            <p:spPr bwMode="auto">
              <a:xfrm rot="10800000" flipH="1" flipV="1">
                <a:off x="103691094" y="108665045"/>
                <a:ext cx="864000" cy="1"/>
              </a:xfrm>
              <a:prstGeom prst="bentConnector5">
                <a:avLst>
                  <a:gd name="adj1" fmla="val 30778"/>
                  <a:gd name="adj2" fmla="val -5"/>
                  <a:gd name="adj3" fmla="val 92981"/>
                </a:avLst>
              </a:prstGeom>
              <a:noFill/>
              <a:ln w="57150" algn="ctr">
                <a:solidFill>
                  <a:srgbClr val="0070C0"/>
                </a:solidFill>
                <a:miter lim="800000"/>
                <a:headEnd/>
                <a:tailEnd/>
              </a:ln>
              <a:effectLst>
                <a:glow rad="25400">
                  <a:schemeClr val="bg1">
                    <a:alpha val="38000"/>
                  </a:schemeClr>
                </a:glow>
                <a:outerShdw dist="35921" dir="2700000" algn="ctr" rotWithShape="0">
                  <a:srgbClr val="CCCCCC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6" name="Text Box 13"/>
            <p:cNvSpPr txBox="1">
              <a:spLocks noChangeArrowheads="1"/>
            </p:cNvSpPr>
            <p:nvPr/>
          </p:nvSpPr>
          <p:spPr bwMode="auto">
            <a:xfrm>
              <a:off x="6908122" y="1757265"/>
              <a:ext cx="923399" cy="203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土石流潛勢溪流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6908123" y="990849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新細明體" pitchFamily="18" charset="-120"/>
                </a:rPr>
                <a:t>直升機起降點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48" name="Text Box 6"/>
            <p:cNvSpPr txBox="1">
              <a:spLocks noChangeArrowheads="1"/>
            </p:cNvSpPr>
            <p:nvPr/>
          </p:nvSpPr>
          <p:spPr bwMode="auto">
            <a:xfrm>
              <a:off x="6908123" y="1269818"/>
              <a:ext cx="959773" cy="18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疏散避難方向</a:t>
              </a:r>
              <a:endParaRPr kumimoji="1" lang="zh-TW" altLang="zh-TW" sz="90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986" y="1558294"/>
              <a:ext cx="236545" cy="130117"/>
            </a:xfrm>
            <a:prstGeom prst="rect">
              <a:avLst/>
            </a:prstGeom>
          </p:spPr>
        </p:pic>
        <p:sp>
          <p:nvSpPr>
            <p:cNvPr id="50" name="矩形 49"/>
            <p:cNvSpPr/>
            <p:nvPr/>
          </p:nvSpPr>
          <p:spPr>
            <a:xfrm>
              <a:off x="6670506" y="2020267"/>
              <a:ext cx="238493" cy="13011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6897216" y="1981775"/>
              <a:ext cx="1123286" cy="20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3181" tIns="33181" rIns="33181" bIns="3318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295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907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大規模崩塌</a:t>
              </a:r>
              <a:r>
                <a:rPr kumimoji="1" lang="zh-TW" altLang="zh-TW" sz="90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pitchFamily="18" charset="-120"/>
                </a:rPr>
                <a:t>影響範圍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869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-20160" y="199778"/>
            <a:ext cx="1650766" cy="1097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14772">
              <a:defRPr/>
            </a:pPr>
            <a:r>
              <a:rPr lang="zh-TW" altLang="en-US" sz="3266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</a:t>
            </a:r>
            <a:endParaRPr lang="en-US" altLang="zh-TW" sz="3266" b="1" dirty="0">
              <a:ln w="3175">
                <a:solidFill>
                  <a:srgbClr val="FFC000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414772">
              <a:defRPr/>
            </a:pPr>
            <a:r>
              <a:rPr lang="zh-TW" altLang="en-US" sz="3266" b="1" dirty="0">
                <a:ln w="3175">
                  <a:solidFill>
                    <a:srgbClr val="FFC000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六龜區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284680" y="1357839"/>
            <a:ext cx="1095848" cy="31079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414772">
              <a:defRPr/>
            </a:pPr>
            <a:r>
              <a:rPr lang="zh-TW" altLang="en-US" sz="6532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新發里</a:t>
            </a:r>
          </a:p>
        </p:txBody>
      </p:sp>
      <p:sp>
        <p:nvSpPr>
          <p:cNvPr id="15" name="AutoShape 2" descr="「警察局LOGO」的圖片搜尋結果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944137" y="-349197"/>
            <a:ext cx="298444" cy="2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533" tIns="44767" rIns="89533" bIns="44767" numCol="1" anchor="t" anchorCtr="0" compatLnSpc="1">
            <a:prstTxWarp prst="textNoShape">
              <a:avLst/>
            </a:prstTxWarp>
          </a:bodyPr>
          <a:lstStyle/>
          <a:p>
            <a:pPr defTabSz="414772">
              <a:defRPr/>
            </a:pPr>
            <a:endParaRPr lang="zh-TW" altLang="en-US" sz="1919">
              <a:solidFill>
                <a:prstClr val="black"/>
              </a:solidFill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28464" y="4958729"/>
            <a:ext cx="1408280" cy="146756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algn="in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本里里長</a:t>
            </a:r>
            <a:endParaRPr kumimoji="1" lang="en-US" altLang="zh-TW" sz="1633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劉俊麟</a:t>
            </a:r>
            <a:endParaRPr kumimoji="1" lang="en-US" altLang="zh-TW" sz="1633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連絡電話</a:t>
            </a:r>
            <a:endParaRPr kumimoji="1" lang="en-US" altLang="zh-TW" sz="1633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633" dirty="0">
                <a:solidFill>
                  <a:prstClr val="black"/>
                </a:solidFill>
              </a:rPr>
              <a:t>07-6791413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33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行動電話</a:t>
            </a:r>
            <a:endParaRPr kumimoji="1" lang="en-US" altLang="zh-TW" sz="1633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algn="ctr" defTabSz="4147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633" dirty="0">
                <a:solidFill>
                  <a:prstClr val="black"/>
                </a:solidFill>
              </a:rPr>
              <a:t>0963-114332</a:t>
            </a:r>
            <a:endParaRPr kumimoji="1" lang="en-US" altLang="zh-TW" sz="1452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880685" y="131501"/>
            <a:ext cx="7723746" cy="399468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spAutoFit/>
          </a:bodyPr>
          <a:lstStyle/>
          <a:p>
            <a:pPr algn="ctr" defTabSz="414772">
              <a:defRPr/>
            </a:pPr>
            <a:r>
              <a:rPr kumimoji="1" lang="zh-TW" altLang="en-US" sz="1996" dirty="0">
                <a:ln w="6350"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　害　防　救　資　訊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 rot="10800000" flipV="1">
            <a:off x="5126704" y="640178"/>
            <a:ext cx="2374411" cy="1766325"/>
          </a:xfrm>
          <a:prstGeom prst="rect">
            <a:avLst/>
          </a:prstGeom>
          <a:solidFill>
            <a:srgbClr val="FFFFFF">
              <a:alpha val="74902"/>
            </a:srgbClr>
          </a:solidFill>
          <a:ln w="31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895327" fontAlgn="base">
              <a:spcBef>
                <a:spcPct val="0"/>
              </a:spcBef>
              <a:spcAft>
                <a:spcPct val="0"/>
              </a:spcAft>
              <a:buSzPct val="130000"/>
              <a:defRPr/>
            </a:pPr>
            <a:r>
              <a:rPr kumimoji="1" lang="zh-TW" altLang="en-US" sz="1600" b="1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避難收容處所</a:t>
            </a:r>
            <a:endParaRPr kumimoji="1" lang="en-US" altLang="zh-TW" sz="1600" b="1" u="sng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marL="259232" indent="-259232" defTabSz="829544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/>
            </a:pP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新發里活動中心</a:t>
            </a:r>
            <a:b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容納人數</a:t>
            </a:r>
            <a:r>
              <a:rPr kumimoji="1" lang="zh-TW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：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100</a:t>
            </a:r>
            <a:b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地址</a:t>
            </a: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：和平路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115-1</a:t>
            </a: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號</a:t>
            </a:r>
            <a:b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07-6791413</a:t>
            </a:r>
          </a:p>
          <a:p>
            <a:pPr marL="259232" indent="-259232" defTabSz="829544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/>
            </a:pP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新發國民小學</a:t>
            </a:r>
            <a:endParaRPr kumimoji="1" lang="en-US" altLang="zh-TW" sz="1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容納人數 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: 354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地址 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: </a:t>
            </a: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和平路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130</a:t>
            </a: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號</a:t>
            </a:r>
            <a:endParaRPr kumimoji="1" lang="en-US" altLang="zh-TW" sz="1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       電話 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: 07-6791387#40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0800000" flipV="1">
            <a:off x="1880684" y="640179"/>
            <a:ext cx="3102234" cy="2587761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8953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33" b="1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災害通報單位</a:t>
            </a:r>
          </a:p>
          <a:p>
            <a:pPr marL="258029" indent="-258029" defTabSz="895327" fontAlgn="base">
              <a:spcBef>
                <a:spcPts val="544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六龜區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災害應變中心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07-6892100</a:t>
            </a:r>
          </a:p>
          <a:p>
            <a:pPr marL="258029" lvl="0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高雄市災害應變中心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07-8316119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臺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南分局緊急應變小組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06-2688280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水</a:t>
            </a:r>
            <a:r>
              <a:rPr kumimoji="1" lang="zh-TW" altLang="en-US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土</a:t>
            </a:r>
            <a:r>
              <a:rPr kumimoji="1" lang="zh-TW" altLang="zh-TW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保</a:t>
            </a:r>
            <a:r>
              <a:rPr kumimoji="1" lang="zh-TW" altLang="en-US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持</a:t>
            </a:r>
            <a:r>
              <a:rPr kumimoji="1" lang="zh-TW" altLang="zh-TW" sz="1452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局土石流災害應變小組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049-2394234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水土保持局災情通報免付費電話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</a:br>
            <a:r>
              <a:rPr kumimoji="1" lang="zh-TW" altLang="en-US" sz="1452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0800-246246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10800000" flipV="1">
            <a:off x="1880684" y="3321279"/>
            <a:ext cx="3102234" cy="3069250"/>
          </a:xfrm>
          <a:prstGeom prst="rect">
            <a:avLst/>
          </a:prstGeom>
          <a:solidFill>
            <a:srgbClr val="FFFFFF">
              <a:alpha val="74902"/>
            </a:srgbClr>
          </a:solidFill>
          <a:ln w="127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8953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33" b="1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警消醫療單位</a:t>
            </a:r>
          </a:p>
          <a:p>
            <a:pPr marL="259232" indent="-259232" defTabSz="829544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荖濃派出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所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裕濃路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18</a:t>
            </a: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07-6881014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寶來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消防分隊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中正路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137-3</a:t>
            </a: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07-6881382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區衛生所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民治路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16</a:t>
            </a: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07-6891244</a:t>
            </a:r>
          </a:p>
          <a:p>
            <a:pPr marL="258029" indent="-258029" defTabSz="895327" fontAlgn="base">
              <a:spcBef>
                <a:spcPct val="0"/>
              </a:spcBef>
              <a:spcAft>
                <a:spcPct val="0"/>
              </a:spcAft>
              <a:buFont typeface="微軟正黑體" panose="020B0604030504040204" pitchFamily="34" charset="-120"/>
              <a:buChar char="※"/>
              <a:defRPr/>
            </a:pP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衛生</a:t>
            </a:r>
            <a:r>
              <a:rPr kumimoji="1" lang="zh-TW" altLang="en-US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福利部</a:t>
            </a:r>
            <a:r>
              <a:rPr kumimoji="1" lang="zh-TW" altLang="zh-TW" sz="1452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旗山醫院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地址：旗山區中學路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60</a:t>
            </a: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452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07-6613811 </a:t>
            </a:r>
            <a:endParaRPr kumimoji="1" lang="zh-TW" altLang="zh-TW" sz="1452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H="1" flipV="1">
            <a:off x="7748580" y="555668"/>
            <a:ext cx="1608763" cy="120657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 rot="10800000" flipV="1">
            <a:off x="5126705" y="2489347"/>
            <a:ext cx="2374410" cy="738593"/>
          </a:xfrm>
          <a:prstGeom prst="rect">
            <a:avLst/>
          </a:prstGeom>
          <a:solidFill>
            <a:srgbClr val="FFFFFF">
              <a:alpha val="74902"/>
            </a:srgbClr>
          </a:solidFill>
          <a:ln w="3175" algn="in">
            <a:noFill/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5813" tIns="35813" rIns="35813" bIns="35813" numCol="1" anchor="ctr" anchorCtr="0" compatLnSpc="1">
            <a:prstTxWarp prst="textNoShape">
              <a:avLst/>
            </a:prstTxWarp>
          </a:bodyPr>
          <a:lstStyle/>
          <a:p>
            <a:pPr algn="ctr" defTabSz="8953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400" b="1" u="sng" noProof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rPr>
              <a:t>直升機起降點</a:t>
            </a:r>
            <a:endParaRPr kumimoji="1" lang="en-US" altLang="zh-TW" sz="1400" b="1" u="sng" noProof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  <a:p>
            <a:pPr marL="324041" indent="-324041" defTabSz="829544" fontAlgn="base">
              <a:spcBef>
                <a:spcPct val="0"/>
              </a:spcBef>
              <a:spcAft>
                <a:spcPct val="0"/>
              </a:spcAft>
              <a:buBlip>
                <a:blip r:embed="rId5"/>
              </a:buBlip>
              <a:defRPr/>
            </a:pPr>
            <a:r>
              <a:rPr kumimoji="1" lang="zh-TW" altLang="en-US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六龜高中</a:t>
            </a:r>
            <a:br>
              <a:rPr kumimoji="1" lang="en-US" alt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地址：</a:t>
            </a:r>
            <a:r>
              <a:rPr kumimoji="1" lang="zh-TW" altLang="en-US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光復路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212</a:t>
            </a:r>
            <a:r>
              <a:rPr kumimoji="1" lang="zh-TW" altLang="en-US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號</a:t>
            </a:r>
            <a:br>
              <a:rPr kumimoji="1" lang="en-US" alt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</a:br>
            <a:r>
              <a:rPr kumimoji="1" lang="zh-TW" alt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電話：</a:t>
            </a:r>
            <a:r>
              <a:rPr kumimoji="1" lang="en-US" alt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07-6891023</a:t>
            </a:r>
          </a:p>
        </p:txBody>
      </p:sp>
      <p:sp>
        <p:nvSpPr>
          <p:cNvPr id="17" name="矩形 16"/>
          <p:cNvSpPr/>
          <p:nvPr/>
        </p:nvSpPr>
        <p:spPr>
          <a:xfrm>
            <a:off x="26767" y="6442502"/>
            <a:ext cx="4571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prstClr val="white"/>
                </a:solidFill>
              </a:rPr>
              <a:t>27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701" y="1841927"/>
            <a:ext cx="1748984" cy="1129152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267E56F5-C036-4D21-A97E-F29616F687B5}"/>
              </a:ext>
            </a:extLst>
          </p:cNvPr>
          <p:cNvSpPr txBox="1"/>
          <p:nvPr/>
        </p:nvSpPr>
        <p:spPr>
          <a:xfrm>
            <a:off x="232352" y="4707353"/>
            <a:ext cx="1408280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4772"/>
            <a:r>
              <a:rPr kumimoji="1" lang="zh-TW" altLang="en-US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更新日期</a:t>
            </a:r>
            <a:r>
              <a:rPr kumimoji="1" lang="en-US" altLang="zh-TW" sz="1089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112.3.16</a:t>
            </a:r>
            <a:endParaRPr kumimoji="1" lang="zh-TW" altLang="en-US" sz="1089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68" y="3321279"/>
            <a:ext cx="4340917" cy="30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42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55103</TotalTime>
  <Words>2561</Words>
  <Application>Microsoft Office PowerPoint</Application>
  <PresentationFormat>A4 紙張 (210x297 公釐)</PresentationFormat>
  <Paragraphs>475</Paragraphs>
  <Slides>21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21</vt:i4>
      </vt:variant>
    </vt:vector>
  </HeadingPairs>
  <TitlesOfParts>
    <vt:vector size="31" baseType="lpstr">
      <vt:lpstr>微軟正黑體</vt:lpstr>
      <vt:lpstr>Arial</vt:lpstr>
      <vt:lpstr>Calibri</vt:lpstr>
      <vt:lpstr>Calibri Light</vt:lpstr>
      <vt:lpstr>Ebrima</vt:lpstr>
      <vt:lpstr>Times New Roman</vt:lpstr>
      <vt:lpstr>Wingdings</vt:lpstr>
      <vt:lpstr>Office 佈景主題</vt:lpstr>
      <vt:lpstr>1_Office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1</dc:creator>
  <cp:lastModifiedBy>User</cp:lastModifiedBy>
  <cp:revision>612</cp:revision>
  <dcterms:created xsi:type="dcterms:W3CDTF">2014-06-24T10:03:34Z</dcterms:created>
  <dcterms:modified xsi:type="dcterms:W3CDTF">2023-06-16T06:16:05Z</dcterms:modified>
</cp:coreProperties>
</file>