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Default Extension="svg" ContentType="image/svg+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42"/>
  </p:notesMasterIdLst>
  <p:handoutMasterIdLst>
    <p:handoutMasterId r:id="rId43"/>
  </p:handoutMasterIdLst>
  <p:sldIdLst>
    <p:sldId id="538" r:id="rId2"/>
    <p:sldId id="567" r:id="rId3"/>
    <p:sldId id="579" r:id="rId4"/>
    <p:sldId id="597" r:id="rId5"/>
    <p:sldId id="583" r:id="rId6"/>
    <p:sldId id="580" r:id="rId7"/>
    <p:sldId id="598" r:id="rId8"/>
    <p:sldId id="301" r:id="rId9"/>
    <p:sldId id="599" r:id="rId10"/>
    <p:sldId id="556" r:id="rId11"/>
    <p:sldId id="585" r:id="rId12"/>
    <p:sldId id="586" r:id="rId13"/>
    <p:sldId id="575" r:id="rId14"/>
    <p:sldId id="604" r:id="rId15"/>
    <p:sldId id="605" r:id="rId16"/>
    <p:sldId id="606" r:id="rId17"/>
    <p:sldId id="587" r:id="rId18"/>
    <p:sldId id="557" r:id="rId19"/>
    <p:sldId id="576" r:id="rId20"/>
    <p:sldId id="607" r:id="rId21"/>
    <p:sldId id="584" r:id="rId22"/>
    <p:sldId id="608" r:id="rId23"/>
    <p:sldId id="588" r:id="rId24"/>
    <p:sldId id="555" r:id="rId25"/>
    <p:sldId id="589" r:id="rId26"/>
    <p:sldId id="600" r:id="rId27"/>
    <p:sldId id="609" r:id="rId28"/>
    <p:sldId id="610" r:id="rId29"/>
    <p:sldId id="612" r:id="rId30"/>
    <p:sldId id="611" r:id="rId31"/>
    <p:sldId id="614" r:id="rId32"/>
    <p:sldId id="613" r:id="rId33"/>
    <p:sldId id="592" r:id="rId34"/>
    <p:sldId id="615" r:id="rId35"/>
    <p:sldId id="581" r:id="rId36"/>
    <p:sldId id="601" r:id="rId37"/>
    <p:sldId id="602" r:id="rId38"/>
    <p:sldId id="603" r:id="rId39"/>
    <p:sldId id="582" r:id="rId40"/>
    <p:sldId id="323" r:id="rId41"/>
  </p:sldIdLst>
  <p:sldSz cx="9906000" cy="6858000" type="A4"/>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7C80"/>
    <a:srgbClr val="FF6699"/>
    <a:srgbClr val="FFCCCC"/>
    <a:srgbClr val="FF66CC"/>
    <a:srgbClr val="E4C9FF"/>
    <a:srgbClr val="B4DDEE"/>
    <a:srgbClr val="0070C0"/>
    <a:srgbClr val="E5FFFF"/>
    <a:srgbClr val="B1E1DF"/>
    <a:srgbClr val="2782A7"/>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793" autoAdjust="0"/>
    <p:restoredTop sz="94590" autoAdjust="0"/>
  </p:normalViewPr>
  <p:slideViewPr>
    <p:cSldViewPr snapToGrid="0">
      <p:cViewPr varScale="1">
        <p:scale>
          <a:sx n="87" d="100"/>
          <a:sy n="87" d="100"/>
        </p:scale>
        <p:origin x="-1210" y="-91"/>
      </p:cViewPr>
      <p:guideLst>
        <p:guide orient="horz" pos="2160"/>
        <p:guide pos="312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xmlns="" id="{1A21FBCC-AB83-4273-8077-21E3FD6BE773}"/>
              </a:ext>
            </a:extLst>
          </p:cNvPr>
          <p:cNvSpPr>
            <a:spLocks noGrp="1"/>
          </p:cNvSpPr>
          <p:nvPr>
            <p:ph type="hdr" sz="quarter"/>
          </p:nvPr>
        </p:nvSpPr>
        <p:spPr>
          <a:xfrm>
            <a:off x="1"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xmlns="" id="{9C40A044-65FD-4661-97AD-9BFB8452DEE1}"/>
              </a:ext>
            </a:extLst>
          </p:cNvPr>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60FF055-91A0-4A14-83F3-9AF1D59E99C5}" type="datetimeFigureOut">
              <a:rPr lang="zh-TW" altLang="en-US" smtClean="0"/>
              <a:pPr/>
              <a:t>2024/3/6</a:t>
            </a:fld>
            <a:endParaRPr lang="zh-TW" altLang="en-US"/>
          </a:p>
        </p:txBody>
      </p:sp>
      <p:sp>
        <p:nvSpPr>
          <p:cNvPr id="4" name="頁尾版面配置區 3">
            <a:extLst>
              <a:ext uri="{FF2B5EF4-FFF2-40B4-BE49-F238E27FC236}">
                <a16:creationId xmlns:a16="http://schemas.microsoft.com/office/drawing/2014/main" xmlns="" id="{726E4E3D-31CC-4772-A8F8-92ED7A3E05CB}"/>
              </a:ext>
            </a:extLst>
          </p:cNvPr>
          <p:cNvSpPr>
            <a:spLocks noGrp="1"/>
          </p:cNvSpPr>
          <p:nvPr>
            <p:ph type="ftr" sz="quarter" idx="2"/>
          </p:nvPr>
        </p:nvSpPr>
        <p:spPr>
          <a:xfrm>
            <a:off x="1" y="9429755"/>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xmlns="" id="{8395640E-70AC-425D-B2BA-E937F8E52F3F}"/>
              </a:ext>
            </a:extLst>
          </p:cNvPr>
          <p:cNvSpPr>
            <a:spLocks noGrp="1"/>
          </p:cNvSpPr>
          <p:nvPr>
            <p:ph type="sldNum" sz="quarter" idx="3"/>
          </p:nvPr>
        </p:nvSpPr>
        <p:spPr>
          <a:xfrm>
            <a:off x="3849688" y="9429755"/>
            <a:ext cx="2946400" cy="496888"/>
          </a:xfrm>
          <a:prstGeom prst="rect">
            <a:avLst/>
          </a:prstGeom>
        </p:spPr>
        <p:txBody>
          <a:bodyPr vert="horz" lIns="91440" tIns="45720" rIns="91440" bIns="45720" rtlCol="0" anchor="b"/>
          <a:lstStyle>
            <a:lvl1pPr algn="r">
              <a:defRPr sz="1200"/>
            </a:lvl1pPr>
          </a:lstStyle>
          <a:p>
            <a:fld id="{1041D087-3124-4E11-9614-7A36B52A3047}" type="slidenum">
              <a:rPr lang="zh-TW" altLang="en-US" smtClean="0"/>
              <a:pPr/>
              <a:t>‹#›</a:t>
            </a:fld>
            <a:endParaRPr lang="zh-TW" altLang="en-US"/>
          </a:p>
        </p:txBody>
      </p:sp>
    </p:spTree>
    <p:extLst>
      <p:ext uri="{BB962C8B-B14F-4D97-AF65-F5344CB8AC3E}">
        <p14:creationId xmlns:p14="http://schemas.microsoft.com/office/powerpoint/2010/main" xmlns="" val="2665389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1" y="0"/>
            <a:ext cx="2946400" cy="4968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4896A963-BE4D-41C1-A784-77F57CBF3A2B}" type="datetimeFigureOut">
              <a:rPr lang="zh-TW" altLang="en-US" smtClean="0"/>
              <a:pPr/>
              <a:t>2024/3/6</a:t>
            </a:fld>
            <a:endParaRPr lang="zh-TW" altLang="en-US"/>
          </a:p>
        </p:txBody>
      </p:sp>
      <p:sp>
        <p:nvSpPr>
          <p:cNvPr id="4" name="投影片影像版面配置區 3"/>
          <p:cNvSpPr>
            <a:spLocks noGrp="1" noRot="1" noChangeAspect="1"/>
          </p:cNvSpPr>
          <p:nvPr>
            <p:ph type="sldImg" idx="2"/>
          </p:nvPr>
        </p:nvSpPr>
        <p:spPr>
          <a:xfrm>
            <a:off x="981075" y="1241425"/>
            <a:ext cx="4835525" cy="3349625"/>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79457" y="4776792"/>
            <a:ext cx="5438775" cy="3908426"/>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1" y="9429755"/>
            <a:ext cx="2946400" cy="496888"/>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49688" y="9429755"/>
            <a:ext cx="2946400" cy="496888"/>
          </a:xfrm>
          <a:prstGeom prst="rect">
            <a:avLst/>
          </a:prstGeom>
        </p:spPr>
        <p:txBody>
          <a:bodyPr vert="horz" lIns="91440" tIns="45720" rIns="91440" bIns="45720" rtlCol="0" anchor="b"/>
          <a:lstStyle>
            <a:lvl1pPr algn="r">
              <a:defRPr sz="1200"/>
            </a:lvl1pPr>
          </a:lstStyle>
          <a:p>
            <a:fld id="{26814AE6-D1EF-4A5A-874A-4E070A593872}" type="slidenum">
              <a:rPr lang="zh-TW" altLang="en-US" smtClean="0"/>
              <a:pPr/>
              <a:t>‹#›</a:t>
            </a:fld>
            <a:endParaRPr lang="zh-TW" altLang="en-US"/>
          </a:p>
        </p:txBody>
      </p:sp>
    </p:spTree>
    <p:extLst>
      <p:ext uri="{BB962C8B-B14F-4D97-AF65-F5344CB8AC3E}">
        <p14:creationId xmlns:p14="http://schemas.microsoft.com/office/powerpoint/2010/main" xmlns="" val="28449153"/>
      </p:ext>
    </p:extLst>
  </p:cSld>
  <p:clrMap bg1="lt1" tx1="dk1" bg2="lt2" tx2="dk2" accent1="accent1" accent2="accent2" accent3="accent3" accent4="accent4" accent5="accent5" accent6="accent6" hlink="hlink" folHlink="folHlink"/>
  <p:hf hdr="0" ftr="0" dt="0"/>
  <p:notesStyle>
    <a:lvl1pPr marL="0" algn="l" defTabSz="804466" rtl="0" eaLnBrk="1" latinLnBrk="0" hangingPunct="1">
      <a:defRPr sz="1056" kern="1200">
        <a:solidFill>
          <a:schemeClr val="tx1"/>
        </a:solidFill>
        <a:latin typeface="+mn-lt"/>
        <a:ea typeface="+mn-ea"/>
        <a:cs typeface="+mn-cs"/>
      </a:defRPr>
    </a:lvl1pPr>
    <a:lvl2pPr marL="402233" algn="l" defTabSz="804466" rtl="0" eaLnBrk="1" latinLnBrk="0" hangingPunct="1">
      <a:defRPr sz="1056" kern="1200">
        <a:solidFill>
          <a:schemeClr val="tx1"/>
        </a:solidFill>
        <a:latin typeface="+mn-lt"/>
        <a:ea typeface="+mn-ea"/>
        <a:cs typeface="+mn-cs"/>
      </a:defRPr>
    </a:lvl2pPr>
    <a:lvl3pPr marL="804466" algn="l" defTabSz="804466" rtl="0" eaLnBrk="1" latinLnBrk="0" hangingPunct="1">
      <a:defRPr sz="1056" kern="1200">
        <a:solidFill>
          <a:schemeClr val="tx1"/>
        </a:solidFill>
        <a:latin typeface="+mn-lt"/>
        <a:ea typeface="+mn-ea"/>
        <a:cs typeface="+mn-cs"/>
      </a:defRPr>
    </a:lvl3pPr>
    <a:lvl4pPr marL="1206699" algn="l" defTabSz="804466" rtl="0" eaLnBrk="1" latinLnBrk="0" hangingPunct="1">
      <a:defRPr sz="1056" kern="1200">
        <a:solidFill>
          <a:schemeClr val="tx1"/>
        </a:solidFill>
        <a:latin typeface="+mn-lt"/>
        <a:ea typeface="+mn-ea"/>
        <a:cs typeface="+mn-cs"/>
      </a:defRPr>
    </a:lvl4pPr>
    <a:lvl5pPr marL="1608932" algn="l" defTabSz="804466" rtl="0" eaLnBrk="1" latinLnBrk="0" hangingPunct="1">
      <a:defRPr sz="1056" kern="1200">
        <a:solidFill>
          <a:schemeClr val="tx1"/>
        </a:solidFill>
        <a:latin typeface="+mn-lt"/>
        <a:ea typeface="+mn-ea"/>
        <a:cs typeface="+mn-cs"/>
      </a:defRPr>
    </a:lvl5pPr>
    <a:lvl6pPr marL="2011165" algn="l" defTabSz="804466" rtl="0" eaLnBrk="1" latinLnBrk="0" hangingPunct="1">
      <a:defRPr sz="1056" kern="1200">
        <a:solidFill>
          <a:schemeClr val="tx1"/>
        </a:solidFill>
        <a:latin typeface="+mn-lt"/>
        <a:ea typeface="+mn-ea"/>
        <a:cs typeface="+mn-cs"/>
      </a:defRPr>
    </a:lvl6pPr>
    <a:lvl7pPr marL="2413398" algn="l" defTabSz="804466" rtl="0" eaLnBrk="1" latinLnBrk="0" hangingPunct="1">
      <a:defRPr sz="1056" kern="1200">
        <a:solidFill>
          <a:schemeClr val="tx1"/>
        </a:solidFill>
        <a:latin typeface="+mn-lt"/>
        <a:ea typeface="+mn-ea"/>
        <a:cs typeface="+mn-cs"/>
      </a:defRPr>
    </a:lvl7pPr>
    <a:lvl8pPr marL="2815631" algn="l" defTabSz="804466" rtl="0" eaLnBrk="1" latinLnBrk="0" hangingPunct="1">
      <a:defRPr sz="1056" kern="1200">
        <a:solidFill>
          <a:schemeClr val="tx1"/>
        </a:solidFill>
        <a:latin typeface="+mn-lt"/>
        <a:ea typeface="+mn-ea"/>
        <a:cs typeface="+mn-cs"/>
      </a:defRPr>
    </a:lvl8pPr>
    <a:lvl9pPr marL="3217864" algn="l" defTabSz="804466" rtl="0" eaLnBrk="1" latinLnBrk="0" hangingPunct="1">
      <a:defRPr sz="105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804466"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a:t>
            </a:fld>
            <a:endParaRPr lang="zh-TW" altLang="en-US"/>
          </a:p>
        </p:txBody>
      </p:sp>
    </p:spTree>
    <p:extLst>
      <p:ext uri="{BB962C8B-B14F-4D97-AF65-F5344CB8AC3E}">
        <p14:creationId xmlns:p14="http://schemas.microsoft.com/office/powerpoint/2010/main" xmlns="" val="3007647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10</a:t>
            </a:fld>
            <a:endParaRPr lang="zh-TW" altLang="en-US"/>
          </a:p>
        </p:txBody>
      </p:sp>
    </p:spTree>
    <p:extLst>
      <p:ext uri="{BB962C8B-B14F-4D97-AF65-F5344CB8AC3E}">
        <p14:creationId xmlns:p14="http://schemas.microsoft.com/office/powerpoint/2010/main" xmlns="" val="9339639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11</a:t>
            </a:fld>
            <a:endParaRPr lang="zh-TW" altLang="en-US"/>
          </a:p>
        </p:txBody>
      </p:sp>
    </p:spTree>
    <p:extLst>
      <p:ext uri="{BB962C8B-B14F-4D97-AF65-F5344CB8AC3E}">
        <p14:creationId xmlns:p14="http://schemas.microsoft.com/office/powerpoint/2010/main" xmlns="" val="3632186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12</a:t>
            </a:fld>
            <a:endParaRPr lang="zh-TW" altLang="en-US"/>
          </a:p>
        </p:txBody>
      </p:sp>
    </p:spTree>
    <p:extLst>
      <p:ext uri="{BB962C8B-B14F-4D97-AF65-F5344CB8AC3E}">
        <p14:creationId xmlns:p14="http://schemas.microsoft.com/office/powerpoint/2010/main" xmlns="" val="7919182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13</a:t>
            </a:fld>
            <a:endParaRPr lang="zh-TW" altLang="en-US"/>
          </a:p>
        </p:txBody>
      </p:sp>
    </p:spTree>
    <p:extLst>
      <p:ext uri="{BB962C8B-B14F-4D97-AF65-F5344CB8AC3E}">
        <p14:creationId xmlns:p14="http://schemas.microsoft.com/office/powerpoint/2010/main" xmlns="" val="9385317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14</a:t>
            </a:fld>
            <a:endParaRPr lang="zh-TW" altLang="en-US"/>
          </a:p>
        </p:txBody>
      </p:sp>
    </p:spTree>
    <p:extLst>
      <p:ext uri="{BB962C8B-B14F-4D97-AF65-F5344CB8AC3E}">
        <p14:creationId xmlns:p14="http://schemas.microsoft.com/office/powerpoint/2010/main" xmlns="" val="2120295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15</a:t>
            </a:fld>
            <a:endParaRPr lang="zh-TW" altLang="en-US"/>
          </a:p>
        </p:txBody>
      </p:sp>
    </p:spTree>
    <p:extLst>
      <p:ext uri="{BB962C8B-B14F-4D97-AF65-F5344CB8AC3E}">
        <p14:creationId xmlns:p14="http://schemas.microsoft.com/office/powerpoint/2010/main" xmlns="" val="29782492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16</a:t>
            </a:fld>
            <a:endParaRPr lang="zh-TW" altLang="en-US"/>
          </a:p>
        </p:txBody>
      </p:sp>
    </p:spTree>
    <p:extLst>
      <p:ext uri="{BB962C8B-B14F-4D97-AF65-F5344CB8AC3E}">
        <p14:creationId xmlns:p14="http://schemas.microsoft.com/office/powerpoint/2010/main" xmlns="" val="2726683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17</a:t>
            </a:fld>
            <a:endParaRPr lang="zh-TW" altLang="en-US"/>
          </a:p>
        </p:txBody>
      </p:sp>
    </p:spTree>
    <p:extLst>
      <p:ext uri="{BB962C8B-B14F-4D97-AF65-F5344CB8AC3E}">
        <p14:creationId xmlns:p14="http://schemas.microsoft.com/office/powerpoint/2010/main" xmlns="" val="32799529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18</a:t>
            </a:fld>
            <a:endParaRPr lang="zh-TW" altLang="en-US"/>
          </a:p>
        </p:txBody>
      </p:sp>
    </p:spTree>
    <p:extLst>
      <p:ext uri="{BB962C8B-B14F-4D97-AF65-F5344CB8AC3E}">
        <p14:creationId xmlns:p14="http://schemas.microsoft.com/office/powerpoint/2010/main" xmlns="" val="3856255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19</a:t>
            </a:fld>
            <a:endParaRPr lang="zh-TW" altLang="en-US"/>
          </a:p>
        </p:txBody>
      </p:sp>
    </p:spTree>
    <p:extLst>
      <p:ext uri="{BB962C8B-B14F-4D97-AF65-F5344CB8AC3E}">
        <p14:creationId xmlns:p14="http://schemas.microsoft.com/office/powerpoint/2010/main" xmlns="" val="30374431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en-US" altLang="zh-TW" dirty="0"/>
          </a:p>
          <a:p>
            <a:endParaRPr lang="zh-TW" altLang="en-US" dirty="0"/>
          </a:p>
        </p:txBody>
      </p:sp>
      <p:sp>
        <p:nvSpPr>
          <p:cNvPr id="4" name="投影片編號版面配置區 3"/>
          <p:cNvSpPr>
            <a:spLocks noGrp="1"/>
          </p:cNvSpPr>
          <p:nvPr>
            <p:ph type="sldNum" sz="quarter" idx="5"/>
          </p:nvPr>
        </p:nvSpPr>
        <p:spPr/>
        <p:txBody>
          <a:bodyPr/>
          <a:lstStyle/>
          <a:p>
            <a:fld id="{4ECD7871-EA2C-48A0-BC8C-13DF181C9DBA}" type="slidenum">
              <a:rPr lang="zh-TW" altLang="en-US" smtClean="0"/>
              <a:pPr/>
              <a:t>2</a:t>
            </a:fld>
            <a:endParaRPr lang="zh-TW" altLang="en-US"/>
          </a:p>
        </p:txBody>
      </p:sp>
    </p:spTree>
    <p:extLst>
      <p:ext uri="{BB962C8B-B14F-4D97-AF65-F5344CB8AC3E}">
        <p14:creationId xmlns:p14="http://schemas.microsoft.com/office/powerpoint/2010/main" xmlns="" val="289396529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20</a:t>
            </a:fld>
            <a:endParaRPr lang="zh-TW" altLang="en-US"/>
          </a:p>
        </p:txBody>
      </p:sp>
    </p:spTree>
    <p:extLst>
      <p:ext uri="{BB962C8B-B14F-4D97-AF65-F5344CB8AC3E}">
        <p14:creationId xmlns:p14="http://schemas.microsoft.com/office/powerpoint/2010/main" xmlns="" val="4222358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21</a:t>
            </a:fld>
            <a:endParaRPr lang="zh-TW" altLang="en-US"/>
          </a:p>
        </p:txBody>
      </p:sp>
    </p:spTree>
    <p:extLst>
      <p:ext uri="{BB962C8B-B14F-4D97-AF65-F5344CB8AC3E}">
        <p14:creationId xmlns:p14="http://schemas.microsoft.com/office/powerpoint/2010/main" xmlns="" val="5545273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22</a:t>
            </a:fld>
            <a:endParaRPr lang="zh-TW" altLang="en-US"/>
          </a:p>
        </p:txBody>
      </p:sp>
    </p:spTree>
    <p:extLst>
      <p:ext uri="{BB962C8B-B14F-4D97-AF65-F5344CB8AC3E}">
        <p14:creationId xmlns:p14="http://schemas.microsoft.com/office/powerpoint/2010/main" xmlns="" val="31628580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23</a:t>
            </a:fld>
            <a:endParaRPr lang="zh-TW" altLang="en-US"/>
          </a:p>
        </p:txBody>
      </p:sp>
    </p:spTree>
    <p:extLst>
      <p:ext uri="{BB962C8B-B14F-4D97-AF65-F5344CB8AC3E}">
        <p14:creationId xmlns:p14="http://schemas.microsoft.com/office/powerpoint/2010/main" xmlns="" val="10934871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24</a:t>
            </a:fld>
            <a:endParaRPr lang="zh-TW" altLang="en-US"/>
          </a:p>
        </p:txBody>
      </p:sp>
    </p:spTree>
    <p:extLst>
      <p:ext uri="{BB962C8B-B14F-4D97-AF65-F5344CB8AC3E}">
        <p14:creationId xmlns:p14="http://schemas.microsoft.com/office/powerpoint/2010/main" xmlns="" val="144878893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25</a:t>
            </a:fld>
            <a:endParaRPr lang="zh-TW" altLang="en-US"/>
          </a:p>
        </p:txBody>
      </p:sp>
    </p:spTree>
    <p:extLst>
      <p:ext uri="{BB962C8B-B14F-4D97-AF65-F5344CB8AC3E}">
        <p14:creationId xmlns:p14="http://schemas.microsoft.com/office/powerpoint/2010/main" xmlns="" val="26490076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79488" y="1241425"/>
            <a:ext cx="4838700" cy="3349625"/>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26</a:t>
            </a:fld>
            <a:endParaRPr lang="zh-TW" altLang="en-US"/>
          </a:p>
        </p:txBody>
      </p:sp>
    </p:spTree>
    <p:extLst>
      <p:ext uri="{BB962C8B-B14F-4D97-AF65-F5344CB8AC3E}">
        <p14:creationId xmlns:p14="http://schemas.microsoft.com/office/powerpoint/2010/main" xmlns="" val="415478821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27</a:t>
            </a:fld>
            <a:endParaRPr lang="zh-TW" altLang="en-US"/>
          </a:p>
        </p:txBody>
      </p:sp>
    </p:spTree>
    <p:extLst>
      <p:ext uri="{BB962C8B-B14F-4D97-AF65-F5344CB8AC3E}">
        <p14:creationId xmlns:p14="http://schemas.microsoft.com/office/powerpoint/2010/main" xmlns="" val="1022928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28</a:t>
            </a:fld>
            <a:endParaRPr lang="zh-TW" altLang="en-US"/>
          </a:p>
        </p:txBody>
      </p:sp>
    </p:spTree>
    <p:extLst>
      <p:ext uri="{BB962C8B-B14F-4D97-AF65-F5344CB8AC3E}">
        <p14:creationId xmlns:p14="http://schemas.microsoft.com/office/powerpoint/2010/main" xmlns="" val="12085903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29</a:t>
            </a:fld>
            <a:endParaRPr lang="zh-TW" altLang="en-US"/>
          </a:p>
        </p:txBody>
      </p:sp>
    </p:spTree>
    <p:extLst>
      <p:ext uri="{BB962C8B-B14F-4D97-AF65-F5344CB8AC3E}">
        <p14:creationId xmlns:p14="http://schemas.microsoft.com/office/powerpoint/2010/main" xmlns="" val="1667434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804466"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a:t>
            </a:fld>
            <a:endParaRPr lang="zh-TW" altLang="en-US"/>
          </a:p>
        </p:txBody>
      </p:sp>
    </p:spTree>
    <p:extLst>
      <p:ext uri="{BB962C8B-B14F-4D97-AF65-F5344CB8AC3E}">
        <p14:creationId xmlns:p14="http://schemas.microsoft.com/office/powerpoint/2010/main" xmlns="" val="233141194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30</a:t>
            </a:fld>
            <a:endParaRPr lang="zh-TW" altLang="en-US"/>
          </a:p>
        </p:txBody>
      </p:sp>
    </p:spTree>
    <p:extLst>
      <p:ext uri="{BB962C8B-B14F-4D97-AF65-F5344CB8AC3E}">
        <p14:creationId xmlns:p14="http://schemas.microsoft.com/office/powerpoint/2010/main" xmlns="" val="310689281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31</a:t>
            </a:fld>
            <a:endParaRPr lang="zh-TW" altLang="en-US"/>
          </a:p>
        </p:txBody>
      </p:sp>
    </p:spTree>
    <p:extLst>
      <p:ext uri="{BB962C8B-B14F-4D97-AF65-F5344CB8AC3E}">
        <p14:creationId xmlns:p14="http://schemas.microsoft.com/office/powerpoint/2010/main" xmlns="" val="207414255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32</a:t>
            </a:fld>
            <a:endParaRPr lang="zh-TW" altLang="en-US"/>
          </a:p>
        </p:txBody>
      </p:sp>
    </p:spTree>
    <p:extLst>
      <p:ext uri="{BB962C8B-B14F-4D97-AF65-F5344CB8AC3E}">
        <p14:creationId xmlns:p14="http://schemas.microsoft.com/office/powerpoint/2010/main" xmlns="" val="20356138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33</a:t>
            </a:fld>
            <a:endParaRPr lang="zh-TW" altLang="en-US"/>
          </a:p>
        </p:txBody>
      </p:sp>
    </p:spTree>
    <p:extLst>
      <p:ext uri="{BB962C8B-B14F-4D97-AF65-F5344CB8AC3E}">
        <p14:creationId xmlns:p14="http://schemas.microsoft.com/office/powerpoint/2010/main" xmlns="" val="34432673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34</a:t>
            </a:fld>
            <a:endParaRPr lang="zh-TW" altLang="en-US"/>
          </a:p>
        </p:txBody>
      </p:sp>
    </p:spTree>
    <p:extLst>
      <p:ext uri="{BB962C8B-B14F-4D97-AF65-F5344CB8AC3E}">
        <p14:creationId xmlns:p14="http://schemas.microsoft.com/office/powerpoint/2010/main" xmlns="" val="37744355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804466"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35</a:t>
            </a:fld>
            <a:endParaRPr lang="zh-TW" altLang="en-US"/>
          </a:p>
        </p:txBody>
      </p:sp>
    </p:spTree>
    <p:extLst>
      <p:ext uri="{BB962C8B-B14F-4D97-AF65-F5344CB8AC3E}">
        <p14:creationId xmlns:p14="http://schemas.microsoft.com/office/powerpoint/2010/main" xmlns="" val="407168310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79488" y="1241425"/>
            <a:ext cx="4838700" cy="3349625"/>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36</a:t>
            </a:fld>
            <a:endParaRPr lang="zh-TW" altLang="en-US"/>
          </a:p>
        </p:txBody>
      </p:sp>
    </p:spTree>
    <p:extLst>
      <p:ext uri="{BB962C8B-B14F-4D97-AF65-F5344CB8AC3E}">
        <p14:creationId xmlns:p14="http://schemas.microsoft.com/office/powerpoint/2010/main" xmlns="" val="13687685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79488" y="1241425"/>
            <a:ext cx="4838700" cy="3349625"/>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37</a:t>
            </a:fld>
            <a:endParaRPr lang="zh-TW" altLang="en-US"/>
          </a:p>
        </p:txBody>
      </p:sp>
    </p:spTree>
    <p:extLst>
      <p:ext uri="{BB962C8B-B14F-4D97-AF65-F5344CB8AC3E}">
        <p14:creationId xmlns:p14="http://schemas.microsoft.com/office/powerpoint/2010/main" xmlns="" val="18159829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79488" y="1241425"/>
            <a:ext cx="4838700" cy="3349625"/>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38</a:t>
            </a:fld>
            <a:endParaRPr lang="zh-TW" altLang="en-US"/>
          </a:p>
        </p:txBody>
      </p:sp>
    </p:spTree>
    <p:extLst>
      <p:ext uri="{BB962C8B-B14F-4D97-AF65-F5344CB8AC3E}">
        <p14:creationId xmlns:p14="http://schemas.microsoft.com/office/powerpoint/2010/main" xmlns="" val="28594495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804466"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39</a:t>
            </a:fld>
            <a:endParaRPr lang="zh-TW" altLang="en-US"/>
          </a:p>
        </p:txBody>
      </p:sp>
    </p:spTree>
    <p:extLst>
      <p:ext uri="{BB962C8B-B14F-4D97-AF65-F5344CB8AC3E}">
        <p14:creationId xmlns:p14="http://schemas.microsoft.com/office/powerpoint/2010/main" xmlns="" val="3576970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79488" y="1241425"/>
            <a:ext cx="4838700" cy="3349625"/>
          </a:xfrm>
        </p:spPr>
      </p:sp>
      <p:sp>
        <p:nvSpPr>
          <p:cNvPr id="3" name="備忘稿版面配置區 2"/>
          <p:cNvSpPr>
            <a:spLocks noGrp="1"/>
          </p:cNvSpPr>
          <p:nvPr>
            <p:ph type="body" idx="1"/>
          </p:nvPr>
        </p:nvSpPr>
        <p:spPr/>
        <p:txBody>
          <a:bodyPr/>
          <a:lstStyle/>
          <a:p>
            <a:endParaRPr lang="zh-TW" altLang="en-US" dirty="0">
              <a:solidFill>
                <a:srgbClr val="FF0000"/>
              </a:solidFill>
            </a:endParaRPr>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4</a:t>
            </a:fld>
            <a:endParaRPr lang="zh-TW" altLang="en-US"/>
          </a:p>
        </p:txBody>
      </p:sp>
    </p:spTree>
    <p:extLst>
      <p:ext uri="{BB962C8B-B14F-4D97-AF65-F5344CB8AC3E}">
        <p14:creationId xmlns:p14="http://schemas.microsoft.com/office/powerpoint/2010/main" xmlns="" val="258206869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40</a:t>
            </a:fld>
            <a:endParaRPr lang="zh-TW" altLang="en-US"/>
          </a:p>
        </p:txBody>
      </p:sp>
    </p:spTree>
    <p:extLst>
      <p:ext uri="{BB962C8B-B14F-4D97-AF65-F5344CB8AC3E}">
        <p14:creationId xmlns:p14="http://schemas.microsoft.com/office/powerpoint/2010/main" xmlns="" val="21467221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5</a:t>
            </a:fld>
            <a:endParaRPr lang="zh-TW" altLang="en-US"/>
          </a:p>
        </p:txBody>
      </p:sp>
    </p:spTree>
    <p:extLst>
      <p:ext uri="{BB962C8B-B14F-4D97-AF65-F5344CB8AC3E}">
        <p14:creationId xmlns:p14="http://schemas.microsoft.com/office/powerpoint/2010/main" xmlns="" val="40209891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lvl="0" indent="0" algn="l" defTabSz="804466" rtl="0" eaLnBrk="1" fontAlgn="auto" latinLnBrk="0" hangingPunct="1">
              <a:lnSpc>
                <a:spcPct val="100000"/>
              </a:lnSpc>
              <a:spcBef>
                <a:spcPts val="0"/>
              </a:spcBef>
              <a:spcAft>
                <a:spcPts val="0"/>
              </a:spcAft>
              <a:buClrTx/>
              <a:buSzTx/>
              <a:buFontTx/>
              <a:buNone/>
              <a:tabLst/>
              <a:defRPr/>
            </a:pPr>
            <a:endParaRPr lang="zh-TW" altLang="en-US" dirty="0"/>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6</a:t>
            </a:fld>
            <a:endParaRPr lang="zh-TW" altLang="en-US"/>
          </a:p>
        </p:txBody>
      </p:sp>
    </p:spTree>
    <p:extLst>
      <p:ext uri="{BB962C8B-B14F-4D97-AF65-F5344CB8AC3E}">
        <p14:creationId xmlns:p14="http://schemas.microsoft.com/office/powerpoint/2010/main" xmlns="" val="14640513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79488" y="1241425"/>
            <a:ext cx="4838700" cy="3349625"/>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7</a:t>
            </a:fld>
            <a:endParaRPr lang="zh-TW" altLang="en-US"/>
          </a:p>
        </p:txBody>
      </p:sp>
    </p:spTree>
    <p:extLst>
      <p:ext uri="{BB962C8B-B14F-4D97-AF65-F5344CB8AC3E}">
        <p14:creationId xmlns:p14="http://schemas.microsoft.com/office/powerpoint/2010/main" xmlns="" val="1459716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8</a:t>
            </a:fld>
            <a:endParaRPr lang="zh-TW" altLang="en-US"/>
          </a:p>
        </p:txBody>
      </p:sp>
    </p:spTree>
    <p:extLst>
      <p:ext uri="{BB962C8B-B14F-4D97-AF65-F5344CB8AC3E}">
        <p14:creationId xmlns:p14="http://schemas.microsoft.com/office/powerpoint/2010/main" xmlns="" val="2432330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a:xfrm>
            <a:off x="979488" y="1241425"/>
            <a:ext cx="4838700" cy="3349625"/>
          </a:xfrm>
        </p:spPr>
      </p:sp>
      <p:sp>
        <p:nvSpPr>
          <p:cNvPr id="3" name="備忘稿版面配置區 2"/>
          <p:cNvSpPr>
            <a:spLocks noGrp="1"/>
          </p:cNvSpPr>
          <p:nvPr>
            <p:ph type="body" idx="1"/>
          </p:nvPr>
        </p:nvSpPr>
        <p:spPr/>
        <p:txBody>
          <a:bodyPr/>
          <a:lstStyle/>
          <a:p>
            <a:endParaRPr lang="zh-TW" altLang="en-US"/>
          </a:p>
        </p:txBody>
      </p:sp>
      <p:sp>
        <p:nvSpPr>
          <p:cNvPr id="4" name="投影片編號版面配置區 3"/>
          <p:cNvSpPr>
            <a:spLocks noGrp="1"/>
          </p:cNvSpPr>
          <p:nvPr>
            <p:ph type="sldNum" sz="quarter" idx="5"/>
          </p:nvPr>
        </p:nvSpPr>
        <p:spPr/>
        <p:txBody>
          <a:bodyPr/>
          <a:lstStyle/>
          <a:p>
            <a:fld id="{26814AE6-D1EF-4A5A-874A-4E070A593872}" type="slidenum">
              <a:rPr lang="zh-TW" altLang="en-US" smtClean="0"/>
              <a:pPr/>
              <a:t>9</a:t>
            </a:fld>
            <a:endParaRPr lang="zh-TW" altLang="en-US"/>
          </a:p>
        </p:txBody>
      </p:sp>
    </p:spTree>
    <p:extLst>
      <p:ext uri="{BB962C8B-B14F-4D97-AF65-F5344CB8AC3E}">
        <p14:creationId xmlns:p14="http://schemas.microsoft.com/office/powerpoint/2010/main" xmlns="" val="34544648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742950" y="1122363"/>
            <a:ext cx="8420100" cy="2387600"/>
          </a:xfrm>
        </p:spPr>
        <p:txBody>
          <a:bodyPr anchor="b"/>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5854F313-8802-44CF-88CC-2AD2B1E16213}" type="datetime1">
              <a:rPr lang="zh-TW" altLang="en-US" smtClean="0"/>
              <a:pPr/>
              <a:t>2024/3/6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10846430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ADD8BB6-8E8F-4917-82EC-8E791F0EA144}" type="datetime1">
              <a:rPr lang="zh-TW" altLang="en-US" smtClean="0"/>
              <a:pPr/>
              <a:t>2024/3/6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28057864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2" y="365125"/>
            <a:ext cx="2135981" cy="5811838"/>
          </a:xfrm>
        </p:spPr>
        <p:txBody>
          <a:bodyPr vert="eaVert"/>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81038" y="365125"/>
            <a:ext cx="6284119"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9E7BA63-81C1-4493-B689-87E752673EA3}" type="datetime1">
              <a:rPr lang="zh-TW" altLang="en-US" smtClean="0"/>
              <a:pPr/>
              <a:t>2024/3/6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1109368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26F85AAC-3911-489C-8B76-8E21DC17F529}" type="datetime1">
              <a:rPr lang="zh-TW" altLang="en-US" smtClean="0"/>
              <a:pPr/>
              <a:t>2024/3/6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2667502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5879" y="1709740"/>
            <a:ext cx="8543925" cy="2852737"/>
          </a:xfrm>
        </p:spPr>
        <p:txBody>
          <a:bodyPr anchor="b"/>
          <a:lstStyle>
            <a:lvl1pPr>
              <a:defRPr sz="6000"/>
            </a:lvl1pPr>
          </a:lstStyle>
          <a:p>
            <a:r>
              <a:rPr lang="zh-TW" altLang="en-US"/>
              <a:t>按一下以編輯母片標題樣式</a:t>
            </a:r>
            <a:endParaRPr lang="en-US" dirty="0"/>
          </a:p>
        </p:txBody>
      </p:sp>
      <p:sp>
        <p:nvSpPr>
          <p:cNvPr id="3" name="Text Placeholder 2"/>
          <p:cNvSpPr>
            <a:spLocks noGrp="1"/>
          </p:cNvSpPr>
          <p:nvPr>
            <p:ph type="body" idx="1"/>
          </p:nvPr>
        </p:nvSpPr>
        <p:spPr>
          <a:xfrm>
            <a:off x="675879" y="4589465"/>
            <a:ext cx="8543925"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BBC8B865-80F2-430C-91E9-25EDE1B16432}" type="datetime1">
              <a:rPr lang="zh-TW" altLang="en-US" smtClean="0"/>
              <a:pPr/>
              <a:t>2024/3/6</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8679578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81038" y="1825625"/>
            <a:ext cx="421005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014913" y="1825625"/>
            <a:ext cx="421005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802D0B8C-C6EF-4A84-8057-D94ABA0B5B9A}" type="datetime1">
              <a:rPr lang="zh-TW" altLang="en-US" smtClean="0"/>
              <a:pPr/>
              <a:t>2024/3/6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1790393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7"/>
            <a:ext cx="8543925" cy="1325563"/>
          </a:xfrm>
        </p:spPr>
        <p:txBody>
          <a:bodyPr/>
          <a:lstStyle/>
          <a:p>
            <a:r>
              <a:rPr lang="zh-TW" altLang="en-US"/>
              <a:t>按一下以編輯母片標題樣式</a:t>
            </a:r>
            <a:endParaRPr lang="en-US" dirty="0"/>
          </a:p>
        </p:txBody>
      </p:sp>
      <p:sp>
        <p:nvSpPr>
          <p:cNvPr id="3" name="Text Placeholder 2"/>
          <p:cNvSpPr>
            <a:spLocks noGrp="1"/>
          </p:cNvSpPr>
          <p:nvPr>
            <p:ph type="body" idx="1"/>
          </p:nvPr>
        </p:nvSpPr>
        <p:spPr>
          <a:xfrm>
            <a:off x="682329"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682329" y="2505075"/>
            <a:ext cx="4190702"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5014913" y="2505075"/>
            <a:ext cx="4211340"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6CF774AF-52B2-445A-AE45-98C2B608A28B}" type="datetime1">
              <a:rPr lang="zh-TW" altLang="en-US" smtClean="0"/>
              <a:pPr/>
              <a:t>2024/3/6</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13759608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44F89850-BECF-48AA-85F1-DFEB8ADD9880}" type="datetime1">
              <a:rPr lang="zh-TW" altLang="en-US" smtClean="0"/>
              <a:pPr/>
              <a:t>2024/3/6</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39658517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54D9A8-A5AE-40DA-A988-3C9519D5241B}" type="datetime1">
              <a:rPr lang="zh-TW" altLang="en-US" smtClean="0"/>
              <a:pPr/>
              <a:t>2024/3/6</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20183982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zh-TW" altLang="en-US"/>
              <a:t>按一下以編輯母片標題樣式</a:t>
            </a:r>
            <a:endParaRPr lang="en-US" dirty="0"/>
          </a:p>
        </p:txBody>
      </p:sp>
      <p:sp>
        <p:nvSpPr>
          <p:cNvPr id="3" name="Content Placeholder 2"/>
          <p:cNvSpPr>
            <a:spLocks noGrp="1"/>
          </p:cNvSpPr>
          <p:nvPr>
            <p:ph idx="1"/>
          </p:nvPr>
        </p:nvSpPr>
        <p:spPr>
          <a:xfrm>
            <a:off x="4211340" y="987427"/>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8357B8F8-2940-4AF4-BB73-5F9D2688967E}" type="datetime1">
              <a:rPr lang="zh-TW" altLang="en-US" smtClean="0"/>
              <a:pPr/>
              <a:t>2024/3/6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3028414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4211340" y="987427"/>
            <a:ext cx="5014913"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Date Placeholder 4"/>
          <p:cNvSpPr>
            <a:spLocks noGrp="1"/>
          </p:cNvSpPr>
          <p:nvPr>
            <p:ph type="dt" sz="half" idx="10"/>
          </p:nvPr>
        </p:nvSpPr>
        <p:spPr/>
        <p:txBody>
          <a:bodyPr/>
          <a:lstStyle/>
          <a:p>
            <a:fld id="{60A1EFF3-AA10-429B-88B6-0F0EB36695EF}" type="datetime1">
              <a:rPr lang="zh-TW" altLang="en-US" smtClean="0"/>
              <a:pPr/>
              <a:t>2024/3/6</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37492337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7"/>
            <a:ext cx="8543925" cy="1325563"/>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681038" y="6356352"/>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D58314-937C-4748-A00C-45E06C895A78}" type="datetime1">
              <a:rPr lang="zh-TW" altLang="en-US" smtClean="0"/>
              <a:pPr/>
              <a:t>2024/3/6</a:t>
            </a:fld>
            <a:endParaRPr lang="zh-TW" altLang="en-US"/>
          </a:p>
        </p:txBody>
      </p:sp>
      <p:sp>
        <p:nvSpPr>
          <p:cNvPr id="5" name="Footer Placeholder 4"/>
          <p:cNvSpPr>
            <a:spLocks noGrp="1"/>
          </p:cNvSpPr>
          <p:nvPr>
            <p:ph type="ftr" sz="quarter" idx="3"/>
          </p:nvPr>
        </p:nvSpPr>
        <p:spPr>
          <a:xfrm>
            <a:off x="3281363" y="6356352"/>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6996113" y="6356352"/>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639338-DA58-4C5A-94BB-99DE858384EA}" type="slidenum">
              <a:rPr lang="zh-TW" altLang="en-US" smtClean="0"/>
              <a:pPr/>
              <a:t>‹#›</a:t>
            </a:fld>
            <a:endParaRPr lang="zh-TW" altLang="en-US"/>
          </a:p>
        </p:txBody>
      </p:sp>
    </p:spTree>
    <p:extLst>
      <p:ext uri="{BB962C8B-B14F-4D97-AF65-F5344CB8AC3E}">
        <p14:creationId xmlns:p14="http://schemas.microsoft.com/office/powerpoint/2010/main" xmlns="" val="583741828"/>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png"/><Relationship Id="rId4" Type="http://schemas.openxmlformats.org/officeDocument/2006/relationships/image" Target="../media/image2.svg"/><Relationship Id="rId9"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10.png"/><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2.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10.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8" Type="http://schemas.openxmlformats.org/officeDocument/2006/relationships/image" Target="../media/image16.png"/><Relationship Id="rId13" Type="http://schemas.openxmlformats.org/officeDocument/2006/relationships/image" Target="../media/image21.png"/><Relationship Id="rId3" Type="http://schemas.openxmlformats.org/officeDocument/2006/relationships/image" Target="../media/image8.png"/><Relationship Id="rId7" Type="http://schemas.openxmlformats.org/officeDocument/2006/relationships/image" Target="../media/image15.png"/><Relationship Id="rId12" Type="http://schemas.openxmlformats.org/officeDocument/2006/relationships/image" Target="../media/image20.png"/><Relationship Id="rId17" Type="http://schemas.openxmlformats.org/officeDocument/2006/relationships/image" Target="../media/image25.png"/><Relationship Id="rId2" Type="http://schemas.openxmlformats.org/officeDocument/2006/relationships/notesSlide" Target="../notesSlides/notesSlide18.xml"/><Relationship Id="rId16"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13.png"/><Relationship Id="rId15" Type="http://schemas.openxmlformats.org/officeDocument/2006/relationships/image" Target="../media/image23.png"/><Relationship Id="rId10" Type="http://schemas.openxmlformats.org/officeDocument/2006/relationships/image" Target="../media/image18.png"/><Relationship Id="rId4" Type="http://schemas.microsoft.com/office/2007/relationships/hdphoto" Target="../media/hdphoto1.wdp"/><Relationship Id="rId9" Type="http://schemas.openxmlformats.org/officeDocument/2006/relationships/image" Target="../media/image17.png"/><Relationship Id="rId1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26.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5.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6.png"/><Relationship Id="rId4" Type="http://schemas.openxmlformats.org/officeDocument/2006/relationships/image" Target="../media/image2.svg"/><Relationship Id="rId9"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26.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27.png"/><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26.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11.png"/><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8.png"/><Relationship Id="rId7" Type="http://schemas.openxmlformats.org/officeDocument/2006/relationships/image" Target="../media/image30.pn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29.png"/><Relationship Id="rId11" Type="http://schemas.openxmlformats.org/officeDocument/2006/relationships/image" Target="../media/image34.png"/><Relationship Id="rId5" Type="http://schemas.openxmlformats.org/officeDocument/2006/relationships/image" Target="../media/image28.png"/><Relationship Id="rId10" Type="http://schemas.openxmlformats.org/officeDocument/2006/relationships/image" Target="../media/image33.png"/><Relationship Id="rId4" Type="http://schemas.microsoft.com/office/2007/relationships/hdphoto" Target="../media/hdphoto1.wdp"/><Relationship Id="rId9"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26.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8.png"/><Relationship Id="rId7" Type="http://schemas.openxmlformats.org/officeDocument/2006/relationships/image" Target="../media/image37.pn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35.png"/><Relationship Id="rId10" Type="http://schemas.openxmlformats.org/officeDocument/2006/relationships/image" Target="../media/image40.png"/><Relationship Id="rId4" Type="http://schemas.microsoft.com/office/2007/relationships/hdphoto" Target="../media/hdphoto1.wdp"/><Relationship Id="rId9" Type="http://schemas.openxmlformats.org/officeDocument/2006/relationships/image" Target="../media/image39.png"/></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1.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9.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png"/><Relationship Id="rId4" Type="http://schemas.openxmlformats.org/officeDocument/2006/relationships/image" Target="../media/image2.svg"/><Relationship Id="rId9"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3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9.png"/><Relationship Id="rId4" Type="http://schemas.microsoft.com/office/2007/relationships/hdphoto" Target="../media/hdphoto1.wdp"/></Relationships>
</file>

<file path=ppt/slides/_rels/slide35.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png"/><Relationship Id="rId4" Type="http://schemas.openxmlformats.org/officeDocument/2006/relationships/image" Target="../media/image2.svg"/><Relationship Id="rId9" Type="http://schemas.openxmlformats.org/officeDocument/2006/relationships/image" Target="../media/image4.png"/></Relationships>
</file>

<file path=ppt/slides/_rels/slide3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6.xml"/><Relationship Id="rId1" Type="http://schemas.openxmlformats.org/officeDocument/2006/relationships/slideLayout" Target="../slideLayouts/slideLayout7.xml"/><Relationship Id="rId4" Type="http://schemas.microsoft.com/office/2007/relationships/hdphoto" Target="../media/hdphoto1.wdp"/></Relationships>
</file>

<file path=ppt/slides/_rels/slide3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7.xml"/><Relationship Id="rId1" Type="http://schemas.openxmlformats.org/officeDocument/2006/relationships/slideLayout" Target="../slideLayouts/slideLayout7.xml"/><Relationship Id="rId4" Type="http://schemas.microsoft.com/office/2007/relationships/hdphoto" Target="../media/hdphoto1.wdp"/></Relationships>
</file>

<file path=ppt/slides/_rels/slide3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microsoft.com/office/2007/relationships/hdphoto" Target="../media/hdphoto1.wdp"/></Relationships>
</file>

<file path=ppt/slides/_rels/slide39.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png"/><Relationship Id="rId4" Type="http://schemas.openxmlformats.org/officeDocument/2006/relationships/image" Target="../media/image2.sv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microsoft.com/office/2007/relationships/hdphoto" Target="../media/hdphoto1.wdp"/></Relationships>
</file>

<file path=ppt/slides/_rels/slide40.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42.png"/><Relationship Id="rId7"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43.png"/><Relationship Id="rId4" Type="http://schemas.openxmlformats.org/officeDocument/2006/relationships/image" Target="../media/image2.svg"/><Relationship Id="rId9"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6.svg"/><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2.png"/><Relationship Id="rId4" Type="http://schemas.openxmlformats.org/officeDocument/2006/relationships/image" Target="../media/image2.svg"/><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10">
            <a:extLst>
              <a:ext uri="{FF2B5EF4-FFF2-40B4-BE49-F238E27FC236}">
                <a16:creationId xmlns:a16="http://schemas.microsoft.com/office/drawing/2014/main" xmlns="" id="{D7A46D26-256A-4F42-B93B-A7781CFFF6AF}"/>
              </a:ext>
            </a:extLst>
          </p:cNvPr>
          <p:cNvSpPr txBox="1"/>
          <p:nvPr/>
        </p:nvSpPr>
        <p:spPr>
          <a:xfrm>
            <a:off x="927281" y="4609891"/>
            <a:ext cx="8242754" cy="642224"/>
          </a:xfrm>
          <a:prstGeom prst="rect">
            <a:avLst/>
          </a:prstGeom>
          <a:noFill/>
        </p:spPr>
        <p:txBody>
          <a:bodyPr wrap="square" lIns="74294" tIns="37146" rIns="74294" bIns="37146" rtlCol="0">
            <a:spAutoFit/>
          </a:bodyPr>
          <a:lstStyle/>
          <a:p>
            <a:pPr algn="ctr">
              <a:lnSpc>
                <a:spcPct val="150000"/>
              </a:lnSpc>
            </a:pPr>
            <a:r>
              <a:rPr lang="zh-TW" altLang="en-US" sz="2800" b="1" dirty="0">
                <a:solidFill>
                  <a:srgbClr val="2782A7"/>
                </a:solidFill>
                <a:latin typeface="微軟正黑體" panose="020B0604030504040204" pitchFamily="34" charset="-120"/>
                <a:ea typeface="微軟正黑體" panose="020B0604030504040204" pitchFamily="34" charset="-120"/>
              </a:rPr>
              <a:t>行政院人事行政總處培訓考用處  專門委員  陳怡君</a:t>
            </a:r>
            <a:endParaRPr lang="en-US" altLang="zh-TW" sz="2800" b="1" dirty="0">
              <a:solidFill>
                <a:srgbClr val="2782A7"/>
              </a:solidFill>
              <a:latin typeface="微軟正黑體" panose="020B0604030504040204" pitchFamily="34" charset="-120"/>
              <a:ea typeface="微軟正黑體" panose="020B0604030504040204" pitchFamily="34" charset="-120"/>
            </a:endParaRPr>
          </a:p>
        </p:txBody>
      </p:sp>
      <p:sp>
        <p:nvSpPr>
          <p:cNvPr id="9" name="TextBox 5">
            <a:extLst>
              <a:ext uri="{FF2B5EF4-FFF2-40B4-BE49-F238E27FC236}">
                <a16:creationId xmlns:a16="http://schemas.microsoft.com/office/drawing/2014/main" xmlns="" id="{51EE2BE2-40F7-4E70-91E8-15D64F2F8996}"/>
              </a:ext>
            </a:extLst>
          </p:cNvPr>
          <p:cNvSpPr txBox="1"/>
          <p:nvPr/>
        </p:nvSpPr>
        <p:spPr>
          <a:xfrm>
            <a:off x="662570" y="2424728"/>
            <a:ext cx="8897236" cy="1429234"/>
          </a:xfrm>
          <a:prstGeom prst="rect">
            <a:avLst/>
          </a:prstGeom>
          <a:noFill/>
          <a:effectLst/>
        </p:spPr>
        <p:txBody>
          <a:bodyPr wrap="square" lIns="74294" tIns="37146" rIns="74294" bIns="37146" rtlCol="0">
            <a:spAutoFit/>
          </a:bodyPr>
          <a:lstStyle/>
          <a:p>
            <a:pPr algn="ctr"/>
            <a:r>
              <a:rPr lang="zh-TW" altLang="en-US" sz="4400" b="1" dirty="0">
                <a:solidFill>
                  <a:srgbClr val="FF8989"/>
                </a:solidFill>
                <a:latin typeface="微軟正黑體" panose="020B0604030504040204" pitchFamily="34" charset="-120"/>
                <a:ea typeface="微軟正黑體" panose="020B0604030504040204" pitchFamily="34" charset="-120"/>
              </a:rPr>
              <a:t>行政院與所屬中央及地方各機關</a:t>
            </a:r>
            <a:r>
              <a:rPr lang="en-US" altLang="zh-TW" sz="4400" b="1" dirty="0">
                <a:solidFill>
                  <a:srgbClr val="FF8989"/>
                </a:solidFill>
                <a:latin typeface="微軟正黑體" panose="020B0604030504040204" pitchFamily="34" charset="-120"/>
                <a:ea typeface="微軟正黑體" panose="020B0604030504040204" pitchFamily="34" charset="-120"/>
              </a:rPr>
              <a:t>(</a:t>
            </a:r>
            <a:r>
              <a:rPr lang="zh-TW" altLang="en-US" sz="4400" b="1" dirty="0">
                <a:solidFill>
                  <a:srgbClr val="FF8989"/>
                </a:solidFill>
                <a:latin typeface="微軟正黑體" panose="020B0604030504040204" pitchFamily="34" charset="-120"/>
                <a:ea typeface="微軟正黑體" panose="020B0604030504040204" pitchFamily="34" charset="-120"/>
              </a:rPr>
              <a:t>構</a:t>
            </a:r>
            <a:r>
              <a:rPr lang="en-US" altLang="zh-TW" sz="4400" b="1" dirty="0">
                <a:solidFill>
                  <a:srgbClr val="FF8989"/>
                </a:solidFill>
                <a:latin typeface="微軟正黑體" panose="020B0604030504040204" pitchFamily="34" charset="-120"/>
                <a:ea typeface="微軟正黑體" panose="020B0604030504040204" pitchFamily="34" charset="-120"/>
              </a:rPr>
              <a:t>)</a:t>
            </a:r>
            <a:r>
              <a:rPr lang="zh-TW" altLang="en-US" sz="4400" b="1" dirty="0">
                <a:solidFill>
                  <a:srgbClr val="FF8989"/>
                </a:solidFill>
                <a:latin typeface="微軟正黑體" panose="020B0604030504040204" pitchFamily="34" charset="-120"/>
                <a:ea typeface="微軟正黑體" panose="020B0604030504040204" pitchFamily="34" charset="-120"/>
              </a:rPr>
              <a:t>公務員服勤實施辦法及實務案例</a:t>
            </a:r>
            <a:endParaRPr lang="en-US" altLang="zh-TW" sz="4400" b="1" dirty="0">
              <a:solidFill>
                <a:srgbClr val="FF8989"/>
              </a:solidFill>
              <a:latin typeface="微軟正黑體" panose="020B0604030504040204" pitchFamily="34" charset="-120"/>
              <a:ea typeface="微軟正黑體" panose="020B0604030504040204" pitchFamily="34" charset="-120"/>
            </a:endParaRPr>
          </a:p>
        </p:txBody>
      </p:sp>
      <p:sp>
        <p:nvSpPr>
          <p:cNvPr id="3" name="流程圖: 人工輸入 2">
            <a:extLst>
              <a:ext uri="{FF2B5EF4-FFF2-40B4-BE49-F238E27FC236}">
                <a16:creationId xmlns:a16="http://schemas.microsoft.com/office/drawing/2014/main" xmlns="" id="{041FF075-979B-4E45-BA0D-357BCC484FE8}"/>
              </a:ext>
            </a:extLst>
          </p:cNvPr>
          <p:cNvSpPr/>
          <p:nvPr/>
        </p:nvSpPr>
        <p:spPr>
          <a:xfrm rot="10800000">
            <a:off x="1" y="0"/>
            <a:ext cx="9906001" cy="60497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grpSp>
        <p:nvGrpSpPr>
          <p:cNvPr id="21" name="群組 20">
            <a:extLst>
              <a:ext uri="{FF2B5EF4-FFF2-40B4-BE49-F238E27FC236}">
                <a16:creationId xmlns:a16="http://schemas.microsoft.com/office/drawing/2014/main" xmlns="" id="{3862B4B9-20E2-471A-ABAB-F58AFA4EEF2F}"/>
              </a:ext>
            </a:extLst>
          </p:cNvPr>
          <p:cNvGrpSpPr/>
          <p:nvPr/>
        </p:nvGrpSpPr>
        <p:grpSpPr>
          <a:xfrm>
            <a:off x="580763" y="873830"/>
            <a:ext cx="1949008" cy="613741"/>
            <a:chOff x="1198051" y="1233600"/>
            <a:chExt cx="2398779" cy="755373"/>
          </a:xfrm>
        </p:grpSpPr>
        <p:sp>
          <p:nvSpPr>
            <p:cNvPr id="12" name="Oval 8">
              <a:extLst>
                <a:ext uri="{FF2B5EF4-FFF2-40B4-BE49-F238E27FC236}">
                  <a16:creationId xmlns:a16="http://schemas.microsoft.com/office/drawing/2014/main" xmlns="" id="{6135776C-7DF7-422A-92E9-C3AAC4381062}"/>
                </a:ext>
              </a:extLst>
            </p:cNvPr>
            <p:cNvSpPr/>
            <p:nvPr/>
          </p:nvSpPr>
          <p:spPr>
            <a:xfrm>
              <a:off x="1198051"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5" name="圖形 14" descr="業績成長">
              <a:extLst>
                <a:ext uri="{FF2B5EF4-FFF2-40B4-BE49-F238E27FC236}">
                  <a16:creationId xmlns:a16="http://schemas.microsoft.com/office/drawing/2014/main" xmlns="" id="{7A89203A-7E5C-4D5C-8066-8A50EA4F3F72}"/>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298736" y="1306310"/>
              <a:ext cx="651596" cy="652084"/>
            </a:xfrm>
            <a:prstGeom prst="rect">
              <a:avLst/>
            </a:prstGeom>
          </p:spPr>
        </p:pic>
        <p:grpSp>
          <p:nvGrpSpPr>
            <p:cNvPr id="20" name="群組 19">
              <a:extLst>
                <a:ext uri="{FF2B5EF4-FFF2-40B4-BE49-F238E27FC236}">
                  <a16:creationId xmlns:a16="http://schemas.microsoft.com/office/drawing/2014/main" xmlns="" id="{3F2E40C8-77ED-4493-91B6-3D60AFC84055}"/>
                </a:ext>
              </a:extLst>
            </p:cNvPr>
            <p:cNvGrpSpPr/>
            <p:nvPr/>
          </p:nvGrpSpPr>
          <p:grpSpPr>
            <a:xfrm>
              <a:off x="2852799" y="1235138"/>
              <a:ext cx="744031" cy="744588"/>
              <a:chOff x="2044708" y="1244385"/>
              <a:chExt cx="744031" cy="744588"/>
            </a:xfrm>
          </p:grpSpPr>
          <p:sp>
            <p:nvSpPr>
              <p:cNvPr id="14" name="Oval 24">
                <a:extLst>
                  <a:ext uri="{FF2B5EF4-FFF2-40B4-BE49-F238E27FC236}">
                    <a16:creationId xmlns:a16="http://schemas.microsoft.com/office/drawing/2014/main" xmlns="" id="{69354450-8E04-4734-A495-824B04B3E5B9}"/>
                  </a:ext>
                </a:extLst>
              </p:cNvPr>
              <p:cNvSpPr/>
              <p:nvPr/>
            </p:nvSpPr>
            <p:spPr>
              <a:xfrm>
                <a:off x="204470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6" name="圖形 15" descr="頭顱中有齒輪">
                <a:extLst>
                  <a:ext uri="{FF2B5EF4-FFF2-40B4-BE49-F238E27FC236}">
                    <a16:creationId xmlns:a16="http://schemas.microsoft.com/office/drawing/2014/main" xmlns="" id="{6F69858A-6CEC-4086-AFD6-E20C2F957853}"/>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20643" y="1313131"/>
                <a:ext cx="651596" cy="652084"/>
              </a:xfrm>
              <a:prstGeom prst="rect">
                <a:avLst/>
              </a:prstGeom>
            </p:spPr>
          </p:pic>
        </p:grpSp>
        <p:grpSp>
          <p:nvGrpSpPr>
            <p:cNvPr id="19" name="群組 18">
              <a:extLst>
                <a:ext uri="{FF2B5EF4-FFF2-40B4-BE49-F238E27FC236}">
                  <a16:creationId xmlns:a16="http://schemas.microsoft.com/office/drawing/2014/main" xmlns="" id="{788F838F-A9C1-4752-B658-3667CA93A83B}"/>
                </a:ext>
              </a:extLst>
            </p:cNvPr>
            <p:cNvGrpSpPr/>
            <p:nvPr/>
          </p:nvGrpSpPr>
          <p:grpSpPr>
            <a:xfrm>
              <a:off x="2033680" y="1233600"/>
              <a:ext cx="744031" cy="744588"/>
              <a:chOff x="2882598" y="1244385"/>
              <a:chExt cx="744031" cy="744588"/>
            </a:xfrm>
          </p:grpSpPr>
          <p:sp>
            <p:nvSpPr>
              <p:cNvPr id="13" name="Oval 23">
                <a:extLst>
                  <a:ext uri="{FF2B5EF4-FFF2-40B4-BE49-F238E27FC236}">
                    <a16:creationId xmlns:a16="http://schemas.microsoft.com/office/drawing/2014/main" xmlns="" id="{9A0AE0DE-35FB-4CD4-A447-4249B38EFB49}"/>
                  </a:ext>
                </a:extLst>
              </p:cNvPr>
              <p:cNvSpPr/>
              <p:nvPr/>
            </p:nvSpPr>
            <p:spPr>
              <a:xfrm>
                <a:off x="288259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7" name="圖形 16" descr="握手">
                <a:extLst>
                  <a:ext uri="{FF2B5EF4-FFF2-40B4-BE49-F238E27FC236}">
                    <a16:creationId xmlns:a16="http://schemas.microsoft.com/office/drawing/2014/main" xmlns="" id="{F0A89929-8E28-4ECD-9C62-B480AE5CEAF2}"/>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928815" y="1322299"/>
                <a:ext cx="651596" cy="652084"/>
              </a:xfrm>
              <a:prstGeom prst="rect">
                <a:avLst/>
              </a:prstGeom>
            </p:spPr>
          </p:pic>
        </p:grpSp>
      </p:grpSp>
      <p:sp>
        <p:nvSpPr>
          <p:cNvPr id="23" name="流程圖: 抽選 22">
            <a:extLst>
              <a:ext uri="{FF2B5EF4-FFF2-40B4-BE49-F238E27FC236}">
                <a16:creationId xmlns:a16="http://schemas.microsoft.com/office/drawing/2014/main" xmlns="" id="{D6CD6087-9524-4702-905F-FAE03A7DF986}"/>
              </a:ext>
            </a:extLst>
          </p:cNvPr>
          <p:cNvSpPr/>
          <p:nvPr/>
        </p:nvSpPr>
        <p:spPr>
          <a:xfrm rot="5400000">
            <a:off x="-28593" y="28593"/>
            <a:ext cx="1218719" cy="1161533"/>
          </a:xfrm>
          <a:prstGeom prst="flowChartExtra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p>
        </p:txBody>
      </p:sp>
      <p:pic>
        <p:nvPicPr>
          <p:cNvPr id="27" name="Picture 2" descr="行政院人事行政總處">
            <a:extLst>
              <a:ext uri="{FF2B5EF4-FFF2-40B4-BE49-F238E27FC236}">
                <a16:creationId xmlns:a16="http://schemas.microsoft.com/office/drawing/2014/main" xmlns="" id="{46B7F153-DD2E-4031-9DD7-0225AC9D55E2}"/>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2657" y="137198"/>
            <a:ext cx="2450577" cy="36561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矩形 1">
            <a:extLst>
              <a:ext uri="{FF2B5EF4-FFF2-40B4-BE49-F238E27FC236}">
                <a16:creationId xmlns:a16="http://schemas.microsoft.com/office/drawing/2014/main" xmlns="" id="{322D4E12-03F8-420F-92E1-F9C63B9CEF37}"/>
              </a:ext>
            </a:extLst>
          </p:cNvPr>
          <p:cNvSpPr/>
          <p:nvPr/>
        </p:nvSpPr>
        <p:spPr>
          <a:xfrm>
            <a:off x="0" y="6570483"/>
            <a:ext cx="9906001" cy="300637"/>
          </a:xfrm>
          <a:prstGeom prst="re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a:p>
        </p:txBody>
      </p:sp>
      <p:sp>
        <p:nvSpPr>
          <p:cNvPr id="5" name="文字方塊 4">
            <a:extLst>
              <a:ext uri="{FF2B5EF4-FFF2-40B4-BE49-F238E27FC236}">
                <a16:creationId xmlns:a16="http://schemas.microsoft.com/office/drawing/2014/main" xmlns="" id="{037F8FB5-B5FB-1EAA-C0C1-C30CE97B5DF5}"/>
              </a:ext>
            </a:extLst>
          </p:cNvPr>
          <p:cNvSpPr txBox="1"/>
          <p:nvPr/>
        </p:nvSpPr>
        <p:spPr>
          <a:xfrm>
            <a:off x="4996058" y="6321573"/>
            <a:ext cx="4949016" cy="276999"/>
          </a:xfrm>
          <a:prstGeom prst="rect">
            <a:avLst/>
          </a:prstGeom>
          <a:noFill/>
        </p:spPr>
        <p:txBody>
          <a:bodyPr wrap="square" rtlCol="0">
            <a:spAutoFit/>
          </a:bodyPr>
          <a:lstStyle/>
          <a:p>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本講義部分模板及</a:t>
            </a:r>
            <a:r>
              <a:rPr lang="en-US" altLang="zh-TW" sz="1200" dirty="0">
                <a:solidFill>
                  <a:schemeClr val="bg1">
                    <a:lumMod val="75000"/>
                  </a:schemeClr>
                </a:solidFill>
                <a:latin typeface="微軟正黑體" panose="020B0604030504040204" pitchFamily="34" charset="-120"/>
                <a:ea typeface="微軟正黑體" panose="020B0604030504040204" pitchFamily="34" charset="-120"/>
              </a:rPr>
              <a:t>icon</a:t>
            </a:r>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來源為商業簡報網等網站，且非使用於商業用途</a:t>
            </a:r>
          </a:p>
        </p:txBody>
      </p:sp>
      <p:sp>
        <p:nvSpPr>
          <p:cNvPr id="4" name="投影片編號版面配置區 3">
            <a:extLst>
              <a:ext uri="{FF2B5EF4-FFF2-40B4-BE49-F238E27FC236}">
                <a16:creationId xmlns:a16="http://schemas.microsoft.com/office/drawing/2014/main" xmlns="" id="{82428EA5-03DE-41EB-A68A-27EA3842D1AF}"/>
              </a:ext>
            </a:extLst>
          </p:cNvPr>
          <p:cNvSpPr>
            <a:spLocks noGrp="1"/>
          </p:cNvSpPr>
          <p:nvPr>
            <p:ph type="sldNum" sz="quarter" idx="12"/>
          </p:nvPr>
        </p:nvSpPr>
        <p:spPr>
          <a:xfrm>
            <a:off x="7470566" y="6570483"/>
            <a:ext cx="2228850" cy="365125"/>
          </a:xfrm>
        </p:spPr>
        <p:txBody>
          <a:bodyPr/>
          <a:lstStyle/>
          <a:p>
            <a:fld id="{48639338-DA58-4C5A-94BB-99DE858384EA}" type="slidenum">
              <a:rPr lang="zh-TW" altLang="en-US" smtClean="0"/>
              <a:pPr/>
              <a:t>1</a:t>
            </a:fld>
            <a:endParaRPr lang="zh-TW" altLang="en-US" dirty="0"/>
          </a:p>
        </p:txBody>
      </p:sp>
      <p:sp>
        <p:nvSpPr>
          <p:cNvPr id="22" name="文字方塊 21">
            <a:extLst>
              <a:ext uri="{FF2B5EF4-FFF2-40B4-BE49-F238E27FC236}">
                <a16:creationId xmlns:a16="http://schemas.microsoft.com/office/drawing/2014/main" xmlns="" id="{2EE80C60-71BB-4106-AEA6-8E53B2D701BF}"/>
              </a:ext>
            </a:extLst>
          </p:cNvPr>
          <p:cNvSpPr txBox="1"/>
          <p:nvPr/>
        </p:nvSpPr>
        <p:spPr>
          <a:xfrm>
            <a:off x="3819857" y="5649689"/>
            <a:ext cx="2352402" cy="523220"/>
          </a:xfrm>
          <a:prstGeom prst="rect">
            <a:avLst/>
          </a:prstGeom>
          <a:noFill/>
        </p:spPr>
        <p:txBody>
          <a:bodyPr wrap="square" rtlCol="0">
            <a:spAutoFit/>
          </a:bodyPr>
          <a:lstStyle/>
          <a:p>
            <a:pPr algn="ctr"/>
            <a:r>
              <a:rPr lang="en-US" altLang="zh-TW" sz="2800" b="1" dirty="0">
                <a:solidFill>
                  <a:srgbClr val="2782A7"/>
                </a:solidFill>
                <a:latin typeface="微軟正黑體" panose="020B0604030504040204" pitchFamily="34" charset="-120"/>
                <a:ea typeface="微軟正黑體" panose="020B0604030504040204" pitchFamily="34" charset="-120"/>
              </a:rPr>
              <a:t>113</a:t>
            </a:r>
            <a:r>
              <a:rPr lang="zh-TW" altLang="en-US" sz="2800" b="1" dirty="0">
                <a:solidFill>
                  <a:srgbClr val="2782A7"/>
                </a:solidFill>
                <a:latin typeface="微軟正黑體" panose="020B0604030504040204" pitchFamily="34" charset="-120"/>
                <a:ea typeface="微軟正黑體" panose="020B0604030504040204" pitchFamily="34" charset="-120"/>
              </a:rPr>
              <a:t>年</a:t>
            </a:r>
            <a:r>
              <a:rPr lang="en-US" altLang="zh-TW" sz="2800" b="1" dirty="0">
                <a:solidFill>
                  <a:srgbClr val="2782A7"/>
                </a:solidFill>
                <a:latin typeface="微軟正黑體" panose="020B0604030504040204" pitchFamily="34" charset="-120"/>
                <a:ea typeface="微軟正黑體" panose="020B0604030504040204" pitchFamily="34" charset="-120"/>
              </a:rPr>
              <a:t>3</a:t>
            </a:r>
            <a:r>
              <a:rPr lang="zh-TW" altLang="en-US" sz="2800" b="1" dirty="0">
                <a:solidFill>
                  <a:srgbClr val="2782A7"/>
                </a:solidFill>
                <a:latin typeface="微軟正黑體" panose="020B0604030504040204" pitchFamily="34" charset="-120"/>
                <a:ea typeface="微軟正黑體" panose="020B0604030504040204" pitchFamily="34" charset="-120"/>
              </a:rPr>
              <a:t>月</a:t>
            </a:r>
            <a:r>
              <a:rPr lang="en-US" altLang="zh-TW" sz="2800" b="1" dirty="0">
                <a:solidFill>
                  <a:srgbClr val="2782A7"/>
                </a:solidFill>
                <a:latin typeface="微軟正黑體" panose="020B0604030504040204" pitchFamily="34" charset="-120"/>
                <a:ea typeface="微軟正黑體" panose="020B0604030504040204" pitchFamily="34" charset="-120"/>
              </a:rPr>
              <a:t>7</a:t>
            </a:r>
            <a:r>
              <a:rPr lang="zh-TW" altLang="en-US" sz="2800" b="1" dirty="0">
                <a:solidFill>
                  <a:srgbClr val="2782A7"/>
                </a:solidFill>
                <a:latin typeface="微軟正黑體" panose="020B0604030504040204" pitchFamily="34" charset="-120"/>
                <a:ea typeface="微軟正黑體" panose="020B0604030504040204" pitchFamily="34" charset="-120"/>
              </a:rPr>
              <a:t>日</a:t>
            </a:r>
          </a:p>
        </p:txBody>
      </p:sp>
      <p:sp>
        <p:nvSpPr>
          <p:cNvPr id="24" name="TextBox 10">
            <a:extLst>
              <a:ext uri="{FF2B5EF4-FFF2-40B4-BE49-F238E27FC236}">
                <a16:creationId xmlns:a16="http://schemas.microsoft.com/office/drawing/2014/main" xmlns="" id="{03AF1948-AEDE-4972-BEE8-A2A92FF8250B}"/>
              </a:ext>
            </a:extLst>
          </p:cNvPr>
          <p:cNvSpPr txBox="1"/>
          <p:nvPr/>
        </p:nvSpPr>
        <p:spPr>
          <a:xfrm>
            <a:off x="1014022" y="4135854"/>
            <a:ext cx="1700430" cy="642224"/>
          </a:xfrm>
          <a:prstGeom prst="rect">
            <a:avLst/>
          </a:prstGeom>
          <a:noFill/>
        </p:spPr>
        <p:txBody>
          <a:bodyPr wrap="square" lIns="74294" tIns="37146" rIns="74294" bIns="37146" rtlCol="0">
            <a:spAutoFit/>
          </a:bodyPr>
          <a:lstStyle/>
          <a:p>
            <a:pPr algn="ctr">
              <a:lnSpc>
                <a:spcPct val="150000"/>
              </a:lnSpc>
            </a:pPr>
            <a:r>
              <a:rPr lang="zh-TW" altLang="en-US" sz="2800" b="1" dirty="0">
                <a:solidFill>
                  <a:srgbClr val="2782A7"/>
                </a:solidFill>
                <a:latin typeface="微軟正黑體" panose="020B0604030504040204" pitchFamily="34" charset="-120"/>
                <a:ea typeface="微軟正黑體" panose="020B0604030504040204" pitchFamily="34" charset="-120"/>
              </a:rPr>
              <a:t>主講人：</a:t>
            </a:r>
            <a:endParaRPr lang="en-US" altLang="zh-TW" sz="2800" b="1" dirty="0">
              <a:solidFill>
                <a:srgbClr val="2782A7"/>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73244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(4)</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6" name="矩形 5">
            <a:extLst>
              <a:ext uri="{FF2B5EF4-FFF2-40B4-BE49-F238E27FC236}">
                <a16:creationId xmlns:a16="http://schemas.microsoft.com/office/drawing/2014/main" xmlns="" id="{6D2A4B71-297B-4266-91AD-090A37B3F804}"/>
              </a:ext>
            </a:extLst>
          </p:cNvPr>
          <p:cNvSpPr/>
          <p:nvPr/>
        </p:nvSpPr>
        <p:spPr>
          <a:xfrm>
            <a:off x="7549130" y="2266302"/>
            <a:ext cx="2146284" cy="747162"/>
          </a:xfrm>
          <a:prstGeom prst="rect">
            <a:avLst/>
          </a:prstGeom>
          <a:ln w="28575"/>
        </p:spPr>
        <p:style>
          <a:lnRef idx="2">
            <a:schemeClr val="accent6"/>
          </a:lnRef>
          <a:fillRef idx="1">
            <a:schemeClr val="lt1"/>
          </a:fillRef>
          <a:effectRef idx="0">
            <a:schemeClr val="accent6"/>
          </a:effectRef>
          <a:fontRef idx="minor">
            <a:schemeClr val="dk1"/>
          </a:fontRef>
        </p:style>
        <p:txBody>
          <a:bodyPr rtlCol="0" anchor="ctr"/>
          <a:lstStyle/>
          <a:p>
            <a:pPr algn="ctr">
              <a:lnSpc>
                <a:spcPct val="150000"/>
              </a:lnSpc>
            </a:pPr>
            <a:r>
              <a:rPr lang="zh-TW" altLang="en-US" sz="1600" dirty="0">
                <a:latin typeface="微軟正黑體" panose="020B0604030504040204" pitchFamily="34" charset="-120"/>
                <a:ea typeface="微軟正黑體" panose="020B0604030504040204" pitchFamily="34" charset="-120"/>
              </a:rPr>
              <a:t>辦理季節性</a:t>
            </a:r>
            <a:endParaRPr lang="en-US" altLang="zh-TW" sz="1600" dirty="0">
              <a:latin typeface="微軟正黑體" panose="020B0604030504040204" pitchFamily="34" charset="-120"/>
              <a:ea typeface="微軟正黑體" panose="020B0604030504040204" pitchFamily="34" charset="-120"/>
            </a:endParaRPr>
          </a:p>
          <a:p>
            <a:pPr algn="ctr">
              <a:lnSpc>
                <a:spcPct val="150000"/>
              </a:lnSpc>
            </a:pPr>
            <a:r>
              <a:rPr lang="zh-TW" altLang="en-US" sz="1600" dirty="0">
                <a:latin typeface="微軟正黑體" panose="020B0604030504040204" pitchFamily="34" charset="-120"/>
                <a:ea typeface="微軟正黑體" panose="020B0604030504040204" pitchFamily="34" charset="-120"/>
              </a:rPr>
              <a:t>週期性業務</a:t>
            </a:r>
            <a:endParaRPr lang="en-US" altLang="zh-TW" sz="1600" dirty="0">
              <a:latin typeface="微軟正黑體" panose="020B0604030504040204" pitchFamily="34" charset="-120"/>
              <a:ea typeface="微軟正黑體" panose="020B0604030504040204" pitchFamily="34" charset="-120"/>
            </a:endParaRPr>
          </a:p>
        </p:txBody>
      </p:sp>
      <p:sp>
        <p:nvSpPr>
          <p:cNvPr id="7" name="文字方塊 6">
            <a:extLst>
              <a:ext uri="{FF2B5EF4-FFF2-40B4-BE49-F238E27FC236}">
                <a16:creationId xmlns:a16="http://schemas.microsoft.com/office/drawing/2014/main" xmlns="" id="{417A1DCB-5B75-476E-8B76-36C94135FE30}"/>
              </a:ext>
            </a:extLst>
          </p:cNvPr>
          <p:cNvSpPr txBox="1"/>
          <p:nvPr/>
        </p:nvSpPr>
        <p:spPr>
          <a:xfrm>
            <a:off x="4660982" y="851081"/>
            <a:ext cx="3622141" cy="785728"/>
          </a:xfrm>
          <a:prstGeom prst="rect">
            <a:avLst/>
          </a:prstGeom>
          <a:noFill/>
          <a:ln w="28575">
            <a:solidFill>
              <a:schemeClr val="accent4">
                <a:lumMod val="60000"/>
                <a:lumOff val="40000"/>
              </a:schemeClr>
            </a:solidFill>
            <a:prstDash val="dash"/>
          </a:ln>
        </p:spPr>
        <p:txBody>
          <a:bodyPr wrap="square" rtlCol="0">
            <a:spAutoFit/>
          </a:bodyPr>
          <a:lstStyle/>
          <a:p>
            <a:pPr algn="ctr">
              <a:lnSpc>
                <a:spcPct val="150000"/>
              </a:lnSpc>
            </a:pPr>
            <a:r>
              <a:rPr lang="zh-TW" altLang="en-US" sz="1600" dirty="0">
                <a:latin typeface="微軟正黑體" panose="020B0604030504040204" pitchFamily="34" charset="-120"/>
                <a:ea typeface="微軟正黑體" panose="020B0604030504040204" pitchFamily="34" charset="-120"/>
              </a:rPr>
              <a:t>每日工時（正常＋加班）上限</a:t>
            </a:r>
            <a:r>
              <a:rPr lang="en-US" altLang="zh-TW" sz="1600" b="1" u="sng" dirty="0">
                <a:latin typeface="微軟正黑體" panose="020B0604030504040204" pitchFamily="34" charset="-120"/>
                <a:ea typeface="微軟正黑體" panose="020B0604030504040204" pitchFamily="34" charset="-120"/>
              </a:rPr>
              <a:t>12</a:t>
            </a:r>
            <a:r>
              <a:rPr lang="zh-TW" altLang="en-US" sz="1600" dirty="0">
                <a:latin typeface="微軟正黑體" panose="020B0604030504040204" pitchFamily="34" charset="-120"/>
                <a:ea typeface="微軟正黑體" panose="020B0604030504040204" pitchFamily="34" charset="-120"/>
              </a:rPr>
              <a:t>小時</a:t>
            </a:r>
            <a:endParaRPr lang="en-US" altLang="zh-TW" sz="1600" dirty="0">
              <a:latin typeface="微軟正黑體" panose="020B0604030504040204" pitchFamily="34" charset="-120"/>
              <a:ea typeface="微軟正黑體" panose="020B0604030504040204" pitchFamily="34" charset="-120"/>
            </a:endParaRPr>
          </a:p>
          <a:p>
            <a:pPr algn="ctr">
              <a:lnSpc>
                <a:spcPct val="150000"/>
              </a:lnSpc>
            </a:pPr>
            <a:r>
              <a:rPr lang="zh-TW" altLang="en-US" sz="1600" dirty="0">
                <a:latin typeface="微軟正黑體" panose="020B0604030504040204" pitchFamily="34" charset="-120"/>
                <a:ea typeface="微軟正黑體" panose="020B0604030504040204" pitchFamily="34" charset="-120"/>
              </a:rPr>
              <a:t>每月加班上限</a:t>
            </a:r>
            <a:r>
              <a:rPr lang="en-US" altLang="zh-TW" sz="1600" b="1" u="sng" dirty="0">
                <a:latin typeface="微軟正黑體" panose="020B0604030504040204" pitchFamily="34" charset="-120"/>
                <a:ea typeface="微軟正黑體" panose="020B0604030504040204" pitchFamily="34" charset="-120"/>
              </a:rPr>
              <a:t>60</a:t>
            </a:r>
            <a:r>
              <a:rPr lang="zh-TW" altLang="en-US" sz="1600" dirty="0">
                <a:latin typeface="微軟正黑體" panose="020B0604030504040204" pitchFamily="34" charset="-120"/>
                <a:ea typeface="微軟正黑體" panose="020B0604030504040204" pitchFamily="34" charset="-120"/>
              </a:rPr>
              <a:t>小時</a:t>
            </a:r>
            <a:endParaRPr lang="en-US" altLang="zh-TW" sz="1600" dirty="0">
              <a:latin typeface="微軟正黑體" panose="020B0604030504040204" pitchFamily="34" charset="-120"/>
              <a:ea typeface="微軟正黑體" panose="020B0604030504040204" pitchFamily="34" charset="-120"/>
            </a:endParaRPr>
          </a:p>
        </p:txBody>
      </p:sp>
      <p:sp>
        <p:nvSpPr>
          <p:cNvPr id="8" name="矩形 7">
            <a:extLst>
              <a:ext uri="{FF2B5EF4-FFF2-40B4-BE49-F238E27FC236}">
                <a16:creationId xmlns:a16="http://schemas.microsoft.com/office/drawing/2014/main" xmlns="" id="{F8F776FD-1EDD-46FB-A360-BCAF4EE56098}"/>
              </a:ext>
            </a:extLst>
          </p:cNvPr>
          <p:cNvSpPr/>
          <p:nvPr/>
        </p:nvSpPr>
        <p:spPr>
          <a:xfrm>
            <a:off x="1693027" y="911027"/>
            <a:ext cx="2467966" cy="523221"/>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dirty="0">
                <a:latin typeface="微軟正黑體" panose="020B0604030504040204" pitchFamily="34" charset="-120"/>
                <a:ea typeface="微軟正黑體" panose="020B0604030504040204" pitchFamily="34" charset="-120"/>
              </a:rPr>
              <a:t>行政院所屬公務員</a:t>
            </a:r>
            <a:endParaRPr lang="en-US" altLang="zh-TW" dirty="0">
              <a:latin typeface="微軟正黑體" panose="020B0604030504040204" pitchFamily="34" charset="-120"/>
              <a:ea typeface="微軟正黑體" panose="020B0604030504040204" pitchFamily="34" charset="-120"/>
            </a:endParaRPr>
          </a:p>
        </p:txBody>
      </p:sp>
      <p:cxnSp>
        <p:nvCxnSpPr>
          <p:cNvPr id="9" name="直線接點 8">
            <a:extLst>
              <a:ext uri="{FF2B5EF4-FFF2-40B4-BE49-F238E27FC236}">
                <a16:creationId xmlns:a16="http://schemas.microsoft.com/office/drawing/2014/main" xmlns="" id="{66FFEC6F-13DC-488F-9B3D-8F5ED0B8F7F7}"/>
              </a:ext>
            </a:extLst>
          </p:cNvPr>
          <p:cNvCxnSpPr>
            <a:cxnSpLocks/>
          </p:cNvCxnSpPr>
          <p:nvPr/>
        </p:nvCxnSpPr>
        <p:spPr>
          <a:xfrm>
            <a:off x="2927010" y="1991690"/>
            <a:ext cx="5745041" cy="0"/>
          </a:xfrm>
          <a:prstGeom prst="line">
            <a:avLst/>
          </a:prstGeom>
          <a:ln w="28575"/>
        </p:spPr>
        <p:style>
          <a:lnRef idx="1">
            <a:schemeClr val="dk1"/>
          </a:lnRef>
          <a:fillRef idx="0">
            <a:schemeClr val="dk1"/>
          </a:fillRef>
          <a:effectRef idx="0">
            <a:schemeClr val="dk1"/>
          </a:effectRef>
          <a:fontRef idx="minor">
            <a:schemeClr val="tx1"/>
          </a:fontRef>
        </p:style>
      </p:cxnSp>
      <p:sp>
        <p:nvSpPr>
          <p:cNvPr id="10" name="矩形 9">
            <a:extLst>
              <a:ext uri="{FF2B5EF4-FFF2-40B4-BE49-F238E27FC236}">
                <a16:creationId xmlns:a16="http://schemas.microsoft.com/office/drawing/2014/main" xmlns="" id="{30DF0EEF-5375-4D70-96C1-F8A046E7CB36}"/>
              </a:ext>
            </a:extLst>
          </p:cNvPr>
          <p:cNvSpPr/>
          <p:nvPr/>
        </p:nvSpPr>
        <p:spPr>
          <a:xfrm>
            <a:off x="880537" y="2277266"/>
            <a:ext cx="6107286" cy="749627"/>
          </a:xfrm>
          <a:prstGeom prst="rect">
            <a:avLst/>
          </a:prstGeom>
          <a:ln w="28575"/>
        </p:spPr>
        <p:style>
          <a:lnRef idx="2">
            <a:schemeClr val="accent5"/>
          </a:lnRef>
          <a:fillRef idx="1">
            <a:schemeClr val="lt1"/>
          </a:fillRef>
          <a:effectRef idx="0">
            <a:schemeClr val="accent5"/>
          </a:effectRef>
          <a:fontRef idx="minor">
            <a:schemeClr val="dk1"/>
          </a:fontRef>
        </p:style>
        <p:txBody>
          <a:bodyPr rtlCol="0" anchor="ctr"/>
          <a:lstStyle/>
          <a:p>
            <a:pPr algn="ctr">
              <a:lnSpc>
                <a:spcPct val="150000"/>
              </a:lnSpc>
            </a:pPr>
            <a:r>
              <a:rPr lang="zh-TW" altLang="en-US" sz="1600" dirty="0">
                <a:latin typeface="微軟正黑體" panose="020B0604030504040204" pitchFamily="34" charset="-120"/>
                <a:ea typeface="微軟正黑體" panose="020B0604030504040204" pitchFamily="34" charset="-120"/>
              </a:rPr>
              <a:t>搶救重大災害、處理緊急或重大突發事件、辦理重大專案業務</a:t>
            </a:r>
            <a:endParaRPr lang="en-US" altLang="zh-TW" sz="1600" dirty="0">
              <a:latin typeface="微軟正黑體" panose="020B0604030504040204" pitchFamily="34" charset="-120"/>
              <a:ea typeface="微軟正黑體" panose="020B0604030504040204" pitchFamily="34" charset="-120"/>
            </a:endParaRPr>
          </a:p>
        </p:txBody>
      </p:sp>
      <p:cxnSp>
        <p:nvCxnSpPr>
          <p:cNvPr id="11" name="直線接點 10">
            <a:extLst>
              <a:ext uri="{FF2B5EF4-FFF2-40B4-BE49-F238E27FC236}">
                <a16:creationId xmlns:a16="http://schemas.microsoft.com/office/drawing/2014/main" xmlns="" id="{59BD129B-5365-4A41-B23D-247625EAE042}"/>
              </a:ext>
            </a:extLst>
          </p:cNvPr>
          <p:cNvCxnSpPr>
            <a:cxnSpLocks/>
          </p:cNvCxnSpPr>
          <p:nvPr/>
        </p:nvCxnSpPr>
        <p:spPr>
          <a:xfrm>
            <a:off x="8656668" y="1991690"/>
            <a:ext cx="0" cy="287277"/>
          </a:xfrm>
          <a:prstGeom prst="line">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直線接點 12">
            <a:extLst>
              <a:ext uri="{FF2B5EF4-FFF2-40B4-BE49-F238E27FC236}">
                <a16:creationId xmlns:a16="http://schemas.microsoft.com/office/drawing/2014/main" xmlns="" id="{170D167D-66B9-4E3D-B492-77E10569159C}"/>
              </a:ext>
            </a:extLst>
          </p:cNvPr>
          <p:cNvCxnSpPr>
            <a:cxnSpLocks/>
            <a:stCxn id="8" idx="2"/>
          </p:cNvCxnSpPr>
          <p:nvPr/>
        </p:nvCxnSpPr>
        <p:spPr>
          <a:xfrm>
            <a:off x="2927010" y="1434248"/>
            <a:ext cx="0" cy="843018"/>
          </a:xfrm>
          <a:prstGeom prst="line">
            <a:avLst/>
          </a:prstGeom>
          <a:ln w="28575" cap="flat" cmpd="sng" algn="ctr">
            <a:solidFill>
              <a:schemeClr val="dk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4" name="文字方塊 13">
            <a:extLst>
              <a:ext uri="{FF2B5EF4-FFF2-40B4-BE49-F238E27FC236}">
                <a16:creationId xmlns:a16="http://schemas.microsoft.com/office/drawing/2014/main" xmlns="" id="{0A56C2E9-1603-4422-830B-D907125DC1EE}"/>
              </a:ext>
            </a:extLst>
          </p:cNvPr>
          <p:cNvSpPr txBox="1"/>
          <p:nvPr/>
        </p:nvSpPr>
        <p:spPr>
          <a:xfrm>
            <a:off x="2520640" y="3429000"/>
            <a:ext cx="2503017" cy="1237647"/>
          </a:xfrm>
          <a:prstGeom prst="rect">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algn="ctr"/>
            <a:r>
              <a:rPr lang="zh-TW" altLang="en-US" sz="1400" b="1" dirty="0">
                <a:solidFill>
                  <a:sysClr val="windowText" lastClr="000000"/>
                </a:solidFill>
                <a:latin typeface="微軟正黑體" panose="020B0604030504040204" pitchFamily="34" charset="-120"/>
                <a:ea typeface="微軟正黑體" panose="020B0604030504040204" pitchFamily="34" charset="-120"/>
              </a:rPr>
              <a:t>① </a:t>
            </a:r>
            <a:r>
              <a:rPr lang="zh-TW" altLang="en-US" sz="1400" b="1" dirty="0">
                <a:solidFill>
                  <a:srgbClr val="C00000"/>
                </a:solidFill>
                <a:latin typeface="微軟正黑體" panose="020B0604030504040204" pitchFamily="34" charset="-120"/>
                <a:ea typeface="微軟正黑體" panose="020B0604030504040204" pitchFamily="34" charset="-120"/>
              </a:rPr>
              <a:t>急迫必要、人力調度困難</a:t>
            </a:r>
            <a:endParaRPr lang="en-US" altLang="zh-TW" sz="1400" b="1" dirty="0">
              <a:solidFill>
                <a:srgbClr val="C00000"/>
              </a:solidFill>
              <a:latin typeface="微軟正黑體" panose="020B0604030504040204" pitchFamily="34" charset="-120"/>
              <a:ea typeface="微軟正黑體" panose="020B0604030504040204" pitchFamily="34" charset="-120"/>
            </a:endParaRPr>
          </a:p>
          <a:p>
            <a:pPr marL="266700" indent="-266700">
              <a:lnSpc>
                <a:spcPct val="150000"/>
              </a:lnSpc>
              <a:buFont typeface="Wingdings" panose="05000000000000000000" pitchFamily="2" charset="2"/>
              <a:buChar char="Ø"/>
            </a:pPr>
            <a:r>
              <a:rPr lang="zh-TW" altLang="en-US" sz="1400" dirty="0">
                <a:solidFill>
                  <a:sysClr val="windowText" lastClr="000000"/>
                </a:solidFill>
                <a:latin typeface="微軟正黑體" panose="020B0604030504040204" pitchFamily="34" charset="-120"/>
                <a:ea typeface="微軟正黑體" panose="020B0604030504040204" pitchFamily="34" charset="-120"/>
              </a:rPr>
              <a:t>每日工時</a:t>
            </a:r>
            <a:r>
              <a:rPr lang="zh-TW" altLang="en-US" sz="1400" b="1" dirty="0">
                <a:solidFill>
                  <a:srgbClr val="EB7635"/>
                </a:solidFill>
                <a:latin typeface="微軟正黑體" panose="020B0604030504040204" pitchFamily="34" charset="-120"/>
                <a:ea typeface="微軟正黑體" panose="020B0604030504040204" pitchFamily="34" charset="-120"/>
              </a:rPr>
              <a:t>不受</a:t>
            </a:r>
            <a:r>
              <a:rPr lang="en-US" altLang="zh-TW" sz="1400" b="1" dirty="0">
                <a:solidFill>
                  <a:srgbClr val="EB7635"/>
                </a:solidFill>
                <a:latin typeface="微軟正黑體" panose="020B0604030504040204" pitchFamily="34" charset="-120"/>
                <a:ea typeface="微軟正黑體" panose="020B0604030504040204" pitchFamily="34" charset="-120"/>
              </a:rPr>
              <a:t>14</a:t>
            </a:r>
            <a:r>
              <a:rPr lang="zh-TW" altLang="en-US" sz="1400" b="1">
                <a:solidFill>
                  <a:srgbClr val="EB7635"/>
                </a:solidFill>
                <a:latin typeface="微軟正黑體" panose="020B0604030504040204" pitchFamily="34" charset="-120"/>
                <a:ea typeface="微軟正黑體" panose="020B0604030504040204" pitchFamily="34" charset="-120"/>
              </a:rPr>
              <a:t>小時之限制</a:t>
            </a:r>
            <a:r>
              <a:rPr lang="zh-TW" altLang="en-US" sz="1400" b="1" dirty="0">
                <a:solidFill>
                  <a:srgbClr val="EB7635"/>
                </a:solidFill>
                <a:latin typeface="微軟正黑體" panose="020B0604030504040204" pitchFamily="34" charset="-120"/>
                <a:ea typeface="微軟正黑體" panose="020B0604030504040204" pitchFamily="34" charset="-120"/>
              </a:rPr>
              <a:t>（不得連續超過</a:t>
            </a:r>
            <a:r>
              <a:rPr lang="en-US" altLang="zh-TW" sz="1400" b="1" dirty="0">
                <a:solidFill>
                  <a:srgbClr val="EB7635"/>
                </a:solidFill>
                <a:latin typeface="微軟正黑體" panose="020B0604030504040204" pitchFamily="34" charset="-120"/>
                <a:ea typeface="微軟正黑體" panose="020B0604030504040204" pitchFamily="34" charset="-120"/>
              </a:rPr>
              <a:t>3</a:t>
            </a:r>
            <a:r>
              <a:rPr lang="zh-TW" altLang="en-US" sz="1400" b="1" dirty="0">
                <a:solidFill>
                  <a:srgbClr val="EB7635"/>
                </a:solidFill>
                <a:latin typeface="微軟正黑體" panose="020B0604030504040204" pitchFamily="34" charset="-120"/>
                <a:ea typeface="微軟正黑體" panose="020B0604030504040204" pitchFamily="34" charset="-120"/>
              </a:rPr>
              <a:t>日）</a:t>
            </a:r>
            <a:r>
              <a:rPr lang="zh-TW" altLang="en-US" sz="1400" dirty="0">
                <a:solidFill>
                  <a:sysClr val="windowText" lastClr="000000"/>
                </a:solidFill>
                <a:latin typeface="微軟正黑體" panose="020B0604030504040204" pitchFamily="34" charset="-120"/>
                <a:ea typeface="微軟正黑體" panose="020B0604030504040204" pitchFamily="34" charset="-120"/>
              </a:rPr>
              <a:t>；每月加班上限</a:t>
            </a:r>
            <a:r>
              <a:rPr lang="en-US" altLang="zh-TW" sz="1400" b="1" u="sng" dirty="0">
                <a:solidFill>
                  <a:sysClr val="windowText" lastClr="000000"/>
                </a:solidFill>
                <a:latin typeface="微軟正黑體" panose="020B0604030504040204" pitchFamily="34" charset="-120"/>
                <a:ea typeface="微軟正黑體" panose="020B0604030504040204" pitchFamily="34" charset="-120"/>
              </a:rPr>
              <a:t>80</a:t>
            </a:r>
            <a:r>
              <a:rPr lang="zh-TW" altLang="en-US" sz="1400" dirty="0">
                <a:solidFill>
                  <a:sysClr val="windowText" lastClr="000000"/>
                </a:solidFill>
                <a:latin typeface="微軟正黑體" panose="020B0604030504040204" pitchFamily="34" charset="-120"/>
                <a:ea typeface="微軟正黑體" panose="020B0604030504040204" pitchFamily="34" charset="-120"/>
              </a:rPr>
              <a:t>小時</a:t>
            </a:r>
            <a:endParaRPr lang="en-US" altLang="zh-TW" sz="1400" dirty="0">
              <a:solidFill>
                <a:sysClr val="windowText" lastClr="000000"/>
              </a:solidFill>
              <a:latin typeface="微軟正黑體" panose="020B0604030504040204" pitchFamily="34" charset="-120"/>
              <a:ea typeface="微軟正黑體" panose="020B0604030504040204" pitchFamily="34" charset="-120"/>
            </a:endParaRPr>
          </a:p>
        </p:txBody>
      </p:sp>
      <p:sp>
        <p:nvSpPr>
          <p:cNvPr id="15" name="文字方塊 14">
            <a:extLst>
              <a:ext uri="{FF2B5EF4-FFF2-40B4-BE49-F238E27FC236}">
                <a16:creationId xmlns:a16="http://schemas.microsoft.com/office/drawing/2014/main" xmlns="" id="{9C11FC26-B33C-47FF-A048-0732849B133F}"/>
              </a:ext>
            </a:extLst>
          </p:cNvPr>
          <p:cNvSpPr txBox="1"/>
          <p:nvPr/>
        </p:nvSpPr>
        <p:spPr>
          <a:xfrm>
            <a:off x="187598" y="3418892"/>
            <a:ext cx="2280334" cy="699038"/>
          </a:xfrm>
          <a:prstGeom prst="rect">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285750" indent="-285750">
              <a:lnSpc>
                <a:spcPct val="150000"/>
              </a:lnSpc>
              <a:buFont typeface="Wingdings" panose="05000000000000000000" pitchFamily="2" charset="2"/>
              <a:buChar char="Ø"/>
            </a:pPr>
            <a:r>
              <a:rPr lang="zh-TW" altLang="en-US" sz="1400" dirty="0">
                <a:solidFill>
                  <a:sysClr val="windowText" lastClr="000000"/>
                </a:solidFill>
                <a:latin typeface="微軟正黑體" panose="020B0604030504040204" pitchFamily="34" charset="-120"/>
                <a:ea typeface="微軟正黑體" panose="020B0604030504040204" pitchFamily="34" charset="-120"/>
              </a:rPr>
              <a:t>每日工時上限</a:t>
            </a:r>
            <a:r>
              <a:rPr lang="en-US" altLang="zh-TW" sz="1400" b="1" u="sng" dirty="0">
                <a:solidFill>
                  <a:sysClr val="windowText" lastClr="000000"/>
                </a:solidFill>
                <a:latin typeface="微軟正黑體" panose="020B0604030504040204" pitchFamily="34" charset="-120"/>
                <a:ea typeface="微軟正黑體" panose="020B0604030504040204" pitchFamily="34" charset="-120"/>
              </a:rPr>
              <a:t>14</a:t>
            </a:r>
            <a:r>
              <a:rPr lang="zh-TW" altLang="en-US" sz="1400" dirty="0">
                <a:solidFill>
                  <a:sysClr val="windowText" lastClr="000000"/>
                </a:solidFill>
                <a:latin typeface="微軟正黑體" panose="020B0604030504040204" pitchFamily="34" charset="-120"/>
                <a:ea typeface="微軟正黑體" panose="020B0604030504040204" pitchFamily="34" charset="-120"/>
              </a:rPr>
              <a:t>小時</a:t>
            </a:r>
            <a:endParaRPr lang="en-US" altLang="zh-TW" sz="1400" dirty="0">
              <a:solidFill>
                <a:sysClr val="windowText" lastClr="000000"/>
              </a:solidFill>
              <a:latin typeface="微軟正黑體" panose="020B0604030504040204" pitchFamily="34" charset="-120"/>
              <a:ea typeface="微軟正黑體" panose="020B0604030504040204" pitchFamily="34" charset="-120"/>
            </a:endParaRPr>
          </a:p>
          <a:p>
            <a:pPr marL="285750" indent="-285750">
              <a:lnSpc>
                <a:spcPct val="150000"/>
              </a:lnSpc>
              <a:buFont typeface="Wingdings" panose="05000000000000000000" pitchFamily="2" charset="2"/>
              <a:buChar char="Ø"/>
            </a:pPr>
            <a:r>
              <a:rPr lang="zh-TW" altLang="en-US" sz="1400" dirty="0">
                <a:solidFill>
                  <a:sysClr val="windowText" lastClr="000000"/>
                </a:solidFill>
                <a:latin typeface="微軟正黑體" panose="020B0604030504040204" pitchFamily="34" charset="-120"/>
                <a:ea typeface="微軟正黑體" panose="020B0604030504040204" pitchFamily="34" charset="-120"/>
              </a:rPr>
              <a:t>每月加班上限</a:t>
            </a:r>
            <a:r>
              <a:rPr lang="en-US" altLang="zh-TW" sz="1400" b="1" u="sng" dirty="0">
                <a:solidFill>
                  <a:sysClr val="windowText" lastClr="000000"/>
                </a:solidFill>
                <a:latin typeface="微軟正黑體" panose="020B0604030504040204" pitchFamily="34" charset="-120"/>
                <a:ea typeface="微軟正黑體" panose="020B0604030504040204" pitchFamily="34" charset="-120"/>
              </a:rPr>
              <a:t>80</a:t>
            </a:r>
            <a:r>
              <a:rPr lang="zh-TW" altLang="en-US" sz="1400" dirty="0">
                <a:solidFill>
                  <a:sysClr val="windowText" lastClr="000000"/>
                </a:solidFill>
                <a:latin typeface="微軟正黑體" panose="020B0604030504040204" pitchFamily="34" charset="-120"/>
                <a:ea typeface="微軟正黑體" panose="020B0604030504040204" pitchFamily="34" charset="-120"/>
              </a:rPr>
              <a:t>小時</a:t>
            </a:r>
            <a:endParaRPr lang="en-US" altLang="zh-TW" sz="1400" dirty="0">
              <a:solidFill>
                <a:sysClr val="windowText" lastClr="000000"/>
              </a:solidFill>
              <a:latin typeface="微軟正黑體" panose="020B0604030504040204" pitchFamily="34" charset="-120"/>
              <a:ea typeface="微軟正黑體" panose="020B0604030504040204" pitchFamily="34" charset="-120"/>
            </a:endParaRPr>
          </a:p>
        </p:txBody>
      </p:sp>
      <p:sp>
        <p:nvSpPr>
          <p:cNvPr id="16" name="矩形 15">
            <a:extLst>
              <a:ext uri="{FF2B5EF4-FFF2-40B4-BE49-F238E27FC236}">
                <a16:creationId xmlns:a16="http://schemas.microsoft.com/office/drawing/2014/main" xmlns="" id="{575FF4D6-56DF-4B64-BD74-BE8052EF5BF4}"/>
              </a:ext>
            </a:extLst>
          </p:cNvPr>
          <p:cNvSpPr/>
          <p:nvPr/>
        </p:nvSpPr>
        <p:spPr>
          <a:xfrm>
            <a:off x="1806767" y="4939537"/>
            <a:ext cx="2802475" cy="369332"/>
          </a:xfrm>
          <a:prstGeom prst="rect">
            <a:avLst/>
          </a:prstGeom>
        </p:spPr>
        <p:txBody>
          <a:bodyPr wrap="square">
            <a:spAutoFit/>
          </a:bodyPr>
          <a:lstStyle/>
          <a:p>
            <a:endParaRPr lang="zh-TW" altLang="en-US" dirty="0"/>
          </a:p>
        </p:txBody>
      </p:sp>
      <p:sp>
        <p:nvSpPr>
          <p:cNvPr id="21" name="文字方塊 20">
            <a:extLst>
              <a:ext uri="{FF2B5EF4-FFF2-40B4-BE49-F238E27FC236}">
                <a16:creationId xmlns:a16="http://schemas.microsoft.com/office/drawing/2014/main" xmlns="" id="{6562B52D-70D8-4125-BFE1-C5252A2210E6}"/>
              </a:ext>
            </a:extLst>
          </p:cNvPr>
          <p:cNvSpPr txBox="1"/>
          <p:nvPr/>
        </p:nvSpPr>
        <p:spPr>
          <a:xfrm>
            <a:off x="5091006" y="3434070"/>
            <a:ext cx="2377385" cy="1237647"/>
          </a:xfrm>
          <a:prstGeom prst="rect">
            <a:avLst/>
          </a:prstGeom>
          <a:solidFill>
            <a:schemeClr val="accent5">
              <a:lumMod val="40000"/>
              <a:lumOff val="60000"/>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defPPr>
              <a:defRPr lang="en-US"/>
            </a:defPPr>
            <a:lvl1pPr algn="ctr">
              <a:lnSpc>
                <a:spcPct val="150000"/>
              </a:lnSpc>
              <a:defRPr sz="1200" b="1">
                <a:solidFill>
                  <a:sysClr val="windowText" lastClr="000000"/>
                </a:solidFill>
                <a:latin typeface="微軟正黑體" panose="020B0604030504040204" pitchFamily="34" charset="-120"/>
                <a:ea typeface="微軟正黑體" panose="020B0604030504040204" pitchFamily="34" charset="-12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nSpc>
                <a:spcPct val="100000"/>
              </a:lnSpc>
            </a:pPr>
            <a:r>
              <a:rPr lang="zh-TW" altLang="en-US" sz="1400" dirty="0"/>
              <a:t>② </a:t>
            </a:r>
            <a:r>
              <a:rPr lang="zh-TW" altLang="en-US" sz="1400" dirty="0">
                <a:solidFill>
                  <a:srgbClr val="C00000"/>
                </a:solidFill>
              </a:rPr>
              <a:t>特殊重大專案</a:t>
            </a:r>
            <a:endParaRPr lang="en-US" altLang="zh-TW" sz="1400" dirty="0">
              <a:solidFill>
                <a:srgbClr val="C00000"/>
              </a:solidFill>
            </a:endParaRPr>
          </a:p>
          <a:p>
            <a:pPr marL="171450" indent="-171450" algn="l">
              <a:buFont typeface="Wingdings" panose="05000000000000000000" pitchFamily="2" charset="2"/>
              <a:buChar char="Ø"/>
            </a:pPr>
            <a:r>
              <a:rPr lang="en-US" altLang="zh-TW" sz="1400" dirty="0">
                <a:solidFill>
                  <a:srgbClr val="EB7635"/>
                </a:solidFill>
              </a:rPr>
              <a:t>3</a:t>
            </a:r>
            <a:r>
              <a:rPr lang="zh-TW" altLang="en-US" sz="1400" dirty="0">
                <a:solidFill>
                  <a:srgbClr val="EB7635"/>
                </a:solidFill>
              </a:rPr>
              <a:t>個月加班上限</a:t>
            </a:r>
            <a:r>
              <a:rPr lang="en-US" altLang="zh-TW" sz="1400" dirty="0">
                <a:solidFill>
                  <a:srgbClr val="EB7635"/>
                </a:solidFill>
              </a:rPr>
              <a:t>240</a:t>
            </a:r>
            <a:r>
              <a:rPr lang="zh-TW" altLang="en-US" sz="1400" dirty="0">
                <a:solidFill>
                  <a:srgbClr val="EB7635"/>
                </a:solidFill>
              </a:rPr>
              <a:t>小時</a:t>
            </a:r>
            <a:endParaRPr lang="en-US" altLang="zh-TW" sz="1400" dirty="0">
              <a:solidFill>
                <a:srgbClr val="EB7635"/>
              </a:solidFill>
            </a:endParaRPr>
          </a:p>
          <a:p>
            <a:pPr algn="l"/>
            <a:r>
              <a:rPr lang="zh-TW" altLang="en-US" sz="1400" b="0" dirty="0"/>
              <a:t>（</a:t>
            </a:r>
            <a:r>
              <a:rPr lang="zh-TW" altLang="en-US" sz="1400" b="0" u="sng" dirty="0">
                <a:solidFill>
                  <a:schemeClr val="tx1"/>
                </a:solidFill>
              </a:rPr>
              <a:t>不受每月加班上限</a:t>
            </a:r>
            <a:r>
              <a:rPr lang="en-US" altLang="zh-TW" sz="1400" b="0" u="sng" dirty="0">
                <a:solidFill>
                  <a:schemeClr val="tx1"/>
                </a:solidFill>
              </a:rPr>
              <a:t>80</a:t>
            </a:r>
            <a:r>
              <a:rPr lang="zh-TW" altLang="en-US" sz="1400" b="0" u="sng" dirty="0">
                <a:solidFill>
                  <a:schemeClr val="tx1"/>
                </a:solidFill>
              </a:rPr>
              <a:t>小時限制</a:t>
            </a:r>
            <a:r>
              <a:rPr lang="zh-TW" altLang="en-US" sz="1400" b="0" dirty="0"/>
              <a:t>）        </a:t>
            </a:r>
            <a:r>
              <a:rPr lang="zh-TW" altLang="en-US" sz="1100" b="0" dirty="0">
                <a:solidFill>
                  <a:srgbClr val="C00000"/>
                </a:solidFill>
              </a:rPr>
              <a:t>審慎評估運用</a:t>
            </a:r>
            <a:endParaRPr lang="en-US" altLang="zh-TW" sz="1400" b="0" dirty="0">
              <a:solidFill>
                <a:srgbClr val="C00000"/>
              </a:solidFill>
            </a:endParaRPr>
          </a:p>
        </p:txBody>
      </p:sp>
      <p:sp>
        <p:nvSpPr>
          <p:cNvPr id="23" name="箭號: 向右 22">
            <a:extLst>
              <a:ext uri="{FF2B5EF4-FFF2-40B4-BE49-F238E27FC236}">
                <a16:creationId xmlns:a16="http://schemas.microsoft.com/office/drawing/2014/main" xmlns="" id="{800367B8-1C5C-4B11-8C47-2B619F15F669}"/>
              </a:ext>
            </a:extLst>
          </p:cNvPr>
          <p:cNvSpPr/>
          <p:nvPr/>
        </p:nvSpPr>
        <p:spPr>
          <a:xfrm rot="5400000">
            <a:off x="3616317" y="3036287"/>
            <a:ext cx="317325" cy="390762"/>
          </a:xfrm>
          <a:prstGeom prst="rightArrow">
            <a:avLst/>
          </a:prstGeom>
          <a:solidFill>
            <a:schemeClr val="accent5">
              <a:lumMod val="20000"/>
              <a:lumOff val="80000"/>
            </a:schemeClr>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24" name="文字方塊 23">
            <a:extLst>
              <a:ext uri="{FF2B5EF4-FFF2-40B4-BE49-F238E27FC236}">
                <a16:creationId xmlns:a16="http://schemas.microsoft.com/office/drawing/2014/main" xmlns="" id="{F8608BB9-A2EC-4F7A-9731-76CB9FD3047E}"/>
              </a:ext>
            </a:extLst>
          </p:cNvPr>
          <p:cNvSpPr txBox="1"/>
          <p:nvPr/>
        </p:nvSpPr>
        <p:spPr>
          <a:xfrm>
            <a:off x="7549130" y="3439569"/>
            <a:ext cx="2146283" cy="699038"/>
          </a:xfrm>
          <a:prstGeom prst="rect">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wrap="square" rtlCol="0">
            <a:spAutoFit/>
          </a:bodyPr>
          <a:lstStyle/>
          <a:p>
            <a:pPr marL="285750" indent="-285750">
              <a:lnSpc>
                <a:spcPct val="150000"/>
              </a:lnSpc>
              <a:buFont typeface="Wingdings" panose="05000000000000000000" pitchFamily="2" charset="2"/>
              <a:buChar char="Ø"/>
            </a:pPr>
            <a:r>
              <a:rPr lang="zh-TW" altLang="en-US" sz="1400" dirty="0">
                <a:solidFill>
                  <a:sysClr val="windowText" lastClr="000000"/>
                </a:solidFill>
                <a:latin typeface="微軟正黑體" panose="020B0604030504040204" pitchFamily="34" charset="-120"/>
                <a:ea typeface="微軟正黑體" panose="020B0604030504040204" pitchFamily="34" charset="-120"/>
              </a:rPr>
              <a:t>每日工時上限</a:t>
            </a:r>
            <a:r>
              <a:rPr lang="en-US" altLang="zh-TW" sz="1400" b="1" u="sng" dirty="0">
                <a:solidFill>
                  <a:sysClr val="windowText" lastClr="000000"/>
                </a:solidFill>
                <a:latin typeface="微軟正黑體" panose="020B0604030504040204" pitchFamily="34" charset="-120"/>
                <a:ea typeface="微軟正黑體" panose="020B0604030504040204" pitchFamily="34" charset="-120"/>
              </a:rPr>
              <a:t>12</a:t>
            </a:r>
            <a:r>
              <a:rPr lang="zh-TW" altLang="en-US" sz="1400" dirty="0">
                <a:solidFill>
                  <a:sysClr val="windowText" lastClr="000000"/>
                </a:solidFill>
                <a:latin typeface="微軟正黑體" panose="020B0604030504040204" pitchFamily="34" charset="-120"/>
                <a:ea typeface="微軟正黑體" panose="020B0604030504040204" pitchFamily="34" charset="-120"/>
              </a:rPr>
              <a:t>小時</a:t>
            </a:r>
            <a:endParaRPr lang="en-US" altLang="zh-TW" sz="1400" dirty="0">
              <a:solidFill>
                <a:sysClr val="windowText" lastClr="000000"/>
              </a:solidFill>
              <a:latin typeface="微軟正黑體" panose="020B0604030504040204" pitchFamily="34" charset="-120"/>
              <a:ea typeface="微軟正黑體" panose="020B0604030504040204" pitchFamily="34" charset="-120"/>
            </a:endParaRPr>
          </a:p>
          <a:p>
            <a:pPr marL="285750" indent="-285750">
              <a:lnSpc>
                <a:spcPct val="150000"/>
              </a:lnSpc>
              <a:buFont typeface="Wingdings" panose="05000000000000000000" pitchFamily="2" charset="2"/>
              <a:buChar char="Ø"/>
            </a:pPr>
            <a:r>
              <a:rPr lang="zh-TW" altLang="en-US" sz="1400" dirty="0">
                <a:solidFill>
                  <a:sysClr val="windowText" lastClr="000000"/>
                </a:solidFill>
                <a:latin typeface="微軟正黑體" panose="020B0604030504040204" pitchFamily="34" charset="-120"/>
                <a:ea typeface="微軟正黑體" panose="020B0604030504040204" pitchFamily="34" charset="-120"/>
              </a:rPr>
              <a:t>每月加班上限</a:t>
            </a:r>
            <a:r>
              <a:rPr lang="en-US" altLang="zh-TW" sz="1400" b="1" u="sng" dirty="0">
                <a:solidFill>
                  <a:sysClr val="windowText" lastClr="000000"/>
                </a:solidFill>
                <a:latin typeface="微軟正黑體" panose="020B0604030504040204" pitchFamily="34" charset="-120"/>
                <a:ea typeface="微軟正黑體" panose="020B0604030504040204" pitchFamily="34" charset="-120"/>
              </a:rPr>
              <a:t>80</a:t>
            </a:r>
            <a:r>
              <a:rPr lang="zh-TW" altLang="en-US" sz="1400" dirty="0">
                <a:solidFill>
                  <a:sysClr val="windowText" lastClr="000000"/>
                </a:solidFill>
                <a:latin typeface="微軟正黑體" panose="020B0604030504040204" pitchFamily="34" charset="-120"/>
                <a:ea typeface="微軟正黑體" panose="020B0604030504040204" pitchFamily="34" charset="-120"/>
              </a:rPr>
              <a:t>小時</a:t>
            </a:r>
            <a:endParaRPr lang="en-US" altLang="zh-TW" sz="1400" dirty="0">
              <a:solidFill>
                <a:sysClr val="windowText" lastClr="000000"/>
              </a:solidFill>
              <a:latin typeface="微軟正黑體" panose="020B0604030504040204" pitchFamily="34" charset="-120"/>
              <a:ea typeface="微軟正黑體" panose="020B0604030504040204" pitchFamily="34" charset="-120"/>
            </a:endParaRPr>
          </a:p>
        </p:txBody>
      </p:sp>
      <p:sp>
        <p:nvSpPr>
          <p:cNvPr id="25" name="文字方塊 24">
            <a:extLst>
              <a:ext uri="{FF2B5EF4-FFF2-40B4-BE49-F238E27FC236}">
                <a16:creationId xmlns:a16="http://schemas.microsoft.com/office/drawing/2014/main" xmlns="" id="{C03755E8-0B27-4565-8F93-9C1CCE26C0E5}"/>
              </a:ext>
            </a:extLst>
          </p:cNvPr>
          <p:cNvSpPr txBox="1"/>
          <p:nvPr/>
        </p:nvSpPr>
        <p:spPr>
          <a:xfrm>
            <a:off x="119188" y="4765952"/>
            <a:ext cx="2257345" cy="1668534"/>
          </a:xfrm>
          <a:prstGeom prst="rect">
            <a:avLst/>
          </a:prstGeom>
          <a:noFill/>
          <a:ln w="28575">
            <a:solidFill>
              <a:schemeClr val="accent5">
                <a:lumMod val="60000"/>
                <a:lumOff val="40000"/>
              </a:schemeClr>
            </a:solidFill>
            <a:prstDash val="dash"/>
          </a:ln>
        </p:spPr>
        <p:txBody>
          <a:bodyPr wrap="square" rtlCol="0">
            <a:spAutoFit/>
          </a:bodyPr>
          <a:lstStyle>
            <a:defPPr>
              <a:defRPr lang="en-US"/>
            </a:defPPr>
            <a:lvl1pPr marL="171450" indent="-171450">
              <a:lnSpc>
                <a:spcPct val="150000"/>
              </a:lnSpc>
              <a:buFont typeface="Arial" panose="020B0604020202020204" pitchFamily="34" charset="0"/>
              <a:buChar char="•"/>
              <a:defRPr sz="1050">
                <a:latin typeface="微軟正黑體" panose="020B0604030504040204" pitchFamily="34" charset="-120"/>
                <a:ea typeface="微軟正黑體" panose="020B0604030504040204" pitchFamily="34" charset="-12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r>
              <a:rPr lang="zh-TW" altLang="en-US" sz="1400" dirty="0"/>
              <a:t>加班時數累計逾</a:t>
            </a:r>
            <a:r>
              <a:rPr lang="en-US" altLang="zh-TW" sz="1400" dirty="0"/>
              <a:t>60</a:t>
            </a:r>
            <a:r>
              <a:rPr lang="zh-TW" altLang="en-US" sz="1400" dirty="0"/>
              <a:t>小時（不得超過</a:t>
            </a:r>
            <a:r>
              <a:rPr lang="en-US" altLang="zh-TW" sz="1400" dirty="0"/>
              <a:t>80</a:t>
            </a:r>
            <a:r>
              <a:rPr lang="zh-TW" altLang="en-US" sz="1400" dirty="0"/>
              <a:t>小時）</a:t>
            </a:r>
            <a:endParaRPr lang="en-US" altLang="zh-TW" sz="1400" dirty="0"/>
          </a:p>
          <a:p>
            <a:r>
              <a:rPr lang="zh-TW" altLang="en-US" sz="1400" b="1" u="sng" dirty="0"/>
              <a:t>事由發生之日起１個月內</a:t>
            </a:r>
            <a:r>
              <a:rPr lang="zh-TW" altLang="en-US" sz="1400" dirty="0"/>
              <a:t>報主管機關</a:t>
            </a:r>
            <a:r>
              <a:rPr lang="zh-TW" altLang="en-US" sz="1400" b="1" u="sng" dirty="0"/>
              <a:t>備查</a:t>
            </a:r>
            <a:endParaRPr lang="en-US" altLang="zh-TW" sz="1400" b="1" u="sng" dirty="0"/>
          </a:p>
          <a:p>
            <a:endParaRPr lang="en-US" altLang="zh-TW" sz="1400" b="1" u="sng" dirty="0"/>
          </a:p>
        </p:txBody>
      </p:sp>
      <p:sp>
        <p:nvSpPr>
          <p:cNvPr id="26" name="文字方塊 25">
            <a:extLst>
              <a:ext uri="{FF2B5EF4-FFF2-40B4-BE49-F238E27FC236}">
                <a16:creationId xmlns:a16="http://schemas.microsoft.com/office/drawing/2014/main" xmlns="" id="{7A2B6517-E74F-4B15-A3AF-2A0C0B8D9641}"/>
              </a:ext>
            </a:extLst>
          </p:cNvPr>
          <p:cNvSpPr txBox="1"/>
          <p:nvPr/>
        </p:nvSpPr>
        <p:spPr>
          <a:xfrm>
            <a:off x="2520641" y="4765952"/>
            <a:ext cx="2503016" cy="1668534"/>
          </a:xfrm>
          <a:prstGeom prst="rect">
            <a:avLst/>
          </a:prstGeom>
          <a:noFill/>
          <a:ln w="28575">
            <a:solidFill>
              <a:schemeClr val="accent5">
                <a:lumMod val="60000"/>
                <a:lumOff val="40000"/>
              </a:schemeClr>
            </a:solidFill>
            <a:prstDash val="dash"/>
          </a:ln>
        </p:spPr>
        <p:txBody>
          <a:bodyPr wrap="square" rtlCol="0">
            <a:spAutoFit/>
          </a:bodyPr>
          <a:lstStyle>
            <a:defPPr>
              <a:defRPr lang="en-US"/>
            </a:defPPr>
            <a:lvl1pPr>
              <a:lnSpc>
                <a:spcPct val="150000"/>
              </a:lnSpc>
              <a:defRPr sz="1050">
                <a:solidFill>
                  <a:schemeClr val="tx1"/>
                </a:solidFill>
                <a:latin typeface="微軟正黑體" panose="020B0604030504040204" pitchFamily="34" charset="-120"/>
                <a:ea typeface="微軟正黑體" panose="020B0604030504040204" pitchFamily="34" charset="-12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171450" indent="-171450">
              <a:buFont typeface="Arial" panose="020B0604020202020204" pitchFamily="34" charset="0"/>
              <a:buChar char="•"/>
            </a:pPr>
            <a:r>
              <a:rPr lang="zh-TW" altLang="en-US" sz="1400" dirty="0"/>
              <a:t>每日工時逾</a:t>
            </a:r>
            <a:r>
              <a:rPr lang="en-US" altLang="zh-TW" sz="1400" dirty="0"/>
              <a:t>14</a:t>
            </a:r>
            <a:r>
              <a:rPr lang="zh-TW" altLang="en-US" sz="1400" dirty="0"/>
              <a:t>小時</a:t>
            </a:r>
            <a:r>
              <a:rPr lang="zh-TW" altLang="en-US" sz="1400" u="sng" dirty="0"/>
              <a:t>或</a:t>
            </a:r>
            <a:r>
              <a:rPr lang="zh-TW" altLang="en-US" sz="1400" dirty="0"/>
              <a:t>加班時數累計逾</a:t>
            </a:r>
            <a:r>
              <a:rPr lang="en-US" altLang="zh-TW" sz="1400" dirty="0"/>
              <a:t>60</a:t>
            </a:r>
            <a:r>
              <a:rPr lang="zh-TW" altLang="en-US" sz="1400" dirty="0"/>
              <a:t>小時（不得超過</a:t>
            </a:r>
            <a:r>
              <a:rPr lang="en-US" altLang="zh-TW" sz="1400" dirty="0"/>
              <a:t>80</a:t>
            </a:r>
            <a:r>
              <a:rPr lang="zh-TW" altLang="en-US" sz="1400" dirty="0"/>
              <a:t>小時）</a:t>
            </a:r>
            <a:endParaRPr lang="en-US" altLang="zh-TW" sz="1400" dirty="0"/>
          </a:p>
          <a:p>
            <a:pPr marL="171450" indent="-171450">
              <a:buFont typeface="Arial" panose="020B0604020202020204" pitchFamily="34" charset="0"/>
              <a:buChar char="•"/>
            </a:pPr>
            <a:r>
              <a:rPr lang="zh-TW" altLang="en-US" sz="1400" b="1" u="sng" dirty="0"/>
              <a:t>事由發生之日起１個月內</a:t>
            </a:r>
            <a:endParaRPr lang="en-US" altLang="zh-TW" sz="1400" b="1" u="sng" dirty="0"/>
          </a:p>
          <a:p>
            <a:pPr marL="180975"/>
            <a:r>
              <a:rPr lang="zh-TW" altLang="en-US" sz="1400" dirty="0"/>
              <a:t>報主管機關</a:t>
            </a:r>
            <a:r>
              <a:rPr lang="zh-TW" altLang="en-US" sz="1400" b="1" u="sng" dirty="0"/>
              <a:t>備查</a:t>
            </a:r>
            <a:endParaRPr lang="en-US" altLang="zh-TW" sz="1400" b="1" u="sng" dirty="0"/>
          </a:p>
        </p:txBody>
      </p:sp>
      <p:sp>
        <p:nvSpPr>
          <p:cNvPr id="27" name="文字方塊 26">
            <a:extLst>
              <a:ext uri="{FF2B5EF4-FFF2-40B4-BE49-F238E27FC236}">
                <a16:creationId xmlns:a16="http://schemas.microsoft.com/office/drawing/2014/main" xmlns="" id="{54EFC59D-ADC4-4D9E-BF3B-C95E1EC2EFE8}"/>
              </a:ext>
            </a:extLst>
          </p:cNvPr>
          <p:cNvSpPr txBox="1"/>
          <p:nvPr/>
        </p:nvSpPr>
        <p:spPr>
          <a:xfrm>
            <a:off x="5104397" y="4770101"/>
            <a:ext cx="2363994" cy="1668534"/>
          </a:xfrm>
          <a:prstGeom prst="rect">
            <a:avLst/>
          </a:prstGeom>
          <a:noFill/>
          <a:ln w="28575">
            <a:solidFill>
              <a:schemeClr val="accent5">
                <a:lumMod val="60000"/>
                <a:lumOff val="40000"/>
              </a:schemeClr>
            </a:solidFill>
            <a:prstDash val="dash"/>
          </a:ln>
        </p:spPr>
        <p:txBody>
          <a:bodyPr wrap="square" rtlCol="0">
            <a:spAutoFit/>
          </a:bodyPr>
          <a:lstStyle>
            <a:defPPr>
              <a:defRPr lang="en-US"/>
            </a:defPPr>
            <a:lvl1pPr>
              <a:lnSpc>
                <a:spcPct val="150000"/>
              </a:lnSpc>
              <a:defRPr sz="1050">
                <a:solidFill>
                  <a:schemeClr val="tx1"/>
                </a:solidFill>
                <a:latin typeface="微軟正黑體" panose="020B0604030504040204" pitchFamily="34" charset="-120"/>
                <a:ea typeface="微軟正黑體" panose="020B0604030504040204" pitchFamily="34" charset="-12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180975" indent="-180975">
              <a:buFont typeface="Arial" panose="020B0604020202020204" pitchFamily="34" charset="0"/>
              <a:buChar char="•"/>
            </a:pPr>
            <a:r>
              <a:rPr lang="zh-TW" altLang="en-US" sz="1400" dirty="0"/>
              <a:t>行政院所屬二級機關、</a:t>
            </a:r>
            <a:endParaRPr lang="en-US" altLang="zh-TW" sz="1400" dirty="0"/>
          </a:p>
          <a:p>
            <a:pPr marL="180975"/>
            <a:r>
              <a:rPr lang="zh-TW" altLang="en-US" sz="1400" dirty="0"/>
              <a:t>獨立機關報行政院</a:t>
            </a:r>
            <a:r>
              <a:rPr lang="zh-TW" altLang="en-US" sz="1400" b="1" u="sng" dirty="0"/>
              <a:t>同意</a:t>
            </a:r>
            <a:endParaRPr lang="en-US" altLang="zh-TW" sz="1400" b="1" u="sng" dirty="0"/>
          </a:p>
          <a:p>
            <a:pPr marL="180975" indent="-180975">
              <a:buFont typeface="Arial" panose="020B0604020202020204" pitchFamily="34" charset="0"/>
              <a:buChar char="•"/>
            </a:pPr>
            <a:r>
              <a:rPr lang="zh-TW" altLang="en-US" sz="1400" dirty="0"/>
              <a:t>其他機關（構）經主管</a:t>
            </a:r>
            <a:endParaRPr lang="en-US" altLang="zh-TW" sz="1400" dirty="0"/>
          </a:p>
          <a:p>
            <a:pPr marL="180975"/>
            <a:r>
              <a:rPr lang="zh-TW" altLang="en-US" sz="1400" dirty="0"/>
              <a:t>機關</a:t>
            </a:r>
            <a:r>
              <a:rPr lang="zh-TW" altLang="en-US" sz="1400" b="1" u="sng" dirty="0"/>
              <a:t>同意</a:t>
            </a:r>
            <a:endParaRPr lang="en-US" altLang="zh-TW" sz="1400" b="1" u="sng" dirty="0"/>
          </a:p>
          <a:p>
            <a:endParaRPr lang="en-US" altLang="zh-TW" sz="1400" b="1" u="sng" dirty="0"/>
          </a:p>
        </p:txBody>
      </p:sp>
      <p:sp>
        <p:nvSpPr>
          <p:cNvPr id="28" name="箭號: 向右 27">
            <a:extLst>
              <a:ext uri="{FF2B5EF4-FFF2-40B4-BE49-F238E27FC236}">
                <a16:creationId xmlns:a16="http://schemas.microsoft.com/office/drawing/2014/main" xmlns="" id="{DEED13A6-E94B-4C7E-9B44-A5269AD525B1}"/>
              </a:ext>
            </a:extLst>
          </p:cNvPr>
          <p:cNvSpPr/>
          <p:nvPr/>
        </p:nvSpPr>
        <p:spPr>
          <a:xfrm rot="5400000">
            <a:off x="1125982" y="3027512"/>
            <a:ext cx="317325" cy="390762"/>
          </a:xfrm>
          <a:prstGeom prst="rightArrow">
            <a:avLst/>
          </a:prstGeom>
          <a:solidFill>
            <a:schemeClr val="accent5">
              <a:lumMod val="20000"/>
              <a:lumOff val="80000"/>
            </a:schemeClr>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29" name="箭號: 向右 28">
            <a:extLst>
              <a:ext uri="{FF2B5EF4-FFF2-40B4-BE49-F238E27FC236}">
                <a16:creationId xmlns:a16="http://schemas.microsoft.com/office/drawing/2014/main" xmlns="" id="{6DDE8DF0-25BE-4336-8BD8-63F24B42BB61}"/>
              </a:ext>
            </a:extLst>
          </p:cNvPr>
          <p:cNvSpPr/>
          <p:nvPr/>
        </p:nvSpPr>
        <p:spPr>
          <a:xfrm rot="5400000">
            <a:off x="6106653" y="3036286"/>
            <a:ext cx="317325" cy="390762"/>
          </a:xfrm>
          <a:prstGeom prst="rightArrow">
            <a:avLst/>
          </a:prstGeom>
          <a:solidFill>
            <a:schemeClr val="accent5">
              <a:lumMod val="20000"/>
              <a:lumOff val="80000"/>
            </a:schemeClr>
          </a:solidFill>
          <a:ln>
            <a:solidFill>
              <a:schemeClr val="accent5">
                <a:lumMod val="75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30" name="箭號: 向右 29">
            <a:extLst>
              <a:ext uri="{FF2B5EF4-FFF2-40B4-BE49-F238E27FC236}">
                <a16:creationId xmlns:a16="http://schemas.microsoft.com/office/drawing/2014/main" xmlns="" id="{5673A7C8-DB8A-4D7B-8DF5-66C5A4EFB2D5}"/>
              </a:ext>
            </a:extLst>
          </p:cNvPr>
          <p:cNvSpPr/>
          <p:nvPr/>
        </p:nvSpPr>
        <p:spPr>
          <a:xfrm rot="5400000">
            <a:off x="8498005" y="3019614"/>
            <a:ext cx="317325" cy="390762"/>
          </a:xfrm>
          <a:prstGeom prst="rightArrow">
            <a:avLst/>
          </a:prstGeom>
          <a:solidFill>
            <a:schemeClr val="accent6">
              <a:lumMod val="20000"/>
              <a:lumOff val="80000"/>
            </a:schemeClr>
          </a:solidFill>
          <a:ln>
            <a:solidFill>
              <a:schemeClr val="accent6">
                <a:lumMod val="50000"/>
              </a:schemeClr>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31" name="文字方塊 30">
            <a:extLst>
              <a:ext uri="{FF2B5EF4-FFF2-40B4-BE49-F238E27FC236}">
                <a16:creationId xmlns:a16="http://schemas.microsoft.com/office/drawing/2014/main" xmlns="" id="{69462B80-B1FE-4E3B-9ADD-4953D7A4BAAF}"/>
              </a:ext>
            </a:extLst>
          </p:cNvPr>
          <p:cNvSpPr txBox="1"/>
          <p:nvPr/>
        </p:nvSpPr>
        <p:spPr>
          <a:xfrm>
            <a:off x="7549130" y="4765952"/>
            <a:ext cx="2221962" cy="1668534"/>
          </a:xfrm>
          <a:prstGeom prst="rect">
            <a:avLst/>
          </a:prstGeom>
          <a:noFill/>
          <a:ln w="28575">
            <a:solidFill>
              <a:schemeClr val="accent6">
                <a:lumMod val="40000"/>
                <a:lumOff val="60000"/>
              </a:schemeClr>
            </a:solidFill>
            <a:prstDash val="dash"/>
          </a:ln>
        </p:spPr>
        <p:txBody>
          <a:bodyPr wrap="square" rtlCol="0">
            <a:spAutoFit/>
          </a:bodyPr>
          <a:lstStyle>
            <a:defPPr>
              <a:defRPr lang="en-US"/>
            </a:defPPr>
            <a:lvl1pPr>
              <a:lnSpc>
                <a:spcPct val="150000"/>
              </a:lnSpc>
              <a:defRPr sz="1050">
                <a:solidFill>
                  <a:schemeClr val="tx1"/>
                </a:solidFill>
                <a:latin typeface="微軟正黑體" panose="020B0604030504040204" pitchFamily="34" charset="-120"/>
                <a:ea typeface="微軟正黑體" panose="020B0604030504040204" pitchFamily="34" charset="-120"/>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marL="171450" indent="-171450">
              <a:buFont typeface="Arial" panose="020B0604020202020204" pitchFamily="34" charset="0"/>
              <a:buChar char="•"/>
            </a:pPr>
            <a:r>
              <a:rPr lang="zh-TW" altLang="en-US" sz="1400" dirty="0"/>
              <a:t>加班時數累計逾</a:t>
            </a:r>
            <a:r>
              <a:rPr lang="en-US" altLang="zh-TW" sz="1400" dirty="0"/>
              <a:t>60</a:t>
            </a:r>
            <a:r>
              <a:rPr lang="zh-TW" altLang="en-US" sz="1400" dirty="0"/>
              <a:t>小時，</a:t>
            </a:r>
            <a:r>
              <a:rPr lang="zh-TW" altLang="en-US" sz="1400" b="1" u="sng" dirty="0"/>
              <a:t>事前</a:t>
            </a:r>
            <a:r>
              <a:rPr lang="zh-TW" altLang="en-US" sz="1400" dirty="0"/>
              <a:t>經主管機關</a:t>
            </a:r>
            <a:r>
              <a:rPr lang="zh-TW" altLang="en-US" sz="1400" b="1" u="sng" dirty="0"/>
              <a:t>同意</a:t>
            </a:r>
            <a:r>
              <a:rPr lang="zh-TW" altLang="en-US" sz="1400" dirty="0"/>
              <a:t>（不得超過</a:t>
            </a:r>
            <a:r>
              <a:rPr lang="en-US" altLang="zh-TW" sz="1400" dirty="0"/>
              <a:t>80</a:t>
            </a:r>
            <a:r>
              <a:rPr lang="zh-TW" altLang="en-US" sz="1400" dirty="0"/>
              <a:t>小時）</a:t>
            </a:r>
            <a:endParaRPr lang="en-US" altLang="zh-TW" sz="1400" dirty="0"/>
          </a:p>
          <a:p>
            <a:pPr marL="171450" indent="-171450">
              <a:buFont typeface="Arial" panose="020B0604020202020204" pitchFamily="34" charset="0"/>
              <a:buChar char="•"/>
            </a:pPr>
            <a:r>
              <a:rPr lang="en-US" altLang="zh-TW" sz="1400" b="1" u="sng" dirty="0"/>
              <a:t>2</a:t>
            </a:r>
            <a:r>
              <a:rPr lang="zh-TW" altLang="en-US" sz="1400" b="1" u="sng" dirty="0"/>
              <a:t>個月</a:t>
            </a:r>
            <a:r>
              <a:rPr lang="zh-TW" altLang="en-US" sz="1400" dirty="0"/>
              <a:t>為限（必要時得</a:t>
            </a:r>
            <a:r>
              <a:rPr lang="zh-TW" altLang="en-US" sz="1400" b="1" u="sng" dirty="0"/>
              <a:t>再延長１個月</a:t>
            </a:r>
            <a:r>
              <a:rPr lang="zh-TW" altLang="en-US" sz="1400" dirty="0"/>
              <a:t>）</a:t>
            </a:r>
            <a:endParaRPr lang="en-US" altLang="zh-TW" sz="1400" dirty="0"/>
          </a:p>
        </p:txBody>
      </p:sp>
      <p:sp>
        <p:nvSpPr>
          <p:cNvPr id="32" name="流程圖: 人工輸入 2">
            <a:extLst>
              <a:ext uri="{FF2B5EF4-FFF2-40B4-BE49-F238E27FC236}">
                <a16:creationId xmlns:a16="http://schemas.microsoft.com/office/drawing/2014/main" xmlns="" id="{B78DD0A6-23DE-4220-9C14-9BFC4EBBA410}"/>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2" name="投影片編號版面配置區 1">
            <a:extLst>
              <a:ext uri="{FF2B5EF4-FFF2-40B4-BE49-F238E27FC236}">
                <a16:creationId xmlns:a16="http://schemas.microsoft.com/office/drawing/2014/main" xmlns="" id="{870163A1-BAC0-49B7-A955-8DCEDA68B651}"/>
              </a:ext>
            </a:extLst>
          </p:cNvPr>
          <p:cNvSpPr>
            <a:spLocks noGrp="1"/>
          </p:cNvSpPr>
          <p:nvPr>
            <p:ph type="sldNum" sz="quarter" idx="12"/>
          </p:nvPr>
        </p:nvSpPr>
        <p:spPr>
          <a:xfrm>
            <a:off x="7542242" y="6453058"/>
            <a:ext cx="2228850" cy="365125"/>
          </a:xfrm>
        </p:spPr>
        <p:txBody>
          <a:bodyPr/>
          <a:lstStyle/>
          <a:p>
            <a:fld id="{48639338-DA58-4C5A-94BB-99DE858384EA}" type="slidenum">
              <a:rPr lang="zh-TW" altLang="en-US" smtClean="0"/>
              <a:pPr/>
              <a:t>10</a:t>
            </a:fld>
            <a:endParaRPr lang="zh-TW" altLang="en-US" dirty="0"/>
          </a:p>
        </p:txBody>
      </p:sp>
      <p:sp>
        <p:nvSpPr>
          <p:cNvPr id="3" name="星形: 四角 2">
            <a:extLst>
              <a:ext uri="{FF2B5EF4-FFF2-40B4-BE49-F238E27FC236}">
                <a16:creationId xmlns:a16="http://schemas.microsoft.com/office/drawing/2014/main" xmlns="" id="{0F8DA1B1-79D8-4CDB-B6B1-3C23CB731B17}"/>
              </a:ext>
            </a:extLst>
          </p:cNvPr>
          <p:cNvSpPr/>
          <p:nvPr/>
        </p:nvSpPr>
        <p:spPr>
          <a:xfrm>
            <a:off x="5815048" y="4454877"/>
            <a:ext cx="146649" cy="146649"/>
          </a:xfrm>
          <a:prstGeom prst="star4">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33" name="星形: 四角 32">
            <a:extLst>
              <a:ext uri="{FF2B5EF4-FFF2-40B4-BE49-F238E27FC236}">
                <a16:creationId xmlns:a16="http://schemas.microsoft.com/office/drawing/2014/main" xmlns="" id="{8A57DE85-1610-477E-B48F-31BBCE3028D8}"/>
              </a:ext>
            </a:extLst>
          </p:cNvPr>
          <p:cNvSpPr/>
          <p:nvPr/>
        </p:nvSpPr>
        <p:spPr>
          <a:xfrm>
            <a:off x="6914498" y="4454876"/>
            <a:ext cx="146649" cy="146649"/>
          </a:xfrm>
          <a:prstGeom prst="star4">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34" name="矩形 33">
            <a:extLst>
              <a:ext uri="{FF2B5EF4-FFF2-40B4-BE49-F238E27FC236}">
                <a16:creationId xmlns:a16="http://schemas.microsoft.com/office/drawing/2014/main" xmlns="" id="{BEAD3632-BD7D-4BEF-B732-C962BA43C9E0}"/>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辦公時數例外情形</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1591290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(5)</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11</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503368" y="5867334"/>
            <a:ext cx="713882" cy="713882"/>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3" y="1099195"/>
            <a:ext cx="8942313" cy="5001159"/>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服勤辦法第</a:t>
            </a:r>
            <a:r>
              <a:rPr lang="en-US" altLang="zh-TW" b="1">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b="1">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條</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項第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款「不受每日辦公時數上限</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14</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小時之規定，惟不得連續超過</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日」計算方式？</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5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基於維護同仁之健康權，有關連續</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日不受每日辦公時數（含延長辦公時數）上限</a:t>
            </a:r>
            <a:r>
              <a:rPr lang="en-US" altLang="zh-TW" sz="2400" dirty="0">
                <a:latin typeface="微軟正黑體" panose="020B0604030504040204" pitchFamily="34" charset="-120"/>
                <a:ea typeface="微軟正黑體" panose="020B0604030504040204" pitchFamily="34" charset="-120"/>
              </a:rPr>
              <a:t>14</a:t>
            </a:r>
            <a:r>
              <a:rPr lang="zh-TW" altLang="en-US" sz="2400" dirty="0">
                <a:latin typeface="微軟正黑體" panose="020B0604030504040204" pitchFamily="34" charset="-120"/>
                <a:ea typeface="微軟正黑體" panose="020B0604030504040204" pitchFamily="34" charset="-120"/>
              </a:rPr>
              <a:t>小時之限制，應按日計算，</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日為</a:t>
            </a:r>
            <a:r>
              <a:rPr lang="en-US" altLang="zh-TW" sz="2400" dirty="0">
                <a:latin typeface="微軟正黑體" panose="020B0604030504040204" pitchFamily="34" charset="-120"/>
                <a:ea typeface="微軟正黑體" panose="020B0604030504040204" pitchFamily="34" charset="-120"/>
              </a:rPr>
              <a:t>24</a:t>
            </a:r>
            <a:r>
              <a:rPr lang="zh-TW" altLang="en-US" sz="2400" dirty="0">
                <a:latin typeface="微軟正黑體" panose="020B0604030504040204" pitchFamily="34" charset="-120"/>
                <a:ea typeface="微軟正黑體" panose="020B0604030504040204" pitchFamily="34" charset="-120"/>
              </a:rPr>
              <a:t>小時，並應受每月延長辦公時數不得超過</a:t>
            </a:r>
            <a:r>
              <a:rPr lang="en-US" altLang="zh-TW" sz="2400" dirty="0">
                <a:latin typeface="微軟正黑體" panose="020B0604030504040204" pitchFamily="34" charset="-120"/>
                <a:ea typeface="微軟正黑體" panose="020B0604030504040204" pitchFamily="34" charset="-120"/>
              </a:rPr>
              <a:t>80</a:t>
            </a:r>
            <a:r>
              <a:rPr lang="zh-TW" altLang="en-US" sz="2400" dirty="0">
                <a:latin typeface="微軟正黑體" panose="020B0604030504040204" pitchFamily="34" charset="-120"/>
                <a:ea typeface="微軟正黑體" panose="020B0604030504040204" pitchFamily="34" charset="-120"/>
              </a:rPr>
              <a:t>小時之限制。</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5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各機關仍需基於兼顧同仁健康權及機關業務執行之必要性，妥為適用，且應於事由發生之日起</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個月內報主管機關備查。</a:t>
            </a:r>
            <a:endParaRPr lang="en-US" altLang="zh-TW" sz="2400" dirty="0">
              <a:highlight>
                <a:srgbClr val="FFFF00"/>
              </a:highlight>
              <a:latin typeface="微軟正黑體" panose="020B0604030504040204" pitchFamily="34" charset="-120"/>
              <a:ea typeface="微軟正黑體" panose="020B0604030504040204" pitchFamily="34" charset="-120"/>
            </a:endParaRPr>
          </a:p>
          <a:p>
            <a:pPr marL="0" indent="0">
              <a:lnSpc>
                <a:spcPct val="100000"/>
              </a:lnSpc>
              <a:spcBef>
                <a:spcPts val="0"/>
              </a:spcBef>
              <a:buSzPct val="100000"/>
              <a:buNone/>
              <a:defRPr/>
            </a:pPr>
            <a:endParaRPr lang="en-US" altLang="zh-TW" sz="2400" dirty="0">
              <a:highlight>
                <a:srgbClr val="FFFF00"/>
              </a:highlight>
              <a:latin typeface="微軟正黑體" panose="020B0604030504040204" pitchFamily="34" charset="-120"/>
              <a:ea typeface="微軟正黑體" panose="020B0604030504040204" pitchFamily="34" charset="-120"/>
            </a:endParaRPr>
          </a:p>
          <a:p>
            <a:pPr marL="0" indent="0">
              <a:lnSpc>
                <a:spcPct val="100000"/>
              </a:lnSpc>
              <a:spcBef>
                <a:spcPts val="0"/>
              </a:spcBef>
              <a:buSzPct val="100000"/>
              <a:buNone/>
              <a:defRPr/>
            </a:pPr>
            <a:r>
              <a:rPr lang="zh-TW" altLang="en-US" sz="2400" dirty="0">
                <a:highlight>
                  <a:srgbClr val="FFFF00"/>
                </a:highlight>
                <a:latin typeface="微軟正黑體" panose="020B0604030504040204" pitchFamily="34" charset="-120"/>
                <a:ea typeface="微軟正黑體" panose="020B0604030504040204" pitchFamily="34" charset="-120"/>
              </a:rPr>
              <a:t>（續下頁）</a:t>
            </a:r>
            <a:endParaRPr lang="en-US" altLang="zh-TW" sz="2400" dirty="0">
              <a:highlight>
                <a:srgbClr val="FFFF00"/>
              </a:highlight>
              <a:latin typeface="微軟正黑體" panose="020B0604030504040204" pitchFamily="34" charset="-120"/>
              <a:ea typeface="微軟正黑體" panose="020B0604030504040204" pitchFamily="34" charset="-120"/>
            </a:endParaRPr>
          </a:p>
          <a:p>
            <a:pPr marL="0" indent="0" algn="just">
              <a:lnSpc>
                <a:spcPct val="100000"/>
              </a:lnSpc>
              <a:spcBef>
                <a:spcPts val="0"/>
              </a:spcBef>
              <a:buSzPct val="100000"/>
              <a:buNone/>
              <a:defRPr/>
            </a:pPr>
            <a:endParaRPr lang="en-US" altLang="zh-TW" sz="2400" dirty="0">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1(1)</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943585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4">
                                            <p:txEl>
                                              <p:pRg st="5" end="5"/>
                                            </p:txEl>
                                          </p:spTgt>
                                        </p:tgtEl>
                                        <p:attrNameLst>
                                          <p:attrName>style.visibility</p:attrName>
                                        </p:attrNameLst>
                                      </p:cBhvr>
                                      <p:to>
                                        <p:strVal val="visible"/>
                                      </p:to>
                                    </p:set>
                                    <p:animEffect transition="in" filter="blinds(horizontal)">
                                      <p:cBhvr>
                                        <p:cTn id="25"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(6)</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12</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4" y="715069"/>
            <a:ext cx="8541324" cy="599243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lnSpc>
                <a:spcPct val="100000"/>
              </a:lnSpc>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lnSpc>
                <a:spcPct val="100000"/>
              </a:lnSpc>
              <a:spcBef>
                <a:spcPts val="0"/>
              </a:spcBef>
              <a:buNone/>
              <a:defRPr/>
            </a:pPr>
            <a:r>
              <a:rPr lang="en-US" altLang="zh-TW" b="1" dirty="0">
                <a:highlight>
                  <a:srgbClr val="FFFF00"/>
                </a:highlight>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dirty="0">
                <a:highlight>
                  <a:srgbClr val="FFFF00"/>
                </a:highlight>
                <a:latin typeface="微軟正黑體" panose="020B0604030504040204" pitchFamily="34" charset="-120"/>
                <a:ea typeface="微軟正黑體" panose="020B0604030504040204" pitchFamily="34" charset="-120"/>
              </a:rPr>
              <a:t>案例說明</a:t>
            </a:r>
            <a:r>
              <a:rPr lang="en-US" altLang="zh-TW" dirty="0">
                <a:highlight>
                  <a:srgbClr val="FFFF00"/>
                </a:highlight>
                <a:latin typeface="微軟正黑體" panose="020B0604030504040204" pitchFamily="34" charset="-120"/>
                <a:ea typeface="微軟正黑體" panose="020B0604030504040204" pitchFamily="34" charset="-120"/>
              </a:rPr>
              <a:t>】</a:t>
            </a:r>
          </a:p>
          <a:p>
            <a:pPr marL="352425" indent="-352425" algn="just">
              <a:lnSpc>
                <a:spcPct val="100000"/>
              </a:lnSpc>
              <a:spcBef>
                <a:spcPts val="0"/>
              </a:spcBef>
              <a:spcAft>
                <a:spcPts val="600"/>
              </a:spcAft>
              <a:buSzPct val="100000"/>
              <a:buFont typeface="Wingdings" panose="05000000000000000000" pitchFamily="2" charset="2"/>
              <a:buChar char="u"/>
              <a:defRPr/>
            </a:pPr>
            <a:r>
              <a:rPr lang="en-US" altLang="zh-TW" sz="2400" dirty="0">
                <a:latin typeface="微軟正黑體" panose="020B0604030504040204" pitchFamily="34" charset="-120"/>
                <a:ea typeface="微軟正黑體" panose="020B0604030504040204" pitchFamily="34" charset="-120"/>
              </a:rPr>
              <a:t>6/1</a:t>
            </a:r>
            <a:r>
              <a:rPr lang="zh-TW" altLang="en-US" sz="2400" dirty="0">
                <a:latin typeface="微軟正黑體" panose="020B0604030504040204" pitchFamily="34" charset="-120"/>
                <a:ea typeface="微軟正黑體" panose="020B0604030504040204" pitchFamily="34" charset="-120"/>
              </a:rPr>
              <a:t>：到班時間為</a:t>
            </a:r>
            <a:r>
              <a:rPr lang="en-US" altLang="zh-TW" sz="2400" dirty="0">
                <a:latin typeface="微軟正黑體" panose="020B0604030504040204" pitchFamily="34" charset="-120"/>
                <a:ea typeface="微軟正黑體" panose="020B0604030504040204" pitchFamily="34" charset="-120"/>
              </a:rPr>
              <a:t>7:30</a:t>
            </a:r>
            <a:r>
              <a:rPr lang="zh-TW" altLang="en-US" sz="2400" dirty="0">
                <a:latin typeface="微軟正黑體" panose="020B0604030504040204" pitchFamily="34" charset="-120"/>
                <a:ea typeface="微軟正黑體" panose="020B0604030504040204" pitchFamily="34" charset="-120"/>
              </a:rPr>
              <a:t>，中午休息</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小時，下班時間為</a:t>
            </a:r>
            <a:r>
              <a:rPr lang="en-US" altLang="zh-TW" sz="2400" dirty="0">
                <a:latin typeface="微軟正黑體" panose="020B0604030504040204" pitchFamily="34" charset="-120"/>
                <a:ea typeface="微軟正黑體" panose="020B0604030504040204" pitchFamily="34" charset="-120"/>
              </a:rPr>
              <a:t>16:30</a:t>
            </a:r>
            <a:r>
              <a:rPr lang="zh-TW" altLang="en-US" sz="2400" dirty="0">
                <a:latin typeface="微軟正黑體" panose="020B0604030504040204" pitchFamily="34" charset="-120"/>
                <a:ea typeface="微軟正黑體" panose="020B0604030504040204" pitchFamily="34" charset="-120"/>
              </a:rPr>
              <a:t>，經機關指派自</a:t>
            </a:r>
            <a:r>
              <a:rPr lang="en-US" altLang="zh-TW" sz="2400" dirty="0">
                <a:latin typeface="微軟正黑體" panose="020B0604030504040204" pitchFamily="34" charset="-120"/>
                <a:ea typeface="微軟正黑體" panose="020B0604030504040204" pitchFamily="34" charset="-120"/>
              </a:rPr>
              <a:t>16:30</a:t>
            </a:r>
            <a:r>
              <a:rPr lang="zh-TW" altLang="en-US" sz="2400" dirty="0">
                <a:latin typeface="微軟正黑體" panose="020B0604030504040204" pitchFamily="34" charset="-120"/>
                <a:ea typeface="微軟正黑體" panose="020B0604030504040204" pitchFamily="34" charset="-120"/>
              </a:rPr>
              <a:t>開始加班至</a:t>
            </a:r>
            <a:r>
              <a:rPr lang="en-US" altLang="zh-TW" sz="2400" dirty="0">
                <a:latin typeface="微軟正黑體" panose="020B0604030504040204" pitchFamily="34" charset="-120"/>
                <a:ea typeface="微軟正黑體" panose="020B0604030504040204" pitchFamily="34" charset="-120"/>
              </a:rPr>
              <a:t>23:30</a:t>
            </a:r>
            <a:r>
              <a:rPr lang="zh-TW" altLang="en-US" sz="2400" dirty="0">
                <a:latin typeface="微軟正黑體" panose="020B0604030504040204" pitchFamily="34" charset="-120"/>
                <a:ea typeface="微軟正黑體" panose="020B0604030504040204" pitchFamily="34" charset="-120"/>
              </a:rPr>
              <a:t>下班，其</a:t>
            </a:r>
            <a:r>
              <a:rPr lang="en-US" altLang="zh-TW" sz="2400" dirty="0">
                <a:latin typeface="微軟正黑體" panose="020B0604030504040204" pitchFamily="34" charset="-120"/>
                <a:ea typeface="微軟正黑體" panose="020B0604030504040204" pitchFamily="34" charset="-120"/>
              </a:rPr>
              <a:t>6</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日辦公時數為</a:t>
            </a:r>
            <a:r>
              <a:rPr lang="en-US" altLang="zh-TW" sz="2400" dirty="0">
                <a:latin typeface="微軟正黑體" panose="020B0604030504040204" pitchFamily="34" charset="-120"/>
                <a:ea typeface="微軟正黑體" panose="020B0604030504040204" pitchFamily="34" charset="-120"/>
              </a:rPr>
              <a:t>15</a:t>
            </a:r>
            <a:r>
              <a:rPr lang="zh-TW" altLang="en-US" sz="2400" dirty="0">
                <a:latin typeface="微軟正黑體" panose="020B0604030504040204" pitchFamily="34" charset="-120"/>
                <a:ea typeface="微軟正黑體" panose="020B0604030504040204" pitchFamily="34" charset="-120"/>
              </a:rPr>
              <a:t>小時。</a:t>
            </a:r>
            <a:endParaRPr lang="en-US" altLang="zh-TW" sz="2400" dirty="0">
              <a:latin typeface="微軟正黑體" panose="020B0604030504040204" pitchFamily="34" charset="-120"/>
              <a:ea typeface="微軟正黑體" panose="020B0604030504040204" pitchFamily="34" charset="-120"/>
            </a:endParaRPr>
          </a:p>
          <a:p>
            <a:pPr marL="352425" indent="-352425" algn="just">
              <a:lnSpc>
                <a:spcPct val="100000"/>
              </a:lnSpc>
              <a:spcBef>
                <a:spcPts val="0"/>
              </a:spcBef>
              <a:spcAft>
                <a:spcPts val="600"/>
              </a:spcAft>
              <a:buSzPct val="100000"/>
              <a:buFont typeface="Wingdings" panose="05000000000000000000" pitchFamily="2" charset="2"/>
              <a:buChar char="u"/>
              <a:defRPr/>
            </a:pPr>
            <a:r>
              <a:rPr lang="en-US" altLang="zh-TW" sz="2400" dirty="0">
                <a:latin typeface="微軟正黑體" panose="020B0604030504040204" pitchFamily="34" charset="-120"/>
                <a:ea typeface="微軟正黑體" panose="020B0604030504040204" pitchFamily="34" charset="-120"/>
              </a:rPr>
              <a:t>6/2</a:t>
            </a:r>
            <a:r>
              <a:rPr lang="zh-TW" altLang="en-US" sz="2400" dirty="0">
                <a:latin typeface="微軟正黑體" panose="020B0604030504040204" pitchFamily="34" charset="-120"/>
                <a:ea typeface="微軟正黑體" panose="020B0604030504040204" pitchFamily="34" charset="-120"/>
              </a:rPr>
              <a:t>：到班時間為</a:t>
            </a:r>
            <a:r>
              <a:rPr lang="en-US" altLang="zh-TW" sz="2400" dirty="0">
                <a:latin typeface="微軟正黑體" panose="020B0604030504040204" pitchFamily="34" charset="-120"/>
                <a:ea typeface="微軟正黑體" panose="020B0604030504040204" pitchFamily="34" charset="-120"/>
              </a:rPr>
              <a:t>9:30</a:t>
            </a:r>
            <a:r>
              <a:rPr lang="zh-TW" altLang="en-US" sz="2400" dirty="0">
                <a:latin typeface="微軟正黑體" panose="020B0604030504040204" pitchFamily="34" charset="-120"/>
                <a:ea typeface="微軟正黑體" panose="020B0604030504040204" pitchFamily="34" charset="-120"/>
              </a:rPr>
              <a:t>，中午休息</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小時，自應下班時間</a:t>
            </a:r>
            <a:r>
              <a:rPr lang="en-US" altLang="zh-TW" sz="2400" dirty="0">
                <a:latin typeface="微軟正黑體" panose="020B0604030504040204" pitchFamily="34" charset="-120"/>
                <a:ea typeface="微軟正黑體" panose="020B0604030504040204" pitchFamily="34" charset="-120"/>
              </a:rPr>
              <a:t>18:30</a:t>
            </a:r>
            <a:r>
              <a:rPr lang="zh-TW" altLang="en-US" sz="2400" dirty="0">
                <a:latin typeface="微軟正黑體" panose="020B0604030504040204" pitchFamily="34" charset="-120"/>
                <a:ea typeface="微軟正黑體" panose="020B0604030504040204" pitchFamily="34" charset="-120"/>
              </a:rPr>
              <a:t>開始加班，迄至</a:t>
            </a:r>
            <a:r>
              <a:rPr lang="en-US" altLang="zh-TW" sz="2400" dirty="0">
                <a:latin typeface="微軟正黑體" panose="020B0604030504040204" pitchFamily="34" charset="-120"/>
                <a:ea typeface="微軟正黑體" panose="020B0604030504040204" pitchFamily="34" charset="-120"/>
              </a:rPr>
              <a:t>6</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日</a:t>
            </a:r>
            <a:r>
              <a:rPr lang="en-US" altLang="zh-TW" sz="2400" dirty="0">
                <a:latin typeface="微軟正黑體" panose="020B0604030504040204" pitchFamily="34" charset="-120"/>
                <a:ea typeface="微軟正黑體" panose="020B0604030504040204" pitchFamily="34" charset="-120"/>
              </a:rPr>
              <a:t>6:30</a:t>
            </a:r>
            <a:r>
              <a:rPr lang="zh-TW" altLang="en-US" sz="2400" dirty="0">
                <a:latin typeface="微軟正黑體" panose="020B0604030504040204" pitchFamily="34" charset="-120"/>
                <a:ea typeface="微軟正黑體" panose="020B0604030504040204" pitchFamily="34" charset="-120"/>
              </a:rPr>
              <a:t>才下班，辦公時數為</a:t>
            </a:r>
            <a:r>
              <a:rPr lang="en-US" altLang="zh-TW" sz="2400" dirty="0">
                <a:latin typeface="微軟正黑體" panose="020B0604030504040204" pitchFamily="34" charset="-120"/>
                <a:ea typeface="微軟正黑體" panose="020B0604030504040204" pitchFamily="34" charset="-120"/>
              </a:rPr>
              <a:t>20</a:t>
            </a:r>
            <a:r>
              <a:rPr lang="zh-TW" altLang="en-US" sz="2400" dirty="0">
                <a:latin typeface="微軟正黑體" panose="020B0604030504040204" pitchFamily="34" charset="-120"/>
                <a:ea typeface="微軟正黑體" panose="020B0604030504040204" pitchFamily="34" charset="-120"/>
              </a:rPr>
              <a:t>小時。</a:t>
            </a:r>
            <a:endParaRPr lang="en-US" altLang="zh-TW" sz="2400" dirty="0">
              <a:latin typeface="微軟正黑體" panose="020B0604030504040204" pitchFamily="34" charset="-120"/>
              <a:ea typeface="微軟正黑體" panose="020B0604030504040204" pitchFamily="34" charset="-120"/>
            </a:endParaRPr>
          </a:p>
          <a:p>
            <a:pPr marL="352425" indent="-352425" algn="just">
              <a:lnSpc>
                <a:spcPct val="100000"/>
              </a:lnSpc>
              <a:spcBef>
                <a:spcPts val="0"/>
              </a:spcBef>
              <a:spcAft>
                <a:spcPts val="600"/>
              </a:spcAft>
              <a:buSzPct val="100000"/>
              <a:buFont typeface="Wingdings" panose="05000000000000000000" pitchFamily="2" charset="2"/>
              <a:buChar char="u"/>
              <a:defRPr/>
            </a:pPr>
            <a:r>
              <a:rPr lang="en-US" altLang="zh-TW" sz="2400" dirty="0">
                <a:latin typeface="微軟正黑體" panose="020B0604030504040204" pitchFamily="34" charset="-120"/>
                <a:ea typeface="微軟正黑體" panose="020B0604030504040204" pitchFamily="34" charset="-120"/>
              </a:rPr>
              <a:t>6/3</a:t>
            </a:r>
            <a:r>
              <a:rPr lang="zh-TW" altLang="en-US" sz="2400" dirty="0">
                <a:latin typeface="微軟正黑體" panose="020B0604030504040204" pitchFamily="34" charset="-120"/>
                <a:ea typeface="微軟正黑體" panose="020B0604030504040204" pitchFamily="34" charset="-120"/>
              </a:rPr>
              <a:t>：上午加班補休</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小時，下午到班時間</a:t>
            </a:r>
            <a:r>
              <a:rPr lang="en-US" altLang="zh-TW" sz="2400" dirty="0">
                <a:latin typeface="微軟正黑體" panose="020B0604030504040204" pitchFamily="34" charset="-120"/>
                <a:ea typeface="微軟正黑體" panose="020B0604030504040204" pitchFamily="34" charset="-120"/>
              </a:rPr>
              <a:t>13:30</a:t>
            </a:r>
            <a:r>
              <a:rPr lang="zh-TW" altLang="en-US" sz="2400" dirty="0">
                <a:latin typeface="微軟正黑體" panose="020B0604030504040204" pitchFamily="34" charset="-120"/>
                <a:ea typeface="微軟正黑體" panose="020B0604030504040204" pitchFamily="34" charset="-120"/>
              </a:rPr>
              <a:t>、自應下班時間</a:t>
            </a:r>
            <a:r>
              <a:rPr lang="en-US" altLang="zh-TW" sz="2400" dirty="0">
                <a:latin typeface="微軟正黑體" panose="020B0604030504040204" pitchFamily="34" charset="-120"/>
                <a:ea typeface="微軟正黑體" panose="020B0604030504040204" pitchFamily="34" charset="-120"/>
              </a:rPr>
              <a:t>17:30</a:t>
            </a:r>
            <a:r>
              <a:rPr lang="zh-TW" altLang="en-US" sz="2400" dirty="0">
                <a:latin typeface="微軟正黑體" panose="020B0604030504040204" pitchFamily="34" charset="-120"/>
                <a:ea typeface="微軟正黑體" panose="020B0604030504040204" pitchFamily="34" charset="-120"/>
              </a:rPr>
              <a:t>開始加班至</a:t>
            </a:r>
            <a:r>
              <a:rPr lang="en-US" altLang="zh-TW" sz="2400" dirty="0">
                <a:latin typeface="微軟正黑體" panose="020B0604030504040204" pitchFamily="34" charset="-120"/>
                <a:ea typeface="微軟正黑體" panose="020B0604030504040204" pitchFamily="34" charset="-120"/>
              </a:rPr>
              <a:t>24:00</a:t>
            </a:r>
            <a:r>
              <a:rPr lang="zh-TW" altLang="en-US" sz="2400" dirty="0">
                <a:latin typeface="微軟正黑體" panose="020B0604030504040204" pitchFamily="34" charset="-120"/>
                <a:ea typeface="微軟正黑體" panose="020B0604030504040204" pitchFamily="34" charset="-120"/>
              </a:rPr>
              <a:t>，辦公時數為</a:t>
            </a:r>
            <a:r>
              <a:rPr lang="en-US" altLang="zh-TW" sz="2400" dirty="0">
                <a:latin typeface="微軟正黑體" panose="020B0604030504040204" pitchFamily="34" charset="-120"/>
                <a:ea typeface="微軟正黑體" panose="020B0604030504040204" pitchFamily="34" charset="-120"/>
              </a:rPr>
              <a:t>14.5</a:t>
            </a:r>
            <a:r>
              <a:rPr lang="zh-TW" altLang="en-US" sz="2400" dirty="0">
                <a:latin typeface="微軟正黑體" panose="020B0604030504040204" pitchFamily="34" charset="-120"/>
                <a:ea typeface="微軟正黑體" panose="020B0604030504040204" pitchFamily="34" charset="-120"/>
              </a:rPr>
              <a:t>小時。</a:t>
            </a:r>
            <a:endParaRPr lang="en-US" altLang="zh-TW" sz="2400" dirty="0">
              <a:latin typeface="微軟正黑體" panose="020B0604030504040204" pitchFamily="34" charset="-120"/>
              <a:ea typeface="微軟正黑體" panose="020B0604030504040204" pitchFamily="34" charset="-120"/>
            </a:endParaRPr>
          </a:p>
          <a:p>
            <a:pPr marL="352425" indent="-352425" algn="just">
              <a:lnSpc>
                <a:spcPct val="100000"/>
              </a:lnSpc>
              <a:spcBef>
                <a:spcPts val="0"/>
              </a:spcBef>
              <a:spcAft>
                <a:spcPts val="600"/>
              </a:spcAft>
              <a:buSzPct val="100000"/>
              <a:buFont typeface="Wingdings" panose="05000000000000000000" pitchFamily="2" charset="2"/>
              <a:buChar char="u"/>
              <a:defRPr/>
            </a:pPr>
            <a:r>
              <a:rPr lang="en-US" altLang="zh-TW" sz="2400" dirty="0">
                <a:latin typeface="微軟正黑體" panose="020B0604030504040204" pitchFamily="34" charset="-120"/>
                <a:ea typeface="微軟正黑體" panose="020B0604030504040204" pitchFamily="34" charset="-120"/>
              </a:rPr>
              <a:t>6/4</a:t>
            </a:r>
            <a:r>
              <a:rPr lang="zh-TW" altLang="en-US" sz="2400" dirty="0">
                <a:latin typeface="微軟正黑體" panose="020B0604030504040204" pitchFamily="34" charset="-120"/>
                <a:ea typeface="微軟正黑體" panose="020B0604030504040204" pitchFamily="34" charset="-120"/>
              </a:rPr>
              <a:t>：到班時間為</a:t>
            </a:r>
            <a:r>
              <a:rPr lang="en-US" altLang="zh-TW" sz="2400" dirty="0">
                <a:latin typeface="微軟正黑體" panose="020B0604030504040204" pitchFamily="34" charset="-120"/>
                <a:ea typeface="微軟正黑體" panose="020B0604030504040204" pitchFamily="34" charset="-120"/>
              </a:rPr>
              <a:t>8:30</a:t>
            </a:r>
            <a:r>
              <a:rPr lang="zh-TW" altLang="en-US" sz="2400" dirty="0">
                <a:latin typeface="微軟正黑體" panose="020B0604030504040204" pitchFamily="34" charset="-120"/>
                <a:ea typeface="微軟正黑體" panose="020B0604030504040204" pitchFamily="34" charset="-120"/>
              </a:rPr>
              <a:t>，中午休息</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小時，自應下班時間</a:t>
            </a:r>
            <a:r>
              <a:rPr lang="en-US" altLang="zh-TW" sz="2400" dirty="0">
                <a:latin typeface="微軟正黑體" panose="020B0604030504040204" pitchFamily="34" charset="-120"/>
                <a:ea typeface="微軟正黑體" panose="020B0604030504040204" pitchFamily="34" charset="-120"/>
              </a:rPr>
              <a:t>17:30</a:t>
            </a:r>
            <a:r>
              <a:rPr lang="zh-TW" altLang="en-US" sz="2400" dirty="0">
                <a:latin typeface="微軟正黑體" panose="020B0604030504040204" pitchFamily="34" charset="-120"/>
                <a:ea typeface="微軟正黑體" panose="020B0604030504040204" pitchFamily="34" charset="-120"/>
              </a:rPr>
              <a:t>開始加班，</a:t>
            </a:r>
            <a:r>
              <a:rPr lang="zh-TW" altLang="en-US" sz="2400" b="1" dirty="0">
                <a:solidFill>
                  <a:srgbClr val="FF0000"/>
                </a:solidFill>
                <a:latin typeface="微軟正黑體" panose="020B0604030504040204" pitchFamily="34" charset="-120"/>
                <a:ea typeface="微軟正黑體" panose="020B0604030504040204" pitchFamily="34" charset="-120"/>
              </a:rPr>
              <a:t>至遲須於</a:t>
            </a:r>
            <a:r>
              <a:rPr lang="en-US" altLang="zh-TW" sz="2400" b="1" dirty="0">
                <a:solidFill>
                  <a:srgbClr val="FF0000"/>
                </a:solidFill>
                <a:latin typeface="微軟正黑體" panose="020B0604030504040204" pitchFamily="34" charset="-120"/>
                <a:ea typeface="微軟正黑體" panose="020B0604030504040204" pitchFamily="34" charset="-120"/>
              </a:rPr>
              <a:t>23:30</a:t>
            </a:r>
            <a:r>
              <a:rPr lang="zh-TW" altLang="en-US" sz="2400" b="1" dirty="0">
                <a:solidFill>
                  <a:srgbClr val="FF0000"/>
                </a:solidFill>
                <a:latin typeface="微軟正黑體" panose="020B0604030504040204" pitchFamily="34" charset="-120"/>
                <a:ea typeface="微軟正黑體" panose="020B0604030504040204" pitchFamily="34" charset="-120"/>
              </a:rPr>
              <a:t>下班。</a:t>
            </a:r>
            <a:r>
              <a:rPr lang="en-US" altLang="zh-TW" sz="2400" b="1" dirty="0">
                <a:solidFill>
                  <a:srgbClr val="FF0000"/>
                </a:solidFill>
                <a:latin typeface="微軟正黑體" panose="020B0604030504040204" pitchFamily="34" charset="-120"/>
                <a:ea typeface="微軟正黑體" panose="020B0604030504040204" pitchFamily="34" charset="-120"/>
              </a:rPr>
              <a:t>【</a:t>
            </a:r>
            <a:r>
              <a:rPr lang="zh-TW" altLang="en-US" sz="2400" b="1" dirty="0">
                <a:solidFill>
                  <a:srgbClr val="FF0000"/>
                </a:solidFill>
                <a:latin typeface="微軟正黑體" panose="020B0604030504040204" pitchFamily="34" charset="-120"/>
                <a:ea typeface="微軟正黑體" panose="020B0604030504040204" pitchFamily="34" charset="-120"/>
              </a:rPr>
              <a:t>第</a:t>
            </a:r>
            <a:r>
              <a:rPr lang="en-US" altLang="zh-TW" sz="2400" b="1" dirty="0">
                <a:solidFill>
                  <a:srgbClr val="FF0000"/>
                </a:solidFill>
                <a:latin typeface="微軟正黑體" panose="020B0604030504040204" pitchFamily="34" charset="-120"/>
                <a:ea typeface="微軟正黑體" panose="020B0604030504040204" pitchFamily="34" charset="-120"/>
              </a:rPr>
              <a:t>4</a:t>
            </a:r>
            <a:r>
              <a:rPr lang="zh-TW" altLang="en-US" sz="2400" b="1" dirty="0">
                <a:solidFill>
                  <a:srgbClr val="FF0000"/>
                </a:solidFill>
                <a:latin typeface="微軟正黑體" panose="020B0604030504040204" pitchFamily="34" charset="-120"/>
                <a:ea typeface="微軟正黑體" panose="020B0604030504040204" pitchFamily="34" charset="-120"/>
              </a:rPr>
              <a:t>日不得超過</a:t>
            </a:r>
            <a:r>
              <a:rPr lang="en-US" altLang="zh-TW" sz="2400" b="1" dirty="0">
                <a:solidFill>
                  <a:srgbClr val="FF0000"/>
                </a:solidFill>
                <a:latin typeface="微軟正黑體" panose="020B0604030504040204" pitchFamily="34" charset="-120"/>
                <a:ea typeface="微軟正黑體" panose="020B0604030504040204" pitchFamily="34" charset="-120"/>
              </a:rPr>
              <a:t>14</a:t>
            </a:r>
            <a:r>
              <a:rPr lang="zh-TW" altLang="en-US" sz="2400" b="1" dirty="0">
                <a:solidFill>
                  <a:srgbClr val="FF0000"/>
                </a:solidFill>
                <a:latin typeface="微軟正黑體" panose="020B0604030504040204" pitchFamily="34" charset="-120"/>
                <a:ea typeface="微軟正黑體" panose="020B0604030504040204" pitchFamily="34" charset="-120"/>
              </a:rPr>
              <a:t>小時</a:t>
            </a:r>
            <a:r>
              <a:rPr lang="en-US" altLang="zh-TW" sz="2400" b="1" dirty="0">
                <a:solidFill>
                  <a:srgbClr val="FF0000"/>
                </a:solidFill>
                <a:latin typeface="微軟正黑體" panose="020B0604030504040204" pitchFamily="34" charset="-120"/>
                <a:ea typeface="微軟正黑體" panose="020B0604030504040204" pitchFamily="34" charset="-120"/>
              </a:rPr>
              <a:t>】</a:t>
            </a: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1(2)</a:t>
            </a:r>
            <a:endParaRPr lang="zh-TW" altLang="en-US" sz="2800" b="1" u="wavyHeavy" dirty="0">
              <a:latin typeface="微軟正黑體" panose="020B0604030504040204" pitchFamily="34" charset="-120"/>
              <a:ea typeface="微軟正黑體" panose="020B0604030504040204" pitchFamily="34" charset="-120"/>
            </a:endParaRPr>
          </a:p>
        </p:txBody>
      </p:sp>
      <p:pic>
        <p:nvPicPr>
          <p:cNvPr id="11" name="圖片 10">
            <a:extLst>
              <a:ext uri="{FF2B5EF4-FFF2-40B4-BE49-F238E27FC236}">
                <a16:creationId xmlns:a16="http://schemas.microsoft.com/office/drawing/2014/main" xmlns="" id="{8AE1599D-D6FA-43B2-B15B-84A21A8677F9}"/>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297569" y="5847555"/>
            <a:ext cx="713882" cy="713882"/>
          </a:xfrm>
          <a:prstGeom prst="rect">
            <a:avLst/>
          </a:prstGeom>
        </p:spPr>
      </p:pic>
    </p:spTree>
    <p:extLst>
      <p:ext uri="{BB962C8B-B14F-4D97-AF65-F5344CB8AC3E}">
        <p14:creationId xmlns:p14="http://schemas.microsoft.com/office/powerpoint/2010/main" xmlns="" val="1269013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4">
                                            <p:txEl>
                                              <p:pRg st="4" end="4"/>
                                            </p:txEl>
                                          </p:spTgt>
                                        </p:tgtEl>
                                        <p:attrNameLst>
                                          <p:attrName>style.visibility</p:attrName>
                                        </p:attrNameLst>
                                      </p:cBhvr>
                                      <p:to>
                                        <p:strVal val="visible"/>
                                      </p:to>
                                    </p:set>
                                    <p:animEffect transition="in" filter="blinds(horizontal)">
                                      <p:cBhvr>
                                        <p:cTn id="25" dur="500"/>
                                        <p:tgtEl>
                                          <p:spTgt spid="24">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3" presetClass="entr" presetSubtype="10" fill="hold" grpId="0" nodeType="clickEffect">
                                  <p:stCondLst>
                                    <p:cond delay="0"/>
                                  </p:stCondLst>
                                  <p:childTnLst>
                                    <p:set>
                                      <p:cBhvr>
                                        <p:cTn id="29" dur="1" fill="hold">
                                          <p:stCondLst>
                                            <p:cond delay="0"/>
                                          </p:stCondLst>
                                        </p:cTn>
                                        <p:tgtEl>
                                          <p:spTgt spid="24">
                                            <p:txEl>
                                              <p:pRg st="5" end="5"/>
                                            </p:txEl>
                                          </p:spTgt>
                                        </p:tgtEl>
                                        <p:attrNameLst>
                                          <p:attrName>style.visibility</p:attrName>
                                        </p:attrNameLst>
                                      </p:cBhvr>
                                      <p:to>
                                        <p:strVal val="visible"/>
                                      </p:to>
                                    </p:set>
                                    <p:animEffect transition="in" filter="blinds(horizontal)">
                                      <p:cBhvr>
                                        <p:cTn id="30"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(7)</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13</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57359" y="5538269"/>
            <a:ext cx="920073" cy="920073"/>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3" y="1027617"/>
            <a:ext cx="8942313" cy="4735874"/>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因辦理特殊重大專案業務確有需要，延長辦公時數以每</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個月不超過</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240</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小時控管之，所稱之每</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3</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個月期限之計算方式為何？可以一次核定一整年嗎？</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每</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個月係以連續</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個月為一週期，</a:t>
            </a:r>
            <a:r>
              <a:rPr lang="zh-TW" altLang="en-US" sz="2400" b="1" dirty="0">
                <a:solidFill>
                  <a:srgbClr val="FF0000"/>
                </a:solidFill>
                <a:latin typeface="微軟正黑體" panose="020B0604030504040204" pitchFamily="34" charset="-120"/>
                <a:ea typeface="微軟正黑體" panose="020B0604030504040204" pitchFamily="34" charset="-120"/>
              </a:rPr>
              <a:t>以曆月為單位計算</a:t>
            </a:r>
            <a:r>
              <a:rPr lang="zh-TW" altLang="en-US" sz="2400" dirty="0">
                <a:latin typeface="微軟正黑體" panose="020B0604030504040204" pitchFamily="34" charset="-120"/>
                <a:ea typeface="微軟正黑體" panose="020B0604030504040204" pitchFamily="34" charset="-120"/>
              </a:rPr>
              <a:t>（如</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日起至</a:t>
            </a:r>
            <a:r>
              <a:rPr lang="en-US" altLang="zh-TW" sz="2400" dirty="0">
                <a:latin typeface="微軟正黑體" panose="020B0604030504040204" pitchFamily="34" charset="-120"/>
                <a:ea typeface="微軟正黑體" panose="020B0604030504040204" pitchFamily="34" charset="-120"/>
              </a:rPr>
              <a:t>6</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30</a:t>
            </a:r>
            <a:r>
              <a:rPr lang="zh-TW" altLang="en-US" sz="2400" dirty="0">
                <a:latin typeface="微軟正黑體" panose="020B0604030504040204" pitchFamily="34" charset="-120"/>
                <a:ea typeface="微軟正黑體" panose="020B0604030504040204" pitchFamily="34" charset="-120"/>
              </a:rPr>
              <a:t>日止；再次</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週期為</a:t>
            </a:r>
            <a:r>
              <a:rPr lang="en-US" altLang="zh-TW" sz="2400" dirty="0">
                <a:latin typeface="微軟正黑體" panose="020B0604030504040204" pitchFamily="34" charset="-120"/>
                <a:ea typeface="微軟正黑體" panose="020B0604030504040204" pitchFamily="34" charset="-120"/>
              </a:rPr>
              <a:t>7</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日至</a:t>
            </a:r>
            <a:r>
              <a:rPr lang="en-US" altLang="zh-TW" sz="2400" dirty="0">
                <a:latin typeface="微軟正黑體" panose="020B0604030504040204" pitchFamily="34" charset="-120"/>
                <a:ea typeface="微軟正黑體" panose="020B0604030504040204" pitchFamily="34" charset="-120"/>
              </a:rPr>
              <a:t>9</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30</a:t>
            </a:r>
            <a:r>
              <a:rPr lang="zh-TW" altLang="en-US" sz="2400" dirty="0">
                <a:latin typeface="微軟正黑體" panose="020B0604030504040204" pitchFamily="34" charset="-120"/>
                <a:ea typeface="微軟正黑體" panose="020B0604030504040204" pitchFamily="34" charset="-120"/>
              </a:rPr>
              <a:t>日）。</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延長辦公時數以每</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個月不超過</a:t>
            </a:r>
            <a:r>
              <a:rPr lang="en-US" altLang="zh-TW" sz="2400" dirty="0">
                <a:latin typeface="微軟正黑體" panose="020B0604030504040204" pitchFamily="34" charset="-120"/>
                <a:ea typeface="微軟正黑體" panose="020B0604030504040204" pitchFamily="34" charset="-120"/>
              </a:rPr>
              <a:t>240</a:t>
            </a:r>
            <a:r>
              <a:rPr lang="zh-TW" altLang="en-US" sz="2400" dirty="0">
                <a:latin typeface="微軟正黑體" panose="020B0604030504040204" pitchFamily="34" charset="-120"/>
                <a:ea typeface="微軟正黑體" panose="020B0604030504040204" pitchFamily="34" charset="-120"/>
              </a:rPr>
              <a:t>小時控管，以辦理特殊重大專案業務確有需要為限，各機關應俟每一週期將屆時檢討其必要性，如確有需要再另行報請主管機關同意為宜。</a:t>
            </a: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又週期雖以連續</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個月區間計算，惟仍請各主管機關於行使同意權時，應衡酌個案之特殊性及相關人員前</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至</a:t>
            </a:r>
            <a:r>
              <a:rPr lang="en-US" altLang="zh-TW" sz="2400" dirty="0">
                <a:latin typeface="微軟正黑體" panose="020B0604030504040204" pitchFamily="34" charset="-120"/>
                <a:ea typeface="微軟正黑體" panose="020B0604030504040204" pitchFamily="34" charset="-120"/>
              </a:rPr>
              <a:t>2</a:t>
            </a:r>
            <a:r>
              <a:rPr lang="zh-TW" altLang="en-US" sz="2400" dirty="0">
                <a:latin typeface="微軟正黑體" panose="020B0604030504040204" pitchFamily="34" charset="-120"/>
                <a:ea typeface="微軟正黑體" panose="020B0604030504040204" pitchFamily="34" charset="-120"/>
              </a:rPr>
              <a:t>個月份之加班時數審慎評估之，以維護相關人員之健康。</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2</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949433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4">
                                            <p:txEl>
                                              <p:pRg st="4" end="4"/>
                                            </p:txEl>
                                          </p:spTgt>
                                        </p:tgtEl>
                                        <p:attrNameLst>
                                          <p:attrName>style.visibility</p:attrName>
                                        </p:attrNameLst>
                                      </p:cBhvr>
                                      <p:to>
                                        <p:strVal val="visible"/>
                                      </p:to>
                                    </p:set>
                                    <p:animEffect transition="in" filter="blinds(horizontal)">
                                      <p:cBhvr>
                                        <p:cTn id="25" dur="500"/>
                                        <p:tgtEl>
                                          <p:spTgt spid="2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(8)</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14</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625755" y="5909118"/>
            <a:ext cx="690632" cy="690632"/>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3" y="1027617"/>
            <a:ext cx="8942313" cy="512250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lgn="just">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服勤辦法第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條第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項第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款及第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款規定，有無適用之優先順序？</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服勤辦法第</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款規定已就實務上常見之急迫性及人力臨時調度困難等情形，予以彈性放寬為連續</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日不受每日辦公時數（含延長辦公時數）上限</a:t>
            </a:r>
            <a:r>
              <a:rPr lang="en-US" altLang="zh-TW" sz="2400" dirty="0">
                <a:latin typeface="微軟正黑體" panose="020B0604030504040204" pitchFamily="34" charset="-120"/>
                <a:ea typeface="微軟正黑體" panose="020B0604030504040204" pitchFamily="34" charset="-120"/>
              </a:rPr>
              <a:t>14</a:t>
            </a:r>
            <a:r>
              <a:rPr lang="zh-TW" altLang="en-US" sz="2400" dirty="0">
                <a:latin typeface="微軟正黑體" panose="020B0604030504040204" pitchFamily="34" charset="-120"/>
                <a:ea typeface="微軟正黑體" panose="020B0604030504040204" pitchFamily="34" charset="-120"/>
              </a:rPr>
              <a:t>小時之限制，惟每月延長辦公時數仍不得超過</a:t>
            </a:r>
            <a:r>
              <a:rPr lang="en-US" altLang="zh-TW" sz="2400" dirty="0">
                <a:latin typeface="微軟正黑體" panose="020B0604030504040204" pitchFamily="34" charset="-120"/>
                <a:ea typeface="微軟正黑體" panose="020B0604030504040204" pitchFamily="34" charset="-120"/>
              </a:rPr>
              <a:t>80</a:t>
            </a:r>
            <a:r>
              <a:rPr lang="zh-TW" altLang="en-US" sz="2400" dirty="0">
                <a:latin typeface="微軟正黑體" panose="020B0604030504040204" pitchFamily="34" charset="-120"/>
                <a:ea typeface="微軟正黑體" panose="020B0604030504040204" pitchFamily="34" charset="-120"/>
              </a:rPr>
              <a:t>小時。</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服勤辦法第</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項第</a:t>
            </a:r>
            <a:r>
              <a:rPr lang="en-US" altLang="zh-TW" sz="2400" dirty="0">
                <a:latin typeface="微軟正黑體" panose="020B0604030504040204" pitchFamily="34" charset="-120"/>
                <a:ea typeface="微軟正黑體" panose="020B0604030504040204" pitchFamily="34" charset="-120"/>
              </a:rPr>
              <a:t>2</a:t>
            </a:r>
            <a:r>
              <a:rPr lang="zh-TW" altLang="en-US" sz="2400" dirty="0">
                <a:latin typeface="微軟正黑體" panose="020B0604030504040204" pitchFamily="34" charset="-120"/>
                <a:ea typeface="微軟正黑體" panose="020B0604030504040204" pitchFamily="34" charset="-120"/>
              </a:rPr>
              <a:t>款規定延長辦公時數以每</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個月不超過</a:t>
            </a:r>
            <a:r>
              <a:rPr lang="en-US" altLang="zh-TW" sz="2400" dirty="0">
                <a:latin typeface="微軟正黑體" panose="020B0604030504040204" pitchFamily="34" charset="-120"/>
                <a:ea typeface="微軟正黑體" panose="020B0604030504040204" pitchFamily="34" charset="-120"/>
              </a:rPr>
              <a:t>240</a:t>
            </a:r>
            <a:r>
              <a:rPr lang="zh-TW" altLang="en-US" sz="2400" dirty="0">
                <a:latin typeface="微軟正黑體" panose="020B0604030504040204" pitchFamily="34" charset="-120"/>
                <a:ea typeface="微軟正黑體" panose="020B0604030504040204" pitchFamily="34" charset="-120"/>
              </a:rPr>
              <a:t>小時控管，不受每月延長辦公時數上限</a:t>
            </a:r>
            <a:r>
              <a:rPr lang="en-US" altLang="zh-TW" sz="2400" dirty="0">
                <a:latin typeface="微軟正黑體" panose="020B0604030504040204" pitchFamily="34" charset="-120"/>
                <a:ea typeface="微軟正黑體" panose="020B0604030504040204" pitchFamily="34" charset="-120"/>
              </a:rPr>
              <a:t>80</a:t>
            </a:r>
            <a:r>
              <a:rPr lang="zh-TW" altLang="en-US" sz="2400" dirty="0">
                <a:latin typeface="微軟正黑體" panose="020B0604030504040204" pitchFamily="34" charset="-120"/>
                <a:ea typeface="微軟正黑體" panose="020B0604030504040204" pitchFamily="34" charset="-120"/>
              </a:rPr>
              <a:t>小時之限制，</a:t>
            </a:r>
            <a:r>
              <a:rPr lang="zh-TW" altLang="en-US" sz="2400" dirty="0">
                <a:solidFill>
                  <a:srgbClr val="FF0000"/>
                </a:solidFill>
                <a:latin typeface="微軟正黑體" panose="020B0604030504040204" pitchFamily="34" charset="-120"/>
                <a:ea typeface="微軟正黑體" panose="020B0604030504040204" pitchFamily="34" charset="-120"/>
              </a:rPr>
              <a:t>可能致生短期間內人員高工時之情形，對公務員健康權不無影響，爰此款規定之適用前提，亦限制必須係為辦理特殊重大專案業務確有需要時，且經主管機關同意</a:t>
            </a:r>
            <a:r>
              <a:rPr lang="zh-TW" altLang="en-US" sz="2400" dirty="0">
                <a:latin typeface="微軟正黑體" panose="020B0604030504040204" pitchFamily="34" charset="-120"/>
                <a:ea typeface="微軟正黑體" panose="020B0604030504040204" pitchFamily="34" charset="-120"/>
              </a:rPr>
              <a:t>，方得適用。</a:t>
            </a:r>
            <a:endParaRPr lang="en-US" altLang="zh-TW" sz="2400" dirty="0">
              <a:latin typeface="微軟正黑體" panose="020B0604030504040204" pitchFamily="34" charset="-120"/>
              <a:ea typeface="微軟正黑體" panose="020B0604030504040204" pitchFamily="34" charset="-120"/>
            </a:endParaRPr>
          </a:p>
          <a:p>
            <a:pPr marL="0" indent="0">
              <a:lnSpc>
                <a:spcPct val="100000"/>
              </a:lnSpc>
              <a:spcBef>
                <a:spcPts val="0"/>
              </a:spcBef>
              <a:buSzPct val="100000"/>
              <a:buNone/>
              <a:defRPr/>
            </a:pPr>
            <a:endParaRPr lang="en-US" altLang="zh-TW" sz="2400" dirty="0">
              <a:highlight>
                <a:srgbClr val="FFFF00"/>
              </a:highlight>
              <a:latin typeface="微軟正黑體" panose="020B0604030504040204" pitchFamily="34" charset="-120"/>
              <a:ea typeface="微軟正黑體" panose="020B0604030504040204" pitchFamily="34" charset="-120"/>
            </a:endParaRPr>
          </a:p>
          <a:p>
            <a:pPr marL="0" indent="0">
              <a:lnSpc>
                <a:spcPct val="100000"/>
              </a:lnSpc>
              <a:spcBef>
                <a:spcPts val="0"/>
              </a:spcBef>
              <a:buSzPct val="100000"/>
              <a:buNone/>
              <a:defRPr/>
            </a:pPr>
            <a:r>
              <a:rPr lang="zh-TW" altLang="en-US" sz="2400" dirty="0">
                <a:highlight>
                  <a:srgbClr val="FFFF00"/>
                </a:highlight>
                <a:latin typeface="微軟正黑體" panose="020B0604030504040204" pitchFamily="34" charset="-120"/>
                <a:ea typeface="微軟正黑體" panose="020B0604030504040204" pitchFamily="34" charset="-120"/>
              </a:rPr>
              <a:t>（續下頁）</a:t>
            </a:r>
            <a:endParaRPr lang="en-US" altLang="zh-TW" sz="2400" dirty="0">
              <a:highlight>
                <a:srgbClr val="FFFF00"/>
              </a:highlight>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3(1)</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42809981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4">
                                            <p:txEl>
                                              <p:pRg st="5" end="5"/>
                                            </p:txEl>
                                          </p:spTgt>
                                        </p:tgtEl>
                                        <p:attrNameLst>
                                          <p:attrName>style.visibility</p:attrName>
                                        </p:attrNameLst>
                                      </p:cBhvr>
                                      <p:to>
                                        <p:strVal val="visible"/>
                                      </p:to>
                                    </p:set>
                                    <p:animEffect transition="in" filter="blinds(horizontal)">
                                      <p:cBhvr>
                                        <p:cTn id="25"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(9)</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15</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38606" y="5660799"/>
            <a:ext cx="877781" cy="877781"/>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3" y="1027617"/>
            <a:ext cx="8942313" cy="512250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50000"/>
              </a:lnSpc>
              <a:spcBef>
                <a:spcPts val="0"/>
              </a:spcBef>
              <a:buSzPct val="100000"/>
              <a:buFont typeface="+mj-lt"/>
              <a:buAutoNum type="arabicPeriod" startAt="3"/>
              <a:defRPr/>
            </a:pPr>
            <a:r>
              <a:rPr lang="zh-TW" altLang="en-US" sz="2400" dirty="0">
                <a:latin typeface="微軟正黑體" panose="020B0604030504040204" pitchFamily="34" charset="-120"/>
                <a:ea typeface="微軟正黑體" panose="020B0604030504040204" pitchFamily="34" charset="-120"/>
              </a:rPr>
              <a:t>是服勤辦法第</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款及第</a:t>
            </a:r>
            <a:r>
              <a:rPr lang="en-US" altLang="zh-TW" sz="2400" dirty="0">
                <a:latin typeface="微軟正黑體" panose="020B0604030504040204" pitchFamily="34" charset="-120"/>
                <a:ea typeface="微軟正黑體" panose="020B0604030504040204" pitchFamily="34" charset="-120"/>
              </a:rPr>
              <a:t>2</a:t>
            </a:r>
            <a:r>
              <a:rPr lang="zh-TW" altLang="en-US" sz="2400" dirty="0">
                <a:latin typeface="微軟正黑體" panose="020B0604030504040204" pitchFamily="34" charset="-120"/>
                <a:ea typeface="微軟正黑體" panose="020B0604030504040204" pitchFamily="34" charset="-120"/>
              </a:rPr>
              <a:t>款規定，</a:t>
            </a:r>
            <a:r>
              <a:rPr lang="zh-TW" altLang="en-US" sz="2400" b="1" dirty="0">
                <a:solidFill>
                  <a:srgbClr val="FF0000"/>
                </a:solidFill>
                <a:latin typeface="微軟正黑體" panose="020B0604030504040204" pitchFamily="34" charset="-120"/>
                <a:ea typeface="微軟正黑體" panose="020B0604030504040204" pitchFamily="34" charset="-120"/>
              </a:rPr>
              <a:t>並無規定適用之優先順序，由各機關（構）依業務特性審酌運用之</a:t>
            </a:r>
            <a:r>
              <a:rPr lang="zh-TW" altLang="en-US" sz="2400" dirty="0">
                <a:latin typeface="微軟正黑體" panose="020B0604030504040204" pitchFamily="34" charset="-120"/>
                <a:ea typeface="微軟正黑體" panose="020B0604030504040204" pitchFamily="34" charset="-120"/>
              </a:rPr>
              <a:t>。惟各主管機關依服勤辦法第</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項第</a:t>
            </a:r>
            <a:r>
              <a:rPr lang="en-US" altLang="zh-TW" sz="2400" dirty="0">
                <a:latin typeface="微軟正黑體" panose="020B0604030504040204" pitchFamily="34" charset="-120"/>
                <a:ea typeface="微軟正黑體" panose="020B0604030504040204" pitchFamily="34" charset="-120"/>
              </a:rPr>
              <a:t>2</a:t>
            </a:r>
            <a:r>
              <a:rPr lang="zh-TW" altLang="en-US" sz="2400" dirty="0">
                <a:latin typeface="微軟正黑體" panose="020B0604030504040204" pitchFamily="34" charset="-120"/>
                <a:ea typeface="微軟正黑體" panose="020B0604030504040204" pitchFamily="34" charset="-120"/>
              </a:rPr>
              <a:t>款規定行使同意權時，應衡酌個案之特殊性及相關人員近幾個月份之加班時數審慎評估之。</a:t>
            </a:r>
            <a:r>
              <a:rPr lang="zh-TW" altLang="en-US" sz="2400" dirty="0">
                <a:solidFill>
                  <a:srgbClr val="FF0000"/>
                </a:solidFill>
                <a:latin typeface="微軟正黑體" panose="020B0604030504040204" pitchFamily="34" charset="-120"/>
                <a:ea typeface="微軟正黑體" panose="020B0604030504040204" pitchFamily="34" charset="-120"/>
              </a:rPr>
              <a:t>如經評估得適用服勤辦法第</a:t>
            </a:r>
            <a:r>
              <a:rPr lang="en-US" altLang="zh-TW" sz="2400" dirty="0">
                <a:solidFill>
                  <a:srgbClr val="FF0000"/>
                </a:solidFill>
                <a:latin typeface="微軟正黑體" panose="020B0604030504040204" pitchFamily="34" charset="-120"/>
                <a:ea typeface="微軟正黑體" panose="020B0604030504040204" pitchFamily="34" charset="-120"/>
              </a:rPr>
              <a:t>4</a:t>
            </a:r>
            <a:r>
              <a:rPr lang="zh-TW" altLang="en-US" sz="2400" dirty="0">
                <a:solidFill>
                  <a:srgbClr val="FF0000"/>
                </a:solidFill>
                <a:latin typeface="微軟正黑體" panose="020B0604030504040204" pitchFamily="34" charset="-120"/>
                <a:ea typeface="微軟正黑體" panose="020B0604030504040204" pitchFamily="34" charset="-120"/>
              </a:rPr>
              <a:t>條第</a:t>
            </a:r>
            <a:r>
              <a:rPr lang="en-US" altLang="zh-TW" sz="2400" dirty="0">
                <a:solidFill>
                  <a:srgbClr val="FF0000"/>
                </a:solidFill>
                <a:latin typeface="微軟正黑體" panose="020B0604030504040204" pitchFamily="34" charset="-120"/>
                <a:ea typeface="微軟正黑體" panose="020B0604030504040204" pitchFamily="34" charset="-120"/>
              </a:rPr>
              <a:t>1</a:t>
            </a:r>
            <a:r>
              <a:rPr lang="zh-TW" altLang="en-US" sz="2400" dirty="0">
                <a:solidFill>
                  <a:srgbClr val="FF0000"/>
                </a:solidFill>
                <a:latin typeface="微軟正黑體" panose="020B0604030504040204" pitchFamily="34" charset="-120"/>
                <a:ea typeface="微軟正黑體" panose="020B0604030504040204" pitchFamily="34" charset="-120"/>
              </a:rPr>
              <a:t>項第</a:t>
            </a:r>
            <a:r>
              <a:rPr lang="en-US" altLang="zh-TW" sz="2400" dirty="0">
                <a:solidFill>
                  <a:srgbClr val="FF0000"/>
                </a:solidFill>
                <a:latin typeface="微軟正黑體" panose="020B0604030504040204" pitchFamily="34" charset="-120"/>
                <a:ea typeface="微軟正黑體" panose="020B0604030504040204" pitchFamily="34" charset="-120"/>
              </a:rPr>
              <a:t>1</a:t>
            </a:r>
            <a:r>
              <a:rPr lang="zh-TW" altLang="en-US" sz="2400" dirty="0">
                <a:solidFill>
                  <a:srgbClr val="FF0000"/>
                </a:solidFill>
                <a:latin typeface="微軟正黑體" panose="020B0604030504040204" pitchFamily="34" charset="-120"/>
                <a:ea typeface="微軟正黑體" panose="020B0604030504040204" pitchFamily="34" charset="-120"/>
              </a:rPr>
              <a:t>款規定，以連續</a:t>
            </a:r>
            <a:r>
              <a:rPr lang="en-US" altLang="zh-TW" sz="2400" dirty="0">
                <a:solidFill>
                  <a:srgbClr val="FF0000"/>
                </a:solidFill>
                <a:latin typeface="微軟正黑體" panose="020B0604030504040204" pitchFamily="34" charset="-120"/>
                <a:ea typeface="微軟正黑體" panose="020B0604030504040204" pitchFamily="34" charset="-120"/>
              </a:rPr>
              <a:t>3</a:t>
            </a:r>
            <a:r>
              <a:rPr lang="zh-TW" altLang="en-US" sz="2400" dirty="0">
                <a:solidFill>
                  <a:srgbClr val="FF0000"/>
                </a:solidFill>
                <a:latin typeface="微軟正黑體" panose="020B0604030504040204" pitchFamily="34" charset="-120"/>
                <a:ea typeface="微軟正黑體" panose="020B0604030504040204" pitchFamily="34" charset="-120"/>
              </a:rPr>
              <a:t>日不受每日辦公時數（含延長辦公時數）</a:t>
            </a:r>
            <a:r>
              <a:rPr lang="en-US" altLang="zh-TW" sz="2400" dirty="0">
                <a:solidFill>
                  <a:srgbClr val="FF0000"/>
                </a:solidFill>
                <a:latin typeface="微軟正黑體" panose="020B0604030504040204" pitchFamily="34" charset="-120"/>
                <a:ea typeface="微軟正黑體" panose="020B0604030504040204" pitchFamily="34" charset="-120"/>
              </a:rPr>
              <a:t>14</a:t>
            </a:r>
            <a:r>
              <a:rPr lang="zh-TW" altLang="en-US" sz="2400" dirty="0">
                <a:solidFill>
                  <a:srgbClr val="FF0000"/>
                </a:solidFill>
                <a:latin typeface="微軟正黑體" panose="020B0604030504040204" pitchFamily="34" charset="-120"/>
                <a:ea typeface="微軟正黑體" panose="020B0604030504040204" pitchFamily="34" charset="-120"/>
              </a:rPr>
              <a:t>小時上限辦理即可因應，可建議所屬機關依第</a:t>
            </a:r>
            <a:r>
              <a:rPr lang="en-US" altLang="zh-TW" sz="2400" dirty="0">
                <a:solidFill>
                  <a:srgbClr val="FF0000"/>
                </a:solidFill>
                <a:latin typeface="微軟正黑體" panose="020B0604030504040204" pitchFamily="34" charset="-120"/>
                <a:ea typeface="微軟正黑體" panose="020B0604030504040204" pitchFamily="34" charset="-120"/>
              </a:rPr>
              <a:t>1</a:t>
            </a:r>
            <a:r>
              <a:rPr lang="zh-TW" altLang="en-US" sz="2400" dirty="0">
                <a:solidFill>
                  <a:srgbClr val="FF0000"/>
                </a:solidFill>
                <a:latin typeface="微軟正黑體" panose="020B0604030504040204" pitchFamily="34" charset="-120"/>
                <a:ea typeface="微軟正黑體" panose="020B0604030504040204" pitchFamily="34" charset="-120"/>
              </a:rPr>
              <a:t>款規定辦理，並受每月延長辦公時數不得超過</a:t>
            </a:r>
            <a:r>
              <a:rPr lang="en-US" altLang="zh-TW" sz="2400" dirty="0">
                <a:solidFill>
                  <a:srgbClr val="FF0000"/>
                </a:solidFill>
                <a:latin typeface="微軟正黑體" panose="020B0604030504040204" pitchFamily="34" charset="-120"/>
                <a:ea typeface="微軟正黑體" panose="020B0604030504040204" pitchFamily="34" charset="-120"/>
              </a:rPr>
              <a:t>80</a:t>
            </a:r>
            <a:r>
              <a:rPr lang="zh-TW" altLang="en-US" sz="2400" dirty="0">
                <a:solidFill>
                  <a:srgbClr val="FF0000"/>
                </a:solidFill>
                <a:latin typeface="微軟正黑體" panose="020B0604030504040204" pitchFamily="34" charset="-120"/>
                <a:ea typeface="微軟正黑體" panose="020B0604030504040204" pitchFamily="34" charset="-120"/>
              </a:rPr>
              <a:t>小時之限制</a:t>
            </a:r>
            <a:r>
              <a:rPr lang="zh-TW" altLang="en-US" sz="2400" dirty="0">
                <a:latin typeface="微軟正黑體" panose="020B0604030504040204" pitchFamily="34" charset="-120"/>
                <a:ea typeface="微軟正黑體" panose="020B0604030504040204" pitchFamily="34" charset="-120"/>
              </a:rPr>
              <a:t>。</a:t>
            </a: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3(2)</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1913967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blinds(horizontal)">
                                      <p:cBhvr>
                                        <p:cTn id="12"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(10)</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16</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625755" y="5909118"/>
            <a:ext cx="690632" cy="690632"/>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3" y="1027617"/>
            <a:ext cx="8942313" cy="512250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lgn="just">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服勤辦法延長辦公時數之例外規定需報主管機關同意或備查之機制，可否再授權？又如各主管機關因應業務需要須適用此規定，相關程序為何？</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考量工時之例外規定本即應有嚴格之適用基礎，爰賦予主管機關對其所屬機關（構）勤休制度監督權，俾確保所屬機關（構）指派同仁延長辦公（加班）之妥適性，爰</a:t>
            </a:r>
            <a:r>
              <a:rPr lang="zh-TW" altLang="en-US" sz="2400" b="1" dirty="0">
                <a:solidFill>
                  <a:srgbClr val="FF0000"/>
                </a:solidFill>
                <a:latin typeface="微軟正黑體" panose="020B0604030504040204" pitchFamily="34" charset="-120"/>
                <a:ea typeface="微軟正黑體" panose="020B0604030504040204" pitchFamily="34" charset="-120"/>
              </a:rPr>
              <a:t>相關行政流程之規定不得再授權所屬機關</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各主管機關如需適用服勤辦法第</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條所定之延長辦公時數例外規定，除依該條第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項第</a:t>
            </a:r>
            <a:r>
              <a:rPr lang="en-US" altLang="zh-TW" sz="2400" dirty="0">
                <a:latin typeface="微軟正黑體" panose="020B0604030504040204" pitchFamily="34" charset="-120"/>
                <a:ea typeface="微軟正黑體" panose="020B0604030504040204" pitchFamily="34" charset="-120"/>
              </a:rPr>
              <a:t>2</a:t>
            </a:r>
            <a:r>
              <a:rPr lang="zh-TW" altLang="en-US" sz="2400" dirty="0">
                <a:latin typeface="微軟正黑體" panose="020B0604030504040204" pitchFamily="34" charset="-120"/>
                <a:ea typeface="微軟正黑體" panose="020B0604030504040204" pitchFamily="34" charset="-120"/>
              </a:rPr>
              <a:t>款規定（延長辦公時數以每</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a:t>
            </a:r>
            <a:r>
              <a:rPr lang="en-US" altLang="zh-TW" sz="2400" dirty="0">
                <a:latin typeface="微軟正黑體" panose="020B0604030504040204" pitchFamily="34" charset="-120"/>
                <a:ea typeface="微軟正黑體" panose="020B0604030504040204" pitchFamily="34" charset="-120"/>
              </a:rPr>
              <a:t>240</a:t>
            </a:r>
            <a:r>
              <a:rPr lang="zh-TW" altLang="en-US" sz="2400" dirty="0">
                <a:latin typeface="微軟正黑體" panose="020B0604030504040204" pitchFamily="34" charset="-120"/>
                <a:ea typeface="微軟正黑體" panose="020B0604030504040204" pitchFamily="34" charset="-120"/>
              </a:rPr>
              <a:t>小時控管）須報行政院同意外，因其本身即為主管機關，</a:t>
            </a:r>
            <a:r>
              <a:rPr lang="zh-TW" altLang="en-US" sz="2400" b="1" dirty="0">
                <a:solidFill>
                  <a:srgbClr val="FF0000"/>
                </a:solidFill>
                <a:latin typeface="微軟正黑體" panose="020B0604030504040204" pitchFamily="34" charset="-120"/>
                <a:ea typeface="微軟正黑體" panose="020B0604030504040204" pitchFamily="34" charset="-120"/>
              </a:rPr>
              <a:t>自得本於權責經由內部簽核方式辦理，並應確實管理內部差勤資料，以備相關機關於需要時隨時可調閱檢查</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8893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(11)</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17</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220350" y="5577829"/>
            <a:ext cx="920073" cy="920073"/>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3" y="1027617"/>
            <a:ext cx="8942313" cy="4602474"/>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lgn="just">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rPr>
              <a:t>辦理季節性、週期性工作之延長辦公時數，於延長期限屆滿後，是否有再次延長之空間？</a:t>
            </a:r>
            <a:endParaRPr lang="en-US" altLang="zh-TW" b="1" dirty="0">
              <a:solidFill>
                <a:srgbClr val="0070C0"/>
              </a:solidFill>
              <a:latin typeface="微軟正黑體" panose="020B0604030504040204" pitchFamily="34" charset="-120"/>
              <a:ea typeface="微軟正黑體" panose="020B0604030504040204" pitchFamily="34" charset="-120"/>
            </a:endParaRPr>
          </a:p>
          <a:p>
            <a:pPr marL="803275" indent="-803275" algn="just">
              <a:lnSpc>
                <a:spcPct val="150000"/>
              </a:lnSpc>
              <a:spcBef>
                <a:spcPts val="0"/>
              </a:spcBef>
              <a:spcAft>
                <a:spcPts val="600"/>
              </a:spcAft>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sz="2400" dirty="0">
                <a:latin typeface="微軟正黑體" panose="020B0604030504040204" pitchFamily="34" charset="-120"/>
                <a:ea typeface="微軟正黑體" panose="020B0604030504040204" pitchFamily="34" charset="-120"/>
              </a:rPr>
              <a:t>考量季節性及週期性工作應屬短期性而有延長辦公時數之必要，該等工作應屬機關年度例行性事項，具有可預期性，自可透過人力盤點、彈性用人、工作流程簡化、資訊化等方式預為因應。因此，</a:t>
            </a:r>
            <a:r>
              <a:rPr lang="zh-TW" altLang="en-US" sz="2400" b="1" dirty="0">
                <a:solidFill>
                  <a:srgbClr val="FF0000"/>
                </a:solidFill>
                <a:latin typeface="微軟正黑體" panose="020B0604030504040204" pitchFamily="34" charset="-120"/>
                <a:ea typeface="微軟正黑體" panose="020B0604030504040204" pitchFamily="34" charset="-120"/>
              </a:rPr>
              <a:t>同一事由仍以</a:t>
            </a:r>
            <a:r>
              <a:rPr lang="en-US" altLang="zh-TW" sz="2400" b="1" dirty="0">
                <a:solidFill>
                  <a:srgbClr val="FF0000"/>
                </a:solidFill>
                <a:latin typeface="微軟正黑體" panose="020B0604030504040204" pitchFamily="34" charset="-120"/>
                <a:ea typeface="微軟正黑體" panose="020B0604030504040204" pitchFamily="34" charset="-120"/>
              </a:rPr>
              <a:t>3</a:t>
            </a:r>
            <a:r>
              <a:rPr lang="zh-TW" altLang="en-US" sz="2400" b="1" dirty="0">
                <a:solidFill>
                  <a:srgbClr val="FF0000"/>
                </a:solidFill>
                <a:latin typeface="微軟正黑體" panose="020B0604030504040204" pitchFamily="34" charset="-120"/>
                <a:ea typeface="微軟正黑體" panose="020B0604030504040204" pitchFamily="34" charset="-120"/>
              </a:rPr>
              <a:t>個月為限</a:t>
            </a:r>
            <a:r>
              <a:rPr lang="zh-TW" altLang="en-US" sz="2400" dirty="0">
                <a:latin typeface="微軟正黑體" panose="020B0604030504040204" pitchFamily="34" charset="-120"/>
                <a:ea typeface="微軟正黑體" panose="020B0604030504040204" pitchFamily="34" charset="-120"/>
              </a:rPr>
              <a:t>。又</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個月係以連續</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個月為一週期，以曆月為單位計算（如自</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日至</a:t>
            </a:r>
            <a:r>
              <a:rPr lang="en-US" altLang="zh-TW" sz="2400" dirty="0">
                <a:latin typeface="微軟正黑體" panose="020B0604030504040204" pitchFamily="34" charset="-120"/>
                <a:ea typeface="微軟正黑體" panose="020B0604030504040204" pitchFamily="34" charset="-120"/>
              </a:rPr>
              <a:t>6</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30</a:t>
            </a:r>
            <a:r>
              <a:rPr lang="zh-TW" altLang="en-US" sz="2400" dirty="0">
                <a:latin typeface="微軟正黑體" panose="020B0604030504040204" pitchFamily="34" charset="-120"/>
                <a:ea typeface="微軟正黑體" panose="020B0604030504040204" pitchFamily="34" charset="-120"/>
              </a:rPr>
              <a:t>日）。</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31660523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(12)</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11" name="矩形 10">
            <a:extLst>
              <a:ext uri="{FF2B5EF4-FFF2-40B4-BE49-F238E27FC236}">
                <a16:creationId xmlns:a16="http://schemas.microsoft.com/office/drawing/2014/main" xmlns="" id="{B2252964-F387-4BEA-84E0-097E72C9E074}"/>
              </a:ext>
            </a:extLst>
          </p:cNvPr>
          <p:cNvSpPr/>
          <p:nvPr/>
        </p:nvSpPr>
        <p:spPr>
          <a:xfrm>
            <a:off x="306779" y="773688"/>
            <a:ext cx="2828307" cy="431692"/>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zh-TW" altLang="en-US" sz="1600" dirty="0">
                <a:latin typeface="微軟正黑體" panose="020B0604030504040204" pitchFamily="34" charset="-120"/>
                <a:ea typeface="微軟正黑體" panose="020B0604030504040204" pitchFamily="34" charset="-120"/>
              </a:rPr>
              <a:t>行政院所屬「輪班制」公務員</a:t>
            </a:r>
            <a:endParaRPr lang="en-US" altLang="zh-TW" sz="1600" dirty="0">
              <a:latin typeface="微軟正黑體" panose="020B0604030504040204" pitchFamily="34" charset="-120"/>
              <a:ea typeface="微軟正黑體" panose="020B0604030504040204" pitchFamily="34" charset="-120"/>
            </a:endParaRPr>
          </a:p>
        </p:txBody>
      </p:sp>
      <p:grpSp>
        <p:nvGrpSpPr>
          <p:cNvPr id="74" name="组合 39">
            <a:extLst>
              <a:ext uri="{FF2B5EF4-FFF2-40B4-BE49-F238E27FC236}">
                <a16:creationId xmlns:a16="http://schemas.microsoft.com/office/drawing/2014/main" xmlns="" id="{EA6229FC-FE6B-40A9-9CB8-ACABA2E16576}"/>
              </a:ext>
            </a:extLst>
          </p:cNvPr>
          <p:cNvGrpSpPr/>
          <p:nvPr/>
        </p:nvGrpSpPr>
        <p:grpSpPr>
          <a:xfrm>
            <a:off x="2177453" y="1883432"/>
            <a:ext cx="1760382" cy="3053176"/>
            <a:chOff x="2719075" y="1766112"/>
            <a:chExt cx="1675000" cy="2557877"/>
          </a:xfrm>
        </p:grpSpPr>
        <p:sp>
          <p:nvSpPr>
            <p:cNvPr id="75" name="Freeform: Shape 12">
              <a:extLst>
                <a:ext uri="{FF2B5EF4-FFF2-40B4-BE49-F238E27FC236}">
                  <a16:creationId xmlns:a16="http://schemas.microsoft.com/office/drawing/2014/main" xmlns="" id="{BD229381-E9EC-4469-8F2D-906C1AC7ED88}"/>
                </a:ext>
              </a:extLst>
            </p:cNvPr>
            <p:cNvSpPr>
              <a:spLocks/>
            </p:cNvSpPr>
            <p:nvPr/>
          </p:nvSpPr>
          <p:spPr bwMode="auto">
            <a:xfrm>
              <a:off x="2719075" y="1766112"/>
              <a:ext cx="1675000" cy="2557877"/>
            </a:xfrm>
            <a:custGeom>
              <a:avLst/>
              <a:gdLst>
                <a:gd name="T0" fmla="*/ 535 w 595"/>
                <a:gd name="T1" fmla="*/ 60 h 919"/>
                <a:gd name="T2" fmla="*/ 359 w 595"/>
                <a:gd name="T3" fmla="*/ 60 h 919"/>
                <a:gd name="T4" fmla="*/ 297 w 595"/>
                <a:gd name="T5" fmla="*/ 0 h 919"/>
                <a:gd name="T6" fmla="*/ 236 w 595"/>
                <a:gd name="T7" fmla="*/ 60 h 919"/>
                <a:gd name="T8" fmla="*/ 59 w 595"/>
                <a:gd name="T9" fmla="*/ 60 h 919"/>
                <a:gd name="T10" fmla="*/ 0 w 595"/>
                <a:gd name="T11" fmla="*/ 120 h 919"/>
                <a:gd name="T12" fmla="*/ 0 w 595"/>
                <a:gd name="T13" fmla="*/ 859 h 919"/>
                <a:gd name="T14" fmla="*/ 59 w 595"/>
                <a:gd name="T15" fmla="*/ 919 h 919"/>
                <a:gd name="T16" fmla="*/ 535 w 595"/>
                <a:gd name="T17" fmla="*/ 919 h 919"/>
                <a:gd name="T18" fmla="*/ 595 w 595"/>
                <a:gd name="T19" fmla="*/ 859 h 919"/>
                <a:gd name="T20" fmla="*/ 595 w 595"/>
                <a:gd name="T21" fmla="*/ 120 h 919"/>
                <a:gd name="T22" fmla="*/ 535 w 595"/>
                <a:gd name="T23" fmla="*/ 60 h 919"/>
                <a:gd name="T24" fmla="*/ 589 w 595"/>
                <a:gd name="T25" fmla="*/ 859 h 919"/>
                <a:gd name="T26" fmla="*/ 535 w 595"/>
                <a:gd name="T27" fmla="*/ 913 h 919"/>
                <a:gd name="T28" fmla="*/ 59 w 595"/>
                <a:gd name="T29" fmla="*/ 913 h 919"/>
                <a:gd name="T30" fmla="*/ 6 w 595"/>
                <a:gd name="T31" fmla="*/ 859 h 919"/>
                <a:gd name="T32" fmla="*/ 6 w 595"/>
                <a:gd name="T33" fmla="*/ 467 h 919"/>
                <a:gd name="T34" fmla="*/ 589 w 595"/>
                <a:gd name="T35" fmla="*/ 467 h 919"/>
                <a:gd name="T36" fmla="*/ 589 w 595"/>
                <a:gd name="T37" fmla="*/ 859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5" h="919">
                  <a:moveTo>
                    <a:pt x="535" y="60"/>
                  </a:moveTo>
                  <a:cubicBezTo>
                    <a:pt x="359" y="60"/>
                    <a:pt x="359" y="60"/>
                    <a:pt x="359" y="60"/>
                  </a:cubicBezTo>
                  <a:cubicBezTo>
                    <a:pt x="330" y="51"/>
                    <a:pt x="307" y="29"/>
                    <a:pt x="297" y="0"/>
                  </a:cubicBezTo>
                  <a:cubicBezTo>
                    <a:pt x="288" y="29"/>
                    <a:pt x="265" y="51"/>
                    <a:pt x="236" y="60"/>
                  </a:cubicBezTo>
                  <a:cubicBezTo>
                    <a:pt x="59" y="60"/>
                    <a:pt x="59" y="60"/>
                    <a:pt x="59" y="60"/>
                  </a:cubicBezTo>
                  <a:cubicBezTo>
                    <a:pt x="27" y="60"/>
                    <a:pt x="0" y="87"/>
                    <a:pt x="0" y="120"/>
                  </a:cubicBezTo>
                  <a:cubicBezTo>
                    <a:pt x="0" y="859"/>
                    <a:pt x="0" y="859"/>
                    <a:pt x="0" y="859"/>
                  </a:cubicBezTo>
                  <a:cubicBezTo>
                    <a:pt x="0" y="892"/>
                    <a:pt x="27" y="919"/>
                    <a:pt x="59" y="919"/>
                  </a:cubicBezTo>
                  <a:cubicBezTo>
                    <a:pt x="535" y="919"/>
                    <a:pt x="535" y="919"/>
                    <a:pt x="535" y="919"/>
                  </a:cubicBezTo>
                  <a:cubicBezTo>
                    <a:pt x="568" y="919"/>
                    <a:pt x="595" y="892"/>
                    <a:pt x="595" y="859"/>
                  </a:cubicBezTo>
                  <a:cubicBezTo>
                    <a:pt x="595" y="120"/>
                    <a:pt x="595" y="120"/>
                    <a:pt x="595" y="120"/>
                  </a:cubicBezTo>
                  <a:cubicBezTo>
                    <a:pt x="595" y="87"/>
                    <a:pt x="568" y="60"/>
                    <a:pt x="535" y="60"/>
                  </a:cubicBezTo>
                  <a:close/>
                  <a:moveTo>
                    <a:pt x="589" y="859"/>
                  </a:moveTo>
                  <a:cubicBezTo>
                    <a:pt x="589" y="889"/>
                    <a:pt x="565" y="913"/>
                    <a:pt x="535" y="913"/>
                  </a:cubicBezTo>
                  <a:cubicBezTo>
                    <a:pt x="59" y="913"/>
                    <a:pt x="59" y="913"/>
                    <a:pt x="59" y="913"/>
                  </a:cubicBezTo>
                  <a:cubicBezTo>
                    <a:pt x="30" y="913"/>
                    <a:pt x="6" y="889"/>
                    <a:pt x="6" y="859"/>
                  </a:cubicBezTo>
                  <a:cubicBezTo>
                    <a:pt x="6" y="467"/>
                    <a:pt x="6" y="467"/>
                    <a:pt x="6" y="467"/>
                  </a:cubicBezTo>
                  <a:cubicBezTo>
                    <a:pt x="589" y="467"/>
                    <a:pt x="589" y="467"/>
                    <a:pt x="589" y="467"/>
                  </a:cubicBezTo>
                  <a:lnTo>
                    <a:pt x="589" y="859"/>
                  </a:lnTo>
                  <a:close/>
                </a:path>
              </a:pathLst>
            </a:custGeom>
            <a:solidFill>
              <a:schemeClr val="accent2"/>
            </a:solidFill>
            <a:ln>
              <a:noFill/>
            </a:ln>
            <a:effectLst/>
          </p:spPr>
          <p:txBody>
            <a:bodyPr vert="horz" wrap="square" lIns="144000" tIns="1908000" rIns="144000" bIns="60960" anchor="t" anchorCtr="1" compatLnSpc="1">
              <a:prstTxWarp prst="textNoShape">
                <a:avLst/>
              </a:prstTxWarp>
              <a:normAutofit/>
            </a:bodyPr>
            <a:lstStyle/>
            <a:p>
              <a:pPr>
                <a:lnSpc>
                  <a:spcPct val="120000"/>
                </a:lnSpc>
              </a:pPr>
              <a:endParaRPr lang="zh-CN" altLang="en-US" sz="1600" dirty="0">
                <a:latin typeface="微軟正黑體" panose="020B0604030504040204" pitchFamily="34" charset="-120"/>
                <a:ea typeface="微軟正黑體" panose="020B0604030504040204" pitchFamily="34" charset="-120"/>
                <a:cs typeface="+mn-ea"/>
                <a:sym typeface="+mn-lt"/>
              </a:endParaRPr>
            </a:p>
          </p:txBody>
        </p:sp>
        <p:sp>
          <p:nvSpPr>
            <p:cNvPr id="76" name="Rectangle 58">
              <a:extLst>
                <a:ext uri="{FF2B5EF4-FFF2-40B4-BE49-F238E27FC236}">
                  <a16:creationId xmlns:a16="http://schemas.microsoft.com/office/drawing/2014/main" xmlns="" id="{D1C3C5B2-74B9-44CB-BBE8-C350B118CA8E}"/>
                </a:ext>
              </a:extLst>
            </p:cNvPr>
            <p:cNvSpPr/>
            <p:nvPr/>
          </p:nvSpPr>
          <p:spPr>
            <a:xfrm>
              <a:off x="3056905" y="2319353"/>
              <a:ext cx="1061829" cy="346249"/>
            </a:xfrm>
            <a:prstGeom prst="rect">
              <a:avLst/>
            </a:prstGeom>
          </p:spPr>
          <p:txBody>
            <a:bodyPr wrap="none">
              <a:noAutofit/>
            </a:bodyPr>
            <a:lstStyle/>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延長辦公時數</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p:txBody>
        </p:sp>
      </p:grpSp>
      <p:grpSp>
        <p:nvGrpSpPr>
          <p:cNvPr id="87" name="群組 86">
            <a:extLst>
              <a:ext uri="{FF2B5EF4-FFF2-40B4-BE49-F238E27FC236}">
                <a16:creationId xmlns:a16="http://schemas.microsoft.com/office/drawing/2014/main" xmlns="" id="{7188789D-70F0-44CB-91B3-D9FC77E04C6D}"/>
              </a:ext>
            </a:extLst>
          </p:cNvPr>
          <p:cNvGrpSpPr/>
          <p:nvPr/>
        </p:nvGrpSpPr>
        <p:grpSpPr>
          <a:xfrm>
            <a:off x="301961" y="1871677"/>
            <a:ext cx="1720417" cy="3084269"/>
            <a:chOff x="5344130" y="773688"/>
            <a:chExt cx="1905207" cy="2977007"/>
          </a:xfrm>
        </p:grpSpPr>
        <p:grpSp>
          <p:nvGrpSpPr>
            <p:cNvPr id="71" name="组合 38">
              <a:extLst>
                <a:ext uri="{FF2B5EF4-FFF2-40B4-BE49-F238E27FC236}">
                  <a16:creationId xmlns:a16="http://schemas.microsoft.com/office/drawing/2014/main" xmlns="" id="{82AD918D-DA15-4514-AD55-07D47A4FC132}"/>
                </a:ext>
              </a:extLst>
            </p:cNvPr>
            <p:cNvGrpSpPr/>
            <p:nvPr/>
          </p:nvGrpSpPr>
          <p:grpSpPr>
            <a:xfrm>
              <a:off x="5344130" y="773688"/>
              <a:ext cx="1905207" cy="2977007"/>
              <a:chOff x="793725" y="1766111"/>
              <a:chExt cx="1636974" cy="2557876"/>
            </a:xfrm>
          </p:grpSpPr>
          <p:sp>
            <p:nvSpPr>
              <p:cNvPr id="72" name="Freeform: Shape 8">
                <a:extLst>
                  <a:ext uri="{FF2B5EF4-FFF2-40B4-BE49-F238E27FC236}">
                    <a16:creationId xmlns:a16="http://schemas.microsoft.com/office/drawing/2014/main" xmlns="" id="{A63DFF9C-141E-4FB2-BBFC-8A7C81533254}"/>
                  </a:ext>
                </a:extLst>
              </p:cNvPr>
              <p:cNvSpPr>
                <a:spLocks/>
              </p:cNvSpPr>
              <p:nvPr/>
            </p:nvSpPr>
            <p:spPr bwMode="auto">
              <a:xfrm>
                <a:off x="793725" y="1766111"/>
                <a:ext cx="1636974" cy="2557876"/>
              </a:xfrm>
              <a:custGeom>
                <a:avLst/>
                <a:gdLst>
                  <a:gd name="T0" fmla="*/ 535 w 595"/>
                  <a:gd name="T1" fmla="*/ 60 h 919"/>
                  <a:gd name="T2" fmla="*/ 359 w 595"/>
                  <a:gd name="T3" fmla="*/ 60 h 919"/>
                  <a:gd name="T4" fmla="*/ 297 w 595"/>
                  <a:gd name="T5" fmla="*/ 0 h 919"/>
                  <a:gd name="T6" fmla="*/ 236 w 595"/>
                  <a:gd name="T7" fmla="*/ 60 h 919"/>
                  <a:gd name="T8" fmla="*/ 59 w 595"/>
                  <a:gd name="T9" fmla="*/ 60 h 919"/>
                  <a:gd name="T10" fmla="*/ 0 w 595"/>
                  <a:gd name="T11" fmla="*/ 120 h 919"/>
                  <a:gd name="T12" fmla="*/ 0 w 595"/>
                  <a:gd name="T13" fmla="*/ 859 h 919"/>
                  <a:gd name="T14" fmla="*/ 59 w 595"/>
                  <a:gd name="T15" fmla="*/ 919 h 919"/>
                  <a:gd name="T16" fmla="*/ 535 w 595"/>
                  <a:gd name="T17" fmla="*/ 919 h 919"/>
                  <a:gd name="T18" fmla="*/ 595 w 595"/>
                  <a:gd name="T19" fmla="*/ 859 h 919"/>
                  <a:gd name="T20" fmla="*/ 595 w 595"/>
                  <a:gd name="T21" fmla="*/ 120 h 919"/>
                  <a:gd name="T22" fmla="*/ 535 w 595"/>
                  <a:gd name="T23" fmla="*/ 60 h 919"/>
                  <a:gd name="T24" fmla="*/ 589 w 595"/>
                  <a:gd name="T25" fmla="*/ 859 h 919"/>
                  <a:gd name="T26" fmla="*/ 535 w 595"/>
                  <a:gd name="T27" fmla="*/ 913 h 919"/>
                  <a:gd name="T28" fmla="*/ 59 w 595"/>
                  <a:gd name="T29" fmla="*/ 913 h 919"/>
                  <a:gd name="T30" fmla="*/ 6 w 595"/>
                  <a:gd name="T31" fmla="*/ 859 h 919"/>
                  <a:gd name="T32" fmla="*/ 6 w 595"/>
                  <a:gd name="T33" fmla="*/ 467 h 919"/>
                  <a:gd name="T34" fmla="*/ 589 w 595"/>
                  <a:gd name="T35" fmla="*/ 467 h 919"/>
                  <a:gd name="T36" fmla="*/ 589 w 595"/>
                  <a:gd name="T37" fmla="*/ 859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5" h="919">
                    <a:moveTo>
                      <a:pt x="535" y="60"/>
                    </a:moveTo>
                    <a:cubicBezTo>
                      <a:pt x="359" y="60"/>
                      <a:pt x="359" y="60"/>
                      <a:pt x="359" y="60"/>
                    </a:cubicBezTo>
                    <a:cubicBezTo>
                      <a:pt x="330" y="51"/>
                      <a:pt x="307" y="29"/>
                      <a:pt x="297" y="0"/>
                    </a:cubicBezTo>
                    <a:cubicBezTo>
                      <a:pt x="288" y="29"/>
                      <a:pt x="265" y="51"/>
                      <a:pt x="236" y="60"/>
                    </a:cubicBezTo>
                    <a:cubicBezTo>
                      <a:pt x="59" y="60"/>
                      <a:pt x="59" y="60"/>
                      <a:pt x="59" y="60"/>
                    </a:cubicBezTo>
                    <a:cubicBezTo>
                      <a:pt x="27" y="60"/>
                      <a:pt x="0" y="87"/>
                      <a:pt x="0" y="120"/>
                    </a:cubicBezTo>
                    <a:cubicBezTo>
                      <a:pt x="0" y="859"/>
                      <a:pt x="0" y="859"/>
                      <a:pt x="0" y="859"/>
                    </a:cubicBezTo>
                    <a:cubicBezTo>
                      <a:pt x="0" y="892"/>
                      <a:pt x="27" y="919"/>
                      <a:pt x="59" y="919"/>
                    </a:cubicBezTo>
                    <a:cubicBezTo>
                      <a:pt x="535" y="919"/>
                      <a:pt x="535" y="919"/>
                      <a:pt x="535" y="919"/>
                    </a:cubicBezTo>
                    <a:cubicBezTo>
                      <a:pt x="568" y="919"/>
                      <a:pt x="595" y="892"/>
                      <a:pt x="595" y="859"/>
                    </a:cubicBezTo>
                    <a:cubicBezTo>
                      <a:pt x="595" y="120"/>
                      <a:pt x="595" y="120"/>
                      <a:pt x="595" y="120"/>
                    </a:cubicBezTo>
                    <a:cubicBezTo>
                      <a:pt x="595" y="87"/>
                      <a:pt x="568" y="60"/>
                      <a:pt x="535" y="60"/>
                    </a:cubicBezTo>
                    <a:close/>
                    <a:moveTo>
                      <a:pt x="589" y="859"/>
                    </a:moveTo>
                    <a:cubicBezTo>
                      <a:pt x="589" y="889"/>
                      <a:pt x="565" y="913"/>
                      <a:pt x="535" y="913"/>
                    </a:cubicBezTo>
                    <a:cubicBezTo>
                      <a:pt x="59" y="913"/>
                      <a:pt x="59" y="913"/>
                      <a:pt x="59" y="913"/>
                    </a:cubicBezTo>
                    <a:cubicBezTo>
                      <a:pt x="30" y="913"/>
                      <a:pt x="6" y="889"/>
                      <a:pt x="6" y="859"/>
                    </a:cubicBezTo>
                    <a:cubicBezTo>
                      <a:pt x="6" y="467"/>
                      <a:pt x="6" y="467"/>
                      <a:pt x="6" y="467"/>
                    </a:cubicBezTo>
                    <a:cubicBezTo>
                      <a:pt x="589" y="467"/>
                      <a:pt x="589" y="467"/>
                      <a:pt x="589" y="467"/>
                    </a:cubicBezTo>
                    <a:lnTo>
                      <a:pt x="589" y="859"/>
                    </a:lnTo>
                    <a:close/>
                  </a:path>
                </a:pathLst>
              </a:custGeom>
              <a:solidFill>
                <a:schemeClr val="accent1"/>
              </a:solidFill>
              <a:ln>
                <a:noFill/>
              </a:ln>
              <a:effectLst/>
            </p:spPr>
            <p:txBody>
              <a:bodyPr vert="horz" wrap="square" lIns="144000" tIns="1908000" rIns="144000" bIns="60960" anchor="t" anchorCtr="1" compatLnSpc="1">
                <a:prstTxWarp prst="textNoShape">
                  <a:avLst/>
                </a:prstTxWarp>
                <a:normAutofit/>
              </a:bodyPr>
              <a:lstStyle/>
              <a:p>
                <a:pPr algn="ctr">
                  <a:lnSpc>
                    <a:spcPct val="120000"/>
                  </a:lnSpc>
                </a:pPr>
                <a:endParaRPr lang="zh-CN" altLang="en-US" dirty="0">
                  <a:latin typeface="微軟正黑體" panose="020B0604030504040204" pitchFamily="34" charset="-120"/>
                  <a:ea typeface="微軟正黑體" panose="020B0604030504040204" pitchFamily="34" charset="-120"/>
                  <a:cs typeface="+mn-ea"/>
                  <a:sym typeface="+mn-lt"/>
                </a:endParaRPr>
              </a:p>
            </p:txBody>
          </p:sp>
          <p:sp>
            <p:nvSpPr>
              <p:cNvPr id="73" name="Rectangle 55">
                <a:extLst>
                  <a:ext uri="{FF2B5EF4-FFF2-40B4-BE49-F238E27FC236}">
                    <a16:creationId xmlns:a16="http://schemas.microsoft.com/office/drawing/2014/main" xmlns="" id="{46570433-FE40-4863-A029-AAC3493753FC}"/>
                  </a:ext>
                </a:extLst>
              </p:cNvPr>
              <p:cNvSpPr/>
              <p:nvPr/>
            </p:nvSpPr>
            <p:spPr>
              <a:xfrm>
                <a:off x="809235" y="2159560"/>
                <a:ext cx="1572585" cy="729511"/>
              </a:xfrm>
              <a:prstGeom prst="rect">
                <a:avLst/>
              </a:prstGeom>
            </p:spPr>
            <p:txBody>
              <a:bodyPr wrap="none">
                <a:noAutofit/>
              </a:bodyPr>
              <a:lstStyle/>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辦公時數</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依輪班輪休</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制度排定</a:t>
                </a:r>
                <a:endParaRPr lang="zh-CN" altLang="en-US" sz="2000" b="1" dirty="0">
                  <a:solidFill>
                    <a:schemeClr val="bg1"/>
                  </a:solidFill>
                  <a:latin typeface="微軟正黑體" panose="020B0604030504040204" pitchFamily="34" charset="-120"/>
                  <a:ea typeface="微軟正黑體" panose="020B0604030504040204" pitchFamily="34" charset="-120"/>
                  <a:cs typeface="+mn-ea"/>
                  <a:sym typeface="+mn-lt"/>
                </a:endParaRPr>
              </a:p>
            </p:txBody>
          </p:sp>
        </p:grpSp>
        <p:sp>
          <p:nvSpPr>
            <p:cNvPr id="84" name="文字方塊 83">
              <a:extLst>
                <a:ext uri="{FF2B5EF4-FFF2-40B4-BE49-F238E27FC236}">
                  <a16:creationId xmlns:a16="http://schemas.microsoft.com/office/drawing/2014/main" xmlns="" id="{2C0035C8-94DD-4FA5-9A53-548270B55A1B}"/>
                </a:ext>
              </a:extLst>
            </p:cNvPr>
            <p:cNvSpPr txBox="1"/>
            <p:nvPr/>
          </p:nvSpPr>
          <p:spPr>
            <a:xfrm>
              <a:off x="5509395" y="2358501"/>
              <a:ext cx="1649762" cy="1294990"/>
            </a:xfrm>
            <a:prstGeom prst="rect">
              <a:avLst/>
            </a:prstGeom>
            <a:noFill/>
          </p:spPr>
          <p:txBody>
            <a:bodyPr wrap="square" rtlCol="0">
              <a:spAutoFit/>
            </a:bodyPr>
            <a:lstStyle/>
            <a:p>
              <a:pPr algn="just" hangingPunct="0">
                <a:lnSpc>
                  <a:spcPts val="2500"/>
                </a:lnSpc>
              </a:pPr>
              <a:r>
                <a:rPr lang="zh-TW" altLang="en-US" sz="1400" dirty="0">
                  <a:latin typeface="微軟正黑體" panose="020B0604030504040204" pitchFamily="34" charset="-120"/>
                  <a:ea typeface="微軟正黑體" panose="020B0604030504040204" pitchFamily="34" charset="-120"/>
                </a:rPr>
                <a:t>正常辦公時數連同延長辦公時數，每日不得超過</a:t>
              </a:r>
              <a:r>
                <a:rPr lang="en-US" altLang="zh-TW" sz="1400" b="1" dirty="0">
                  <a:solidFill>
                    <a:srgbClr val="C00000"/>
                  </a:solidFill>
                  <a:latin typeface="微軟正黑體" panose="020B0604030504040204" pitchFamily="34" charset="-120"/>
                  <a:ea typeface="微軟正黑體" panose="020B0604030504040204" pitchFamily="34" charset="-120"/>
                </a:rPr>
                <a:t>12</a:t>
              </a:r>
              <a:r>
                <a:rPr lang="zh-TW" altLang="en-US" sz="1400" dirty="0">
                  <a:latin typeface="微軟正黑體" panose="020B0604030504040204" pitchFamily="34" charset="-120"/>
                  <a:ea typeface="微軟正黑體" panose="020B0604030504040204" pitchFamily="34" charset="-120"/>
                </a:rPr>
                <a:t>小時</a:t>
              </a:r>
            </a:p>
          </p:txBody>
        </p:sp>
      </p:grpSp>
      <p:sp>
        <p:nvSpPr>
          <p:cNvPr id="78" name="Freeform: Shape 16">
            <a:extLst>
              <a:ext uri="{FF2B5EF4-FFF2-40B4-BE49-F238E27FC236}">
                <a16:creationId xmlns:a16="http://schemas.microsoft.com/office/drawing/2014/main" xmlns="" id="{B4A7B25D-58E8-4767-8819-010BA59EE9A8}"/>
              </a:ext>
            </a:extLst>
          </p:cNvPr>
          <p:cNvSpPr>
            <a:spLocks/>
          </p:cNvSpPr>
          <p:nvPr/>
        </p:nvSpPr>
        <p:spPr bwMode="auto">
          <a:xfrm>
            <a:off x="4111004" y="1896706"/>
            <a:ext cx="1760382" cy="3025894"/>
          </a:xfrm>
          <a:custGeom>
            <a:avLst/>
            <a:gdLst>
              <a:gd name="T0" fmla="*/ 535 w 595"/>
              <a:gd name="T1" fmla="*/ 60 h 919"/>
              <a:gd name="T2" fmla="*/ 359 w 595"/>
              <a:gd name="T3" fmla="*/ 60 h 919"/>
              <a:gd name="T4" fmla="*/ 297 w 595"/>
              <a:gd name="T5" fmla="*/ 0 h 919"/>
              <a:gd name="T6" fmla="*/ 236 w 595"/>
              <a:gd name="T7" fmla="*/ 60 h 919"/>
              <a:gd name="T8" fmla="*/ 59 w 595"/>
              <a:gd name="T9" fmla="*/ 60 h 919"/>
              <a:gd name="T10" fmla="*/ 0 w 595"/>
              <a:gd name="T11" fmla="*/ 120 h 919"/>
              <a:gd name="T12" fmla="*/ 0 w 595"/>
              <a:gd name="T13" fmla="*/ 859 h 919"/>
              <a:gd name="T14" fmla="*/ 59 w 595"/>
              <a:gd name="T15" fmla="*/ 919 h 919"/>
              <a:gd name="T16" fmla="*/ 535 w 595"/>
              <a:gd name="T17" fmla="*/ 919 h 919"/>
              <a:gd name="T18" fmla="*/ 595 w 595"/>
              <a:gd name="T19" fmla="*/ 859 h 919"/>
              <a:gd name="T20" fmla="*/ 595 w 595"/>
              <a:gd name="T21" fmla="*/ 120 h 919"/>
              <a:gd name="T22" fmla="*/ 535 w 595"/>
              <a:gd name="T23" fmla="*/ 60 h 919"/>
              <a:gd name="T24" fmla="*/ 589 w 595"/>
              <a:gd name="T25" fmla="*/ 859 h 919"/>
              <a:gd name="T26" fmla="*/ 535 w 595"/>
              <a:gd name="T27" fmla="*/ 913 h 919"/>
              <a:gd name="T28" fmla="*/ 59 w 595"/>
              <a:gd name="T29" fmla="*/ 913 h 919"/>
              <a:gd name="T30" fmla="*/ 6 w 595"/>
              <a:gd name="T31" fmla="*/ 859 h 919"/>
              <a:gd name="T32" fmla="*/ 6 w 595"/>
              <a:gd name="T33" fmla="*/ 467 h 919"/>
              <a:gd name="T34" fmla="*/ 589 w 595"/>
              <a:gd name="T35" fmla="*/ 467 h 919"/>
              <a:gd name="T36" fmla="*/ 589 w 595"/>
              <a:gd name="T37" fmla="*/ 859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5" h="919">
                <a:moveTo>
                  <a:pt x="535" y="60"/>
                </a:moveTo>
                <a:cubicBezTo>
                  <a:pt x="359" y="60"/>
                  <a:pt x="359" y="60"/>
                  <a:pt x="359" y="60"/>
                </a:cubicBezTo>
                <a:cubicBezTo>
                  <a:pt x="330" y="51"/>
                  <a:pt x="307" y="29"/>
                  <a:pt x="297" y="0"/>
                </a:cubicBezTo>
                <a:cubicBezTo>
                  <a:pt x="288" y="29"/>
                  <a:pt x="265" y="51"/>
                  <a:pt x="236" y="60"/>
                </a:cubicBezTo>
                <a:cubicBezTo>
                  <a:pt x="59" y="60"/>
                  <a:pt x="59" y="60"/>
                  <a:pt x="59" y="60"/>
                </a:cubicBezTo>
                <a:cubicBezTo>
                  <a:pt x="27" y="60"/>
                  <a:pt x="0" y="87"/>
                  <a:pt x="0" y="120"/>
                </a:cubicBezTo>
                <a:cubicBezTo>
                  <a:pt x="0" y="859"/>
                  <a:pt x="0" y="859"/>
                  <a:pt x="0" y="859"/>
                </a:cubicBezTo>
                <a:cubicBezTo>
                  <a:pt x="0" y="892"/>
                  <a:pt x="27" y="919"/>
                  <a:pt x="59" y="919"/>
                </a:cubicBezTo>
                <a:cubicBezTo>
                  <a:pt x="535" y="919"/>
                  <a:pt x="535" y="919"/>
                  <a:pt x="535" y="919"/>
                </a:cubicBezTo>
                <a:cubicBezTo>
                  <a:pt x="568" y="919"/>
                  <a:pt x="595" y="892"/>
                  <a:pt x="595" y="859"/>
                </a:cubicBezTo>
                <a:cubicBezTo>
                  <a:pt x="595" y="120"/>
                  <a:pt x="595" y="120"/>
                  <a:pt x="595" y="120"/>
                </a:cubicBezTo>
                <a:cubicBezTo>
                  <a:pt x="595" y="87"/>
                  <a:pt x="568" y="60"/>
                  <a:pt x="535" y="60"/>
                </a:cubicBezTo>
                <a:close/>
                <a:moveTo>
                  <a:pt x="589" y="859"/>
                </a:moveTo>
                <a:cubicBezTo>
                  <a:pt x="589" y="889"/>
                  <a:pt x="565" y="913"/>
                  <a:pt x="535" y="913"/>
                </a:cubicBezTo>
                <a:cubicBezTo>
                  <a:pt x="59" y="913"/>
                  <a:pt x="59" y="913"/>
                  <a:pt x="59" y="913"/>
                </a:cubicBezTo>
                <a:cubicBezTo>
                  <a:pt x="30" y="913"/>
                  <a:pt x="6" y="889"/>
                  <a:pt x="6" y="859"/>
                </a:cubicBezTo>
                <a:cubicBezTo>
                  <a:pt x="6" y="467"/>
                  <a:pt x="6" y="467"/>
                  <a:pt x="6" y="467"/>
                </a:cubicBezTo>
                <a:cubicBezTo>
                  <a:pt x="589" y="467"/>
                  <a:pt x="589" y="467"/>
                  <a:pt x="589" y="467"/>
                </a:cubicBezTo>
                <a:lnTo>
                  <a:pt x="589" y="859"/>
                </a:lnTo>
                <a:close/>
              </a:path>
            </a:pathLst>
          </a:custGeom>
          <a:solidFill>
            <a:schemeClr val="accent3"/>
          </a:solidFill>
          <a:ln>
            <a:noFill/>
          </a:ln>
          <a:effectLst/>
        </p:spPr>
        <p:txBody>
          <a:bodyPr vert="horz" wrap="square" lIns="144000" tIns="1908000" rIns="144000" bIns="60960" anchor="t" anchorCtr="1" compatLnSpc="1">
            <a:prstTxWarp prst="textNoShape">
              <a:avLst/>
            </a:prstTxWarp>
            <a:normAutofit/>
          </a:bodyPr>
          <a:lstStyle/>
          <a:p>
            <a:pPr>
              <a:lnSpc>
                <a:spcPct val="120000"/>
              </a:lnSpc>
            </a:pPr>
            <a:endParaRPr lang="zh-TW" altLang="en-US" sz="1600" dirty="0">
              <a:latin typeface="微軟正黑體" panose="020B0604030504040204" pitchFamily="34" charset="-120"/>
              <a:ea typeface="微軟正黑體" panose="020B0604030504040204" pitchFamily="34" charset="-120"/>
              <a:cs typeface="+mn-ea"/>
              <a:sym typeface="+mn-lt"/>
            </a:endParaRPr>
          </a:p>
        </p:txBody>
      </p:sp>
      <p:sp>
        <p:nvSpPr>
          <p:cNvPr id="81" name="Freeform: Shape 20">
            <a:extLst>
              <a:ext uri="{FF2B5EF4-FFF2-40B4-BE49-F238E27FC236}">
                <a16:creationId xmlns:a16="http://schemas.microsoft.com/office/drawing/2014/main" xmlns="" id="{3EDEFE25-877A-4FFB-9931-8A219A8A204F}"/>
              </a:ext>
            </a:extLst>
          </p:cNvPr>
          <p:cNvSpPr>
            <a:spLocks/>
          </p:cNvSpPr>
          <p:nvPr/>
        </p:nvSpPr>
        <p:spPr bwMode="auto">
          <a:xfrm>
            <a:off x="6026462" y="1915612"/>
            <a:ext cx="1760382" cy="3000507"/>
          </a:xfrm>
          <a:custGeom>
            <a:avLst/>
            <a:gdLst>
              <a:gd name="T0" fmla="*/ 535 w 595"/>
              <a:gd name="T1" fmla="*/ 60 h 919"/>
              <a:gd name="T2" fmla="*/ 359 w 595"/>
              <a:gd name="T3" fmla="*/ 60 h 919"/>
              <a:gd name="T4" fmla="*/ 297 w 595"/>
              <a:gd name="T5" fmla="*/ 0 h 919"/>
              <a:gd name="T6" fmla="*/ 236 w 595"/>
              <a:gd name="T7" fmla="*/ 60 h 919"/>
              <a:gd name="T8" fmla="*/ 59 w 595"/>
              <a:gd name="T9" fmla="*/ 60 h 919"/>
              <a:gd name="T10" fmla="*/ 0 w 595"/>
              <a:gd name="T11" fmla="*/ 120 h 919"/>
              <a:gd name="T12" fmla="*/ 0 w 595"/>
              <a:gd name="T13" fmla="*/ 859 h 919"/>
              <a:gd name="T14" fmla="*/ 59 w 595"/>
              <a:gd name="T15" fmla="*/ 919 h 919"/>
              <a:gd name="T16" fmla="*/ 535 w 595"/>
              <a:gd name="T17" fmla="*/ 919 h 919"/>
              <a:gd name="T18" fmla="*/ 595 w 595"/>
              <a:gd name="T19" fmla="*/ 859 h 919"/>
              <a:gd name="T20" fmla="*/ 595 w 595"/>
              <a:gd name="T21" fmla="*/ 120 h 919"/>
              <a:gd name="T22" fmla="*/ 535 w 595"/>
              <a:gd name="T23" fmla="*/ 60 h 919"/>
              <a:gd name="T24" fmla="*/ 589 w 595"/>
              <a:gd name="T25" fmla="*/ 859 h 919"/>
              <a:gd name="T26" fmla="*/ 535 w 595"/>
              <a:gd name="T27" fmla="*/ 913 h 919"/>
              <a:gd name="T28" fmla="*/ 59 w 595"/>
              <a:gd name="T29" fmla="*/ 913 h 919"/>
              <a:gd name="T30" fmla="*/ 6 w 595"/>
              <a:gd name="T31" fmla="*/ 859 h 919"/>
              <a:gd name="T32" fmla="*/ 6 w 595"/>
              <a:gd name="T33" fmla="*/ 467 h 919"/>
              <a:gd name="T34" fmla="*/ 589 w 595"/>
              <a:gd name="T35" fmla="*/ 467 h 919"/>
              <a:gd name="T36" fmla="*/ 589 w 595"/>
              <a:gd name="T37" fmla="*/ 859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5" h="919">
                <a:moveTo>
                  <a:pt x="535" y="60"/>
                </a:moveTo>
                <a:cubicBezTo>
                  <a:pt x="359" y="60"/>
                  <a:pt x="359" y="60"/>
                  <a:pt x="359" y="60"/>
                </a:cubicBezTo>
                <a:cubicBezTo>
                  <a:pt x="330" y="51"/>
                  <a:pt x="307" y="29"/>
                  <a:pt x="297" y="0"/>
                </a:cubicBezTo>
                <a:cubicBezTo>
                  <a:pt x="288" y="29"/>
                  <a:pt x="265" y="51"/>
                  <a:pt x="236" y="60"/>
                </a:cubicBezTo>
                <a:cubicBezTo>
                  <a:pt x="59" y="60"/>
                  <a:pt x="59" y="60"/>
                  <a:pt x="59" y="60"/>
                </a:cubicBezTo>
                <a:cubicBezTo>
                  <a:pt x="27" y="60"/>
                  <a:pt x="0" y="87"/>
                  <a:pt x="0" y="120"/>
                </a:cubicBezTo>
                <a:cubicBezTo>
                  <a:pt x="0" y="859"/>
                  <a:pt x="0" y="859"/>
                  <a:pt x="0" y="859"/>
                </a:cubicBezTo>
                <a:cubicBezTo>
                  <a:pt x="0" y="892"/>
                  <a:pt x="27" y="919"/>
                  <a:pt x="59" y="919"/>
                </a:cubicBezTo>
                <a:cubicBezTo>
                  <a:pt x="535" y="919"/>
                  <a:pt x="535" y="919"/>
                  <a:pt x="535" y="919"/>
                </a:cubicBezTo>
                <a:cubicBezTo>
                  <a:pt x="568" y="919"/>
                  <a:pt x="595" y="892"/>
                  <a:pt x="595" y="859"/>
                </a:cubicBezTo>
                <a:cubicBezTo>
                  <a:pt x="595" y="120"/>
                  <a:pt x="595" y="120"/>
                  <a:pt x="595" y="120"/>
                </a:cubicBezTo>
                <a:cubicBezTo>
                  <a:pt x="595" y="87"/>
                  <a:pt x="568" y="60"/>
                  <a:pt x="535" y="60"/>
                </a:cubicBezTo>
                <a:close/>
                <a:moveTo>
                  <a:pt x="589" y="859"/>
                </a:moveTo>
                <a:cubicBezTo>
                  <a:pt x="589" y="889"/>
                  <a:pt x="565" y="913"/>
                  <a:pt x="535" y="913"/>
                </a:cubicBezTo>
                <a:cubicBezTo>
                  <a:pt x="59" y="913"/>
                  <a:pt x="59" y="913"/>
                  <a:pt x="59" y="913"/>
                </a:cubicBezTo>
                <a:cubicBezTo>
                  <a:pt x="30" y="913"/>
                  <a:pt x="6" y="889"/>
                  <a:pt x="6" y="859"/>
                </a:cubicBezTo>
                <a:cubicBezTo>
                  <a:pt x="6" y="467"/>
                  <a:pt x="6" y="467"/>
                  <a:pt x="6" y="467"/>
                </a:cubicBezTo>
                <a:cubicBezTo>
                  <a:pt x="589" y="467"/>
                  <a:pt x="589" y="467"/>
                  <a:pt x="589" y="467"/>
                </a:cubicBezTo>
                <a:lnTo>
                  <a:pt x="589" y="859"/>
                </a:lnTo>
                <a:close/>
              </a:path>
            </a:pathLst>
          </a:custGeom>
          <a:solidFill>
            <a:schemeClr val="accent4"/>
          </a:solidFill>
          <a:ln>
            <a:noFill/>
          </a:ln>
          <a:effectLst/>
        </p:spPr>
        <p:txBody>
          <a:bodyPr vert="horz" wrap="square" lIns="144000" tIns="1908000" rIns="144000" bIns="60960" anchor="t" anchorCtr="1" compatLnSpc="1">
            <a:prstTxWarp prst="textNoShape">
              <a:avLst/>
            </a:prstTxWarp>
            <a:normAutofit/>
          </a:bodyPr>
          <a:lstStyle/>
          <a:p>
            <a:pPr>
              <a:lnSpc>
                <a:spcPct val="120000"/>
              </a:lnSpc>
            </a:pPr>
            <a:endParaRPr lang="zh-CN" altLang="en-US" sz="1600" dirty="0">
              <a:latin typeface="思源黑體 TW" panose="020B0500000000000000" pitchFamily="34" charset="-120"/>
              <a:ea typeface="思源黑體 TW" panose="020B0500000000000000" pitchFamily="34" charset="-120"/>
              <a:cs typeface="+mn-ea"/>
              <a:sym typeface="+mn-lt"/>
            </a:endParaRPr>
          </a:p>
        </p:txBody>
      </p:sp>
      <p:grpSp>
        <p:nvGrpSpPr>
          <p:cNvPr id="115" name="Group 40">
            <a:extLst>
              <a:ext uri="{FF2B5EF4-FFF2-40B4-BE49-F238E27FC236}">
                <a16:creationId xmlns:a16="http://schemas.microsoft.com/office/drawing/2014/main" xmlns="" id="{FF4805D3-92CF-46F4-8110-B60D365A9CE3}"/>
              </a:ext>
            </a:extLst>
          </p:cNvPr>
          <p:cNvGrpSpPr/>
          <p:nvPr/>
        </p:nvGrpSpPr>
        <p:grpSpPr>
          <a:xfrm>
            <a:off x="6663227" y="1341971"/>
            <a:ext cx="486851" cy="486598"/>
            <a:chOff x="1981200" y="163513"/>
            <a:chExt cx="609600" cy="609600"/>
          </a:xfrm>
          <a:solidFill>
            <a:schemeClr val="accent4"/>
          </a:solidFill>
        </p:grpSpPr>
        <p:sp>
          <p:nvSpPr>
            <p:cNvPr id="122" name="Freeform: Shape 41">
              <a:extLst>
                <a:ext uri="{FF2B5EF4-FFF2-40B4-BE49-F238E27FC236}">
                  <a16:creationId xmlns:a16="http://schemas.microsoft.com/office/drawing/2014/main" xmlns="" id="{CCF70BD7-FCAC-4CF2-994B-24AF747DAF40}"/>
                </a:ext>
              </a:extLst>
            </p:cNvPr>
            <p:cNvSpPr>
              <a:spLocks/>
            </p:cNvSpPr>
            <p:nvPr/>
          </p:nvSpPr>
          <p:spPr bwMode="auto">
            <a:xfrm>
              <a:off x="1981200" y="163513"/>
              <a:ext cx="609600" cy="609600"/>
            </a:xfrm>
            <a:custGeom>
              <a:avLst/>
              <a:gdLst>
                <a:gd name="T0" fmla="*/ 456 w 912"/>
                <a:gd name="T1" fmla="*/ 912 h 912"/>
                <a:gd name="T2" fmla="*/ 0 w 912"/>
                <a:gd name="T3" fmla="*/ 456 h 912"/>
                <a:gd name="T4" fmla="*/ 456 w 912"/>
                <a:gd name="T5" fmla="*/ 0 h 912"/>
                <a:gd name="T6" fmla="*/ 912 w 912"/>
                <a:gd name="T7" fmla="*/ 456 h 912"/>
                <a:gd name="T8" fmla="*/ 456 w 912"/>
                <a:gd name="T9" fmla="*/ 912 h 912"/>
                <a:gd name="T10" fmla="*/ 456 w 912"/>
                <a:gd name="T11" fmla="*/ 114 h 912"/>
                <a:gd name="T12" fmla="*/ 114 w 912"/>
                <a:gd name="T13" fmla="*/ 456 h 912"/>
                <a:gd name="T14" fmla="*/ 456 w 912"/>
                <a:gd name="T15" fmla="*/ 798 h 912"/>
                <a:gd name="T16" fmla="*/ 798 w 912"/>
                <a:gd name="T17" fmla="*/ 456 h 912"/>
                <a:gd name="T18" fmla="*/ 456 w 912"/>
                <a:gd name="T19" fmla="*/ 114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12" h="912">
                  <a:moveTo>
                    <a:pt x="456" y="912"/>
                  </a:moveTo>
                  <a:cubicBezTo>
                    <a:pt x="204" y="912"/>
                    <a:pt x="0" y="708"/>
                    <a:pt x="0" y="456"/>
                  </a:cubicBezTo>
                  <a:cubicBezTo>
                    <a:pt x="0" y="205"/>
                    <a:pt x="204" y="0"/>
                    <a:pt x="456" y="0"/>
                  </a:cubicBezTo>
                  <a:cubicBezTo>
                    <a:pt x="707" y="0"/>
                    <a:pt x="912" y="205"/>
                    <a:pt x="912" y="456"/>
                  </a:cubicBezTo>
                  <a:cubicBezTo>
                    <a:pt x="912" y="708"/>
                    <a:pt x="707" y="912"/>
                    <a:pt x="456" y="912"/>
                  </a:cubicBezTo>
                  <a:close/>
                  <a:moveTo>
                    <a:pt x="456" y="114"/>
                  </a:moveTo>
                  <a:cubicBezTo>
                    <a:pt x="267" y="114"/>
                    <a:pt x="114" y="267"/>
                    <a:pt x="114" y="456"/>
                  </a:cubicBezTo>
                  <a:cubicBezTo>
                    <a:pt x="114" y="645"/>
                    <a:pt x="267" y="798"/>
                    <a:pt x="456" y="798"/>
                  </a:cubicBezTo>
                  <a:cubicBezTo>
                    <a:pt x="644" y="798"/>
                    <a:pt x="798" y="645"/>
                    <a:pt x="798" y="456"/>
                  </a:cubicBezTo>
                  <a:cubicBezTo>
                    <a:pt x="798" y="267"/>
                    <a:pt x="644" y="114"/>
                    <a:pt x="456" y="11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endParaRPr>
                <a:cs typeface="+mn-ea"/>
                <a:sym typeface="+mn-lt"/>
              </a:endParaRPr>
            </a:p>
          </p:txBody>
        </p:sp>
        <p:sp>
          <p:nvSpPr>
            <p:cNvPr id="123" name="Freeform: Shape 42">
              <a:extLst>
                <a:ext uri="{FF2B5EF4-FFF2-40B4-BE49-F238E27FC236}">
                  <a16:creationId xmlns:a16="http://schemas.microsoft.com/office/drawing/2014/main" xmlns="" id="{82983755-826F-44D3-9B3B-75F1DC940B33}"/>
                </a:ext>
              </a:extLst>
            </p:cNvPr>
            <p:cNvSpPr>
              <a:spLocks/>
            </p:cNvSpPr>
            <p:nvPr/>
          </p:nvSpPr>
          <p:spPr bwMode="auto">
            <a:xfrm>
              <a:off x="2178050" y="328613"/>
              <a:ext cx="261938" cy="209550"/>
            </a:xfrm>
            <a:custGeom>
              <a:avLst/>
              <a:gdLst>
                <a:gd name="T0" fmla="*/ 199 w 394"/>
                <a:gd name="T1" fmla="*/ 112 h 313"/>
                <a:gd name="T2" fmla="*/ 162 w 394"/>
                <a:gd name="T3" fmla="*/ 105 h 313"/>
                <a:gd name="T4" fmla="*/ 136 w 394"/>
                <a:gd name="T5" fmla="*/ 108 h 313"/>
                <a:gd name="T6" fmla="*/ 0 w 394"/>
                <a:gd name="T7" fmla="*/ 42 h 313"/>
                <a:gd name="T8" fmla="*/ 60 w 394"/>
                <a:gd name="T9" fmla="*/ 187 h 313"/>
                <a:gd name="T10" fmla="*/ 57 w 394"/>
                <a:gd name="T11" fmla="*/ 209 h 313"/>
                <a:gd name="T12" fmla="*/ 162 w 394"/>
                <a:gd name="T13" fmla="*/ 313 h 313"/>
                <a:gd name="T14" fmla="*/ 266 w 394"/>
                <a:gd name="T15" fmla="*/ 209 h 313"/>
                <a:gd name="T16" fmla="*/ 266 w 394"/>
                <a:gd name="T17" fmla="*/ 203 h 313"/>
                <a:gd name="T18" fmla="*/ 394 w 394"/>
                <a:gd name="T19" fmla="*/ 0 h 313"/>
                <a:gd name="T20" fmla="*/ 199 w 394"/>
                <a:gd name="T21" fmla="*/ 112 h 313"/>
                <a:gd name="T22" fmla="*/ 162 w 394"/>
                <a:gd name="T23" fmla="*/ 248 h 313"/>
                <a:gd name="T24" fmla="*/ 123 w 394"/>
                <a:gd name="T25" fmla="*/ 209 h 313"/>
                <a:gd name="T26" fmla="*/ 162 w 394"/>
                <a:gd name="T27" fmla="*/ 170 h 313"/>
                <a:gd name="T28" fmla="*/ 200 w 394"/>
                <a:gd name="T29" fmla="*/ 209 h 313"/>
                <a:gd name="T30" fmla="*/ 162 w 394"/>
                <a:gd name="T31" fmla="*/ 248 h 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394" h="313">
                  <a:moveTo>
                    <a:pt x="199" y="112"/>
                  </a:moveTo>
                  <a:cubicBezTo>
                    <a:pt x="188" y="107"/>
                    <a:pt x="175" y="105"/>
                    <a:pt x="162" y="105"/>
                  </a:cubicBezTo>
                  <a:cubicBezTo>
                    <a:pt x="153" y="105"/>
                    <a:pt x="145" y="106"/>
                    <a:pt x="136" y="108"/>
                  </a:cubicBezTo>
                  <a:cubicBezTo>
                    <a:pt x="0" y="42"/>
                    <a:pt x="0" y="42"/>
                    <a:pt x="0" y="42"/>
                  </a:cubicBezTo>
                  <a:cubicBezTo>
                    <a:pt x="60" y="187"/>
                    <a:pt x="60" y="187"/>
                    <a:pt x="60" y="187"/>
                  </a:cubicBezTo>
                  <a:cubicBezTo>
                    <a:pt x="58" y="194"/>
                    <a:pt x="57" y="201"/>
                    <a:pt x="57" y="209"/>
                  </a:cubicBezTo>
                  <a:cubicBezTo>
                    <a:pt x="57" y="267"/>
                    <a:pt x="104" y="313"/>
                    <a:pt x="162" y="313"/>
                  </a:cubicBezTo>
                  <a:cubicBezTo>
                    <a:pt x="219" y="313"/>
                    <a:pt x="266" y="267"/>
                    <a:pt x="266" y="209"/>
                  </a:cubicBezTo>
                  <a:cubicBezTo>
                    <a:pt x="266" y="207"/>
                    <a:pt x="266" y="205"/>
                    <a:pt x="266" y="203"/>
                  </a:cubicBezTo>
                  <a:cubicBezTo>
                    <a:pt x="394" y="0"/>
                    <a:pt x="394" y="0"/>
                    <a:pt x="394" y="0"/>
                  </a:cubicBezTo>
                  <a:lnTo>
                    <a:pt x="199" y="112"/>
                  </a:lnTo>
                  <a:close/>
                  <a:moveTo>
                    <a:pt x="162" y="248"/>
                  </a:moveTo>
                  <a:cubicBezTo>
                    <a:pt x="140" y="248"/>
                    <a:pt x="123" y="230"/>
                    <a:pt x="123" y="209"/>
                  </a:cubicBezTo>
                  <a:cubicBezTo>
                    <a:pt x="123" y="188"/>
                    <a:pt x="140" y="170"/>
                    <a:pt x="162" y="170"/>
                  </a:cubicBezTo>
                  <a:cubicBezTo>
                    <a:pt x="183" y="170"/>
                    <a:pt x="200" y="188"/>
                    <a:pt x="200" y="209"/>
                  </a:cubicBezTo>
                  <a:cubicBezTo>
                    <a:pt x="200" y="230"/>
                    <a:pt x="183" y="248"/>
                    <a:pt x="162" y="248"/>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endParaRPr>
                <a:cs typeface="+mn-ea"/>
                <a:sym typeface="+mn-lt"/>
              </a:endParaRPr>
            </a:p>
          </p:txBody>
        </p:sp>
        <p:sp>
          <p:nvSpPr>
            <p:cNvPr id="124" name="Freeform: Shape 43">
              <a:extLst>
                <a:ext uri="{FF2B5EF4-FFF2-40B4-BE49-F238E27FC236}">
                  <a16:creationId xmlns:a16="http://schemas.microsoft.com/office/drawing/2014/main" xmlns="" id="{D0E90817-70AD-4E27-B7F8-C1871EFA5752}"/>
                </a:ext>
              </a:extLst>
            </p:cNvPr>
            <p:cNvSpPr>
              <a:spLocks/>
            </p:cNvSpPr>
            <p:nvPr/>
          </p:nvSpPr>
          <p:spPr bwMode="auto">
            <a:xfrm>
              <a:off x="1981200" y="163513"/>
              <a:ext cx="609600" cy="609600"/>
            </a:xfrm>
            <a:custGeom>
              <a:avLst/>
              <a:gdLst>
                <a:gd name="T0" fmla="*/ 456 w 912"/>
                <a:gd name="T1" fmla="*/ 0 h 912"/>
                <a:gd name="T2" fmla="*/ 0 w 912"/>
                <a:gd name="T3" fmla="*/ 456 h 912"/>
                <a:gd name="T4" fmla="*/ 456 w 912"/>
                <a:gd name="T5" fmla="*/ 912 h 912"/>
                <a:gd name="T6" fmla="*/ 912 w 912"/>
                <a:gd name="T7" fmla="*/ 456 h 912"/>
                <a:gd name="T8" fmla="*/ 456 w 912"/>
                <a:gd name="T9" fmla="*/ 0 h 912"/>
                <a:gd name="T10" fmla="*/ 477 w 912"/>
                <a:gd name="T11" fmla="*/ 797 h 912"/>
                <a:gd name="T12" fmla="*/ 477 w 912"/>
                <a:gd name="T13" fmla="*/ 754 h 912"/>
                <a:gd name="T14" fmla="*/ 453 w 912"/>
                <a:gd name="T15" fmla="*/ 730 h 912"/>
                <a:gd name="T16" fmla="*/ 429 w 912"/>
                <a:gd name="T17" fmla="*/ 754 h 912"/>
                <a:gd name="T18" fmla="*/ 429 w 912"/>
                <a:gd name="T19" fmla="*/ 797 h 912"/>
                <a:gd name="T20" fmla="*/ 115 w 912"/>
                <a:gd name="T21" fmla="*/ 479 h 912"/>
                <a:gd name="T22" fmla="*/ 157 w 912"/>
                <a:gd name="T23" fmla="*/ 479 h 912"/>
                <a:gd name="T24" fmla="*/ 181 w 912"/>
                <a:gd name="T25" fmla="*/ 455 h 912"/>
                <a:gd name="T26" fmla="*/ 157 w 912"/>
                <a:gd name="T27" fmla="*/ 431 h 912"/>
                <a:gd name="T28" fmla="*/ 115 w 912"/>
                <a:gd name="T29" fmla="*/ 431 h 912"/>
                <a:gd name="T30" fmla="*/ 431 w 912"/>
                <a:gd name="T31" fmla="*/ 115 h 912"/>
                <a:gd name="T32" fmla="*/ 431 w 912"/>
                <a:gd name="T33" fmla="*/ 159 h 912"/>
                <a:gd name="T34" fmla="*/ 456 w 912"/>
                <a:gd name="T35" fmla="*/ 183 h 912"/>
                <a:gd name="T36" fmla="*/ 480 w 912"/>
                <a:gd name="T37" fmla="*/ 159 h 912"/>
                <a:gd name="T38" fmla="*/ 480 w 912"/>
                <a:gd name="T39" fmla="*/ 115 h 912"/>
                <a:gd name="T40" fmla="*/ 797 w 912"/>
                <a:gd name="T41" fmla="*/ 433 h 912"/>
                <a:gd name="T42" fmla="*/ 752 w 912"/>
                <a:gd name="T43" fmla="*/ 433 h 912"/>
                <a:gd name="T44" fmla="*/ 728 w 912"/>
                <a:gd name="T45" fmla="*/ 458 h 912"/>
                <a:gd name="T46" fmla="*/ 752 w 912"/>
                <a:gd name="T47" fmla="*/ 482 h 912"/>
                <a:gd name="T48" fmla="*/ 796 w 912"/>
                <a:gd name="T49" fmla="*/ 482 h 912"/>
                <a:gd name="T50" fmla="*/ 477 w 912"/>
                <a:gd name="T51" fmla="*/ 797 h 9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12" h="912">
                  <a:moveTo>
                    <a:pt x="456" y="0"/>
                  </a:moveTo>
                  <a:cubicBezTo>
                    <a:pt x="204" y="0"/>
                    <a:pt x="0" y="205"/>
                    <a:pt x="0" y="456"/>
                  </a:cubicBezTo>
                  <a:cubicBezTo>
                    <a:pt x="0" y="708"/>
                    <a:pt x="204" y="912"/>
                    <a:pt x="456" y="912"/>
                  </a:cubicBezTo>
                  <a:cubicBezTo>
                    <a:pt x="707" y="912"/>
                    <a:pt x="912" y="708"/>
                    <a:pt x="912" y="456"/>
                  </a:cubicBezTo>
                  <a:cubicBezTo>
                    <a:pt x="912" y="205"/>
                    <a:pt x="707" y="0"/>
                    <a:pt x="456" y="0"/>
                  </a:cubicBezTo>
                  <a:close/>
                  <a:moveTo>
                    <a:pt x="477" y="797"/>
                  </a:moveTo>
                  <a:cubicBezTo>
                    <a:pt x="477" y="754"/>
                    <a:pt x="477" y="754"/>
                    <a:pt x="477" y="754"/>
                  </a:cubicBezTo>
                  <a:cubicBezTo>
                    <a:pt x="477" y="741"/>
                    <a:pt x="467" y="730"/>
                    <a:pt x="453" y="730"/>
                  </a:cubicBezTo>
                  <a:cubicBezTo>
                    <a:pt x="440" y="730"/>
                    <a:pt x="429" y="741"/>
                    <a:pt x="429" y="754"/>
                  </a:cubicBezTo>
                  <a:cubicBezTo>
                    <a:pt x="429" y="797"/>
                    <a:pt x="429" y="797"/>
                    <a:pt x="429" y="797"/>
                  </a:cubicBezTo>
                  <a:cubicBezTo>
                    <a:pt x="261" y="784"/>
                    <a:pt x="126" y="648"/>
                    <a:pt x="115" y="479"/>
                  </a:cubicBezTo>
                  <a:cubicBezTo>
                    <a:pt x="157" y="479"/>
                    <a:pt x="157" y="479"/>
                    <a:pt x="157" y="479"/>
                  </a:cubicBezTo>
                  <a:cubicBezTo>
                    <a:pt x="170" y="479"/>
                    <a:pt x="181" y="469"/>
                    <a:pt x="181" y="455"/>
                  </a:cubicBezTo>
                  <a:cubicBezTo>
                    <a:pt x="181" y="442"/>
                    <a:pt x="170" y="431"/>
                    <a:pt x="157" y="431"/>
                  </a:cubicBezTo>
                  <a:cubicBezTo>
                    <a:pt x="115" y="431"/>
                    <a:pt x="115" y="431"/>
                    <a:pt x="115" y="431"/>
                  </a:cubicBezTo>
                  <a:cubicBezTo>
                    <a:pt x="127" y="262"/>
                    <a:pt x="262" y="127"/>
                    <a:pt x="431" y="115"/>
                  </a:cubicBezTo>
                  <a:cubicBezTo>
                    <a:pt x="431" y="159"/>
                    <a:pt x="431" y="159"/>
                    <a:pt x="431" y="159"/>
                  </a:cubicBezTo>
                  <a:cubicBezTo>
                    <a:pt x="431" y="172"/>
                    <a:pt x="442" y="183"/>
                    <a:pt x="456" y="183"/>
                  </a:cubicBezTo>
                  <a:cubicBezTo>
                    <a:pt x="469" y="183"/>
                    <a:pt x="480" y="172"/>
                    <a:pt x="480" y="159"/>
                  </a:cubicBezTo>
                  <a:cubicBezTo>
                    <a:pt x="480" y="115"/>
                    <a:pt x="480" y="115"/>
                    <a:pt x="480" y="115"/>
                  </a:cubicBezTo>
                  <a:cubicBezTo>
                    <a:pt x="650" y="127"/>
                    <a:pt x="785" y="263"/>
                    <a:pt x="797" y="433"/>
                  </a:cubicBezTo>
                  <a:cubicBezTo>
                    <a:pt x="752" y="433"/>
                    <a:pt x="752" y="433"/>
                    <a:pt x="752" y="433"/>
                  </a:cubicBezTo>
                  <a:cubicBezTo>
                    <a:pt x="739" y="433"/>
                    <a:pt x="728" y="444"/>
                    <a:pt x="728" y="458"/>
                  </a:cubicBezTo>
                  <a:cubicBezTo>
                    <a:pt x="728" y="471"/>
                    <a:pt x="739" y="482"/>
                    <a:pt x="752" y="482"/>
                  </a:cubicBezTo>
                  <a:cubicBezTo>
                    <a:pt x="796" y="482"/>
                    <a:pt x="796" y="482"/>
                    <a:pt x="796" y="482"/>
                  </a:cubicBezTo>
                  <a:cubicBezTo>
                    <a:pt x="784" y="651"/>
                    <a:pt x="647" y="786"/>
                    <a:pt x="477" y="797"/>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txBody>
            <a:bodyPr anchor="ctr"/>
            <a:lstStyle/>
            <a:p>
              <a:pPr algn="ctr"/>
              <a:endParaRPr>
                <a:cs typeface="+mn-ea"/>
                <a:sym typeface="+mn-lt"/>
              </a:endParaRPr>
            </a:p>
          </p:txBody>
        </p:sp>
      </p:grpSp>
      <p:pic>
        <p:nvPicPr>
          <p:cNvPr id="132" name="圖片 131">
            <a:extLst>
              <a:ext uri="{FF2B5EF4-FFF2-40B4-BE49-F238E27FC236}">
                <a16:creationId xmlns:a16="http://schemas.microsoft.com/office/drawing/2014/main" xmlns="" id="{6B567DF9-608F-460A-B948-3A490E1B288C}"/>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693026" y="1204464"/>
            <a:ext cx="707886" cy="613140"/>
          </a:xfrm>
          <a:prstGeom prst="rect">
            <a:avLst/>
          </a:prstGeom>
        </p:spPr>
      </p:pic>
      <p:sp>
        <p:nvSpPr>
          <p:cNvPr id="133" name="Freeform 11">
            <a:extLst>
              <a:ext uri="{FF2B5EF4-FFF2-40B4-BE49-F238E27FC236}">
                <a16:creationId xmlns:a16="http://schemas.microsoft.com/office/drawing/2014/main" xmlns="" id="{27DB530A-9A05-4EBE-A34B-2B6B840DA53C}"/>
              </a:ext>
            </a:extLst>
          </p:cNvPr>
          <p:cNvSpPr>
            <a:spLocks noChangeAspect="1" noEditPoints="1"/>
          </p:cNvSpPr>
          <p:nvPr/>
        </p:nvSpPr>
        <p:spPr bwMode="auto">
          <a:xfrm>
            <a:off x="1029873" y="1246010"/>
            <a:ext cx="522760" cy="641804"/>
          </a:xfrm>
          <a:custGeom>
            <a:avLst/>
            <a:gdLst>
              <a:gd name="T0" fmla="*/ 1930 w 2831"/>
              <a:gd name="T1" fmla="*/ 2787 h 3472"/>
              <a:gd name="T2" fmla="*/ 1791 w 2831"/>
              <a:gd name="T3" fmla="*/ 2855 h 3472"/>
              <a:gd name="T4" fmla="*/ 2114 w 2831"/>
              <a:gd name="T5" fmla="*/ 3172 h 3472"/>
              <a:gd name="T6" fmla="*/ 2628 w 2831"/>
              <a:gd name="T7" fmla="*/ 2656 h 3472"/>
              <a:gd name="T8" fmla="*/ 2538 w 2831"/>
              <a:gd name="T9" fmla="*/ 2529 h 3472"/>
              <a:gd name="T10" fmla="*/ 1440 w 2831"/>
              <a:gd name="T11" fmla="*/ 2529 h 3472"/>
              <a:gd name="T12" fmla="*/ 914 w 2831"/>
              <a:gd name="T13" fmla="*/ 2569 h 3472"/>
              <a:gd name="T14" fmla="*/ 928 w 2831"/>
              <a:gd name="T15" fmla="*/ 2433 h 3472"/>
              <a:gd name="T16" fmla="*/ 807 w 2831"/>
              <a:gd name="T17" fmla="*/ 2382 h 3472"/>
              <a:gd name="T18" fmla="*/ 439 w 2831"/>
              <a:gd name="T19" fmla="*/ 2514 h 3472"/>
              <a:gd name="T20" fmla="*/ 470 w 2831"/>
              <a:gd name="T21" fmla="*/ 2433 h 3472"/>
              <a:gd name="T22" fmla="*/ 2186 w 2831"/>
              <a:gd name="T23" fmla="*/ 2182 h 3472"/>
              <a:gd name="T24" fmla="*/ 2642 w 2831"/>
              <a:gd name="T25" fmla="*/ 2371 h 3472"/>
              <a:gd name="T26" fmla="*/ 2831 w 2831"/>
              <a:gd name="T27" fmla="*/ 2827 h 3472"/>
              <a:gd name="T28" fmla="*/ 2642 w 2831"/>
              <a:gd name="T29" fmla="*/ 3283 h 3472"/>
              <a:gd name="T30" fmla="*/ 2186 w 2831"/>
              <a:gd name="T31" fmla="*/ 3472 h 3472"/>
              <a:gd name="T32" fmla="*/ 1729 w 2831"/>
              <a:gd name="T33" fmla="*/ 3283 h 3472"/>
              <a:gd name="T34" fmla="*/ 1540 w 2831"/>
              <a:gd name="T35" fmla="*/ 2827 h 3472"/>
              <a:gd name="T36" fmla="*/ 1729 w 2831"/>
              <a:gd name="T37" fmla="*/ 2371 h 3472"/>
              <a:gd name="T38" fmla="*/ 2186 w 2831"/>
              <a:gd name="T39" fmla="*/ 2182 h 3472"/>
              <a:gd name="T40" fmla="*/ 1540 w 2831"/>
              <a:gd name="T41" fmla="*/ 2083 h 3472"/>
              <a:gd name="T42" fmla="*/ 914 w 2831"/>
              <a:gd name="T43" fmla="*/ 2123 h 3472"/>
              <a:gd name="T44" fmla="*/ 928 w 2831"/>
              <a:gd name="T45" fmla="*/ 1986 h 3472"/>
              <a:gd name="T46" fmla="*/ 807 w 2831"/>
              <a:gd name="T47" fmla="*/ 1957 h 3472"/>
              <a:gd name="T48" fmla="*/ 439 w 2831"/>
              <a:gd name="T49" fmla="*/ 2088 h 3472"/>
              <a:gd name="T50" fmla="*/ 470 w 2831"/>
              <a:gd name="T51" fmla="*/ 2007 h 3472"/>
              <a:gd name="T52" fmla="*/ 944 w 2831"/>
              <a:gd name="T53" fmla="*/ 1588 h 3472"/>
              <a:gd name="T54" fmla="*/ 1786 w 2831"/>
              <a:gd name="T55" fmla="*/ 1702 h 3472"/>
              <a:gd name="T56" fmla="*/ 904 w 2831"/>
              <a:gd name="T57" fmla="*/ 1716 h 3472"/>
              <a:gd name="T58" fmla="*/ 944 w 2831"/>
              <a:gd name="T59" fmla="*/ 1588 h 3472"/>
              <a:gd name="T60" fmla="*/ 800 w 2831"/>
              <a:gd name="T61" fmla="*/ 1548 h 3472"/>
              <a:gd name="T62" fmla="*/ 430 w 2831"/>
              <a:gd name="T63" fmla="*/ 1656 h 3472"/>
              <a:gd name="T64" fmla="*/ 484 w 2831"/>
              <a:gd name="T65" fmla="*/ 1589 h 3472"/>
              <a:gd name="T66" fmla="*/ 1738 w 2831"/>
              <a:gd name="T67" fmla="*/ 1140 h 3472"/>
              <a:gd name="T68" fmla="*/ 1778 w 2831"/>
              <a:gd name="T69" fmla="*/ 1269 h 3472"/>
              <a:gd name="T70" fmla="*/ 896 w 2831"/>
              <a:gd name="T71" fmla="*/ 1255 h 3472"/>
              <a:gd name="T72" fmla="*/ 769 w 2831"/>
              <a:gd name="T73" fmla="*/ 1030 h 3472"/>
              <a:gd name="T74" fmla="*/ 616 w 2831"/>
              <a:gd name="T75" fmla="*/ 1312 h 3472"/>
              <a:gd name="T76" fmla="*/ 423 w 2831"/>
              <a:gd name="T77" fmla="*/ 1202 h 3472"/>
              <a:gd name="T78" fmla="*/ 496 w 2831"/>
              <a:gd name="T79" fmla="*/ 1154 h 3472"/>
              <a:gd name="T80" fmla="*/ 548 w 2831"/>
              <a:gd name="T81" fmla="*/ 372 h 3472"/>
              <a:gd name="T82" fmla="*/ 681 w 2831"/>
              <a:gd name="T83" fmla="*/ 618 h 3472"/>
              <a:gd name="T84" fmla="*/ 1588 w 2831"/>
              <a:gd name="T85" fmla="*/ 597 h 3472"/>
              <a:gd name="T86" fmla="*/ 1683 w 2831"/>
              <a:gd name="T87" fmla="*/ 347 h 3472"/>
              <a:gd name="T88" fmla="*/ 2201 w 2831"/>
              <a:gd name="T89" fmla="*/ 438 h 3472"/>
              <a:gd name="T90" fmla="*/ 2118 w 2831"/>
              <a:gd name="T91" fmla="*/ 2037 h 3472"/>
              <a:gd name="T92" fmla="*/ 1412 w 2831"/>
              <a:gd name="T93" fmla="*/ 3005 h 3472"/>
              <a:gd name="T94" fmla="*/ 47 w 2831"/>
              <a:gd name="T95" fmla="*/ 3054 h 3472"/>
              <a:gd name="T96" fmla="*/ 21 w 2831"/>
              <a:gd name="T97" fmla="*/ 455 h 3472"/>
              <a:gd name="T98" fmla="*/ 1118 w 2831"/>
              <a:gd name="T99" fmla="*/ 99 h 3472"/>
              <a:gd name="T100" fmla="*/ 1053 w 2831"/>
              <a:gd name="T101" fmla="*/ 211 h 3472"/>
              <a:gd name="T102" fmla="*/ 1182 w 2831"/>
              <a:gd name="T103" fmla="*/ 211 h 3472"/>
              <a:gd name="T104" fmla="*/ 1118 w 2831"/>
              <a:gd name="T105" fmla="*/ 99 h 3472"/>
              <a:gd name="T106" fmla="*/ 1268 w 2831"/>
              <a:gd name="T107" fmla="*/ 85 h 3472"/>
              <a:gd name="T108" fmla="*/ 1328 w 2831"/>
              <a:gd name="T109" fmla="*/ 238 h 3472"/>
              <a:gd name="T110" fmla="*/ 1564 w 2831"/>
              <a:gd name="T111" fmla="*/ 312 h 3472"/>
              <a:gd name="T112" fmla="*/ 1547 w 2831"/>
              <a:gd name="T113" fmla="*/ 503 h 3472"/>
              <a:gd name="T114" fmla="*/ 711 w 2831"/>
              <a:gd name="T115" fmla="*/ 521 h 3472"/>
              <a:gd name="T116" fmla="*/ 657 w 2831"/>
              <a:gd name="T117" fmla="*/ 338 h 3472"/>
              <a:gd name="T118" fmla="*/ 889 w 2831"/>
              <a:gd name="T119" fmla="*/ 245 h 3472"/>
              <a:gd name="T120" fmla="*/ 954 w 2831"/>
              <a:gd name="T121" fmla="*/ 112 h 34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31" h="3472">
                <a:moveTo>
                  <a:pt x="2538" y="2529"/>
                </a:moveTo>
                <a:lnTo>
                  <a:pt x="2517" y="2531"/>
                </a:lnTo>
                <a:lnTo>
                  <a:pt x="2496" y="2537"/>
                </a:lnTo>
                <a:lnTo>
                  <a:pt x="2476" y="2547"/>
                </a:lnTo>
                <a:lnTo>
                  <a:pt x="2459" y="2563"/>
                </a:lnTo>
                <a:lnTo>
                  <a:pt x="2124" y="2939"/>
                </a:lnTo>
                <a:lnTo>
                  <a:pt x="1950" y="2800"/>
                </a:lnTo>
                <a:lnTo>
                  <a:pt x="1930" y="2787"/>
                </a:lnTo>
                <a:lnTo>
                  <a:pt x="1909" y="2780"/>
                </a:lnTo>
                <a:lnTo>
                  <a:pt x="1888" y="2778"/>
                </a:lnTo>
                <a:lnTo>
                  <a:pt x="1866" y="2780"/>
                </a:lnTo>
                <a:lnTo>
                  <a:pt x="1845" y="2787"/>
                </a:lnTo>
                <a:lnTo>
                  <a:pt x="1826" y="2799"/>
                </a:lnTo>
                <a:lnTo>
                  <a:pt x="1810" y="2814"/>
                </a:lnTo>
                <a:lnTo>
                  <a:pt x="1797" y="2834"/>
                </a:lnTo>
                <a:lnTo>
                  <a:pt x="1791" y="2855"/>
                </a:lnTo>
                <a:lnTo>
                  <a:pt x="1788" y="2876"/>
                </a:lnTo>
                <a:lnTo>
                  <a:pt x="1791" y="2899"/>
                </a:lnTo>
                <a:lnTo>
                  <a:pt x="1797" y="2920"/>
                </a:lnTo>
                <a:lnTo>
                  <a:pt x="1809" y="2938"/>
                </a:lnTo>
                <a:lnTo>
                  <a:pt x="1826" y="2954"/>
                </a:lnTo>
                <a:lnTo>
                  <a:pt x="2073" y="3152"/>
                </a:lnTo>
                <a:lnTo>
                  <a:pt x="2093" y="3165"/>
                </a:lnTo>
                <a:lnTo>
                  <a:pt x="2114" y="3172"/>
                </a:lnTo>
                <a:lnTo>
                  <a:pt x="2135" y="3174"/>
                </a:lnTo>
                <a:lnTo>
                  <a:pt x="2156" y="3172"/>
                </a:lnTo>
                <a:lnTo>
                  <a:pt x="2175" y="3166"/>
                </a:lnTo>
                <a:lnTo>
                  <a:pt x="2194" y="3155"/>
                </a:lnTo>
                <a:lnTo>
                  <a:pt x="2210" y="3142"/>
                </a:lnTo>
                <a:lnTo>
                  <a:pt x="2607" y="2694"/>
                </a:lnTo>
                <a:lnTo>
                  <a:pt x="2620" y="2676"/>
                </a:lnTo>
                <a:lnTo>
                  <a:pt x="2628" y="2656"/>
                </a:lnTo>
                <a:lnTo>
                  <a:pt x="2633" y="2633"/>
                </a:lnTo>
                <a:lnTo>
                  <a:pt x="2631" y="2612"/>
                </a:lnTo>
                <a:lnTo>
                  <a:pt x="2625" y="2591"/>
                </a:lnTo>
                <a:lnTo>
                  <a:pt x="2615" y="2571"/>
                </a:lnTo>
                <a:lnTo>
                  <a:pt x="2599" y="2555"/>
                </a:lnTo>
                <a:lnTo>
                  <a:pt x="2580" y="2542"/>
                </a:lnTo>
                <a:lnTo>
                  <a:pt x="2560" y="2534"/>
                </a:lnTo>
                <a:lnTo>
                  <a:pt x="2538" y="2529"/>
                </a:lnTo>
                <a:close/>
                <a:moveTo>
                  <a:pt x="944" y="2430"/>
                </a:moveTo>
                <a:lnTo>
                  <a:pt x="1391" y="2430"/>
                </a:lnTo>
                <a:lnTo>
                  <a:pt x="1406" y="2433"/>
                </a:lnTo>
                <a:lnTo>
                  <a:pt x="1420" y="2440"/>
                </a:lnTo>
                <a:lnTo>
                  <a:pt x="1431" y="2450"/>
                </a:lnTo>
                <a:lnTo>
                  <a:pt x="1438" y="2464"/>
                </a:lnTo>
                <a:lnTo>
                  <a:pt x="1440" y="2480"/>
                </a:lnTo>
                <a:lnTo>
                  <a:pt x="1440" y="2529"/>
                </a:lnTo>
                <a:lnTo>
                  <a:pt x="1438" y="2545"/>
                </a:lnTo>
                <a:lnTo>
                  <a:pt x="1431" y="2559"/>
                </a:lnTo>
                <a:lnTo>
                  <a:pt x="1420" y="2569"/>
                </a:lnTo>
                <a:lnTo>
                  <a:pt x="1406" y="2577"/>
                </a:lnTo>
                <a:lnTo>
                  <a:pt x="1391" y="2579"/>
                </a:lnTo>
                <a:lnTo>
                  <a:pt x="944" y="2579"/>
                </a:lnTo>
                <a:lnTo>
                  <a:pt x="928" y="2577"/>
                </a:lnTo>
                <a:lnTo>
                  <a:pt x="914" y="2569"/>
                </a:lnTo>
                <a:lnTo>
                  <a:pt x="904" y="2559"/>
                </a:lnTo>
                <a:lnTo>
                  <a:pt x="896" y="2545"/>
                </a:lnTo>
                <a:lnTo>
                  <a:pt x="894" y="2529"/>
                </a:lnTo>
                <a:lnTo>
                  <a:pt x="894" y="2480"/>
                </a:lnTo>
                <a:lnTo>
                  <a:pt x="896" y="2464"/>
                </a:lnTo>
                <a:lnTo>
                  <a:pt x="904" y="2450"/>
                </a:lnTo>
                <a:lnTo>
                  <a:pt x="914" y="2440"/>
                </a:lnTo>
                <a:lnTo>
                  <a:pt x="928" y="2433"/>
                </a:lnTo>
                <a:lnTo>
                  <a:pt x="944" y="2430"/>
                </a:lnTo>
                <a:close/>
                <a:moveTo>
                  <a:pt x="769" y="2319"/>
                </a:moveTo>
                <a:lnTo>
                  <a:pt x="783" y="2322"/>
                </a:lnTo>
                <a:lnTo>
                  <a:pt x="795" y="2330"/>
                </a:lnTo>
                <a:lnTo>
                  <a:pt x="805" y="2341"/>
                </a:lnTo>
                <a:lnTo>
                  <a:pt x="810" y="2355"/>
                </a:lnTo>
                <a:lnTo>
                  <a:pt x="810" y="2368"/>
                </a:lnTo>
                <a:lnTo>
                  <a:pt x="807" y="2382"/>
                </a:lnTo>
                <a:lnTo>
                  <a:pt x="800" y="2395"/>
                </a:lnTo>
                <a:lnTo>
                  <a:pt x="616" y="2600"/>
                </a:lnTo>
                <a:lnTo>
                  <a:pt x="606" y="2608"/>
                </a:lnTo>
                <a:lnTo>
                  <a:pt x="594" y="2613"/>
                </a:lnTo>
                <a:lnTo>
                  <a:pt x="581" y="2616"/>
                </a:lnTo>
                <a:lnTo>
                  <a:pt x="567" y="2612"/>
                </a:lnTo>
                <a:lnTo>
                  <a:pt x="553" y="2605"/>
                </a:lnTo>
                <a:lnTo>
                  <a:pt x="439" y="2514"/>
                </a:lnTo>
                <a:lnTo>
                  <a:pt x="430" y="2503"/>
                </a:lnTo>
                <a:lnTo>
                  <a:pt x="423" y="2490"/>
                </a:lnTo>
                <a:lnTo>
                  <a:pt x="422" y="2477"/>
                </a:lnTo>
                <a:lnTo>
                  <a:pt x="425" y="2463"/>
                </a:lnTo>
                <a:lnTo>
                  <a:pt x="432" y="2449"/>
                </a:lnTo>
                <a:lnTo>
                  <a:pt x="442" y="2440"/>
                </a:lnTo>
                <a:lnTo>
                  <a:pt x="456" y="2435"/>
                </a:lnTo>
                <a:lnTo>
                  <a:pt x="470" y="2433"/>
                </a:lnTo>
                <a:lnTo>
                  <a:pt x="484" y="2436"/>
                </a:lnTo>
                <a:lnTo>
                  <a:pt x="496" y="2443"/>
                </a:lnTo>
                <a:lnTo>
                  <a:pt x="576" y="2507"/>
                </a:lnTo>
                <a:lnTo>
                  <a:pt x="731" y="2334"/>
                </a:lnTo>
                <a:lnTo>
                  <a:pt x="742" y="2324"/>
                </a:lnTo>
                <a:lnTo>
                  <a:pt x="755" y="2320"/>
                </a:lnTo>
                <a:lnTo>
                  <a:pt x="769" y="2319"/>
                </a:lnTo>
                <a:close/>
                <a:moveTo>
                  <a:pt x="2186" y="2182"/>
                </a:moveTo>
                <a:lnTo>
                  <a:pt x="2251" y="2185"/>
                </a:lnTo>
                <a:lnTo>
                  <a:pt x="2316" y="2196"/>
                </a:lnTo>
                <a:lnTo>
                  <a:pt x="2378" y="2212"/>
                </a:lnTo>
                <a:lnTo>
                  <a:pt x="2437" y="2233"/>
                </a:lnTo>
                <a:lnTo>
                  <a:pt x="2494" y="2260"/>
                </a:lnTo>
                <a:lnTo>
                  <a:pt x="2546" y="2293"/>
                </a:lnTo>
                <a:lnTo>
                  <a:pt x="2596" y="2329"/>
                </a:lnTo>
                <a:lnTo>
                  <a:pt x="2642" y="2371"/>
                </a:lnTo>
                <a:lnTo>
                  <a:pt x="2683" y="2417"/>
                </a:lnTo>
                <a:lnTo>
                  <a:pt x="2721" y="2466"/>
                </a:lnTo>
                <a:lnTo>
                  <a:pt x="2753" y="2520"/>
                </a:lnTo>
                <a:lnTo>
                  <a:pt x="2780" y="2577"/>
                </a:lnTo>
                <a:lnTo>
                  <a:pt x="2802" y="2636"/>
                </a:lnTo>
                <a:lnTo>
                  <a:pt x="2818" y="2698"/>
                </a:lnTo>
                <a:lnTo>
                  <a:pt x="2828" y="2761"/>
                </a:lnTo>
                <a:lnTo>
                  <a:pt x="2831" y="2827"/>
                </a:lnTo>
                <a:lnTo>
                  <a:pt x="2828" y="2893"/>
                </a:lnTo>
                <a:lnTo>
                  <a:pt x="2818" y="2958"/>
                </a:lnTo>
                <a:lnTo>
                  <a:pt x="2802" y="3019"/>
                </a:lnTo>
                <a:lnTo>
                  <a:pt x="2780" y="3079"/>
                </a:lnTo>
                <a:lnTo>
                  <a:pt x="2753" y="3134"/>
                </a:lnTo>
                <a:lnTo>
                  <a:pt x="2721" y="3188"/>
                </a:lnTo>
                <a:lnTo>
                  <a:pt x="2683" y="3237"/>
                </a:lnTo>
                <a:lnTo>
                  <a:pt x="2642" y="3283"/>
                </a:lnTo>
                <a:lnTo>
                  <a:pt x="2596" y="3325"/>
                </a:lnTo>
                <a:lnTo>
                  <a:pt x="2546" y="3362"/>
                </a:lnTo>
                <a:lnTo>
                  <a:pt x="2494" y="3394"/>
                </a:lnTo>
                <a:lnTo>
                  <a:pt x="2437" y="3421"/>
                </a:lnTo>
                <a:lnTo>
                  <a:pt x="2378" y="3443"/>
                </a:lnTo>
                <a:lnTo>
                  <a:pt x="2316" y="3459"/>
                </a:lnTo>
                <a:lnTo>
                  <a:pt x="2251" y="3469"/>
                </a:lnTo>
                <a:lnTo>
                  <a:pt x="2186" y="3472"/>
                </a:lnTo>
                <a:lnTo>
                  <a:pt x="2120" y="3469"/>
                </a:lnTo>
                <a:lnTo>
                  <a:pt x="2055" y="3459"/>
                </a:lnTo>
                <a:lnTo>
                  <a:pt x="1993" y="3443"/>
                </a:lnTo>
                <a:lnTo>
                  <a:pt x="1934" y="3421"/>
                </a:lnTo>
                <a:lnTo>
                  <a:pt x="1877" y="3394"/>
                </a:lnTo>
                <a:lnTo>
                  <a:pt x="1825" y="3362"/>
                </a:lnTo>
                <a:lnTo>
                  <a:pt x="1775" y="3325"/>
                </a:lnTo>
                <a:lnTo>
                  <a:pt x="1729" y="3283"/>
                </a:lnTo>
                <a:lnTo>
                  <a:pt x="1688" y="3237"/>
                </a:lnTo>
                <a:lnTo>
                  <a:pt x="1650" y="3188"/>
                </a:lnTo>
                <a:lnTo>
                  <a:pt x="1618" y="3134"/>
                </a:lnTo>
                <a:lnTo>
                  <a:pt x="1591" y="3079"/>
                </a:lnTo>
                <a:lnTo>
                  <a:pt x="1569" y="3019"/>
                </a:lnTo>
                <a:lnTo>
                  <a:pt x="1553" y="2958"/>
                </a:lnTo>
                <a:lnTo>
                  <a:pt x="1543" y="2893"/>
                </a:lnTo>
                <a:lnTo>
                  <a:pt x="1540" y="2827"/>
                </a:lnTo>
                <a:lnTo>
                  <a:pt x="1543" y="2761"/>
                </a:lnTo>
                <a:lnTo>
                  <a:pt x="1553" y="2698"/>
                </a:lnTo>
                <a:lnTo>
                  <a:pt x="1569" y="2636"/>
                </a:lnTo>
                <a:lnTo>
                  <a:pt x="1591" y="2577"/>
                </a:lnTo>
                <a:lnTo>
                  <a:pt x="1618" y="2520"/>
                </a:lnTo>
                <a:lnTo>
                  <a:pt x="1650" y="2466"/>
                </a:lnTo>
                <a:lnTo>
                  <a:pt x="1688" y="2417"/>
                </a:lnTo>
                <a:lnTo>
                  <a:pt x="1729" y="2371"/>
                </a:lnTo>
                <a:lnTo>
                  <a:pt x="1775" y="2329"/>
                </a:lnTo>
                <a:lnTo>
                  <a:pt x="1825" y="2293"/>
                </a:lnTo>
                <a:lnTo>
                  <a:pt x="1877" y="2260"/>
                </a:lnTo>
                <a:lnTo>
                  <a:pt x="1934" y="2233"/>
                </a:lnTo>
                <a:lnTo>
                  <a:pt x="1993" y="2212"/>
                </a:lnTo>
                <a:lnTo>
                  <a:pt x="2055" y="2196"/>
                </a:lnTo>
                <a:lnTo>
                  <a:pt x="2120" y="2185"/>
                </a:lnTo>
                <a:lnTo>
                  <a:pt x="2186" y="2182"/>
                </a:lnTo>
                <a:close/>
                <a:moveTo>
                  <a:pt x="944" y="1984"/>
                </a:moveTo>
                <a:lnTo>
                  <a:pt x="1491" y="1984"/>
                </a:lnTo>
                <a:lnTo>
                  <a:pt x="1505" y="1986"/>
                </a:lnTo>
                <a:lnTo>
                  <a:pt x="1519" y="1994"/>
                </a:lnTo>
                <a:lnTo>
                  <a:pt x="1531" y="2004"/>
                </a:lnTo>
                <a:lnTo>
                  <a:pt x="1537" y="2018"/>
                </a:lnTo>
                <a:lnTo>
                  <a:pt x="1540" y="2034"/>
                </a:lnTo>
                <a:lnTo>
                  <a:pt x="1540" y="2083"/>
                </a:lnTo>
                <a:lnTo>
                  <a:pt x="1537" y="2099"/>
                </a:lnTo>
                <a:lnTo>
                  <a:pt x="1531" y="2113"/>
                </a:lnTo>
                <a:lnTo>
                  <a:pt x="1519" y="2123"/>
                </a:lnTo>
                <a:lnTo>
                  <a:pt x="1505" y="2131"/>
                </a:lnTo>
                <a:lnTo>
                  <a:pt x="1491" y="2133"/>
                </a:lnTo>
                <a:lnTo>
                  <a:pt x="944" y="2133"/>
                </a:lnTo>
                <a:lnTo>
                  <a:pt x="928" y="2131"/>
                </a:lnTo>
                <a:lnTo>
                  <a:pt x="914" y="2123"/>
                </a:lnTo>
                <a:lnTo>
                  <a:pt x="904" y="2113"/>
                </a:lnTo>
                <a:lnTo>
                  <a:pt x="896" y="2099"/>
                </a:lnTo>
                <a:lnTo>
                  <a:pt x="894" y="2083"/>
                </a:lnTo>
                <a:lnTo>
                  <a:pt x="894" y="2034"/>
                </a:lnTo>
                <a:lnTo>
                  <a:pt x="896" y="2018"/>
                </a:lnTo>
                <a:lnTo>
                  <a:pt x="904" y="2004"/>
                </a:lnTo>
                <a:lnTo>
                  <a:pt x="914" y="1994"/>
                </a:lnTo>
                <a:lnTo>
                  <a:pt x="928" y="1986"/>
                </a:lnTo>
                <a:lnTo>
                  <a:pt x="944" y="1984"/>
                </a:lnTo>
                <a:close/>
                <a:moveTo>
                  <a:pt x="769" y="1894"/>
                </a:moveTo>
                <a:lnTo>
                  <a:pt x="783" y="1897"/>
                </a:lnTo>
                <a:lnTo>
                  <a:pt x="795" y="1905"/>
                </a:lnTo>
                <a:lnTo>
                  <a:pt x="805" y="1916"/>
                </a:lnTo>
                <a:lnTo>
                  <a:pt x="810" y="1930"/>
                </a:lnTo>
                <a:lnTo>
                  <a:pt x="810" y="1943"/>
                </a:lnTo>
                <a:lnTo>
                  <a:pt x="807" y="1957"/>
                </a:lnTo>
                <a:lnTo>
                  <a:pt x="800" y="1970"/>
                </a:lnTo>
                <a:lnTo>
                  <a:pt x="616" y="2175"/>
                </a:lnTo>
                <a:lnTo>
                  <a:pt x="606" y="2183"/>
                </a:lnTo>
                <a:lnTo>
                  <a:pt x="594" y="2188"/>
                </a:lnTo>
                <a:lnTo>
                  <a:pt x="581" y="2191"/>
                </a:lnTo>
                <a:lnTo>
                  <a:pt x="567" y="2187"/>
                </a:lnTo>
                <a:lnTo>
                  <a:pt x="553" y="2180"/>
                </a:lnTo>
                <a:lnTo>
                  <a:pt x="439" y="2088"/>
                </a:lnTo>
                <a:lnTo>
                  <a:pt x="430" y="2078"/>
                </a:lnTo>
                <a:lnTo>
                  <a:pt x="423" y="2065"/>
                </a:lnTo>
                <a:lnTo>
                  <a:pt x="422" y="2052"/>
                </a:lnTo>
                <a:lnTo>
                  <a:pt x="425" y="2038"/>
                </a:lnTo>
                <a:lnTo>
                  <a:pt x="432" y="2024"/>
                </a:lnTo>
                <a:lnTo>
                  <a:pt x="442" y="2015"/>
                </a:lnTo>
                <a:lnTo>
                  <a:pt x="456" y="2010"/>
                </a:lnTo>
                <a:lnTo>
                  <a:pt x="470" y="2007"/>
                </a:lnTo>
                <a:lnTo>
                  <a:pt x="484" y="2011"/>
                </a:lnTo>
                <a:lnTo>
                  <a:pt x="496" y="2018"/>
                </a:lnTo>
                <a:lnTo>
                  <a:pt x="576" y="2082"/>
                </a:lnTo>
                <a:lnTo>
                  <a:pt x="731" y="1909"/>
                </a:lnTo>
                <a:lnTo>
                  <a:pt x="742" y="1899"/>
                </a:lnTo>
                <a:lnTo>
                  <a:pt x="755" y="1895"/>
                </a:lnTo>
                <a:lnTo>
                  <a:pt x="769" y="1894"/>
                </a:lnTo>
                <a:close/>
                <a:moveTo>
                  <a:pt x="944" y="1588"/>
                </a:moveTo>
                <a:lnTo>
                  <a:pt x="1738" y="1588"/>
                </a:lnTo>
                <a:lnTo>
                  <a:pt x="1754" y="1590"/>
                </a:lnTo>
                <a:lnTo>
                  <a:pt x="1768" y="1597"/>
                </a:lnTo>
                <a:lnTo>
                  <a:pt x="1778" y="1608"/>
                </a:lnTo>
                <a:lnTo>
                  <a:pt x="1786" y="1621"/>
                </a:lnTo>
                <a:lnTo>
                  <a:pt x="1788" y="1637"/>
                </a:lnTo>
                <a:lnTo>
                  <a:pt x="1788" y="1687"/>
                </a:lnTo>
                <a:lnTo>
                  <a:pt x="1786" y="1702"/>
                </a:lnTo>
                <a:lnTo>
                  <a:pt x="1778" y="1716"/>
                </a:lnTo>
                <a:lnTo>
                  <a:pt x="1768" y="1727"/>
                </a:lnTo>
                <a:lnTo>
                  <a:pt x="1754" y="1734"/>
                </a:lnTo>
                <a:lnTo>
                  <a:pt x="1738" y="1736"/>
                </a:lnTo>
                <a:lnTo>
                  <a:pt x="944" y="1736"/>
                </a:lnTo>
                <a:lnTo>
                  <a:pt x="928" y="1734"/>
                </a:lnTo>
                <a:lnTo>
                  <a:pt x="914" y="1727"/>
                </a:lnTo>
                <a:lnTo>
                  <a:pt x="904" y="1716"/>
                </a:lnTo>
                <a:lnTo>
                  <a:pt x="896" y="1702"/>
                </a:lnTo>
                <a:lnTo>
                  <a:pt x="894" y="1687"/>
                </a:lnTo>
                <a:lnTo>
                  <a:pt x="894" y="1637"/>
                </a:lnTo>
                <a:lnTo>
                  <a:pt x="896" y="1621"/>
                </a:lnTo>
                <a:lnTo>
                  <a:pt x="904" y="1608"/>
                </a:lnTo>
                <a:lnTo>
                  <a:pt x="914" y="1597"/>
                </a:lnTo>
                <a:lnTo>
                  <a:pt x="928" y="1590"/>
                </a:lnTo>
                <a:lnTo>
                  <a:pt x="944" y="1588"/>
                </a:lnTo>
                <a:close/>
                <a:moveTo>
                  <a:pt x="769" y="1472"/>
                </a:moveTo>
                <a:lnTo>
                  <a:pt x="783" y="1475"/>
                </a:lnTo>
                <a:lnTo>
                  <a:pt x="795" y="1483"/>
                </a:lnTo>
                <a:lnTo>
                  <a:pt x="805" y="1494"/>
                </a:lnTo>
                <a:lnTo>
                  <a:pt x="810" y="1508"/>
                </a:lnTo>
                <a:lnTo>
                  <a:pt x="810" y="1521"/>
                </a:lnTo>
                <a:lnTo>
                  <a:pt x="807" y="1535"/>
                </a:lnTo>
                <a:lnTo>
                  <a:pt x="800" y="1548"/>
                </a:lnTo>
                <a:lnTo>
                  <a:pt x="616" y="1753"/>
                </a:lnTo>
                <a:lnTo>
                  <a:pt x="606" y="1761"/>
                </a:lnTo>
                <a:lnTo>
                  <a:pt x="594" y="1767"/>
                </a:lnTo>
                <a:lnTo>
                  <a:pt x="581" y="1769"/>
                </a:lnTo>
                <a:lnTo>
                  <a:pt x="567" y="1765"/>
                </a:lnTo>
                <a:lnTo>
                  <a:pt x="553" y="1758"/>
                </a:lnTo>
                <a:lnTo>
                  <a:pt x="439" y="1667"/>
                </a:lnTo>
                <a:lnTo>
                  <a:pt x="430" y="1656"/>
                </a:lnTo>
                <a:lnTo>
                  <a:pt x="423" y="1643"/>
                </a:lnTo>
                <a:lnTo>
                  <a:pt x="422" y="1630"/>
                </a:lnTo>
                <a:lnTo>
                  <a:pt x="425" y="1615"/>
                </a:lnTo>
                <a:lnTo>
                  <a:pt x="432" y="1602"/>
                </a:lnTo>
                <a:lnTo>
                  <a:pt x="442" y="1593"/>
                </a:lnTo>
                <a:lnTo>
                  <a:pt x="456" y="1588"/>
                </a:lnTo>
                <a:lnTo>
                  <a:pt x="470" y="1586"/>
                </a:lnTo>
                <a:lnTo>
                  <a:pt x="484" y="1589"/>
                </a:lnTo>
                <a:lnTo>
                  <a:pt x="496" y="1596"/>
                </a:lnTo>
                <a:lnTo>
                  <a:pt x="576" y="1660"/>
                </a:lnTo>
                <a:lnTo>
                  <a:pt x="731" y="1487"/>
                </a:lnTo>
                <a:lnTo>
                  <a:pt x="742" y="1477"/>
                </a:lnTo>
                <a:lnTo>
                  <a:pt x="755" y="1473"/>
                </a:lnTo>
                <a:lnTo>
                  <a:pt x="769" y="1472"/>
                </a:lnTo>
                <a:close/>
                <a:moveTo>
                  <a:pt x="944" y="1140"/>
                </a:moveTo>
                <a:lnTo>
                  <a:pt x="1738" y="1140"/>
                </a:lnTo>
                <a:lnTo>
                  <a:pt x="1754" y="1144"/>
                </a:lnTo>
                <a:lnTo>
                  <a:pt x="1768" y="1150"/>
                </a:lnTo>
                <a:lnTo>
                  <a:pt x="1778" y="1162"/>
                </a:lnTo>
                <a:lnTo>
                  <a:pt x="1786" y="1175"/>
                </a:lnTo>
                <a:lnTo>
                  <a:pt x="1788" y="1190"/>
                </a:lnTo>
                <a:lnTo>
                  <a:pt x="1788" y="1240"/>
                </a:lnTo>
                <a:lnTo>
                  <a:pt x="1786" y="1255"/>
                </a:lnTo>
                <a:lnTo>
                  <a:pt x="1778" y="1269"/>
                </a:lnTo>
                <a:lnTo>
                  <a:pt x="1768" y="1280"/>
                </a:lnTo>
                <a:lnTo>
                  <a:pt x="1754" y="1287"/>
                </a:lnTo>
                <a:lnTo>
                  <a:pt x="1738" y="1290"/>
                </a:lnTo>
                <a:lnTo>
                  <a:pt x="944" y="1290"/>
                </a:lnTo>
                <a:lnTo>
                  <a:pt x="928" y="1287"/>
                </a:lnTo>
                <a:lnTo>
                  <a:pt x="914" y="1280"/>
                </a:lnTo>
                <a:lnTo>
                  <a:pt x="904" y="1269"/>
                </a:lnTo>
                <a:lnTo>
                  <a:pt x="896" y="1255"/>
                </a:lnTo>
                <a:lnTo>
                  <a:pt x="894" y="1240"/>
                </a:lnTo>
                <a:lnTo>
                  <a:pt x="894" y="1190"/>
                </a:lnTo>
                <a:lnTo>
                  <a:pt x="896" y="1175"/>
                </a:lnTo>
                <a:lnTo>
                  <a:pt x="904" y="1162"/>
                </a:lnTo>
                <a:lnTo>
                  <a:pt x="914" y="1150"/>
                </a:lnTo>
                <a:lnTo>
                  <a:pt x="928" y="1144"/>
                </a:lnTo>
                <a:lnTo>
                  <a:pt x="944" y="1140"/>
                </a:lnTo>
                <a:close/>
                <a:moveTo>
                  <a:pt x="769" y="1030"/>
                </a:moveTo>
                <a:lnTo>
                  <a:pt x="783" y="1034"/>
                </a:lnTo>
                <a:lnTo>
                  <a:pt x="795" y="1042"/>
                </a:lnTo>
                <a:lnTo>
                  <a:pt x="805" y="1053"/>
                </a:lnTo>
                <a:lnTo>
                  <a:pt x="810" y="1066"/>
                </a:lnTo>
                <a:lnTo>
                  <a:pt x="810" y="1081"/>
                </a:lnTo>
                <a:lnTo>
                  <a:pt x="807" y="1094"/>
                </a:lnTo>
                <a:lnTo>
                  <a:pt x="800" y="1106"/>
                </a:lnTo>
                <a:lnTo>
                  <a:pt x="616" y="1312"/>
                </a:lnTo>
                <a:lnTo>
                  <a:pt x="606" y="1320"/>
                </a:lnTo>
                <a:lnTo>
                  <a:pt x="594" y="1326"/>
                </a:lnTo>
                <a:lnTo>
                  <a:pt x="581" y="1327"/>
                </a:lnTo>
                <a:lnTo>
                  <a:pt x="567" y="1325"/>
                </a:lnTo>
                <a:lnTo>
                  <a:pt x="553" y="1317"/>
                </a:lnTo>
                <a:lnTo>
                  <a:pt x="439" y="1226"/>
                </a:lnTo>
                <a:lnTo>
                  <a:pt x="430" y="1215"/>
                </a:lnTo>
                <a:lnTo>
                  <a:pt x="423" y="1202"/>
                </a:lnTo>
                <a:lnTo>
                  <a:pt x="422" y="1188"/>
                </a:lnTo>
                <a:lnTo>
                  <a:pt x="425" y="1174"/>
                </a:lnTo>
                <a:lnTo>
                  <a:pt x="432" y="1162"/>
                </a:lnTo>
                <a:lnTo>
                  <a:pt x="442" y="1152"/>
                </a:lnTo>
                <a:lnTo>
                  <a:pt x="456" y="1146"/>
                </a:lnTo>
                <a:lnTo>
                  <a:pt x="470" y="1145"/>
                </a:lnTo>
                <a:lnTo>
                  <a:pt x="484" y="1147"/>
                </a:lnTo>
                <a:lnTo>
                  <a:pt x="496" y="1154"/>
                </a:lnTo>
                <a:lnTo>
                  <a:pt x="576" y="1218"/>
                </a:lnTo>
                <a:lnTo>
                  <a:pt x="731" y="1046"/>
                </a:lnTo>
                <a:lnTo>
                  <a:pt x="742" y="1036"/>
                </a:lnTo>
                <a:lnTo>
                  <a:pt x="755" y="1031"/>
                </a:lnTo>
                <a:lnTo>
                  <a:pt x="769" y="1030"/>
                </a:lnTo>
                <a:close/>
                <a:moveTo>
                  <a:pt x="150" y="347"/>
                </a:moveTo>
                <a:lnTo>
                  <a:pt x="552" y="347"/>
                </a:lnTo>
                <a:lnTo>
                  <a:pt x="548" y="372"/>
                </a:lnTo>
                <a:lnTo>
                  <a:pt x="547" y="399"/>
                </a:lnTo>
                <a:lnTo>
                  <a:pt x="550" y="439"/>
                </a:lnTo>
                <a:lnTo>
                  <a:pt x="559" y="477"/>
                </a:lnTo>
                <a:lnTo>
                  <a:pt x="574" y="511"/>
                </a:lnTo>
                <a:lnTo>
                  <a:pt x="594" y="544"/>
                </a:lnTo>
                <a:lnTo>
                  <a:pt x="618" y="572"/>
                </a:lnTo>
                <a:lnTo>
                  <a:pt x="648" y="598"/>
                </a:lnTo>
                <a:lnTo>
                  <a:pt x="681" y="618"/>
                </a:lnTo>
                <a:lnTo>
                  <a:pt x="715" y="632"/>
                </a:lnTo>
                <a:lnTo>
                  <a:pt x="753" y="642"/>
                </a:lnTo>
                <a:lnTo>
                  <a:pt x="793" y="645"/>
                </a:lnTo>
                <a:lnTo>
                  <a:pt x="1442" y="645"/>
                </a:lnTo>
                <a:lnTo>
                  <a:pt x="1482" y="642"/>
                </a:lnTo>
                <a:lnTo>
                  <a:pt x="1520" y="632"/>
                </a:lnTo>
                <a:lnTo>
                  <a:pt x="1555" y="618"/>
                </a:lnTo>
                <a:lnTo>
                  <a:pt x="1588" y="597"/>
                </a:lnTo>
                <a:lnTo>
                  <a:pt x="1616" y="572"/>
                </a:lnTo>
                <a:lnTo>
                  <a:pt x="1641" y="543"/>
                </a:lnTo>
                <a:lnTo>
                  <a:pt x="1661" y="510"/>
                </a:lnTo>
                <a:lnTo>
                  <a:pt x="1676" y="475"/>
                </a:lnTo>
                <a:lnTo>
                  <a:pt x="1686" y="436"/>
                </a:lnTo>
                <a:lnTo>
                  <a:pt x="1689" y="396"/>
                </a:lnTo>
                <a:lnTo>
                  <a:pt x="1688" y="371"/>
                </a:lnTo>
                <a:lnTo>
                  <a:pt x="1683" y="347"/>
                </a:lnTo>
                <a:lnTo>
                  <a:pt x="1987" y="347"/>
                </a:lnTo>
                <a:lnTo>
                  <a:pt x="2029" y="349"/>
                </a:lnTo>
                <a:lnTo>
                  <a:pt x="2067" y="356"/>
                </a:lnTo>
                <a:lnTo>
                  <a:pt x="2101" y="366"/>
                </a:lnTo>
                <a:lnTo>
                  <a:pt x="2132" y="379"/>
                </a:lnTo>
                <a:lnTo>
                  <a:pt x="2159" y="396"/>
                </a:lnTo>
                <a:lnTo>
                  <a:pt x="2182" y="416"/>
                </a:lnTo>
                <a:lnTo>
                  <a:pt x="2201" y="438"/>
                </a:lnTo>
                <a:lnTo>
                  <a:pt x="2215" y="462"/>
                </a:lnTo>
                <a:lnTo>
                  <a:pt x="2226" y="488"/>
                </a:lnTo>
                <a:lnTo>
                  <a:pt x="2233" y="517"/>
                </a:lnTo>
                <a:lnTo>
                  <a:pt x="2235" y="546"/>
                </a:lnTo>
                <a:lnTo>
                  <a:pt x="2235" y="2036"/>
                </a:lnTo>
                <a:lnTo>
                  <a:pt x="2210" y="2035"/>
                </a:lnTo>
                <a:lnTo>
                  <a:pt x="2186" y="2034"/>
                </a:lnTo>
                <a:lnTo>
                  <a:pt x="2118" y="2037"/>
                </a:lnTo>
                <a:lnTo>
                  <a:pt x="2051" y="2045"/>
                </a:lnTo>
                <a:lnTo>
                  <a:pt x="1987" y="2060"/>
                </a:lnTo>
                <a:lnTo>
                  <a:pt x="1987" y="893"/>
                </a:lnTo>
                <a:lnTo>
                  <a:pt x="249" y="893"/>
                </a:lnTo>
                <a:lnTo>
                  <a:pt x="249" y="2876"/>
                </a:lnTo>
                <a:lnTo>
                  <a:pt x="1394" y="2876"/>
                </a:lnTo>
                <a:lnTo>
                  <a:pt x="1400" y="2942"/>
                </a:lnTo>
                <a:lnTo>
                  <a:pt x="1412" y="3005"/>
                </a:lnTo>
                <a:lnTo>
                  <a:pt x="1429" y="3066"/>
                </a:lnTo>
                <a:lnTo>
                  <a:pt x="1450" y="3125"/>
                </a:lnTo>
                <a:lnTo>
                  <a:pt x="199" y="3125"/>
                </a:lnTo>
                <a:lnTo>
                  <a:pt x="163" y="3122"/>
                </a:lnTo>
                <a:lnTo>
                  <a:pt x="130" y="3112"/>
                </a:lnTo>
                <a:lnTo>
                  <a:pt x="99" y="3097"/>
                </a:lnTo>
                <a:lnTo>
                  <a:pt x="71" y="3079"/>
                </a:lnTo>
                <a:lnTo>
                  <a:pt x="47" y="3054"/>
                </a:lnTo>
                <a:lnTo>
                  <a:pt x="27" y="3027"/>
                </a:lnTo>
                <a:lnTo>
                  <a:pt x="13" y="2995"/>
                </a:lnTo>
                <a:lnTo>
                  <a:pt x="3" y="2962"/>
                </a:lnTo>
                <a:lnTo>
                  <a:pt x="0" y="2926"/>
                </a:lnTo>
                <a:lnTo>
                  <a:pt x="0" y="546"/>
                </a:lnTo>
                <a:lnTo>
                  <a:pt x="3" y="513"/>
                </a:lnTo>
                <a:lnTo>
                  <a:pt x="9" y="483"/>
                </a:lnTo>
                <a:lnTo>
                  <a:pt x="21" y="455"/>
                </a:lnTo>
                <a:lnTo>
                  <a:pt x="36" y="428"/>
                </a:lnTo>
                <a:lnTo>
                  <a:pt x="53" y="405"/>
                </a:lnTo>
                <a:lnTo>
                  <a:pt x="71" y="385"/>
                </a:lnTo>
                <a:lnTo>
                  <a:pt x="91" y="369"/>
                </a:lnTo>
                <a:lnTo>
                  <a:pt x="111" y="358"/>
                </a:lnTo>
                <a:lnTo>
                  <a:pt x="131" y="349"/>
                </a:lnTo>
                <a:lnTo>
                  <a:pt x="150" y="347"/>
                </a:lnTo>
                <a:close/>
                <a:moveTo>
                  <a:pt x="1118" y="99"/>
                </a:moveTo>
                <a:lnTo>
                  <a:pt x="1098" y="102"/>
                </a:lnTo>
                <a:lnTo>
                  <a:pt x="1080" y="109"/>
                </a:lnTo>
                <a:lnTo>
                  <a:pt x="1065" y="121"/>
                </a:lnTo>
                <a:lnTo>
                  <a:pt x="1053" y="136"/>
                </a:lnTo>
                <a:lnTo>
                  <a:pt x="1046" y="154"/>
                </a:lnTo>
                <a:lnTo>
                  <a:pt x="1043" y="174"/>
                </a:lnTo>
                <a:lnTo>
                  <a:pt x="1046" y="194"/>
                </a:lnTo>
                <a:lnTo>
                  <a:pt x="1053" y="211"/>
                </a:lnTo>
                <a:lnTo>
                  <a:pt x="1065" y="226"/>
                </a:lnTo>
                <a:lnTo>
                  <a:pt x="1080" y="238"/>
                </a:lnTo>
                <a:lnTo>
                  <a:pt x="1098" y="245"/>
                </a:lnTo>
                <a:lnTo>
                  <a:pt x="1118" y="248"/>
                </a:lnTo>
                <a:lnTo>
                  <a:pt x="1138" y="245"/>
                </a:lnTo>
                <a:lnTo>
                  <a:pt x="1156" y="238"/>
                </a:lnTo>
                <a:lnTo>
                  <a:pt x="1170" y="226"/>
                </a:lnTo>
                <a:lnTo>
                  <a:pt x="1182" y="211"/>
                </a:lnTo>
                <a:lnTo>
                  <a:pt x="1189" y="194"/>
                </a:lnTo>
                <a:lnTo>
                  <a:pt x="1193" y="174"/>
                </a:lnTo>
                <a:lnTo>
                  <a:pt x="1189" y="154"/>
                </a:lnTo>
                <a:lnTo>
                  <a:pt x="1182" y="136"/>
                </a:lnTo>
                <a:lnTo>
                  <a:pt x="1170" y="121"/>
                </a:lnTo>
                <a:lnTo>
                  <a:pt x="1156" y="109"/>
                </a:lnTo>
                <a:lnTo>
                  <a:pt x="1138" y="102"/>
                </a:lnTo>
                <a:lnTo>
                  <a:pt x="1118" y="99"/>
                </a:lnTo>
                <a:close/>
                <a:moveTo>
                  <a:pt x="1116" y="0"/>
                </a:moveTo>
                <a:lnTo>
                  <a:pt x="1120" y="0"/>
                </a:lnTo>
                <a:lnTo>
                  <a:pt x="1150" y="3"/>
                </a:lnTo>
                <a:lnTo>
                  <a:pt x="1180" y="11"/>
                </a:lnTo>
                <a:lnTo>
                  <a:pt x="1206" y="23"/>
                </a:lnTo>
                <a:lnTo>
                  <a:pt x="1230" y="40"/>
                </a:lnTo>
                <a:lnTo>
                  <a:pt x="1252" y="61"/>
                </a:lnTo>
                <a:lnTo>
                  <a:pt x="1268" y="85"/>
                </a:lnTo>
                <a:lnTo>
                  <a:pt x="1281" y="112"/>
                </a:lnTo>
                <a:lnTo>
                  <a:pt x="1288" y="141"/>
                </a:lnTo>
                <a:lnTo>
                  <a:pt x="1292" y="171"/>
                </a:lnTo>
                <a:lnTo>
                  <a:pt x="1292" y="174"/>
                </a:lnTo>
                <a:lnTo>
                  <a:pt x="1294" y="194"/>
                </a:lnTo>
                <a:lnTo>
                  <a:pt x="1302" y="211"/>
                </a:lnTo>
                <a:lnTo>
                  <a:pt x="1314" y="226"/>
                </a:lnTo>
                <a:lnTo>
                  <a:pt x="1328" y="238"/>
                </a:lnTo>
                <a:lnTo>
                  <a:pt x="1345" y="245"/>
                </a:lnTo>
                <a:lnTo>
                  <a:pt x="1365" y="248"/>
                </a:lnTo>
                <a:lnTo>
                  <a:pt x="1442" y="248"/>
                </a:lnTo>
                <a:lnTo>
                  <a:pt x="1472" y="251"/>
                </a:lnTo>
                <a:lnTo>
                  <a:pt x="1499" y="260"/>
                </a:lnTo>
                <a:lnTo>
                  <a:pt x="1524" y="274"/>
                </a:lnTo>
                <a:lnTo>
                  <a:pt x="1547" y="291"/>
                </a:lnTo>
                <a:lnTo>
                  <a:pt x="1564" y="312"/>
                </a:lnTo>
                <a:lnTo>
                  <a:pt x="1578" y="338"/>
                </a:lnTo>
                <a:lnTo>
                  <a:pt x="1587" y="366"/>
                </a:lnTo>
                <a:lnTo>
                  <a:pt x="1590" y="396"/>
                </a:lnTo>
                <a:lnTo>
                  <a:pt x="1590" y="399"/>
                </a:lnTo>
                <a:lnTo>
                  <a:pt x="1587" y="428"/>
                </a:lnTo>
                <a:lnTo>
                  <a:pt x="1578" y="456"/>
                </a:lnTo>
                <a:lnTo>
                  <a:pt x="1564" y="481"/>
                </a:lnTo>
                <a:lnTo>
                  <a:pt x="1547" y="503"/>
                </a:lnTo>
                <a:lnTo>
                  <a:pt x="1524" y="521"/>
                </a:lnTo>
                <a:lnTo>
                  <a:pt x="1499" y="534"/>
                </a:lnTo>
                <a:lnTo>
                  <a:pt x="1472" y="543"/>
                </a:lnTo>
                <a:lnTo>
                  <a:pt x="1442" y="546"/>
                </a:lnTo>
                <a:lnTo>
                  <a:pt x="793" y="546"/>
                </a:lnTo>
                <a:lnTo>
                  <a:pt x="764" y="543"/>
                </a:lnTo>
                <a:lnTo>
                  <a:pt x="736" y="534"/>
                </a:lnTo>
                <a:lnTo>
                  <a:pt x="711" y="521"/>
                </a:lnTo>
                <a:lnTo>
                  <a:pt x="689" y="503"/>
                </a:lnTo>
                <a:lnTo>
                  <a:pt x="671" y="481"/>
                </a:lnTo>
                <a:lnTo>
                  <a:pt x="657" y="456"/>
                </a:lnTo>
                <a:lnTo>
                  <a:pt x="649" y="428"/>
                </a:lnTo>
                <a:lnTo>
                  <a:pt x="646" y="399"/>
                </a:lnTo>
                <a:lnTo>
                  <a:pt x="646" y="396"/>
                </a:lnTo>
                <a:lnTo>
                  <a:pt x="649" y="366"/>
                </a:lnTo>
                <a:lnTo>
                  <a:pt x="657" y="338"/>
                </a:lnTo>
                <a:lnTo>
                  <a:pt x="671" y="312"/>
                </a:lnTo>
                <a:lnTo>
                  <a:pt x="689" y="291"/>
                </a:lnTo>
                <a:lnTo>
                  <a:pt x="711" y="274"/>
                </a:lnTo>
                <a:lnTo>
                  <a:pt x="736" y="260"/>
                </a:lnTo>
                <a:lnTo>
                  <a:pt x="764" y="251"/>
                </a:lnTo>
                <a:lnTo>
                  <a:pt x="793" y="248"/>
                </a:lnTo>
                <a:lnTo>
                  <a:pt x="870" y="248"/>
                </a:lnTo>
                <a:lnTo>
                  <a:pt x="889" y="245"/>
                </a:lnTo>
                <a:lnTo>
                  <a:pt x="907" y="238"/>
                </a:lnTo>
                <a:lnTo>
                  <a:pt x="922" y="226"/>
                </a:lnTo>
                <a:lnTo>
                  <a:pt x="933" y="211"/>
                </a:lnTo>
                <a:lnTo>
                  <a:pt x="941" y="194"/>
                </a:lnTo>
                <a:lnTo>
                  <a:pt x="944" y="174"/>
                </a:lnTo>
                <a:lnTo>
                  <a:pt x="944" y="171"/>
                </a:lnTo>
                <a:lnTo>
                  <a:pt x="947" y="141"/>
                </a:lnTo>
                <a:lnTo>
                  <a:pt x="954" y="112"/>
                </a:lnTo>
                <a:lnTo>
                  <a:pt x="967" y="85"/>
                </a:lnTo>
                <a:lnTo>
                  <a:pt x="984" y="61"/>
                </a:lnTo>
                <a:lnTo>
                  <a:pt x="1005" y="40"/>
                </a:lnTo>
                <a:lnTo>
                  <a:pt x="1029" y="23"/>
                </a:lnTo>
                <a:lnTo>
                  <a:pt x="1056" y="11"/>
                </a:lnTo>
                <a:lnTo>
                  <a:pt x="1085" y="3"/>
                </a:lnTo>
                <a:lnTo>
                  <a:pt x="1116" y="0"/>
                </a:ln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140" name="타원형 설명선 88">
            <a:extLst>
              <a:ext uri="{FF2B5EF4-FFF2-40B4-BE49-F238E27FC236}">
                <a16:creationId xmlns:a16="http://schemas.microsoft.com/office/drawing/2014/main" xmlns="" id="{EF9524BA-4CE5-4B16-BEA9-304BD4D022E1}"/>
              </a:ext>
            </a:extLst>
          </p:cNvPr>
          <p:cNvSpPr/>
          <p:nvPr/>
        </p:nvSpPr>
        <p:spPr>
          <a:xfrm>
            <a:off x="3091346" y="620652"/>
            <a:ext cx="426010" cy="431692"/>
          </a:xfrm>
          <a:prstGeom prst="wedgeEllipseCallout">
            <a:avLst>
              <a:gd name="adj1" fmla="val 59422"/>
              <a:gd name="adj2" fmla="val 41309"/>
            </a:avLst>
          </a:prstGeom>
          <a:solidFill>
            <a:srgbClr val="FFC000"/>
          </a:solidFill>
          <a:ln w="19050">
            <a:solidFill>
              <a:srgbClr val="772F9C"/>
            </a:solidFill>
          </a:ln>
          <a:effectLst>
            <a:outerShdw dist="25400" dir="2700000" algn="tl" rotWithShape="0">
              <a:srgbClr val="772F9C"/>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ko-KR" sz="1600" dirty="0">
                <a:solidFill>
                  <a:srgbClr val="772F9C"/>
                </a:solidFill>
                <a:latin typeface="微軟正黑體" panose="020B0604030504040204" pitchFamily="34" charset="-120"/>
                <a:ea typeface="微軟正黑體" panose="020B0604030504040204" pitchFamily="34" charset="-120"/>
              </a:rPr>
              <a:t>tips</a:t>
            </a:r>
            <a:endParaRPr lang="ko-KR" altLang="en-US" sz="1600" dirty="0">
              <a:solidFill>
                <a:srgbClr val="772F9C"/>
              </a:solidFill>
              <a:latin typeface="微軟正黑體" panose="020B0604030504040204" pitchFamily="34" charset="-120"/>
              <a:ea typeface="야놀자 야체 B" panose="02020603020101020101" pitchFamily="18" charset="-127"/>
            </a:endParaRPr>
          </a:p>
        </p:txBody>
      </p:sp>
      <p:sp>
        <p:nvSpPr>
          <p:cNvPr id="141" name="矩形 140">
            <a:extLst>
              <a:ext uri="{FF2B5EF4-FFF2-40B4-BE49-F238E27FC236}">
                <a16:creationId xmlns:a16="http://schemas.microsoft.com/office/drawing/2014/main" xmlns="" id="{772CFF91-A8FA-4865-9E3E-9F655808259C}"/>
              </a:ext>
            </a:extLst>
          </p:cNvPr>
          <p:cNvSpPr/>
          <p:nvPr/>
        </p:nvSpPr>
        <p:spPr>
          <a:xfrm>
            <a:off x="3638001" y="825688"/>
            <a:ext cx="5930859" cy="375872"/>
          </a:xfrm>
          <a:prstGeom prst="rect">
            <a:avLst/>
          </a:prstGeom>
          <a:ln w="19050">
            <a:solidFill>
              <a:srgbClr val="FF7C80"/>
            </a:solidFill>
            <a:prstDash val="dash"/>
          </a:ln>
        </p:spPr>
        <p:txBody>
          <a:bodyPr wrap="square">
            <a:spAutoFit/>
          </a:bodyPr>
          <a:lstStyle/>
          <a:p>
            <a:pPr algn="ctr">
              <a:lnSpc>
                <a:spcPct val="150000"/>
              </a:lnSpc>
            </a:pPr>
            <a:r>
              <a:rPr lang="zh-TW" altLang="en-US" sz="1400" dirty="0">
                <a:latin typeface="微軟正黑體" panose="020B0604030504040204" pitchFamily="34" charset="-120"/>
                <a:ea typeface="微軟正黑體" panose="020B0604030504040204" pitchFamily="34" charset="-120"/>
              </a:rPr>
              <a:t>各機關（構）因業務特性或工作性質特殊需要，應指定所屬人員輪班輪休</a:t>
            </a:r>
          </a:p>
        </p:txBody>
      </p:sp>
      <p:cxnSp>
        <p:nvCxnSpPr>
          <p:cNvPr id="143" name="Straight Connector 3">
            <a:extLst>
              <a:ext uri="{FF2B5EF4-FFF2-40B4-BE49-F238E27FC236}">
                <a16:creationId xmlns:a16="http://schemas.microsoft.com/office/drawing/2014/main" xmlns="" id="{DD587A62-02A0-4B79-9766-7B79B626D536}"/>
              </a:ext>
            </a:extLst>
          </p:cNvPr>
          <p:cNvCxnSpPr>
            <a:cxnSpLocks/>
          </p:cNvCxnSpPr>
          <p:nvPr/>
        </p:nvCxnSpPr>
        <p:spPr>
          <a:xfrm>
            <a:off x="1624525" y="1580920"/>
            <a:ext cx="942856" cy="0"/>
          </a:xfrm>
          <a:prstGeom prst="line">
            <a:avLst/>
          </a:prstGeom>
          <a:ln w="6350">
            <a:solidFill>
              <a:schemeClr val="tx2"/>
            </a:solidFill>
            <a:prstDash val="dash"/>
            <a:headEnd type="oval"/>
            <a:tailEnd type="oval"/>
          </a:ln>
        </p:spPr>
        <p:style>
          <a:lnRef idx="1">
            <a:schemeClr val="accent1"/>
          </a:lnRef>
          <a:fillRef idx="0">
            <a:schemeClr val="accent1"/>
          </a:fillRef>
          <a:effectRef idx="0">
            <a:schemeClr val="accent1"/>
          </a:effectRef>
          <a:fontRef idx="minor">
            <a:schemeClr val="tx1"/>
          </a:fontRef>
        </p:style>
      </p:cxnSp>
      <p:grpSp>
        <p:nvGrpSpPr>
          <p:cNvPr id="144" name="Group 14">
            <a:extLst>
              <a:ext uri="{FF2B5EF4-FFF2-40B4-BE49-F238E27FC236}">
                <a16:creationId xmlns:a16="http://schemas.microsoft.com/office/drawing/2014/main" xmlns="" id="{9DEEDBFB-62E7-4A86-8C05-E04E734479A9}"/>
              </a:ext>
            </a:extLst>
          </p:cNvPr>
          <p:cNvGrpSpPr>
            <a:grpSpLocks noChangeAspect="1"/>
          </p:cNvGrpSpPr>
          <p:nvPr/>
        </p:nvGrpSpPr>
        <p:grpSpPr bwMode="auto">
          <a:xfrm>
            <a:off x="2786610" y="1310403"/>
            <a:ext cx="542436" cy="460118"/>
            <a:chOff x="3669" y="3943"/>
            <a:chExt cx="626" cy="531"/>
          </a:xfrm>
          <a:solidFill>
            <a:srgbClr val="FF6600"/>
          </a:solidFill>
        </p:grpSpPr>
        <p:sp>
          <p:nvSpPr>
            <p:cNvPr id="145" name="Freeform 16">
              <a:extLst>
                <a:ext uri="{FF2B5EF4-FFF2-40B4-BE49-F238E27FC236}">
                  <a16:creationId xmlns:a16="http://schemas.microsoft.com/office/drawing/2014/main" xmlns="" id="{914ABA19-5177-4CFF-B663-8DA8557CFD62}"/>
                </a:ext>
              </a:extLst>
            </p:cNvPr>
            <p:cNvSpPr>
              <a:spLocks noEditPoints="1"/>
            </p:cNvSpPr>
            <p:nvPr/>
          </p:nvSpPr>
          <p:spPr bwMode="auto">
            <a:xfrm>
              <a:off x="3669" y="3943"/>
              <a:ext cx="626" cy="531"/>
            </a:xfrm>
            <a:custGeom>
              <a:avLst/>
              <a:gdLst>
                <a:gd name="T0" fmla="*/ 1532 w 3756"/>
                <a:gd name="T1" fmla="*/ 2536 h 3186"/>
                <a:gd name="T2" fmla="*/ 1516 w 3756"/>
                <a:gd name="T3" fmla="*/ 2550 h 3186"/>
                <a:gd name="T4" fmla="*/ 1450 w 3756"/>
                <a:gd name="T5" fmla="*/ 2904 h 3186"/>
                <a:gd name="T6" fmla="*/ 1457 w 3756"/>
                <a:gd name="T7" fmla="*/ 2929 h 3186"/>
                <a:gd name="T8" fmla="*/ 1481 w 3756"/>
                <a:gd name="T9" fmla="*/ 2941 h 3186"/>
                <a:gd name="T10" fmla="*/ 2288 w 3756"/>
                <a:gd name="T11" fmla="*/ 2937 h 3186"/>
                <a:gd name="T12" fmla="*/ 2304 w 3756"/>
                <a:gd name="T13" fmla="*/ 2921 h 3186"/>
                <a:gd name="T14" fmla="*/ 2306 w 3756"/>
                <a:gd name="T15" fmla="*/ 2905 h 3186"/>
                <a:gd name="T16" fmla="*/ 2243 w 3756"/>
                <a:gd name="T17" fmla="*/ 2560 h 3186"/>
                <a:gd name="T18" fmla="*/ 2233 w 3756"/>
                <a:gd name="T19" fmla="*/ 2542 h 3186"/>
                <a:gd name="T20" fmla="*/ 2214 w 3756"/>
                <a:gd name="T21" fmla="*/ 2534 h 3186"/>
                <a:gd name="T22" fmla="*/ 585 w 3756"/>
                <a:gd name="T23" fmla="*/ 305 h 3186"/>
                <a:gd name="T24" fmla="*/ 560 w 3756"/>
                <a:gd name="T25" fmla="*/ 314 h 3186"/>
                <a:gd name="T26" fmla="*/ 544 w 3756"/>
                <a:gd name="T27" fmla="*/ 336 h 3186"/>
                <a:gd name="T28" fmla="*/ 542 w 3756"/>
                <a:gd name="T29" fmla="*/ 1890 h 3186"/>
                <a:gd name="T30" fmla="*/ 553 w 3756"/>
                <a:gd name="T31" fmla="*/ 1921 h 3186"/>
                <a:gd name="T32" fmla="*/ 3188 w 3756"/>
                <a:gd name="T33" fmla="*/ 1930 h 3186"/>
                <a:gd name="T34" fmla="*/ 3211 w 3756"/>
                <a:gd name="T35" fmla="*/ 1906 h 3186"/>
                <a:gd name="T36" fmla="*/ 3214 w 3756"/>
                <a:gd name="T37" fmla="*/ 350 h 3186"/>
                <a:gd name="T38" fmla="*/ 3206 w 3756"/>
                <a:gd name="T39" fmla="*/ 324 h 3186"/>
                <a:gd name="T40" fmla="*/ 3185 w 3756"/>
                <a:gd name="T41" fmla="*/ 308 h 3186"/>
                <a:gd name="T42" fmla="*/ 585 w 3756"/>
                <a:gd name="T43" fmla="*/ 305 h 3186"/>
                <a:gd name="T44" fmla="*/ 3170 w 3756"/>
                <a:gd name="T45" fmla="*/ 0 h 3186"/>
                <a:gd name="T46" fmla="*/ 3263 w 3756"/>
                <a:gd name="T47" fmla="*/ 13 h 3186"/>
                <a:gd name="T48" fmla="*/ 3346 w 3756"/>
                <a:gd name="T49" fmla="*/ 48 h 3186"/>
                <a:gd name="T50" fmla="*/ 3418 w 3756"/>
                <a:gd name="T51" fmla="*/ 103 h 3186"/>
                <a:gd name="T52" fmla="*/ 3473 w 3756"/>
                <a:gd name="T53" fmla="*/ 173 h 3186"/>
                <a:gd name="T54" fmla="*/ 3508 w 3756"/>
                <a:gd name="T55" fmla="*/ 256 h 3186"/>
                <a:gd name="T56" fmla="*/ 3520 w 3756"/>
                <a:gd name="T57" fmla="*/ 350 h 3186"/>
                <a:gd name="T58" fmla="*/ 3518 w 3756"/>
                <a:gd name="T59" fmla="*/ 1931 h 3186"/>
                <a:gd name="T60" fmla="*/ 3500 w 3756"/>
                <a:gd name="T61" fmla="*/ 2009 h 3186"/>
                <a:gd name="T62" fmla="*/ 3516 w 3756"/>
                <a:gd name="T63" fmla="*/ 2049 h 3186"/>
                <a:gd name="T64" fmla="*/ 3754 w 3756"/>
                <a:gd name="T65" fmla="*/ 3006 h 3186"/>
                <a:gd name="T66" fmla="*/ 3753 w 3756"/>
                <a:gd name="T67" fmla="*/ 3060 h 3186"/>
                <a:gd name="T68" fmla="*/ 3729 w 3756"/>
                <a:gd name="T69" fmla="*/ 3116 h 3186"/>
                <a:gd name="T70" fmla="*/ 3687 w 3756"/>
                <a:gd name="T71" fmla="*/ 3158 h 3186"/>
                <a:gd name="T72" fmla="*/ 3631 w 3756"/>
                <a:gd name="T73" fmla="*/ 3182 h 3186"/>
                <a:gd name="T74" fmla="*/ 157 w 3756"/>
                <a:gd name="T75" fmla="*/ 3186 h 3186"/>
                <a:gd name="T76" fmla="*/ 101 w 3756"/>
                <a:gd name="T77" fmla="*/ 3175 h 3186"/>
                <a:gd name="T78" fmla="*/ 52 w 3756"/>
                <a:gd name="T79" fmla="*/ 3146 h 3186"/>
                <a:gd name="T80" fmla="*/ 18 w 3756"/>
                <a:gd name="T81" fmla="*/ 3101 h 3186"/>
                <a:gd name="T82" fmla="*/ 1 w 3756"/>
                <a:gd name="T83" fmla="*/ 3047 h 3186"/>
                <a:gd name="T84" fmla="*/ 5 w 3756"/>
                <a:gd name="T85" fmla="*/ 2991 h 3186"/>
                <a:gd name="T86" fmla="*/ 247 w 3756"/>
                <a:gd name="T87" fmla="*/ 2028 h 3186"/>
                <a:gd name="T88" fmla="*/ 245 w 3756"/>
                <a:gd name="T89" fmla="*/ 1970 h 3186"/>
                <a:gd name="T90" fmla="*/ 236 w 3756"/>
                <a:gd name="T91" fmla="*/ 1890 h 3186"/>
                <a:gd name="T92" fmla="*/ 239 w 3756"/>
                <a:gd name="T93" fmla="*/ 302 h 3186"/>
                <a:gd name="T94" fmla="*/ 263 w 3756"/>
                <a:gd name="T95" fmla="*/ 214 h 3186"/>
                <a:gd name="T96" fmla="*/ 308 w 3756"/>
                <a:gd name="T97" fmla="*/ 136 h 3186"/>
                <a:gd name="T98" fmla="*/ 372 w 3756"/>
                <a:gd name="T99" fmla="*/ 73 h 3186"/>
                <a:gd name="T100" fmla="*/ 450 w 3756"/>
                <a:gd name="T101" fmla="*/ 27 h 3186"/>
                <a:gd name="T102" fmla="*/ 538 w 3756"/>
                <a:gd name="T103" fmla="*/ 3 h 3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756" h="3186">
                  <a:moveTo>
                    <a:pt x="1542" y="2534"/>
                  </a:moveTo>
                  <a:lnTo>
                    <a:pt x="1532" y="2536"/>
                  </a:lnTo>
                  <a:lnTo>
                    <a:pt x="1523" y="2542"/>
                  </a:lnTo>
                  <a:lnTo>
                    <a:pt x="1516" y="2550"/>
                  </a:lnTo>
                  <a:lnTo>
                    <a:pt x="1513" y="2560"/>
                  </a:lnTo>
                  <a:lnTo>
                    <a:pt x="1450" y="2904"/>
                  </a:lnTo>
                  <a:lnTo>
                    <a:pt x="1451" y="2917"/>
                  </a:lnTo>
                  <a:lnTo>
                    <a:pt x="1457" y="2929"/>
                  </a:lnTo>
                  <a:lnTo>
                    <a:pt x="1467" y="2937"/>
                  </a:lnTo>
                  <a:lnTo>
                    <a:pt x="1481" y="2941"/>
                  </a:lnTo>
                  <a:lnTo>
                    <a:pt x="2275" y="2941"/>
                  </a:lnTo>
                  <a:lnTo>
                    <a:pt x="2288" y="2937"/>
                  </a:lnTo>
                  <a:lnTo>
                    <a:pt x="2297" y="2932"/>
                  </a:lnTo>
                  <a:lnTo>
                    <a:pt x="2304" y="2921"/>
                  </a:lnTo>
                  <a:lnTo>
                    <a:pt x="2306" y="2909"/>
                  </a:lnTo>
                  <a:lnTo>
                    <a:pt x="2306" y="2905"/>
                  </a:lnTo>
                  <a:lnTo>
                    <a:pt x="2305" y="2901"/>
                  </a:lnTo>
                  <a:lnTo>
                    <a:pt x="2243" y="2560"/>
                  </a:lnTo>
                  <a:lnTo>
                    <a:pt x="2240" y="2550"/>
                  </a:lnTo>
                  <a:lnTo>
                    <a:pt x="2233" y="2542"/>
                  </a:lnTo>
                  <a:lnTo>
                    <a:pt x="2224" y="2536"/>
                  </a:lnTo>
                  <a:lnTo>
                    <a:pt x="2214" y="2534"/>
                  </a:lnTo>
                  <a:lnTo>
                    <a:pt x="1542" y="2534"/>
                  </a:lnTo>
                  <a:close/>
                  <a:moveTo>
                    <a:pt x="585" y="305"/>
                  </a:moveTo>
                  <a:lnTo>
                    <a:pt x="571" y="308"/>
                  </a:lnTo>
                  <a:lnTo>
                    <a:pt x="560" y="314"/>
                  </a:lnTo>
                  <a:lnTo>
                    <a:pt x="550" y="324"/>
                  </a:lnTo>
                  <a:lnTo>
                    <a:pt x="544" y="336"/>
                  </a:lnTo>
                  <a:lnTo>
                    <a:pt x="542" y="350"/>
                  </a:lnTo>
                  <a:lnTo>
                    <a:pt x="542" y="1890"/>
                  </a:lnTo>
                  <a:lnTo>
                    <a:pt x="544" y="1906"/>
                  </a:lnTo>
                  <a:lnTo>
                    <a:pt x="553" y="1921"/>
                  </a:lnTo>
                  <a:lnTo>
                    <a:pt x="567" y="1930"/>
                  </a:lnTo>
                  <a:lnTo>
                    <a:pt x="3188" y="1930"/>
                  </a:lnTo>
                  <a:lnTo>
                    <a:pt x="3202" y="1921"/>
                  </a:lnTo>
                  <a:lnTo>
                    <a:pt x="3211" y="1906"/>
                  </a:lnTo>
                  <a:lnTo>
                    <a:pt x="3214" y="1890"/>
                  </a:lnTo>
                  <a:lnTo>
                    <a:pt x="3214" y="350"/>
                  </a:lnTo>
                  <a:lnTo>
                    <a:pt x="3212" y="336"/>
                  </a:lnTo>
                  <a:lnTo>
                    <a:pt x="3206" y="324"/>
                  </a:lnTo>
                  <a:lnTo>
                    <a:pt x="3196" y="314"/>
                  </a:lnTo>
                  <a:lnTo>
                    <a:pt x="3185" y="308"/>
                  </a:lnTo>
                  <a:lnTo>
                    <a:pt x="3170" y="305"/>
                  </a:lnTo>
                  <a:lnTo>
                    <a:pt x="585" y="305"/>
                  </a:lnTo>
                  <a:close/>
                  <a:moveTo>
                    <a:pt x="585" y="0"/>
                  </a:moveTo>
                  <a:lnTo>
                    <a:pt x="3170" y="0"/>
                  </a:lnTo>
                  <a:lnTo>
                    <a:pt x="3218" y="3"/>
                  </a:lnTo>
                  <a:lnTo>
                    <a:pt x="3263" y="13"/>
                  </a:lnTo>
                  <a:lnTo>
                    <a:pt x="3306" y="27"/>
                  </a:lnTo>
                  <a:lnTo>
                    <a:pt x="3346" y="48"/>
                  </a:lnTo>
                  <a:lnTo>
                    <a:pt x="3384" y="73"/>
                  </a:lnTo>
                  <a:lnTo>
                    <a:pt x="3418" y="103"/>
                  </a:lnTo>
                  <a:lnTo>
                    <a:pt x="3448" y="136"/>
                  </a:lnTo>
                  <a:lnTo>
                    <a:pt x="3473" y="173"/>
                  </a:lnTo>
                  <a:lnTo>
                    <a:pt x="3493" y="214"/>
                  </a:lnTo>
                  <a:lnTo>
                    <a:pt x="3508" y="256"/>
                  </a:lnTo>
                  <a:lnTo>
                    <a:pt x="3517" y="302"/>
                  </a:lnTo>
                  <a:lnTo>
                    <a:pt x="3520" y="350"/>
                  </a:lnTo>
                  <a:lnTo>
                    <a:pt x="3520" y="1890"/>
                  </a:lnTo>
                  <a:lnTo>
                    <a:pt x="3518" y="1931"/>
                  </a:lnTo>
                  <a:lnTo>
                    <a:pt x="3510" y="1970"/>
                  </a:lnTo>
                  <a:lnTo>
                    <a:pt x="3500" y="2009"/>
                  </a:lnTo>
                  <a:lnTo>
                    <a:pt x="3509" y="2028"/>
                  </a:lnTo>
                  <a:lnTo>
                    <a:pt x="3516" y="2049"/>
                  </a:lnTo>
                  <a:lnTo>
                    <a:pt x="3749" y="2983"/>
                  </a:lnTo>
                  <a:lnTo>
                    <a:pt x="3754" y="3006"/>
                  </a:lnTo>
                  <a:lnTo>
                    <a:pt x="3756" y="3029"/>
                  </a:lnTo>
                  <a:lnTo>
                    <a:pt x="3753" y="3060"/>
                  </a:lnTo>
                  <a:lnTo>
                    <a:pt x="3743" y="3090"/>
                  </a:lnTo>
                  <a:lnTo>
                    <a:pt x="3729" y="3116"/>
                  </a:lnTo>
                  <a:lnTo>
                    <a:pt x="3710" y="3140"/>
                  </a:lnTo>
                  <a:lnTo>
                    <a:pt x="3687" y="3158"/>
                  </a:lnTo>
                  <a:lnTo>
                    <a:pt x="3660" y="3173"/>
                  </a:lnTo>
                  <a:lnTo>
                    <a:pt x="3631" y="3182"/>
                  </a:lnTo>
                  <a:lnTo>
                    <a:pt x="3599" y="3186"/>
                  </a:lnTo>
                  <a:lnTo>
                    <a:pt x="157" y="3186"/>
                  </a:lnTo>
                  <a:lnTo>
                    <a:pt x="129" y="3183"/>
                  </a:lnTo>
                  <a:lnTo>
                    <a:pt x="101" y="3175"/>
                  </a:lnTo>
                  <a:lnTo>
                    <a:pt x="75" y="3163"/>
                  </a:lnTo>
                  <a:lnTo>
                    <a:pt x="52" y="3146"/>
                  </a:lnTo>
                  <a:lnTo>
                    <a:pt x="33" y="3125"/>
                  </a:lnTo>
                  <a:lnTo>
                    <a:pt x="18" y="3101"/>
                  </a:lnTo>
                  <a:lnTo>
                    <a:pt x="7" y="3075"/>
                  </a:lnTo>
                  <a:lnTo>
                    <a:pt x="1" y="3047"/>
                  </a:lnTo>
                  <a:lnTo>
                    <a:pt x="0" y="3019"/>
                  </a:lnTo>
                  <a:lnTo>
                    <a:pt x="5" y="2991"/>
                  </a:lnTo>
                  <a:lnTo>
                    <a:pt x="240" y="2049"/>
                  </a:lnTo>
                  <a:lnTo>
                    <a:pt x="247" y="2028"/>
                  </a:lnTo>
                  <a:lnTo>
                    <a:pt x="256" y="2009"/>
                  </a:lnTo>
                  <a:lnTo>
                    <a:pt x="245" y="1970"/>
                  </a:lnTo>
                  <a:lnTo>
                    <a:pt x="238" y="1931"/>
                  </a:lnTo>
                  <a:lnTo>
                    <a:pt x="236" y="1890"/>
                  </a:lnTo>
                  <a:lnTo>
                    <a:pt x="236" y="350"/>
                  </a:lnTo>
                  <a:lnTo>
                    <a:pt x="239" y="302"/>
                  </a:lnTo>
                  <a:lnTo>
                    <a:pt x="248" y="256"/>
                  </a:lnTo>
                  <a:lnTo>
                    <a:pt x="263" y="214"/>
                  </a:lnTo>
                  <a:lnTo>
                    <a:pt x="283" y="173"/>
                  </a:lnTo>
                  <a:lnTo>
                    <a:pt x="308" y="136"/>
                  </a:lnTo>
                  <a:lnTo>
                    <a:pt x="338" y="103"/>
                  </a:lnTo>
                  <a:lnTo>
                    <a:pt x="372" y="73"/>
                  </a:lnTo>
                  <a:lnTo>
                    <a:pt x="409" y="48"/>
                  </a:lnTo>
                  <a:lnTo>
                    <a:pt x="450" y="27"/>
                  </a:lnTo>
                  <a:lnTo>
                    <a:pt x="493" y="13"/>
                  </a:lnTo>
                  <a:lnTo>
                    <a:pt x="538" y="3"/>
                  </a:lnTo>
                  <a:lnTo>
                    <a:pt x="585"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sp>
          <p:nvSpPr>
            <p:cNvPr id="146" name="Freeform 17">
              <a:extLst>
                <a:ext uri="{FF2B5EF4-FFF2-40B4-BE49-F238E27FC236}">
                  <a16:creationId xmlns:a16="http://schemas.microsoft.com/office/drawing/2014/main" xmlns="" id="{EA86C340-E58C-4861-B40E-1EE7B51E55BB}"/>
                </a:ext>
              </a:extLst>
            </p:cNvPr>
            <p:cNvSpPr>
              <a:spLocks/>
            </p:cNvSpPr>
            <p:nvPr/>
          </p:nvSpPr>
          <p:spPr bwMode="auto">
            <a:xfrm>
              <a:off x="3928" y="4071"/>
              <a:ext cx="108" cy="109"/>
            </a:xfrm>
            <a:custGeom>
              <a:avLst/>
              <a:gdLst>
                <a:gd name="T0" fmla="*/ 49 w 654"/>
                <a:gd name="T1" fmla="*/ 0 h 654"/>
                <a:gd name="T2" fmla="*/ 63 w 654"/>
                <a:gd name="T3" fmla="*/ 2 h 654"/>
                <a:gd name="T4" fmla="*/ 515 w 654"/>
                <a:gd name="T5" fmla="*/ 174 h 654"/>
                <a:gd name="T6" fmla="*/ 527 w 654"/>
                <a:gd name="T7" fmla="*/ 181 h 654"/>
                <a:gd name="T8" fmla="*/ 536 w 654"/>
                <a:gd name="T9" fmla="*/ 192 h 654"/>
                <a:gd name="T10" fmla="*/ 542 w 654"/>
                <a:gd name="T11" fmla="*/ 205 h 654"/>
                <a:gd name="T12" fmla="*/ 544 w 654"/>
                <a:gd name="T13" fmla="*/ 220 h 654"/>
                <a:gd name="T14" fmla="*/ 541 w 654"/>
                <a:gd name="T15" fmla="*/ 234 h 654"/>
                <a:gd name="T16" fmla="*/ 534 w 654"/>
                <a:gd name="T17" fmla="*/ 247 h 654"/>
                <a:gd name="T18" fmla="*/ 524 w 654"/>
                <a:gd name="T19" fmla="*/ 256 h 654"/>
                <a:gd name="T20" fmla="*/ 510 w 654"/>
                <a:gd name="T21" fmla="*/ 262 h 654"/>
                <a:gd name="T22" fmla="*/ 412 w 654"/>
                <a:gd name="T23" fmla="*/ 289 h 654"/>
                <a:gd name="T24" fmla="*/ 641 w 654"/>
                <a:gd name="T25" fmla="*/ 518 h 654"/>
                <a:gd name="T26" fmla="*/ 649 w 654"/>
                <a:gd name="T27" fmla="*/ 529 h 654"/>
                <a:gd name="T28" fmla="*/ 654 w 654"/>
                <a:gd name="T29" fmla="*/ 543 h 654"/>
                <a:gd name="T30" fmla="*/ 654 w 654"/>
                <a:gd name="T31" fmla="*/ 558 h 654"/>
                <a:gd name="T32" fmla="*/ 649 w 654"/>
                <a:gd name="T33" fmla="*/ 572 h 654"/>
                <a:gd name="T34" fmla="*/ 641 w 654"/>
                <a:gd name="T35" fmla="*/ 583 h 654"/>
                <a:gd name="T36" fmla="*/ 583 w 654"/>
                <a:gd name="T37" fmla="*/ 641 h 654"/>
                <a:gd name="T38" fmla="*/ 571 w 654"/>
                <a:gd name="T39" fmla="*/ 649 h 654"/>
                <a:gd name="T40" fmla="*/ 557 w 654"/>
                <a:gd name="T41" fmla="*/ 654 h 654"/>
                <a:gd name="T42" fmla="*/ 543 w 654"/>
                <a:gd name="T43" fmla="*/ 654 h 654"/>
                <a:gd name="T44" fmla="*/ 530 w 654"/>
                <a:gd name="T45" fmla="*/ 649 h 654"/>
                <a:gd name="T46" fmla="*/ 517 w 654"/>
                <a:gd name="T47" fmla="*/ 641 h 654"/>
                <a:gd name="T48" fmla="*/ 289 w 654"/>
                <a:gd name="T49" fmla="*/ 412 h 654"/>
                <a:gd name="T50" fmla="*/ 262 w 654"/>
                <a:gd name="T51" fmla="*/ 510 h 654"/>
                <a:gd name="T52" fmla="*/ 256 w 654"/>
                <a:gd name="T53" fmla="*/ 524 h 654"/>
                <a:gd name="T54" fmla="*/ 246 w 654"/>
                <a:gd name="T55" fmla="*/ 534 h 654"/>
                <a:gd name="T56" fmla="*/ 234 w 654"/>
                <a:gd name="T57" fmla="*/ 541 h 654"/>
                <a:gd name="T58" fmla="*/ 220 w 654"/>
                <a:gd name="T59" fmla="*/ 544 h 654"/>
                <a:gd name="T60" fmla="*/ 205 w 654"/>
                <a:gd name="T61" fmla="*/ 543 h 654"/>
                <a:gd name="T62" fmla="*/ 192 w 654"/>
                <a:gd name="T63" fmla="*/ 536 h 654"/>
                <a:gd name="T64" fmla="*/ 181 w 654"/>
                <a:gd name="T65" fmla="*/ 527 h 654"/>
                <a:gd name="T66" fmla="*/ 174 w 654"/>
                <a:gd name="T67" fmla="*/ 515 h 654"/>
                <a:gd name="T68" fmla="*/ 3 w 654"/>
                <a:gd name="T69" fmla="*/ 62 h 654"/>
                <a:gd name="T70" fmla="*/ 0 w 654"/>
                <a:gd name="T71" fmla="*/ 50 h 654"/>
                <a:gd name="T72" fmla="*/ 0 w 654"/>
                <a:gd name="T73" fmla="*/ 36 h 654"/>
                <a:gd name="T74" fmla="*/ 5 w 654"/>
                <a:gd name="T75" fmla="*/ 24 h 654"/>
                <a:gd name="T76" fmla="*/ 14 w 654"/>
                <a:gd name="T77" fmla="*/ 13 h 654"/>
                <a:gd name="T78" fmla="*/ 24 w 654"/>
                <a:gd name="T79" fmla="*/ 5 h 654"/>
                <a:gd name="T80" fmla="*/ 37 w 654"/>
                <a:gd name="T81" fmla="*/ 1 h 654"/>
                <a:gd name="T82" fmla="*/ 49 w 654"/>
                <a:gd name="T83" fmla="*/ 0 h 6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54" h="654">
                  <a:moveTo>
                    <a:pt x="49" y="0"/>
                  </a:moveTo>
                  <a:lnTo>
                    <a:pt x="63" y="2"/>
                  </a:lnTo>
                  <a:lnTo>
                    <a:pt x="515" y="174"/>
                  </a:lnTo>
                  <a:lnTo>
                    <a:pt x="527" y="181"/>
                  </a:lnTo>
                  <a:lnTo>
                    <a:pt x="536" y="192"/>
                  </a:lnTo>
                  <a:lnTo>
                    <a:pt x="542" y="205"/>
                  </a:lnTo>
                  <a:lnTo>
                    <a:pt x="544" y="220"/>
                  </a:lnTo>
                  <a:lnTo>
                    <a:pt x="541" y="234"/>
                  </a:lnTo>
                  <a:lnTo>
                    <a:pt x="534" y="247"/>
                  </a:lnTo>
                  <a:lnTo>
                    <a:pt x="524" y="256"/>
                  </a:lnTo>
                  <a:lnTo>
                    <a:pt x="510" y="262"/>
                  </a:lnTo>
                  <a:lnTo>
                    <a:pt x="412" y="289"/>
                  </a:lnTo>
                  <a:lnTo>
                    <a:pt x="641" y="518"/>
                  </a:lnTo>
                  <a:lnTo>
                    <a:pt x="649" y="529"/>
                  </a:lnTo>
                  <a:lnTo>
                    <a:pt x="654" y="543"/>
                  </a:lnTo>
                  <a:lnTo>
                    <a:pt x="654" y="558"/>
                  </a:lnTo>
                  <a:lnTo>
                    <a:pt x="649" y="572"/>
                  </a:lnTo>
                  <a:lnTo>
                    <a:pt x="641" y="583"/>
                  </a:lnTo>
                  <a:lnTo>
                    <a:pt x="583" y="641"/>
                  </a:lnTo>
                  <a:lnTo>
                    <a:pt x="571" y="649"/>
                  </a:lnTo>
                  <a:lnTo>
                    <a:pt x="557" y="654"/>
                  </a:lnTo>
                  <a:lnTo>
                    <a:pt x="543" y="654"/>
                  </a:lnTo>
                  <a:lnTo>
                    <a:pt x="530" y="649"/>
                  </a:lnTo>
                  <a:lnTo>
                    <a:pt x="517" y="641"/>
                  </a:lnTo>
                  <a:lnTo>
                    <a:pt x="289" y="412"/>
                  </a:lnTo>
                  <a:lnTo>
                    <a:pt x="262" y="510"/>
                  </a:lnTo>
                  <a:lnTo>
                    <a:pt x="256" y="524"/>
                  </a:lnTo>
                  <a:lnTo>
                    <a:pt x="246" y="534"/>
                  </a:lnTo>
                  <a:lnTo>
                    <a:pt x="234" y="541"/>
                  </a:lnTo>
                  <a:lnTo>
                    <a:pt x="220" y="544"/>
                  </a:lnTo>
                  <a:lnTo>
                    <a:pt x="205" y="543"/>
                  </a:lnTo>
                  <a:lnTo>
                    <a:pt x="192" y="536"/>
                  </a:lnTo>
                  <a:lnTo>
                    <a:pt x="181" y="527"/>
                  </a:lnTo>
                  <a:lnTo>
                    <a:pt x="174" y="515"/>
                  </a:lnTo>
                  <a:lnTo>
                    <a:pt x="3" y="62"/>
                  </a:lnTo>
                  <a:lnTo>
                    <a:pt x="0" y="50"/>
                  </a:lnTo>
                  <a:lnTo>
                    <a:pt x="0" y="36"/>
                  </a:lnTo>
                  <a:lnTo>
                    <a:pt x="5" y="24"/>
                  </a:lnTo>
                  <a:lnTo>
                    <a:pt x="14" y="13"/>
                  </a:lnTo>
                  <a:lnTo>
                    <a:pt x="24" y="5"/>
                  </a:lnTo>
                  <a:lnTo>
                    <a:pt x="37" y="1"/>
                  </a:lnTo>
                  <a:lnTo>
                    <a:pt x="4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ko-KR" altLang="en-US">
                <a:solidFill>
                  <a:prstClr val="black"/>
                </a:solidFill>
              </a:endParaRPr>
            </a:p>
          </p:txBody>
        </p:sp>
      </p:grpSp>
      <p:cxnSp>
        <p:nvCxnSpPr>
          <p:cNvPr id="148" name="Straight Connector 3">
            <a:extLst>
              <a:ext uri="{FF2B5EF4-FFF2-40B4-BE49-F238E27FC236}">
                <a16:creationId xmlns:a16="http://schemas.microsoft.com/office/drawing/2014/main" xmlns="" id="{78549B77-FF5A-44E5-BCA4-48578BEFF89C}"/>
              </a:ext>
            </a:extLst>
          </p:cNvPr>
          <p:cNvCxnSpPr>
            <a:cxnSpLocks/>
          </p:cNvCxnSpPr>
          <p:nvPr/>
        </p:nvCxnSpPr>
        <p:spPr>
          <a:xfrm>
            <a:off x="3483566" y="1573916"/>
            <a:ext cx="973142" cy="14008"/>
          </a:xfrm>
          <a:prstGeom prst="line">
            <a:avLst/>
          </a:prstGeom>
          <a:ln w="6350">
            <a:solidFill>
              <a:schemeClr val="tx2"/>
            </a:solidFill>
            <a:prstDash val="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51" name="Straight Connector 3">
            <a:extLst>
              <a:ext uri="{FF2B5EF4-FFF2-40B4-BE49-F238E27FC236}">
                <a16:creationId xmlns:a16="http://schemas.microsoft.com/office/drawing/2014/main" xmlns="" id="{C8EDE550-6416-40CA-91B2-9C07FAAA3D21}"/>
              </a:ext>
            </a:extLst>
          </p:cNvPr>
          <p:cNvCxnSpPr>
            <a:cxnSpLocks/>
          </p:cNvCxnSpPr>
          <p:nvPr/>
        </p:nvCxnSpPr>
        <p:spPr>
          <a:xfrm flipV="1">
            <a:off x="5377276" y="1597704"/>
            <a:ext cx="1066416" cy="1"/>
          </a:xfrm>
          <a:prstGeom prst="line">
            <a:avLst/>
          </a:prstGeom>
          <a:ln w="6350">
            <a:solidFill>
              <a:schemeClr val="tx2"/>
            </a:solidFill>
            <a:prstDash val="dash"/>
            <a:headEnd type="oval"/>
            <a:tailEnd type="oval"/>
          </a:ln>
        </p:spPr>
        <p:style>
          <a:lnRef idx="1">
            <a:schemeClr val="accent1"/>
          </a:lnRef>
          <a:fillRef idx="0">
            <a:schemeClr val="accent1"/>
          </a:fillRef>
          <a:effectRef idx="0">
            <a:schemeClr val="accent1"/>
          </a:effectRef>
          <a:fontRef idx="minor">
            <a:schemeClr val="tx1"/>
          </a:fontRef>
        </p:style>
      </p:cxnSp>
      <p:cxnSp>
        <p:nvCxnSpPr>
          <p:cNvPr id="152" name="Straight Connector 3">
            <a:extLst>
              <a:ext uri="{FF2B5EF4-FFF2-40B4-BE49-F238E27FC236}">
                <a16:creationId xmlns:a16="http://schemas.microsoft.com/office/drawing/2014/main" xmlns="" id="{510E7D8F-EAD7-4117-8062-D3CEC7EEBAAA}"/>
              </a:ext>
            </a:extLst>
          </p:cNvPr>
          <p:cNvCxnSpPr>
            <a:cxnSpLocks/>
          </p:cNvCxnSpPr>
          <p:nvPr/>
        </p:nvCxnSpPr>
        <p:spPr>
          <a:xfrm flipV="1">
            <a:off x="7369613" y="1613320"/>
            <a:ext cx="1010018" cy="6481"/>
          </a:xfrm>
          <a:prstGeom prst="line">
            <a:avLst/>
          </a:prstGeom>
          <a:ln w="6350">
            <a:solidFill>
              <a:schemeClr val="tx2"/>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236" name="Freeform: Shape 20">
            <a:extLst>
              <a:ext uri="{FF2B5EF4-FFF2-40B4-BE49-F238E27FC236}">
                <a16:creationId xmlns:a16="http://schemas.microsoft.com/office/drawing/2014/main" xmlns="" id="{1B6D7C7A-FA12-4A08-8567-3EC0B2CE069E}"/>
              </a:ext>
            </a:extLst>
          </p:cNvPr>
          <p:cNvSpPr>
            <a:spLocks/>
          </p:cNvSpPr>
          <p:nvPr/>
        </p:nvSpPr>
        <p:spPr bwMode="auto">
          <a:xfrm>
            <a:off x="7934849" y="1909994"/>
            <a:ext cx="1760382" cy="2987220"/>
          </a:xfrm>
          <a:custGeom>
            <a:avLst/>
            <a:gdLst>
              <a:gd name="T0" fmla="*/ 535 w 595"/>
              <a:gd name="T1" fmla="*/ 60 h 919"/>
              <a:gd name="T2" fmla="*/ 359 w 595"/>
              <a:gd name="T3" fmla="*/ 60 h 919"/>
              <a:gd name="T4" fmla="*/ 297 w 595"/>
              <a:gd name="T5" fmla="*/ 0 h 919"/>
              <a:gd name="T6" fmla="*/ 236 w 595"/>
              <a:gd name="T7" fmla="*/ 60 h 919"/>
              <a:gd name="T8" fmla="*/ 59 w 595"/>
              <a:gd name="T9" fmla="*/ 60 h 919"/>
              <a:gd name="T10" fmla="*/ 0 w 595"/>
              <a:gd name="T11" fmla="*/ 120 h 919"/>
              <a:gd name="T12" fmla="*/ 0 w 595"/>
              <a:gd name="T13" fmla="*/ 859 h 919"/>
              <a:gd name="T14" fmla="*/ 59 w 595"/>
              <a:gd name="T15" fmla="*/ 919 h 919"/>
              <a:gd name="T16" fmla="*/ 535 w 595"/>
              <a:gd name="T17" fmla="*/ 919 h 919"/>
              <a:gd name="T18" fmla="*/ 595 w 595"/>
              <a:gd name="T19" fmla="*/ 859 h 919"/>
              <a:gd name="T20" fmla="*/ 595 w 595"/>
              <a:gd name="T21" fmla="*/ 120 h 919"/>
              <a:gd name="T22" fmla="*/ 535 w 595"/>
              <a:gd name="T23" fmla="*/ 60 h 919"/>
              <a:gd name="T24" fmla="*/ 589 w 595"/>
              <a:gd name="T25" fmla="*/ 859 h 919"/>
              <a:gd name="T26" fmla="*/ 535 w 595"/>
              <a:gd name="T27" fmla="*/ 913 h 919"/>
              <a:gd name="T28" fmla="*/ 59 w 595"/>
              <a:gd name="T29" fmla="*/ 913 h 919"/>
              <a:gd name="T30" fmla="*/ 6 w 595"/>
              <a:gd name="T31" fmla="*/ 859 h 919"/>
              <a:gd name="T32" fmla="*/ 6 w 595"/>
              <a:gd name="T33" fmla="*/ 467 h 919"/>
              <a:gd name="T34" fmla="*/ 589 w 595"/>
              <a:gd name="T35" fmla="*/ 467 h 919"/>
              <a:gd name="T36" fmla="*/ 589 w 595"/>
              <a:gd name="T37" fmla="*/ 859 h 9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95" h="919">
                <a:moveTo>
                  <a:pt x="535" y="60"/>
                </a:moveTo>
                <a:cubicBezTo>
                  <a:pt x="359" y="60"/>
                  <a:pt x="359" y="60"/>
                  <a:pt x="359" y="60"/>
                </a:cubicBezTo>
                <a:cubicBezTo>
                  <a:pt x="330" y="51"/>
                  <a:pt x="307" y="29"/>
                  <a:pt x="297" y="0"/>
                </a:cubicBezTo>
                <a:cubicBezTo>
                  <a:pt x="288" y="29"/>
                  <a:pt x="265" y="51"/>
                  <a:pt x="236" y="60"/>
                </a:cubicBezTo>
                <a:cubicBezTo>
                  <a:pt x="59" y="60"/>
                  <a:pt x="59" y="60"/>
                  <a:pt x="59" y="60"/>
                </a:cubicBezTo>
                <a:cubicBezTo>
                  <a:pt x="27" y="60"/>
                  <a:pt x="0" y="87"/>
                  <a:pt x="0" y="120"/>
                </a:cubicBezTo>
                <a:cubicBezTo>
                  <a:pt x="0" y="859"/>
                  <a:pt x="0" y="859"/>
                  <a:pt x="0" y="859"/>
                </a:cubicBezTo>
                <a:cubicBezTo>
                  <a:pt x="0" y="892"/>
                  <a:pt x="27" y="919"/>
                  <a:pt x="59" y="919"/>
                </a:cubicBezTo>
                <a:cubicBezTo>
                  <a:pt x="535" y="919"/>
                  <a:pt x="535" y="919"/>
                  <a:pt x="535" y="919"/>
                </a:cubicBezTo>
                <a:cubicBezTo>
                  <a:pt x="568" y="919"/>
                  <a:pt x="595" y="892"/>
                  <a:pt x="595" y="859"/>
                </a:cubicBezTo>
                <a:cubicBezTo>
                  <a:pt x="595" y="120"/>
                  <a:pt x="595" y="120"/>
                  <a:pt x="595" y="120"/>
                </a:cubicBezTo>
                <a:cubicBezTo>
                  <a:pt x="595" y="87"/>
                  <a:pt x="568" y="60"/>
                  <a:pt x="535" y="60"/>
                </a:cubicBezTo>
                <a:close/>
                <a:moveTo>
                  <a:pt x="589" y="859"/>
                </a:moveTo>
                <a:cubicBezTo>
                  <a:pt x="589" y="889"/>
                  <a:pt x="565" y="913"/>
                  <a:pt x="535" y="913"/>
                </a:cubicBezTo>
                <a:cubicBezTo>
                  <a:pt x="59" y="913"/>
                  <a:pt x="59" y="913"/>
                  <a:pt x="59" y="913"/>
                </a:cubicBezTo>
                <a:cubicBezTo>
                  <a:pt x="30" y="913"/>
                  <a:pt x="6" y="889"/>
                  <a:pt x="6" y="859"/>
                </a:cubicBezTo>
                <a:cubicBezTo>
                  <a:pt x="6" y="467"/>
                  <a:pt x="6" y="467"/>
                  <a:pt x="6" y="467"/>
                </a:cubicBezTo>
                <a:cubicBezTo>
                  <a:pt x="589" y="467"/>
                  <a:pt x="589" y="467"/>
                  <a:pt x="589" y="467"/>
                </a:cubicBezTo>
                <a:lnTo>
                  <a:pt x="589" y="859"/>
                </a:lnTo>
                <a:close/>
              </a:path>
            </a:pathLst>
          </a:custGeom>
          <a:ln w="6350">
            <a:solidFill>
              <a:schemeClr val="accent6">
                <a:lumMod val="75000"/>
              </a:schemeClr>
            </a:solidFill>
          </a:ln>
        </p:spPr>
        <p:style>
          <a:lnRef idx="3">
            <a:schemeClr val="lt1"/>
          </a:lnRef>
          <a:fillRef idx="1">
            <a:schemeClr val="accent6"/>
          </a:fillRef>
          <a:effectRef idx="1">
            <a:schemeClr val="accent6"/>
          </a:effectRef>
          <a:fontRef idx="minor">
            <a:schemeClr val="lt1"/>
          </a:fontRef>
        </p:style>
        <p:txBody>
          <a:bodyPr vert="horz" wrap="square" lIns="144000" tIns="1908000" rIns="144000" bIns="60960" anchor="t" anchorCtr="1" compatLnSpc="1">
            <a:prstTxWarp prst="textNoShape">
              <a:avLst/>
            </a:prstTxWarp>
            <a:normAutofit/>
          </a:bodyPr>
          <a:lstStyle/>
          <a:p>
            <a:pPr>
              <a:lnSpc>
                <a:spcPct val="120000"/>
              </a:lnSpc>
            </a:pPr>
            <a:endParaRPr lang="zh-CN" altLang="en-US" sz="1600" dirty="0">
              <a:latin typeface="思源黑體 TW" panose="020B0500000000000000" pitchFamily="34" charset="-120"/>
              <a:ea typeface="思源黑體 TW" panose="020B0500000000000000" pitchFamily="34" charset="-120"/>
              <a:cs typeface="+mn-ea"/>
              <a:sym typeface="+mn-lt"/>
            </a:endParaRPr>
          </a:p>
        </p:txBody>
      </p:sp>
      <p:sp>
        <p:nvSpPr>
          <p:cNvPr id="65" name="文字方塊 64">
            <a:extLst>
              <a:ext uri="{FF2B5EF4-FFF2-40B4-BE49-F238E27FC236}">
                <a16:creationId xmlns:a16="http://schemas.microsoft.com/office/drawing/2014/main" xmlns="" id="{7C79E6E3-7A83-4055-B6B6-7F1AF7E32835}"/>
              </a:ext>
            </a:extLst>
          </p:cNvPr>
          <p:cNvSpPr txBox="1"/>
          <p:nvPr/>
        </p:nvSpPr>
        <p:spPr>
          <a:xfrm>
            <a:off x="2437201" y="3745351"/>
            <a:ext cx="1401231" cy="700448"/>
          </a:xfrm>
          <a:prstGeom prst="rect">
            <a:avLst/>
          </a:prstGeom>
          <a:noFill/>
        </p:spPr>
        <p:txBody>
          <a:bodyPr wrap="square" rtlCol="0">
            <a:spAutoFit/>
          </a:bodyPr>
          <a:lstStyle/>
          <a:p>
            <a:pPr algn="just" hangingPunct="0">
              <a:lnSpc>
                <a:spcPts val="2500"/>
              </a:lnSpc>
            </a:pPr>
            <a:r>
              <a:rPr lang="zh-TW" altLang="en-US" sz="1400" dirty="0">
                <a:latin typeface="微軟正黑體" panose="020B0604030504040204" pitchFamily="34" charset="-120"/>
                <a:ea typeface="微軟正黑體" panose="020B0604030504040204" pitchFamily="34" charset="-120"/>
              </a:rPr>
              <a:t>每月不得超過</a:t>
            </a:r>
            <a:r>
              <a:rPr lang="en-US" altLang="zh-TW" sz="1400" b="1" dirty="0">
                <a:solidFill>
                  <a:srgbClr val="C00000"/>
                </a:solidFill>
                <a:latin typeface="微軟正黑體" panose="020B0604030504040204" pitchFamily="34" charset="-120"/>
                <a:ea typeface="微軟正黑體" panose="020B0604030504040204" pitchFamily="34" charset="-120"/>
              </a:rPr>
              <a:t>80</a:t>
            </a:r>
            <a:r>
              <a:rPr lang="zh-TW" altLang="en-US" sz="1400" dirty="0">
                <a:latin typeface="微軟正黑體" panose="020B0604030504040204" pitchFamily="34" charset="-120"/>
                <a:ea typeface="微軟正黑體" panose="020B0604030504040204" pitchFamily="34" charset="-120"/>
              </a:rPr>
              <a:t>小時</a:t>
            </a:r>
          </a:p>
        </p:txBody>
      </p:sp>
      <p:pic>
        <p:nvPicPr>
          <p:cNvPr id="6" name="圖片 5">
            <a:extLst>
              <a:ext uri="{FF2B5EF4-FFF2-40B4-BE49-F238E27FC236}">
                <a16:creationId xmlns:a16="http://schemas.microsoft.com/office/drawing/2014/main" xmlns="" id="{4297EA39-F0B0-4949-B447-C3D19CDB1E56}"/>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534151" y="1256721"/>
            <a:ext cx="561777" cy="561777"/>
          </a:xfrm>
          <a:prstGeom prst="rect">
            <a:avLst/>
          </a:prstGeom>
        </p:spPr>
      </p:pic>
      <p:sp>
        <p:nvSpPr>
          <p:cNvPr id="77" name="Rectangle 58">
            <a:extLst>
              <a:ext uri="{FF2B5EF4-FFF2-40B4-BE49-F238E27FC236}">
                <a16:creationId xmlns:a16="http://schemas.microsoft.com/office/drawing/2014/main" xmlns="" id="{85B9B3FE-22B5-4609-A200-9507C8D7711F}"/>
              </a:ext>
            </a:extLst>
          </p:cNvPr>
          <p:cNvSpPr/>
          <p:nvPr/>
        </p:nvSpPr>
        <p:spPr>
          <a:xfrm>
            <a:off x="4476752" y="2513614"/>
            <a:ext cx="1028886" cy="433269"/>
          </a:xfrm>
          <a:prstGeom prst="rect">
            <a:avLst/>
          </a:prstGeom>
        </p:spPr>
        <p:txBody>
          <a:bodyPr wrap="none">
            <a:noAutofit/>
          </a:bodyPr>
          <a:lstStyle/>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更換班次時</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連續休息時間</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79" name="文字方塊 78">
            <a:extLst>
              <a:ext uri="{FF2B5EF4-FFF2-40B4-BE49-F238E27FC236}">
                <a16:creationId xmlns:a16="http://schemas.microsoft.com/office/drawing/2014/main" xmlns="" id="{F778B323-4C58-4472-980A-7365EAD457B7}"/>
              </a:ext>
            </a:extLst>
          </p:cNvPr>
          <p:cNvSpPr txBox="1"/>
          <p:nvPr/>
        </p:nvSpPr>
        <p:spPr>
          <a:xfrm>
            <a:off x="4169548" y="3634126"/>
            <a:ext cx="1650365" cy="1015150"/>
          </a:xfrm>
          <a:prstGeom prst="rect">
            <a:avLst/>
          </a:prstGeom>
          <a:noFill/>
        </p:spPr>
        <p:txBody>
          <a:bodyPr wrap="square" rtlCol="0">
            <a:spAutoFit/>
          </a:bodyPr>
          <a:lstStyle/>
          <a:p>
            <a:pPr algn="just" hangingPunct="0">
              <a:lnSpc>
                <a:spcPts val="2500"/>
              </a:lnSpc>
            </a:pPr>
            <a:r>
              <a:rPr lang="zh-TW" altLang="en-US" sz="1400" dirty="0">
                <a:latin typeface="微軟正黑體" panose="020B0604030504040204" pitchFamily="34" charset="-120"/>
                <a:ea typeface="微軟正黑體" panose="020B0604030504040204" pitchFamily="34" charset="-120"/>
              </a:rPr>
              <a:t>除有搶救重大災害等例外情形，至少應有連續</a:t>
            </a:r>
            <a:r>
              <a:rPr lang="en-US" altLang="zh-TW" sz="1400" b="1" dirty="0">
                <a:solidFill>
                  <a:srgbClr val="C00000"/>
                </a:solidFill>
                <a:latin typeface="微軟正黑體" panose="020B0604030504040204" pitchFamily="34" charset="-120"/>
                <a:ea typeface="微軟正黑體" panose="020B0604030504040204" pitchFamily="34" charset="-120"/>
              </a:rPr>
              <a:t>11</a:t>
            </a:r>
            <a:r>
              <a:rPr lang="zh-TW" altLang="en-US" sz="1400" dirty="0">
                <a:latin typeface="微軟正黑體" panose="020B0604030504040204" pitchFamily="34" charset="-120"/>
                <a:ea typeface="微軟正黑體" panose="020B0604030504040204" pitchFamily="34" charset="-120"/>
              </a:rPr>
              <a:t>小時</a:t>
            </a:r>
          </a:p>
        </p:txBody>
      </p:sp>
      <p:sp>
        <p:nvSpPr>
          <p:cNvPr id="80" name="Rectangle 58">
            <a:extLst>
              <a:ext uri="{FF2B5EF4-FFF2-40B4-BE49-F238E27FC236}">
                <a16:creationId xmlns:a16="http://schemas.microsoft.com/office/drawing/2014/main" xmlns="" id="{17E67D8C-CA89-404B-B479-681F5672614C}"/>
              </a:ext>
            </a:extLst>
          </p:cNvPr>
          <p:cNvSpPr/>
          <p:nvPr/>
        </p:nvSpPr>
        <p:spPr>
          <a:xfrm>
            <a:off x="6410593" y="2513614"/>
            <a:ext cx="1028886" cy="375192"/>
          </a:xfrm>
          <a:prstGeom prst="rect">
            <a:avLst/>
          </a:prstGeom>
        </p:spPr>
        <p:txBody>
          <a:bodyPr wrap="none">
            <a:noAutofit/>
          </a:bodyPr>
          <a:lstStyle/>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辦公日中</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連續休息時數</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82" name="文字方塊 81">
            <a:extLst>
              <a:ext uri="{FF2B5EF4-FFF2-40B4-BE49-F238E27FC236}">
                <a16:creationId xmlns:a16="http://schemas.microsoft.com/office/drawing/2014/main" xmlns="" id="{8F2D5E17-D665-4A02-8262-39857E2CC537}"/>
              </a:ext>
            </a:extLst>
          </p:cNvPr>
          <p:cNvSpPr txBox="1"/>
          <p:nvPr/>
        </p:nvSpPr>
        <p:spPr>
          <a:xfrm>
            <a:off x="6118618" y="3624068"/>
            <a:ext cx="1612835" cy="1015150"/>
          </a:xfrm>
          <a:prstGeom prst="rect">
            <a:avLst/>
          </a:prstGeom>
          <a:noFill/>
        </p:spPr>
        <p:txBody>
          <a:bodyPr wrap="square" rtlCol="0">
            <a:spAutoFit/>
          </a:bodyPr>
          <a:lstStyle/>
          <a:p>
            <a:pPr algn="just" hangingPunct="0">
              <a:lnSpc>
                <a:spcPts val="2500"/>
              </a:lnSpc>
            </a:pPr>
            <a:r>
              <a:rPr lang="zh-TW" altLang="en-US" sz="1400" dirty="0">
                <a:latin typeface="微軟正黑體" panose="020B0604030504040204" pitchFamily="34" charset="-120"/>
                <a:ea typeface="微軟正黑體" panose="020B0604030504040204" pitchFamily="34" charset="-120"/>
              </a:rPr>
              <a:t>至少應有連續</a:t>
            </a:r>
            <a:r>
              <a:rPr lang="en-US" altLang="zh-TW" sz="1400" b="1" dirty="0">
                <a:solidFill>
                  <a:srgbClr val="C00000"/>
                </a:solidFill>
                <a:latin typeface="微軟正黑體" panose="020B0604030504040204" pitchFamily="34" charset="-120"/>
                <a:ea typeface="微軟正黑體" panose="020B0604030504040204" pitchFamily="34" charset="-120"/>
              </a:rPr>
              <a:t>1</a:t>
            </a:r>
            <a:r>
              <a:rPr lang="zh-TW" altLang="en-US" sz="1400" dirty="0">
                <a:latin typeface="微軟正黑體" panose="020B0604030504040204" pitchFamily="34" charset="-120"/>
                <a:ea typeface="微軟正黑體" panose="020B0604030504040204" pitchFamily="34" charset="-120"/>
              </a:rPr>
              <a:t>小時之休息，休息時間不計入辦公時數</a:t>
            </a:r>
          </a:p>
        </p:txBody>
      </p:sp>
      <p:sp>
        <p:nvSpPr>
          <p:cNvPr id="83" name="Rectangle 58">
            <a:extLst>
              <a:ext uri="{FF2B5EF4-FFF2-40B4-BE49-F238E27FC236}">
                <a16:creationId xmlns:a16="http://schemas.microsoft.com/office/drawing/2014/main" xmlns="" id="{2EFF3F39-74E8-4AE7-B573-3F7727E41A77}"/>
              </a:ext>
            </a:extLst>
          </p:cNvPr>
          <p:cNvSpPr/>
          <p:nvPr/>
        </p:nvSpPr>
        <p:spPr>
          <a:xfrm>
            <a:off x="8365834" y="2589463"/>
            <a:ext cx="1028886" cy="375192"/>
          </a:xfrm>
          <a:prstGeom prst="rect">
            <a:avLst/>
          </a:prstGeom>
        </p:spPr>
        <p:txBody>
          <a:bodyPr wrap="none">
            <a:noAutofit/>
          </a:bodyPr>
          <a:lstStyle/>
          <a:p>
            <a:pPr lvl="0" algn="ctr" fontAlgn="base">
              <a:spcBef>
                <a:spcPct val="0"/>
              </a:spcBef>
              <a:spcAft>
                <a:spcPct val="0"/>
              </a:spcAft>
            </a:pPr>
            <a:r>
              <a:rPr lang="zh-TW" altLang="en-US" sz="2000" b="1" dirty="0">
                <a:solidFill>
                  <a:schemeClr val="bg1"/>
                </a:solidFill>
                <a:latin typeface="微軟正黑體" panose="020B0604030504040204" pitchFamily="34" charset="-120"/>
                <a:ea typeface="微軟正黑體" panose="020B0604030504040204" pitchFamily="34" charset="-120"/>
                <a:cs typeface="+mn-ea"/>
                <a:sym typeface="+mn-lt"/>
              </a:rPr>
              <a:t>休息日數</a:t>
            </a:r>
            <a:endParaRPr lang="en-US" altLang="zh-TW" sz="2000" b="1" dirty="0">
              <a:solidFill>
                <a:schemeClr val="bg1"/>
              </a:solidFill>
              <a:latin typeface="微軟正黑體" panose="020B0604030504040204" pitchFamily="34" charset="-120"/>
              <a:ea typeface="微軟正黑體" panose="020B0604030504040204" pitchFamily="34" charset="-120"/>
              <a:cs typeface="+mn-ea"/>
              <a:sym typeface="+mn-lt"/>
            </a:endParaRPr>
          </a:p>
        </p:txBody>
      </p:sp>
      <p:sp>
        <p:nvSpPr>
          <p:cNvPr id="7" name="矩形 6">
            <a:extLst>
              <a:ext uri="{FF2B5EF4-FFF2-40B4-BE49-F238E27FC236}">
                <a16:creationId xmlns:a16="http://schemas.microsoft.com/office/drawing/2014/main" xmlns="" id="{D83EBAC6-B45C-4459-AAED-390423712E36}"/>
              </a:ext>
            </a:extLst>
          </p:cNvPr>
          <p:cNvSpPr/>
          <p:nvPr/>
        </p:nvSpPr>
        <p:spPr>
          <a:xfrm>
            <a:off x="7998026" y="3396939"/>
            <a:ext cx="1668027" cy="1473609"/>
          </a:xfrm>
          <a:prstGeom prst="rect">
            <a:avLst/>
          </a:prstGeom>
          <a:noFill/>
        </p:spPr>
        <p:txBody>
          <a:bodyPr wrap="square" rtlCol="0">
            <a:spAutoFit/>
          </a:bodyPr>
          <a:lstStyle/>
          <a:p>
            <a:pPr algn="ctr" hangingPunct="0">
              <a:lnSpc>
                <a:spcPts val="2200"/>
              </a:lnSpc>
            </a:pPr>
            <a:r>
              <a:rPr lang="zh-TW" altLang="en-US" sz="1400" dirty="0">
                <a:latin typeface="微軟正黑體" panose="020B0604030504040204" pitchFamily="34" charset="-120"/>
                <a:ea typeface="微軟正黑體" panose="020B0604030504040204" pitchFamily="34" charset="-120"/>
              </a:rPr>
              <a:t>週休</a:t>
            </a:r>
            <a:r>
              <a:rPr lang="zh-TW" altLang="en-US" sz="1400" b="1" dirty="0">
                <a:solidFill>
                  <a:srgbClr val="C00000"/>
                </a:solidFill>
                <a:latin typeface="微軟正黑體" panose="020B0604030504040204" pitchFamily="34" charset="-120"/>
                <a:ea typeface="微軟正黑體" panose="020B0604030504040204" pitchFamily="34" charset="-120"/>
              </a:rPr>
              <a:t>２</a:t>
            </a:r>
            <a:r>
              <a:rPr lang="zh-TW" altLang="en-US" sz="1400" dirty="0">
                <a:latin typeface="微軟正黑體" panose="020B0604030504040204" pitchFamily="34" charset="-120"/>
                <a:ea typeface="微軟正黑體" panose="020B0604030504040204" pitchFamily="34" charset="-120"/>
              </a:rPr>
              <a:t>日</a:t>
            </a:r>
            <a:endParaRPr lang="en-US" altLang="zh-TW" sz="1400" dirty="0">
              <a:latin typeface="微軟正黑體" panose="020B0604030504040204" pitchFamily="34" charset="-120"/>
              <a:ea typeface="微軟正黑體" panose="020B0604030504040204" pitchFamily="34" charset="-120"/>
            </a:endParaRPr>
          </a:p>
          <a:p>
            <a:pPr algn="ctr" hangingPunct="0">
              <a:lnSpc>
                <a:spcPts val="2200"/>
              </a:lnSpc>
            </a:pPr>
            <a:r>
              <a:rPr lang="zh-TW" altLang="en-US" sz="1400" dirty="0">
                <a:latin typeface="微軟正黑體" panose="020B0604030504040204" pitchFamily="34" charset="-120"/>
                <a:ea typeface="微軟正黑體" panose="020B0604030504040204" pitchFamily="34" charset="-120"/>
              </a:rPr>
              <a:t>經主管機關同意得調整為每</a:t>
            </a:r>
            <a:r>
              <a:rPr lang="en-US" altLang="zh-TW" sz="1400" dirty="0">
                <a:latin typeface="微軟正黑體" panose="020B0604030504040204" pitchFamily="34" charset="-120"/>
                <a:ea typeface="微軟正黑體" panose="020B0604030504040204" pitchFamily="34" charset="-120"/>
              </a:rPr>
              <a:t>2</a:t>
            </a:r>
            <a:r>
              <a:rPr lang="zh-TW" altLang="en-US" sz="1400" dirty="0">
                <a:latin typeface="微軟正黑體" panose="020B0604030504040204" pitchFamily="34" charset="-120"/>
                <a:ea typeface="微軟正黑體" panose="020B0604030504040204" pitchFamily="34" charset="-120"/>
              </a:rPr>
              <a:t>週</a:t>
            </a:r>
            <a:r>
              <a:rPr lang="en-US" altLang="zh-TW" sz="1400" dirty="0">
                <a:latin typeface="微軟正黑體" panose="020B0604030504040204" pitchFamily="34" charset="-120"/>
                <a:ea typeface="微軟正黑體" panose="020B0604030504040204" pitchFamily="34" charset="-120"/>
              </a:rPr>
              <a:t>4</a:t>
            </a:r>
            <a:r>
              <a:rPr lang="zh-TW" altLang="en-US" sz="1400" dirty="0">
                <a:latin typeface="微軟正黑體" panose="020B0604030504040204" pitchFamily="34" charset="-120"/>
                <a:ea typeface="微軟正黑體" panose="020B0604030504040204" pitchFamily="34" charset="-120"/>
              </a:rPr>
              <a:t>日／每</a:t>
            </a:r>
            <a:r>
              <a:rPr lang="en-US" altLang="zh-TW" sz="1400" dirty="0">
                <a:latin typeface="微軟正黑體" panose="020B0604030504040204" pitchFamily="34" charset="-120"/>
                <a:ea typeface="微軟正黑體" panose="020B0604030504040204" pitchFamily="34" charset="-120"/>
              </a:rPr>
              <a:t>4</a:t>
            </a:r>
            <a:r>
              <a:rPr lang="zh-TW" altLang="en-US" sz="1400" dirty="0">
                <a:latin typeface="微軟正黑體" panose="020B0604030504040204" pitchFamily="34" charset="-120"/>
                <a:ea typeface="微軟正黑體" panose="020B0604030504040204" pitchFamily="34" charset="-120"/>
              </a:rPr>
              <a:t>週</a:t>
            </a:r>
            <a:r>
              <a:rPr lang="en-US" altLang="zh-TW" sz="1400" dirty="0">
                <a:latin typeface="微軟正黑體" panose="020B0604030504040204" pitchFamily="34" charset="-120"/>
                <a:ea typeface="微軟正黑體" panose="020B0604030504040204" pitchFamily="34" charset="-120"/>
              </a:rPr>
              <a:t>8</a:t>
            </a:r>
            <a:r>
              <a:rPr lang="zh-TW" altLang="en-US" sz="1400" dirty="0">
                <a:latin typeface="微軟正黑體" panose="020B0604030504040204" pitchFamily="34" charset="-120"/>
                <a:ea typeface="微軟正黑體" panose="020B0604030504040204" pitchFamily="34" charset="-120"/>
              </a:rPr>
              <a:t>日／集中於下次出勤前休畢</a:t>
            </a:r>
          </a:p>
        </p:txBody>
      </p:sp>
      <p:sp>
        <p:nvSpPr>
          <p:cNvPr id="8" name="矩形: 圓角 7">
            <a:extLst>
              <a:ext uri="{FF2B5EF4-FFF2-40B4-BE49-F238E27FC236}">
                <a16:creationId xmlns:a16="http://schemas.microsoft.com/office/drawing/2014/main" xmlns="" id="{6CFEA8AC-4B1A-48A2-AB93-A97E4BADB62C}"/>
              </a:ext>
            </a:extLst>
          </p:cNvPr>
          <p:cNvSpPr/>
          <p:nvPr/>
        </p:nvSpPr>
        <p:spPr>
          <a:xfrm>
            <a:off x="2885347" y="5044339"/>
            <a:ext cx="4374113" cy="1634897"/>
          </a:xfrm>
          <a:prstGeom prst="roundRect">
            <a:avLst/>
          </a:prstGeom>
          <a:solidFill>
            <a:schemeClr val="accent4">
              <a:lumMod val="40000"/>
              <a:lumOff val="60000"/>
            </a:schemeClr>
          </a:solidFill>
          <a:ln w="28575">
            <a:solidFill>
              <a:schemeClr val="accent4">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2400"/>
              </a:lnSpc>
            </a:pPr>
            <a:r>
              <a:rPr lang="zh-TW" altLang="en-US" sz="1600" dirty="0">
                <a:solidFill>
                  <a:schemeClr val="tx1"/>
                </a:solidFill>
                <a:latin typeface="微軟正黑體" panose="020B0604030504040204" pitchFamily="34" charset="-120"/>
                <a:ea typeface="微軟正黑體" panose="020B0604030504040204" pitchFamily="34" charset="-120"/>
              </a:rPr>
              <a:t>交通運輸、警察、消防、移民、空勤、海岸巡防（非軍職）、醫療、關務、矯正、氣象、國境事務等</a:t>
            </a:r>
            <a:r>
              <a:rPr lang="en-US" altLang="zh-TW" sz="1600" b="1" dirty="0">
                <a:solidFill>
                  <a:srgbClr val="C00000"/>
                </a:solidFill>
                <a:latin typeface="微軟正黑體" panose="020B0604030504040204" pitchFamily="34" charset="-120"/>
                <a:ea typeface="微軟正黑體" panose="020B0604030504040204" pitchFamily="34" charset="-120"/>
              </a:rPr>
              <a:t>11</a:t>
            </a:r>
            <a:r>
              <a:rPr lang="zh-TW" altLang="en-US" sz="1600" b="1" dirty="0">
                <a:solidFill>
                  <a:srgbClr val="C00000"/>
                </a:solidFill>
                <a:latin typeface="微軟正黑體" panose="020B0604030504040204" pitchFamily="34" charset="-120"/>
                <a:ea typeface="微軟正黑體" panose="020B0604030504040204" pitchFamily="34" charset="-120"/>
              </a:rPr>
              <a:t>類人員</a:t>
            </a:r>
            <a:r>
              <a:rPr lang="zh-TW" altLang="en-US" sz="1600" dirty="0">
                <a:solidFill>
                  <a:schemeClr val="tx1"/>
                </a:solidFill>
                <a:latin typeface="微軟正黑體" panose="020B0604030504040204" pitchFamily="34" charset="-120"/>
                <a:ea typeface="微軟正黑體" panose="020B0604030504040204" pitchFamily="34" charset="-120"/>
              </a:rPr>
              <a:t>，因應勤（業）務需要或有其他特殊情形，經主管機關同意，服務機關（構）</a:t>
            </a:r>
            <a:r>
              <a:rPr lang="zh-TW" altLang="en-US" sz="1600" b="1" dirty="0">
                <a:solidFill>
                  <a:srgbClr val="C00000"/>
                </a:solidFill>
                <a:latin typeface="微軟正黑體" panose="020B0604030504040204" pitchFamily="34" charset="-120"/>
                <a:ea typeface="微軟正黑體" panose="020B0604030504040204" pitchFamily="34" charset="-120"/>
              </a:rPr>
              <a:t>得合理調整上開服勤時數規定</a:t>
            </a:r>
          </a:p>
        </p:txBody>
      </p:sp>
      <p:pic>
        <p:nvPicPr>
          <p:cNvPr id="3" name="圖片 2">
            <a:extLst>
              <a:ext uri="{FF2B5EF4-FFF2-40B4-BE49-F238E27FC236}">
                <a16:creationId xmlns:a16="http://schemas.microsoft.com/office/drawing/2014/main" xmlns="" id="{8DF479E4-BCDB-4234-BA66-CFB157AE4035}"/>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206696" y="5179192"/>
            <a:ext cx="722900" cy="722900"/>
          </a:xfrm>
          <a:prstGeom prst="rect">
            <a:avLst/>
          </a:prstGeom>
        </p:spPr>
      </p:pic>
      <p:pic>
        <p:nvPicPr>
          <p:cNvPr id="5" name="圖片 4">
            <a:extLst>
              <a:ext uri="{FF2B5EF4-FFF2-40B4-BE49-F238E27FC236}">
                <a16:creationId xmlns:a16="http://schemas.microsoft.com/office/drawing/2014/main" xmlns="" id="{BFACC675-DBC0-4571-AD43-DD41F5E253F3}"/>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013301" y="5181791"/>
            <a:ext cx="728896" cy="728896"/>
          </a:xfrm>
          <a:prstGeom prst="rect">
            <a:avLst/>
          </a:prstGeom>
        </p:spPr>
      </p:pic>
      <p:pic>
        <p:nvPicPr>
          <p:cNvPr id="10" name="圖片 9">
            <a:extLst>
              <a:ext uri="{FF2B5EF4-FFF2-40B4-BE49-F238E27FC236}">
                <a16:creationId xmlns:a16="http://schemas.microsoft.com/office/drawing/2014/main" xmlns="" id="{D074CE47-6279-4566-8473-7FDFC84CA8B5}"/>
              </a:ext>
            </a:extLst>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034731" y="5960092"/>
            <a:ext cx="686036" cy="686036"/>
          </a:xfrm>
          <a:prstGeom prst="rect">
            <a:avLst/>
          </a:prstGeom>
        </p:spPr>
      </p:pic>
      <p:pic>
        <p:nvPicPr>
          <p:cNvPr id="13" name="圖片 12">
            <a:extLst>
              <a:ext uri="{FF2B5EF4-FFF2-40B4-BE49-F238E27FC236}">
                <a16:creationId xmlns:a16="http://schemas.microsoft.com/office/drawing/2014/main" xmlns="" id="{5F9006CE-9E6F-412F-92A0-026C0B3CB122}"/>
              </a:ext>
            </a:extLst>
          </p:cNvPr>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1822469" y="5187788"/>
            <a:ext cx="722899" cy="722899"/>
          </a:xfrm>
          <a:prstGeom prst="rect">
            <a:avLst/>
          </a:prstGeom>
        </p:spPr>
      </p:pic>
      <p:pic>
        <p:nvPicPr>
          <p:cNvPr id="21" name="圖片 20">
            <a:extLst>
              <a:ext uri="{FF2B5EF4-FFF2-40B4-BE49-F238E27FC236}">
                <a16:creationId xmlns:a16="http://schemas.microsoft.com/office/drawing/2014/main" xmlns="" id="{4B2F34B3-A73F-408B-ABE0-E2E56BD1EAA8}"/>
              </a:ext>
            </a:extLst>
          </p:cNvPr>
          <p:cNvPicPr>
            <a:picLocks noChangeAspect="1"/>
          </p:cNvPicPr>
          <p:nvPr/>
        </p:nvPicPr>
        <p:blipFill>
          <a:blip r:embed="rId11" cstate="print">
            <a:extLst>
              <a:ext uri="{28A0092B-C50C-407E-A947-70E740481C1C}">
                <a14:useLocalDpi xmlns:a14="http://schemas.microsoft.com/office/drawing/2010/main" xmlns="" val="0"/>
              </a:ext>
            </a:extLst>
          </a:blip>
          <a:stretch>
            <a:fillRect/>
          </a:stretch>
        </p:blipFill>
        <p:spPr>
          <a:xfrm>
            <a:off x="7431804" y="5149063"/>
            <a:ext cx="595400" cy="595400"/>
          </a:xfrm>
          <a:prstGeom prst="rect">
            <a:avLst/>
          </a:prstGeom>
        </p:spPr>
      </p:pic>
      <p:pic>
        <p:nvPicPr>
          <p:cNvPr id="31" name="圖片 30">
            <a:extLst>
              <a:ext uri="{FF2B5EF4-FFF2-40B4-BE49-F238E27FC236}">
                <a16:creationId xmlns:a16="http://schemas.microsoft.com/office/drawing/2014/main" xmlns="" id="{CAC05767-5C63-481A-B3BF-690094C580E7}"/>
              </a:ext>
            </a:extLst>
          </p:cNvPr>
          <p:cNvPicPr>
            <a:picLocks noChangeAspect="1"/>
          </p:cNvPicPr>
          <p:nvPr/>
        </p:nvPicPr>
        <p:blipFill>
          <a:blip r:embed="rId12" cstate="print">
            <a:extLst>
              <a:ext uri="{28A0092B-C50C-407E-A947-70E740481C1C}">
                <a14:useLocalDpi xmlns:a14="http://schemas.microsoft.com/office/drawing/2010/main" xmlns="" val="0"/>
              </a:ext>
            </a:extLst>
          </a:blip>
          <a:stretch>
            <a:fillRect/>
          </a:stretch>
        </p:blipFill>
        <p:spPr>
          <a:xfrm>
            <a:off x="239947" y="5989731"/>
            <a:ext cx="656397" cy="656397"/>
          </a:xfrm>
          <a:prstGeom prst="rect">
            <a:avLst/>
          </a:prstGeom>
        </p:spPr>
      </p:pic>
      <p:pic>
        <p:nvPicPr>
          <p:cNvPr id="23" name="圖片 22">
            <a:extLst>
              <a:ext uri="{FF2B5EF4-FFF2-40B4-BE49-F238E27FC236}">
                <a16:creationId xmlns:a16="http://schemas.microsoft.com/office/drawing/2014/main" xmlns="" id="{86551D51-0419-4D3A-A68F-5C63B9FB766D}"/>
              </a:ext>
            </a:extLst>
          </p:cNvPr>
          <p:cNvPicPr>
            <a:picLocks noChangeAspect="1"/>
          </p:cNvPicPr>
          <p:nvPr/>
        </p:nvPicPr>
        <p:blipFill>
          <a:blip r:embed="rId13" cstate="print">
            <a:extLst>
              <a:ext uri="{28A0092B-C50C-407E-A947-70E740481C1C}">
                <a14:useLocalDpi xmlns:a14="http://schemas.microsoft.com/office/drawing/2010/main" xmlns="" val="0"/>
              </a:ext>
            </a:extLst>
          </a:blip>
          <a:stretch>
            <a:fillRect/>
          </a:stretch>
        </p:blipFill>
        <p:spPr>
          <a:xfrm>
            <a:off x="8154364" y="5187427"/>
            <a:ext cx="595400" cy="595400"/>
          </a:xfrm>
          <a:prstGeom prst="rect">
            <a:avLst/>
          </a:prstGeom>
        </p:spPr>
      </p:pic>
      <p:pic>
        <p:nvPicPr>
          <p:cNvPr id="35" name="圖片 34">
            <a:extLst>
              <a:ext uri="{FF2B5EF4-FFF2-40B4-BE49-F238E27FC236}">
                <a16:creationId xmlns:a16="http://schemas.microsoft.com/office/drawing/2014/main" xmlns="" id="{AA6196D6-B7C1-4722-9775-31EF72F0E7C3}"/>
              </a:ext>
            </a:extLst>
          </p:cNvPr>
          <p:cNvPicPr>
            <a:picLocks noChangeAspect="1"/>
          </p:cNvPicPr>
          <p:nvPr/>
        </p:nvPicPr>
        <p:blipFill>
          <a:blip r:embed="rId14" cstate="print">
            <a:extLst>
              <a:ext uri="{28A0092B-C50C-407E-A947-70E740481C1C}">
                <a14:useLocalDpi xmlns:a14="http://schemas.microsoft.com/office/drawing/2010/main" xmlns="" val="0"/>
              </a:ext>
            </a:extLst>
          </a:blip>
          <a:stretch>
            <a:fillRect/>
          </a:stretch>
        </p:blipFill>
        <p:spPr>
          <a:xfrm>
            <a:off x="8880277" y="5053875"/>
            <a:ext cx="785776" cy="785776"/>
          </a:xfrm>
          <a:prstGeom prst="rect">
            <a:avLst/>
          </a:prstGeom>
        </p:spPr>
      </p:pic>
      <p:pic>
        <p:nvPicPr>
          <p:cNvPr id="37" name="圖片 36">
            <a:extLst>
              <a:ext uri="{FF2B5EF4-FFF2-40B4-BE49-F238E27FC236}">
                <a16:creationId xmlns:a16="http://schemas.microsoft.com/office/drawing/2014/main" xmlns="" id="{090B9505-41C0-4E35-A164-A9EFA2CEB9CA}"/>
              </a:ext>
            </a:extLst>
          </p:cNvPr>
          <p:cNvPicPr>
            <a:picLocks noChangeAspect="1"/>
          </p:cNvPicPr>
          <p:nvPr/>
        </p:nvPicPr>
        <p:blipFill>
          <a:blip r:embed="rId15" cstate="print">
            <a:extLst>
              <a:ext uri="{28A0092B-C50C-407E-A947-70E740481C1C}">
                <a14:useLocalDpi xmlns:a14="http://schemas.microsoft.com/office/drawing/2010/main" xmlns="" val="0"/>
              </a:ext>
            </a:extLst>
          </a:blip>
          <a:stretch>
            <a:fillRect/>
          </a:stretch>
        </p:blipFill>
        <p:spPr>
          <a:xfrm>
            <a:off x="1884819" y="5954572"/>
            <a:ext cx="716681" cy="716681"/>
          </a:xfrm>
          <a:prstGeom prst="rect">
            <a:avLst/>
          </a:prstGeom>
        </p:spPr>
      </p:pic>
      <p:sp>
        <p:nvSpPr>
          <p:cNvPr id="59" name="投影片編號版面配置區 1">
            <a:extLst>
              <a:ext uri="{FF2B5EF4-FFF2-40B4-BE49-F238E27FC236}">
                <a16:creationId xmlns:a16="http://schemas.microsoft.com/office/drawing/2014/main" xmlns="" id="{77DCB963-08F9-4227-A93A-369DDAF54AB4}"/>
              </a:ext>
            </a:extLst>
          </p:cNvPr>
          <p:cNvSpPr txBox="1">
            <a:spLocks/>
          </p:cNvSpPr>
          <p:nvPr/>
        </p:nvSpPr>
        <p:spPr>
          <a:xfrm>
            <a:off x="7543307" y="6433445"/>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639338-DA58-4C5A-94BB-99DE858384EA}" type="slidenum">
              <a:rPr lang="zh-TW" altLang="en-US" smtClean="0"/>
              <a:pPr/>
              <a:t>18</a:t>
            </a:fld>
            <a:endParaRPr lang="zh-TW" altLang="en-US" dirty="0"/>
          </a:p>
        </p:txBody>
      </p:sp>
      <p:sp>
        <p:nvSpPr>
          <p:cNvPr id="56" name="流程圖: 人工輸入 2">
            <a:extLst>
              <a:ext uri="{FF2B5EF4-FFF2-40B4-BE49-F238E27FC236}">
                <a16:creationId xmlns:a16="http://schemas.microsoft.com/office/drawing/2014/main" xmlns="" id="{0C82834C-28E4-4619-8407-DFD6D608BD52}"/>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27" name="圖片 26">
            <a:extLst>
              <a:ext uri="{FF2B5EF4-FFF2-40B4-BE49-F238E27FC236}">
                <a16:creationId xmlns:a16="http://schemas.microsoft.com/office/drawing/2014/main" xmlns="" id="{1ED249D6-C8E7-4D57-B9D6-A07B749FD8FB}"/>
              </a:ext>
            </a:extLst>
          </p:cNvPr>
          <p:cNvPicPr>
            <a:picLocks noChangeAspect="1"/>
          </p:cNvPicPr>
          <p:nvPr/>
        </p:nvPicPr>
        <p:blipFill>
          <a:blip r:embed="rId16" cstate="print">
            <a:extLst>
              <a:ext uri="{28A0092B-C50C-407E-A947-70E740481C1C}">
                <a14:useLocalDpi xmlns:a14="http://schemas.microsoft.com/office/drawing/2010/main" xmlns="" val="0"/>
              </a:ext>
            </a:extLst>
          </a:blip>
          <a:stretch>
            <a:fillRect/>
          </a:stretch>
        </p:blipFill>
        <p:spPr>
          <a:xfrm>
            <a:off x="7690770" y="5835958"/>
            <a:ext cx="708217" cy="708217"/>
          </a:xfrm>
          <a:prstGeom prst="rect">
            <a:avLst/>
          </a:prstGeom>
        </p:spPr>
      </p:pic>
      <p:pic>
        <p:nvPicPr>
          <p:cNvPr id="4" name="圖片 3">
            <a:extLst>
              <a:ext uri="{FF2B5EF4-FFF2-40B4-BE49-F238E27FC236}">
                <a16:creationId xmlns:a16="http://schemas.microsoft.com/office/drawing/2014/main" xmlns="" id="{6422CAF8-B71A-42EE-93EE-7C91C13E37FC}"/>
              </a:ext>
            </a:extLst>
          </p:cNvPr>
          <p:cNvPicPr>
            <a:picLocks noChangeAspect="1"/>
          </p:cNvPicPr>
          <p:nvPr/>
        </p:nvPicPr>
        <p:blipFill>
          <a:blip r:embed="rId17" cstate="print">
            <a:extLst>
              <a:ext uri="{28A0092B-C50C-407E-A947-70E740481C1C}">
                <a14:useLocalDpi xmlns:a14="http://schemas.microsoft.com/office/drawing/2010/main" xmlns="" val="0"/>
              </a:ext>
            </a:extLst>
          </a:blip>
          <a:stretch>
            <a:fillRect/>
          </a:stretch>
        </p:blipFill>
        <p:spPr>
          <a:xfrm>
            <a:off x="8561412" y="5770582"/>
            <a:ext cx="801542" cy="801542"/>
          </a:xfrm>
          <a:prstGeom prst="rect">
            <a:avLst/>
          </a:prstGeom>
        </p:spPr>
      </p:pic>
      <p:sp>
        <p:nvSpPr>
          <p:cNvPr id="55" name="矩形 54">
            <a:extLst>
              <a:ext uri="{FF2B5EF4-FFF2-40B4-BE49-F238E27FC236}">
                <a16:creationId xmlns:a16="http://schemas.microsoft.com/office/drawing/2014/main" xmlns="" id="{F17E2640-6D90-4574-AD87-DC0F5420B895}"/>
              </a:ext>
            </a:extLst>
          </p:cNvPr>
          <p:cNvSpPr/>
          <p:nvPr/>
        </p:nvSpPr>
        <p:spPr>
          <a:xfrm>
            <a:off x="3589866" y="69586"/>
            <a:ext cx="597899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輪班輪休人員服勤時數</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30171218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(13)</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19</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652294" y="5997157"/>
            <a:ext cx="680329" cy="680329"/>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481841" y="1048675"/>
            <a:ext cx="8942313" cy="5090867"/>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服勤辦法所稱輪班輪休人員之定義為何？</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依服勤辦法第</a:t>
            </a:r>
            <a:r>
              <a:rPr lang="en-US" altLang="zh-TW" sz="2400" dirty="0">
                <a:latin typeface="微軟正黑體" panose="020B0604030504040204" pitchFamily="34" charset="-120"/>
                <a:ea typeface="微軟正黑體" panose="020B0604030504040204" pitchFamily="34" charset="-120"/>
              </a:rPr>
              <a:t>5</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項規定：「各機關（構）因業務特性或工作性質特殊需要，應指定所屬人員輪班輪休。」</a:t>
            </a:r>
            <a:r>
              <a:rPr lang="zh-TW" altLang="en-US" sz="2400" b="1" dirty="0">
                <a:solidFill>
                  <a:srgbClr val="FF0000"/>
                </a:solidFill>
                <a:latin typeface="微軟正黑體" panose="020B0604030504040204" pitchFamily="34" charset="-120"/>
                <a:ea typeface="微軟正黑體" panose="020B0604030504040204" pitchFamily="34" charset="-120"/>
              </a:rPr>
              <a:t>又輪班輪休制度係為因應機關（構）全年無休之勤（業）務特性，須指派所屬人員於夜間或例假日等非一般辦公時間執行勤務，而排定班表由人員依序輪班、輪休，以維持國家整體行政運作</a:t>
            </a:r>
            <a:r>
              <a:rPr lang="zh-TW" altLang="en-US" sz="2400" dirty="0">
                <a:latin typeface="微軟正黑體" panose="020B0604030504040204" pitchFamily="34" charset="-120"/>
                <a:ea typeface="微軟正黑體" panose="020B0604030504040204" pitchFamily="34" charset="-120"/>
              </a:rPr>
              <a:t>，爰就所屬人員之上班及休假制度作有別一般行政機關公務人員之規定。</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基於各機關（構）輪班輪休制度態樣多元，且差勤管理本即為各機關（構）權責事項，</a:t>
            </a:r>
            <a:r>
              <a:rPr lang="zh-TW" altLang="en-US" sz="2400" b="1" dirty="0">
                <a:solidFill>
                  <a:srgbClr val="FF0000"/>
                </a:solidFill>
                <a:latin typeface="微軟正黑體" panose="020B0604030504040204" pitchFamily="34" charset="-120"/>
                <a:ea typeface="微軟正黑體" panose="020B0604030504040204" pitchFamily="34" charset="-120"/>
              </a:rPr>
              <a:t>各機關（構）所屬人員究竟屬於輪班輪休人員或一般人員，應由各機關依業務特性或工作性質需要本權責認定，並視人員性質，依服勤辦法相關工時規定管理其勤休事項</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marL="0" indent="0" algn="just">
              <a:lnSpc>
                <a:spcPct val="100000"/>
              </a:lnSpc>
              <a:spcBef>
                <a:spcPts val="0"/>
              </a:spcBef>
              <a:buSzPct val="100000"/>
              <a:buNone/>
              <a:defRPr/>
            </a:pPr>
            <a:endParaRPr lang="en-US" altLang="zh-TW" sz="2400" dirty="0">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xmlns="" id="{82D3F08A-3AD7-4720-89BE-B1915F87D06C}"/>
              </a:ext>
            </a:extLst>
          </p:cNvPr>
          <p:cNvSpPr/>
          <p:nvPr/>
        </p:nvSpPr>
        <p:spPr>
          <a:xfrm>
            <a:off x="3589866" y="69586"/>
            <a:ext cx="597899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1</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61512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文字方塊 46">
            <a:extLst>
              <a:ext uri="{FF2B5EF4-FFF2-40B4-BE49-F238E27FC236}">
                <a16:creationId xmlns:a16="http://schemas.microsoft.com/office/drawing/2014/main" xmlns="" id="{E3AC5B41-8FB8-477A-A281-94155279666E}"/>
              </a:ext>
            </a:extLst>
          </p:cNvPr>
          <p:cNvSpPr txBox="1"/>
          <p:nvPr/>
        </p:nvSpPr>
        <p:spPr>
          <a:xfrm>
            <a:off x="1725284" y="3168843"/>
            <a:ext cx="1904148" cy="1015663"/>
          </a:xfrm>
          <a:prstGeom prst="rect">
            <a:avLst/>
          </a:prstGeom>
          <a:noFill/>
        </p:spPr>
        <p:txBody>
          <a:bodyPr wrap="square" rtlCol="0">
            <a:spAutoFit/>
          </a:bodyPr>
          <a:lstStyle/>
          <a:p>
            <a:r>
              <a:rPr lang="zh-TW" altLang="en-US" sz="6000" b="1" dirty="0">
                <a:solidFill>
                  <a:schemeClr val="tx1">
                    <a:lumMod val="50000"/>
                    <a:lumOff val="50000"/>
                  </a:schemeClr>
                </a:solidFill>
                <a:latin typeface="微軟正黑體" panose="020B0604030504040204" pitchFamily="34" charset="-120"/>
                <a:ea typeface="微軟正黑體" panose="020B0604030504040204" pitchFamily="34" charset="-120"/>
              </a:rPr>
              <a:t>大綱</a:t>
            </a:r>
            <a:endParaRPr lang="en-US" altLang="zh-TW" sz="6000" b="1" dirty="0">
              <a:solidFill>
                <a:schemeClr val="tx1">
                  <a:lumMod val="50000"/>
                  <a:lumOff val="50000"/>
                </a:schemeClr>
              </a:solidFill>
              <a:latin typeface="微軟正黑體" panose="020B0604030504040204" pitchFamily="34" charset="-120"/>
              <a:ea typeface="微軟正黑體" panose="020B0604030504040204" pitchFamily="34" charset="-120"/>
            </a:endParaRPr>
          </a:p>
        </p:txBody>
      </p:sp>
      <p:sp>
        <p:nvSpPr>
          <p:cNvPr id="63" name="投影片編號版面配置區 1">
            <a:extLst>
              <a:ext uri="{FF2B5EF4-FFF2-40B4-BE49-F238E27FC236}">
                <a16:creationId xmlns:a16="http://schemas.microsoft.com/office/drawing/2014/main" xmlns="" id="{9F91AAC3-8E43-4D59-968E-5FB52249EBB2}"/>
              </a:ext>
            </a:extLst>
          </p:cNvPr>
          <p:cNvSpPr txBox="1">
            <a:spLocks/>
          </p:cNvSpPr>
          <p:nvPr/>
        </p:nvSpPr>
        <p:spPr>
          <a:xfrm>
            <a:off x="6917460" y="6233591"/>
            <a:ext cx="222885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8639338-DA58-4C5A-94BB-99DE858384EA}" type="slidenum">
              <a:rPr lang="zh-TW" altLang="en-US"/>
              <a:pPr/>
              <a:t>2</a:t>
            </a:fld>
            <a:endParaRPr lang="zh-TW" altLang="en-US" dirty="0"/>
          </a:p>
        </p:txBody>
      </p:sp>
      <p:sp>
        <p:nvSpPr>
          <p:cNvPr id="2" name="橢圓 1">
            <a:extLst>
              <a:ext uri="{FF2B5EF4-FFF2-40B4-BE49-F238E27FC236}">
                <a16:creationId xmlns:a16="http://schemas.microsoft.com/office/drawing/2014/main" xmlns="" id="{8FAB4469-BB80-40E4-8D2D-C45116D888BC}"/>
              </a:ext>
            </a:extLst>
          </p:cNvPr>
          <p:cNvSpPr/>
          <p:nvPr/>
        </p:nvSpPr>
        <p:spPr>
          <a:xfrm>
            <a:off x="4013332" y="1123262"/>
            <a:ext cx="940904" cy="940904"/>
          </a:xfrm>
          <a:prstGeom prst="ellipse">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latin typeface="微軟正黑體" panose="020B0604030504040204" pitchFamily="34" charset="-120"/>
                <a:ea typeface="微軟正黑體" panose="020B0604030504040204" pitchFamily="34" charset="-120"/>
              </a:rPr>
              <a:t>一</a:t>
            </a:r>
          </a:p>
        </p:txBody>
      </p:sp>
      <p:sp>
        <p:nvSpPr>
          <p:cNvPr id="28" name="橢圓 27">
            <a:extLst>
              <a:ext uri="{FF2B5EF4-FFF2-40B4-BE49-F238E27FC236}">
                <a16:creationId xmlns:a16="http://schemas.microsoft.com/office/drawing/2014/main" xmlns="" id="{F41C5F65-AA31-4684-B40A-920399A22E72}"/>
              </a:ext>
            </a:extLst>
          </p:cNvPr>
          <p:cNvSpPr/>
          <p:nvPr/>
        </p:nvSpPr>
        <p:spPr>
          <a:xfrm>
            <a:off x="4482548" y="2384626"/>
            <a:ext cx="940904" cy="940904"/>
          </a:xfrm>
          <a:prstGeom prst="ellipse">
            <a:avLst/>
          </a:prstGeom>
          <a:solidFill>
            <a:srgbClr val="B1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latin typeface="微軟正黑體" panose="020B0604030504040204" pitchFamily="34" charset="-120"/>
                <a:ea typeface="微軟正黑體" panose="020B0604030504040204" pitchFamily="34" charset="-120"/>
              </a:rPr>
              <a:t>二</a:t>
            </a:r>
          </a:p>
        </p:txBody>
      </p:sp>
      <p:sp>
        <p:nvSpPr>
          <p:cNvPr id="29" name="橢圓 28">
            <a:extLst>
              <a:ext uri="{FF2B5EF4-FFF2-40B4-BE49-F238E27FC236}">
                <a16:creationId xmlns:a16="http://schemas.microsoft.com/office/drawing/2014/main" xmlns="" id="{FBE0C4EE-F2EC-4E06-AAC0-1B5001575293}"/>
              </a:ext>
            </a:extLst>
          </p:cNvPr>
          <p:cNvSpPr/>
          <p:nvPr/>
        </p:nvSpPr>
        <p:spPr>
          <a:xfrm>
            <a:off x="4482548" y="3701215"/>
            <a:ext cx="940904" cy="940904"/>
          </a:xfrm>
          <a:prstGeom prst="ellipse">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latin typeface="微軟正黑體" panose="020B0604030504040204" pitchFamily="34" charset="-120"/>
                <a:ea typeface="微軟正黑體" panose="020B0604030504040204" pitchFamily="34" charset="-120"/>
              </a:rPr>
              <a:t>三</a:t>
            </a:r>
          </a:p>
        </p:txBody>
      </p:sp>
      <p:sp>
        <p:nvSpPr>
          <p:cNvPr id="30" name="橢圓 29">
            <a:extLst>
              <a:ext uri="{FF2B5EF4-FFF2-40B4-BE49-F238E27FC236}">
                <a16:creationId xmlns:a16="http://schemas.microsoft.com/office/drawing/2014/main" xmlns="" id="{1ADF0825-1893-40AB-BE95-0E8B57A36522}"/>
              </a:ext>
            </a:extLst>
          </p:cNvPr>
          <p:cNvSpPr/>
          <p:nvPr/>
        </p:nvSpPr>
        <p:spPr>
          <a:xfrm>
            <a:off x="4012096" y="4926214"/>
            <a:ext cx="940904" cy="940904"/>
          </a:xfrm>
          <a:prstGeom prst="ellipse">
            <a:avLst/>
          </a:prstGeom>
          <a:solidFill>
            <a:srgbClr val="B1E1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3600" b="1" dirty="0">
                <a:latin typeface="微軟正黑體" panose="020B0604030504040204" pitchFamily="34" charset="-120"/>
                <a:ea typeface="微軟正黑體" panose="020B0604030504040204" pitchFamily="34" charset="-120"/>
              </a:rPr>
              <a:t>四</a:t>
            </a:r>
          </a:p>
        </p:txBody>
      </p:sp>
      <p:sp>
        <p:nvSpPr>
          <p:cNvPr id="3" name="文字方塊 2">
            <a:extLst>
              <a:ext uri="{FF2B5EF4-FFF2-40B4-BE49-F238E27FC236}">
                <a16:creationId xmlns:a16="http://schemas.microsoft.com/office/drawing/2014/main" xmlns="" id="{28EEE787-9EC6-49F9-9B9B-4B06AA56C97C}"/>
              </a:ext>
            </a:extLst>
          </p:cNvPr>
          <p:cNvSpPr txBox="1"/>
          <p:nvPr/>
        </p:nvSpPr>
        <p:spPr>
          <a:xfrm>
            <a:off x="5172980" y="1275236"/>
            <a:ext cx="4004227" cy="646331"/>
          </a:xfrm>
          <a:prstGeom prst="rect">
            <a:avLst/>
          </a:prstGeom>
          <a:noFill/>
        </p:spPr>
        <p:txBody>
          <a:bodyPr wrap="square" rtlCol="0">
            <a:spAutoFit/>
          </a:bodyPr>
          <a:lstStyle/>
          <a:p>
            <a:r>
              <a:rPr lang="zh-TW" altLang="en-US" sz="3600" b="1" dirty="0">
                <a:solidFill>
                  <a:srgbClr val="2782A7"/>
                </a:solidFill>
                <a:latin typeface="微軟正黑體" panose="020B0604030504040204" pitchFamily="34" charset="-120"/>
                <a:ea typeface="微軟正黑體" panose="020B0604030504040204" pitchFamily="34" charset="-120"/>
              </a:rPr>
              <a:t>服勤辦法訂定背景</a:t>
            </a:r>
          </a:p>
        </p:txBody>
      </p:sp>
      <p:sp>
        <p:nvSpPr>
          <p:cNvPr id="32" name="文字方塊 31">
            <a:extLst>
              <a:ext uri="{FF2B5EF4-FFF2-40B4-BE49-F238E27FC236}">
                <a16:creationId xmlns:a16="http://schemas.microsoft.com/office/drawing/2014/main" xmlns="" id="{6FF19AA8-53C3-4D4F-8809-10D722EFF247}"/>
              </a:ext>
            </a:extLst>
          </p:cNvPr>
          <p:cNvSpPr txBox="1"/>
          <p:nvPr/>
        </p:nvSpPr>
        <p:spPr>
          <a:xfrm>
            <a:off x="5574701" y="2276899"/>
            <a:ext cx="3867992" cy="1200329"/>
          </a:xfrm>
          <a:prstGeom prst="rect">
            <a:avLst/>
          </a:prstGeom>
          <a:noFill/>
        </p:spPr>
        <p:txBody>
          <a:bodyPr wrap="square" rtlCol="0">
            <a:spAutoFit/>
          </a:bodyPr>
          <a:lstStyle/>
          <a:p>
            <a:r>
              <a:rPr lang="zh-TW" altLang="en-US" sz="3600" b="1" dirty="0">
                <a:solidFill>
                  <a:srgbClr val="2782A7"/>
                </a:solidFill>
                <a:latin typeface="微軟正黑體" panose="020B0604030504040204" pitchFamily="34" charset="-120"/>
                <a:ea typeface="微軟正黑體" panose="020B0604030504040204" pitchFamily="34" charset="-120"/>
              </a:rPr>
              <a:t>服勤辦法介紹及實務案例</a:t>
            </a:r>
          </a:p>
        </p:txBody>
      </p:sp>
      <p:sp>
        <p:nvSpPr>
          <p:cNvPr id="4" name="橢圓 3">
            <a:extLst>
              <a:ext uri="{FF2B5EF4-FFF2-40B4-BE49-F238E27FC236}">
                <a16:creationId xmlns:a16="http://schemas.microsoft.com/office/drawing/2014/main" xmlns="" id="{EA8C2469-0A04-417C-A018-9EF7C6B8A986}"/>
              </a:ext>
            </a:extLst>
          </p:cNvPr>
          <p:cNvSpPr/>
          <p:nvPr/>
        </p:nvSpPr>
        <p:spPr>
          <a:xfrm>
            <a:off x="-2619375" y="-265540"/>
            <a:ext cx="7635146" cy="7289270"/>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7" name="文字方塊 36">
            <a:extLst>
              <a:ext uri="{FF2B5EF4-FFF2-40B4-BE49-F238E27FC236}">
                <a16:creationId xmlns:a16="http://schemas.microsoft.com/office/drawing/2014/main" xmlns="" id="{0EA50146-B79B-4E14-8DBC-D59CCD5440C5}"/>
              </a:ext>
            </a:extLst>
          </p:cNvPr>
          <p:cNvSpPr txBox="1"/>
          <p:nvPr/>
        </p:nvSpPr>
        <p:spPr>
          <a:xfrm>
            <a:off x="5172980" y="5073500"/>
            <a:ext cx="3126864" cy="646331"/>
          </a:xfrm>
          <a:prstGeom prst="rect">
            <a:avLst/>
          </a:prstGeom>
          <a:noFill/>
        </p:spPr>
        <p:txBody>
          <a:bodyPr wrap="square" rtlCol="0">
            <a:spAutoFit/>
          </a:bodyPr>
          <a:lstStyle/>
          <a:p>
            <a:r>
              <a:rPr lang="zh-TW" altLang="en-US" sz="3600" b="1" dirty="0">
                <a:solidFill>
                  <a:srgbClr val="2782A7"/>
                </a:solidFill>
                <a:latin typeface="微軟正黑體" panose="020B0604030504040204" pitchFamily="34" charset="-120"/>
                <a:ea typeface="微軟正黑體" panose="020B0604030504040204" pitchFamily="34" charset="-120"/>
              </a:rPr>
              <a:t>意見交流</a:t>
            </a:r>
          </a:p>
        </p:txBody>
      </p:sp>
      <p:sp>
        <p:nvSpPr>
          <p:cNvPr id="38" name="文字方塊 37">
            <a:extLst>
              <a:ext uri="{FF2B5EF4-FFF2-40B4-BE49-F238E27FC236}">
                <a16:creationId xmlns:a16="http://schemas.microsoft.com/office/drawing/2014/main" xmlns="" id="{EA5DEEE9-9DA1-4790-987E-2B4447DD5A7C}"/>
              </a:ext>
            </a:extLst>
          </p:cNvPr>
          <p:cNvSpPr txBox="1"/>
          <p:nvPr/>
        </p:nvSpPr>
        <p:spPr>
          <a:xfrm>
            <a:off x="5584000" y="3832560"/>
            <a:ext cx="3498016" cy="646331"/>
          </a:xfrm>
          <a:prstGeom prst="rect">
            <a:avLst/>
          </a:prstGeom>
          <a:noFill/>
        </p:spPr>
        <p:txBody>
          <a:bodyPr wrap="square" rtlCol="0">
            <a:spAutoFit/>
          </a:bodyPr>
          <a:lstStyle/>
          <a:p>
            <a:r>
              <a:rPr lang="zh-TW" altLang="en-US" sz="3600" b="1" dirty="0">
                <a:solidFill>
                  <a:srgbClr val="2782A7"/>
                </a:solidFill>
                <a:latin typeface="微軟正黑體" panose="020B0604030504040204" pitchFamily="34" charset="-120"/>
                <a:ea typeface="微軟正黑體" panose="020B0604030504040204" pitchFamily="34" charset="-120"/>
              </a:rPr>
              <a:t>提醒事項</a:t>
            </a:r>
          </a:p>
        </p:txBody>
      </p:sp>
      <p:sp>
        <p:nvSpPr>
          <p:cNvPr id="5" name="橢圓 4">
            <a:extLst>
              <a:ext uri="{FF2B5EF4-FFF2-40B4-BE49-F238E27FC236}">
                <a16:creationId xmlns:a16="http://schemas.microsoft.com/office/drawing/2014/main" xmlns="" id="{01306498-E245-42C5-849B-076030001A61}"/>
              </a:ext>
            </a:extLst>
          </p:cNvPr>
          <p:cNvSpPr/>
          <p:nvPr/>
        </p:nvSpPr>
        <p:spPr>
          <a:xfrm>
            <a:off x="-767642" y="1210963"/>
            <a:ext cx="4941489" cy="4980505"/>
          </a:xfrm>
          <a:prstGeom prst="ellipse">
            <a:avLst/>
          </a:prstGeom>
          <a:noFill/>
          <a:ln w="57150">
            <a:solidFill>
              <a:srgbClr val="B1E1D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流程圖: 人工輸入 2">
            <a:extLst>
              <a:ext uri="{FF2B5EF4-FFF2-40B4-BE49-F238E27FC236}">
                <a16:creationId xmlns:a16="http://schemas.microsoft.com/office/drawing/2014/main" xmlns="" id="{C2CCE3D9-B413-4136-86B1-9A94F57706EE}"/>
              </a:ext>
            </a:extLst>
          </p:cNvPr>
          <p:cNvSpPr/>
          <p:nvPr/>
        </p:nvSpPr>
        <p:spPr>
          <a:xfrm rot="10800000">
            <a:off x="1" y="0"/>
            <a:ext cx="9906001" cy="60497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grpSp>
        <p:nvGrpSpPr>
          <p:cNvPr id="15" name="群組 14">
            <a:extLst>
              <a:ext uri="{FF2B5EF4-FFF2-40B4-BE49-F238E27FC236}">
                <a16:creationId xmlns:a16="http://schemas.microsoft.com/office/drawing/2014/main" xmlns="" id="{5E2F8580-A3D3-499E-9624-A77781C1B657}"/>
              </a:ext>
            </a:extLst>
          </p:cNvPr>
          <p:cNvGrpSpPr/>
          <p:nvPr/>
        </p:nvGrpSpPr>
        <p:grpSpPr>
          <a:xfrm>
            <a:off x="590175" y="863563"/>
            <a:ext cx="1977534" cy="613741"/>
            <a:chOff x="1198051" y="1233600"/>
            <a:chExt cx="2398779" cy="755373"/>
          </a:xfrm>
        </p:grpSpPr>
        <p:sp>
          <p:nvSpPr>
            <p:cNvPr id="16" name="Oval 8">
              <a:extLst>
                <a:ext uri="{FF2B5EF4-FFF2-40B4-BE49-F238E27FC236}">
                  <a16:creationId xmlns:a16="http://schemas.microsoft.com/office/drawing/2014/main" xmlns="" id="{2DCB12F5-EC1F-4324-92D9-D5FB7634A3A4}"/>
                </a:ext>
              </a:extLst>
            </p:cNvPr>
            <p:cNvSpPr/>
            <p:nvPr/>
          </p:nvSpPr>
          <p:spPr>
            <a:xfrm>
              <a:off x="1198051"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7" name="圖形 16" descr="業績成長">
              <a:extLst>
                <a:ext uri="{FF2B5EF4-FFF2-40B4-BE49-F238E27FC236}">
                  <a16:creationId xmlns:a16="http://schemas.microsoft.com/office/drawing/2014/main" xmlns="" id="{C7A01814-A92C-47BA-9FCC-9925A7CB2E1F}"/>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298736" y="1306310"/>
              <a:ext cx="651596" cy="652084"/>
            </a:xfrm>
            <a:prstGeom prst="rect">
              <a:avLst/>
            </a:prstGeom>
          </p:spPr>
        </p:pic>
        <p:grpSp>
          <p:nvGrpSpPr>
            <p:cNvPr id="18" name="群組 17">
              <a:extLst>
                <a:ext uri="{FF2B5EF4-FFF2-40B4-BE49-F238E27FC236}">
                  <a16:creationId xmlns:a16="http://schemas.microsoft.com/office/drawing/2014/main" xmlns="" id="{46CBAD2A-CEC2-4116-9B5D-757B6614E0DD}"/>
                </a:ext>
              </a:extLst>
            </p:cNvPr>
            <p:cNvGrpSpPr/>
            <p:nvPr/>
          </p:nvGrpSpPr>
          <p:grpSpPr>
            <a:xfrm>
              <a:off x="2852799" y="1235138"/>
              <a:ext cx="744031" cy="744588"/>
              <a:chOff x="2044708" y="1244385"/>
              <a:chExt cx="744031" cy="744588"/>
            </a:xfrm>
          </p:grpSpPr>
          <p:sp>
            <p:nvSpPr>
              <p:cNvPr id="22" name="Oval 24">
                <a:extLst>
                  <a:ext uri="{FF2B5EF4-FFF2-40B4-BE49-F238E27FC236}">
                    <a16:creationId xmlns:a16="http://schemas.microsoft.com/office/drawing/2014/main" xmlns="" id="{00C62041-55CF-4DA6-AA63-01E24712A8A8}"/>
                  </a:ext>
                </a:extLst>
              </p:cNvPr>
              <p:cNvSpPr/>
              <p:nvPr/>
            </p:nvSpPr>
            <p:spPr>
              <a:xfrm>
                <a:off x="204470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23" name="圖形 22" descr="頭顱中有齒輪">
                <a:extLst>
                  <a:ext uri="{FF2B5EF4-FFF2-40B4-BE49-F238E27FC236}">
                    <a16:creationId xmlns:a16="http://schemas.microsoft.com/office/drawing/2014/main" xmlns="" id="{9F092CBC-02D2-46A9-96B4-410AC99BCD4F}"/>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20643" y="1313131"/>
                <a:ext cx="651596" cy="652084"/>
              </a:xfrm>
              <a:prstGeom prst="rect">
                <a:avLst/>
              </a:prstGeom>
            </p:spPr>
          </p:pic>
        </p:grpSp>
        <p:grpSp>
          <p:nvGrpSpPr>
            <p:cNvPr id="19" name="群組 18">
              <a:extLst>
                <a:ext uri="{FF2B5EF4-FFF2-40B4-BE49-F238E27FC236}">
                  <a16:creationId xmlns:a16="http://schemas.microsoft.com/office/drawing/2014/main" xmlns="" id="{D1C0091C-2B65-4040-81E8-EA4101D46EEB}"/>
                </a:ext>
              </a:extLst>
            </p:cNvPr>
            <p:cNvGrpSpPr/>
            <p:nvPr/>
          </p:nvGrpSpPr>
          <p:grpSpPr>
            <a:xfrm>
              <a:off x="2033680" y="1233600"/>
              <a:ext cx="744031" cy="744588"/>
              <a:chOff x="2882598" y="1244385"/>
              <a:chExt cx="744031" cy="744588"/>
            </a:xfrm>
          </p:grpSpPr>
          <p:sp>
            <p:nvSpPr>
              <p:cNvPr id="20" name="Oval 23">
                <a:extLst>
                  <a:ext uri="{FF2B5EF4-FFF2-40B4-BE49-F238E27FC236}">
                    <a16:creationId xmlns:a16="http://schemas.microsoft.com/office/drawing/2014/main" xmlns="" id="{9414BD68-A5DE-495F-A3E5-2CCE62494DE0}"/>
                  </a:ext>
                </a:extLst>
              </p:cNvPr>
              <p:cNvSpPr/>
              <p:nvPr/>
            </p:nvSpPr>
            <p:spPr>
              <a:xfrm>
                <a:off x="288259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21" name="圖形 20" descr="握手">
                <a:extLst>
                  <a:ext uri="{FF2B5EF4-FFF2-40B4-BE49-F238E27FC236}">
                    <a16:creationId xmlns:a16="http://schemas.microsoft.com/office/drawing/2014/main" xmlns="" id="{3FA6EE17-D96E-447D-8A67-5261B2E550B9}"/>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928815" y="1322299"/>
                <a:ext cx="651596" cy="652084"/>
              </a:xfrm>
              <a:prstGeom prst="rect">
                <a:avLst/>
              </a:prstGeom>
            </p:spPr>
          </p:pic>
        </p:grpSp>
      </p:grpSp>
      <p:sp>
        <p:nvSpPr>
          <p:cNvPr id="24" name="流程圖: 抽選 23">
            <a:extLst>
              <a:ext uri="{FF2B5EF4-FFF2-40B4-BE49-F238E27FC236}">
                <a16:creationId xmlns:a16="http://schemas.microsoft.com/office/drawing/2014/main" xmlns="" id="{DEA37B4F-CD24-4371-A179-71AF5451089C}"/>
              </a:ext>
            </a:extLst>
          </p:cNvPr>
          <p:cNvSpPr/>
          <p:nvPr/>
        </p:nvSpPr>
        <p:spPr>
          <a:xfrm rot="5400000">
            <a:off x="-28593" y="28593"/>
            <a:ext cx="1218719" cy="1161533"/>
          </a:xfrm>
          <a:prstGeom prst="flowChartExtra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p>
        </p:txBody>
      </p:sp>
      <p:pic>
        <p:nvPicPr>
          <p:cNvPr id="25" name="Picture 2" descr="行政院人事行政總處">
            <a:extLst>
              <a:ext uri="{FF2B5EF4-FFF2-40B4-BE49-F238E27FC236}">
                <a16:creationId xmlns:a16="http://schemas.microsoft.com/office/drawing/2014/main" xmlns="" id="{AC3354F9-8A95-40BE-99BA-EF4B288052AD}"/>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2657" y="137198"/>
            <a:ext cx="2450577" cy="365610"/>
          </a:xfrm>
          <a:prstGeom prst="rect">
            <a:avLst/>
          </a:prstGeom>
          <a:noFill/>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628052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(14)</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20</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652294" y="5997157"/>
            <a:ext cx="680329" cy="680329"/>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481841" y="1048676"/>
            <a:ext cx="8942313" cy="484316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甲機關輪班輪休人員每日辦公日中連續休息時數</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小時都要在位置上待命，可否逕將待命時間算為休息時數？或將休息時數排在每班次的最後</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小時，讓同仁早點下班？</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依服勤辦法第</a:t>
            </a:r>
            <a:r>
              <a:rPr lang="en-US" altLang="zh-TW" sz="2400" dirty="0">
                <a:latin typeface="微軟正黑體" panose="020B0604030504040204" pitchFamily="34" charset="-120"/>
                <a:ea typeface="微軟正黑體" panose="020B0604030504040204" pitchFamily="34" charset="-120"/>
              </a:rPr>
              <a:t>5</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2</a:t>
            </a:r>
            <a:r>
              <a:rPr lang="zh-TW" altLang="en-US" sz="2400" dirty="0">
                <a:latin typeface="微軟正黑體" panose="020B0604030504040204" pitchFamily="34" charset="-120"/>
                <a:ea typeface="微軟正黑體" panose="020B0604030504040204" pitchFamily="34" charset="-120"/>
              </a:rPr>
              <a:t>項規定，各機關（構）應預為排定輪班輪休人員辦公日中至少連續</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小時之休息。</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甲機關因業務需要，於原排定之休息時間，</a:t>
            </a:r>
            <a:r>
              <a:rPr lang="zh-TW" altLang="en-US" sz="2400" b="1" dirty="0">
                <a:solidFill>
                  <a:srgbClr val="FF0000"/>
                </a:solidFill>
                <a:latin typeface="微軟正黑體" panose="020B0604030504040204" pitchFamily="34" charset="-120"/>
                <a:ea typeface="微軟正黑體" panose="020B0604030504040204" pitchFamily="34" charset="-120"/>
              </a:rPr>
              <a:t>指派同仁執行職務（含待命），即有辦公之事實，則應納入辦公時數計算</a:t>
            </a:r>
            <a:r>
              <a:rPr lang="zh-TW" altLang="en-US" sz="2400" dirty="0">
                <a:latin typeface="微軟正黑體" panose="020B0604030504040204" pitchFamily="34" charset="-120"/>
                <a:ea typeface="微軟正黑體" panose="020B0604030504040204" pitchFamily="34" charset="-120"/>
              </a:rPr>
              <a:t>，並仍應遵循每日辦公時數（含加班時數）不得超過</a:t>
            </a:r>
            <a:r>
              <a:rPr lang="en-US" altLang="zh-TW" sz="2400" dirty="0">
                <a:latin typeface="微軟正黑體" panose="020B0604030504040204" pitchFamily="34" charset="-120"/>
                <a:ea typeface="微軟正黑體" panose="020B0604030504040204" pitchFamily="34" charset="-120"/>
              </a:rPr>
              <a:t>12</a:t>
            </a:r>
            <a:r>
              <a:rPr lang="zh-TW" altLang="en-US" sz="2400" dirty="0">
                <a:latin typeface="微軟正黑體" panose="020B0604030504040204" pitchFamily="34" charset="-120"/>
                <a:ea typeface="微軟正黑體" panose="020B0604030504040204" pitchFamily="34" charset="-120"/>
              </a:rPr>
              <a:t>小時之規定。</a:t>
            </a:r>
            <a:endParaRPr lang="en-US" altLang="zh-TW" sz="2400" dirty="0">
              <a:latin typeface="微軟正黑體" panose="020B0604030504040204" pitchFamily="34" charset="-120"/>
              <a:ea typeface="微軟正黑體" panose="020B0604030504040204" pitchFamily="34" charset="-120"/>
            </a:endParaRPr>
          </a:p>
          <a:p>
            <a:pPr marL="0" indent="0" algn="just">
              <a:lnSpc>
                <a:spcPct val="100000"/>
              </a:lnSpc>
              <a:spcBef>
                <a:spcPts val="0"/>
              </a:spcBef>
              <a:buSzPct val="100000"/>
              <a:buNone/>
              <a:defRPr/>
            </a:pPr>
            <a:endParaRPr lang="en-US" altLang="zh-TW" sz="2400" dirty="0">
              <a:latin typeface="微軟正黑體" panose="020B0604030504040204" pitchFamily="34" charset="-120"/>
              <a:ea typeface="微軟正黑體" panose="020B0604030504040204" pitchFamily="34" charset="-120"/>
            </a:endParaRPr>
          </a:p>
          <a:p>
            <a:pPr marL="0" indent="0" algn="r">
              <a:lnSpc>
                <a:spcPct val="100000"/>
              </a:lnSpc>
              <a:spcBef>
                <a:spcPts val="0"/>
              </a:spcBef>
              <a:buSzPct val="100000"/>
              <a:buNone/>
              <a:defRPr/>
            </a:pPr>
            <a:r>
              <a:rPr lang="zh-TW" altLang="en-US" sz="2400" dirty="0">
                <a:highlight>
                  <a:srgbClr val="FFFF00"/>
                </a:highlight>
                <a:latin typeface="微軟正黑體" panose="020B0604030504040204" pitchFamily="34" charset="-120"/>
                <a:ea typeface="微軟正黑體" panose="020B0604030504040204" pitchFamily="34" charset="-120"/>
              </a:rPr>
              <a:t>（續下頁）</a:t>
            </a:r>
            <a:endParaRPr lang="en-US" altLang="zh-TW" sz="2400" dirty="0">
              <a:highlight>
                <a:srgbClr val="FFFF00"/>
              </a:highlight>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xmlns="" id="{82D3F08A-3AD7-4720-89BE-B1915F87D06C}"/>
              </a:ext>
            </a:extLst>
          </p:cNvPr>
          <p:cNvSpPr/>
          <p:nvPr/>
        </p:nvSpPr>
        <p:spPr>
          <a:xfrm>
            <a:off x="3589866" y="69586"/>
            <a:ext cx="597899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2(1)</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180647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24">
                                            <p:txEl>
                                              <p:pRg st="5" end="5"/>
                                            </p:txEl>
                                          </p:spTgt>
                                        </p:tgtEl>
                                        <p:attrNameLst>
                                          <p:attrName>style.visibility</p:attrName>
                                        </p:attrNameLst>
                                      </p:cBhvr>
                                      <p:to>
                                        <p:strVal val="visible"/>
                                      </p:to>
                                    </p:set>
                                    <p:animEffect transition="in" filter="blinds(horizontal)">
                                      <p:cBhvr>
                                        <p:cTn id="25" dur="500"/>
                                        <p:tgtEl>
                                          <p:spTgt spid="2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(15)</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21</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38606" y="5783469"/>
            <a:ext cx="894017" cy="894017"/>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626547" y="1268510"/>
            <a:ext cx="8810751" cy="3718445"/>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startAt="3"/>
              <a:defRPr/>
            </a:pPr>
            <a:r>
              <a:rPr lang="zh-TW" altLang="en-US" sz="2400" dirty="0">
                <a:latin typeface="微軟正黑體" panose="020B0604030504040204" pitchFamily="34" charset="-120"/>
                <a:ea typeface="微軟正黑體" panose="020B0604030504040204" pitchFamily="34" charset="-120"/>
              </a:rPr>
              <a:t>揆諸辦公日中連續休息時數之訂定意旨，係考量輪班輪休人員於辦公日中需要適度休息恢復體力，以保持一定之工作效率與生產力。</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startAt="3"/>
              <a:defRPr/>
            </a:pPr>
            <a:r>
              <a:rPr lang="zh-TW" altLang="en-US" sz="2400" dirty="0">
                <a:latin typeface="微軟正黑體" panose="020B0604030504040204" pitchFamily="34" charset="-120"/>
                <a:ea typeface="微軟正黑體" panose="020B0604030504040204" pitchFamily="34" charset="-120"/>
              </a:rPr>
              <a:t>本案甲機關將休息時數排在每班次的最後</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小時，目的係讓同仁早點下班，與上開訂定意旨未盡相符，且該休息時數係下班後發生，尚難謂為「辦公日中」連續休息時數。是機關仍應基於給予輪班輪休人員適度休息恢復體力，</a:t>
            </a:r>
            <a:r>
              <a:rPr lang="zh-TW" altLang="en-US" sz="2400" b="1" dirty="0">
                <a:solidFill>
                  <a:srgbClr val="FF0000"/>
                </a:solidFill>
                <a:latin typeface="微軟正黑體" panose="020B0604030504040204" pitchFamily="34" charset="-120"/>
                <a:ea typeface="微軟正黑體" panose="020B0604030504040204" pitchFamily="34" charset="-120"/>
              </a:rPr>
              <a:t>將連續休息時數排在辦公日中之適當時間，以符規定</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startAt="3"/>
              <a:defRPr/>
            </a:pP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startAt="3"/>
              <a:defRPr/>
            </a:pPr>
            <a:endParaRPr lang="en-US" altLang="zh-TW" sz="2400" dirty="0">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xmlns="" id="{82D3F08A-3AD7-4720-89BE-B1915F87D06C}"/>
              </a:ext>
            </a:extLst>
          </p:cNvPr>
          <p:cNvSpPr/>
          <p:nvPr/>
        </p:nvSpPr>
        <p:spPr>
          <a:xfrm>
            <a:off x="3589866" y="69586"/>
            <a:ext cx="597899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 —實務案例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2(2)</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826191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blinds(horizontal)">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animEffect transition="in" filter="blinds(horizontal)">
                                      <p:cBhvr>
                                        <p:cTn id="17"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(16)</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22</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652294" y="5997157"/>
            <a:ext cx="680329" cy="680329"/>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481841" y="1048676"/>
            <a:ext cx="8942313" cy="484316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輪班輪休人員更換班次連續</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小時之限制如何計算？非輪班輪休人員有無適用？</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更換班次</a:t>
            </a:r>
            <a:r>
              <a:rPr lang="zh-TW" altLang="en-US" sz="2400" b="1" dirty="0">
                <a:solidFill>
                  <a:srgbClr val="FF0000"/>
                </a:solidFill>
                <a:latin typeface="微軟正黑體" panose="020B0604030504040204" pitchFamily="34" charset="-120"/>
                <a:ea typeface="微軟正黑體" panose="020B0604030504040204" pitchFamily="34" charset="-120"/>
              </a:rPr>
              <a:t>連續休息</a:t>
            </a:r>
            <a:r>
              <a:rPr lang="en-US" altLang="zh-TW" sz="2400" b="1" dirty="0">
                <a:solidFill>
                  <a:srgbClr val="FF0000"/>
                </a:solidFill>
                <a:latin typeface="微軟正黑體" panose="020B0604030504040204" pitchFamily="34" charset="-120"/>
                <a:ea typeface="微軟正黑體" panose="020B0604030504040204" pitchFamily="34" charset="-120"/>
              </a:rPr>
              <a:t>11</a:t>
            </a:r>
            <a:r>
              <a:rPr lang="zh-TW" altLang="en-US" sz="2400" b="1" dirty="0">
                <a:solidFill>
                  <a:srgbClr val="FF0000"/>
                </a:solidFill>
                <a:latin typeface="微軟正黑體" panose="020B0604030504040204" pitchFamily="34" charset="-120"/>
                <a:ea typeface="微軟正黑體" panose="020B0604030504040204" pitchFamily="34" charset="-120"/>
              </a:rPr>
              <a:t>小時應以實際下班時間起算至下次出勤前</a:t>
            </a:r>
            <a:r>
              <a:rPr lang="zh-TW" altLang="en-US" sz="2400" dirty="0">
                <a:latin typeface="微軟正黑體" panose="020B0604030504040204" pitchFamily="34" charset="-120"/>
                <a:ea typeface="微軟正黑體" panose="020B0604030504040204" pitchFamily="34" charset="-120"/>
              </a:rPr>
              <a:t>（經指派於休息日加班時亦同），</a:t>
            </a:r>
            <a:r>
              <a:rPr lang="zh-TW" altLang="en-US" sz="2400" b="1" dirty="0">
                <a:solidFill>
                  <a:srgbClr val="FF0000"/>
                </a:solidFill>
                <a:latin typeface="微軟正黑體" panose="020B0604030504040204" pitchFamily="34" charset="-120"/>
                <a:ea typeface="微軟正黑體" panose="020B0604030504040204" pitchFamily="34" charset="-120"/>
              </a:rPr>
              <a:t>均應有連續</a:t>
            </a:r>
            <a:r>
              <a:rPr lang="en-US" altLang="zh-TW" sz="2400" b="1" dirty="0">
                <a:solidFill>
                  <a:srgbClr val="FF0000"/>
                </a:solidFill>
                <a:latin typeface="微軟正黑體" panose="020B0604030504040204" pitchFamily="34" charset="-120"/>
                <a:ea typeface="微軟正黑體" panose="020B0604030504040204" pitchFamily="34" charset="-120"/>
              </a:rPr>
              <a:t>11</a:t>
            </a:r>
            <a:r>
              <a:rPr lang="zh-TW" altLang="en-US" sz="2400" b="1" dirty="0">
                <a:solidFill>
                  <a:srgbClr val="FF0000"/>
                </a:solidFill>
                <a:latin typeface="微軟正黑體" panose="020B0604030504040204" pitchFamily="34" charset="-120"/>
                <a:ea typeface="微軟正黑體" panose="020B0604030504040204" pitchFamily="34" charset="-120"/>
              </a:rPr>
              <a:t>小時之休息</a:t>
            </a:r>
            <a:r>
              <a:rPr lang="zh-TW" altLang="en-US" sz="2400" dirty="0">
                <a:latin typeface="微軟正黑體" panose="020B0604030504040204" pitchFamily="34" charset="-120"/>
                <a:ea typeface="微軟正黑體" panose="020B0604030504040204" pitchFamily="34" charset="-120"/>
              </a:rPr>
              <a:t>。另服勤辦法第</a:t>
            </a:r>
            <a:r>
              <a:rPr lang="en-US" altLang="zh-TW" sz="2400" dirty="0">
                <a:latin typeface="微軟正黑體" panose="020B0604030504040204" pitchFamily="34" charset="-120"/>
                <a:ea typeface="微軟正黑體" panose="020B0604030504040204" pitchFamily="34" charset="-120"/>
              </a:rPr>
              <a:t>5</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3</a:t>
            </a:r>
            <a:r>
              <a:rPr lang="zh-TW" altLang="en-US" sz="2400" dirty="0">
                <a:latin typeface="微軟正黑體" panose="020B0604030504040204" pitchFamily="34" charset="-120"/>
                <a:ea typeface="微軟正黑體" panose="020B0604030504040204" pitchFamily="34" charset="-120"/>
              </a:rPr>
              <a:t>項已訂定除外規定，如有服勤辦法第</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項為搶救重大災害、處理緊急或重大突發事件、辦理重大專案業務之情形，得例外不受限制。</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至於非輪班輪休人員尚無更換班次連續</a:t>
            </a:r>
            <a:r>
              <a:rPr lang="en-US" altLang="zh-TW" sz="2400" dirty="0">
                <a:latin typeface="微軟正黑體" panose="020B0604030504040204" pitchFamily="34" charset="-120"/>
                <a:ea typeface="微軟正黑體" panose="020B0604030504040204" pitchFamily="34" charset="-120"/>
              </a:rPr>
              <a:t>11</a:t>
            </a:r>
            <a:r>
              <a:rPr lang="zh-TW" altLang="en-US" sz="2400" dirty="0">
                <a:latin typeface="微軟正黑體" panose="020B0604030504040204" pitchFamily="34" charset="-120"/>
                <a:ea typeface="微軟正黑體" panose="020B0604030504040204" pitchFamily="34" charset="-120"/>
              </a:rPr>
              <a:t>小時之限制。如：上班時間為</a:t>
            </a:r>
            <a:r>
              <a:rPr lang="en-US" altLang="zh-TW" sz="2400" dirty="0">
                <a:latin typeface="微軟正黑體" panose="020B0604030504040204" pitchFamily="34" charset="-120"/>
                <a:ea typeface="微軟正黑體" panose="020B0604030504040204" pitchFamily="34" charset="-120"/>
              </a:rPr>
              <a:t>8:00~17:00</a:t>
            </a:r>
            <a:r>
              <a:rPr lang="zh-TW" altLang="en-US" sz="2400" dirty="0">
                <a:latin typeface="微軟正黑體" panose="020B0604030504040204" pitchFamily="34" charset="-120"/>
                <a:ea typeface="微軟正黑體" panose="020B0604030504040204" pitchFamily="34" charset="-120"/>
              </a:rPr>
              <a:t>（中午休息</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小時），</a:t>
            </a:r>
            <a:r>
              <a:rPr lang="en-US" altLang="zh-TW" sz="2400" dirty="0">
                <a:latin typeface="微軟正黑體" panose="020B0604030504040204" pitchFamily="34" charset="-120"/>
                <a:ea typeface="微軟正黑體" panose="020B0604030504040204" pitchFamily="34" charset="-120"/>
              </a:rPr>
              <a:t>18:00</a:t>
            </a:r>
            <a:r>
              <a:rPr lang="zh-TW" altLang="en-US" sz="2400" dirty="0">
                <a:latin typeface="微軟正黑體" panose="020B0604030504040204" pitchFamily="34" charset="-120"/>
                <a:ea typeface="微軟正黑體" panose="020B0604030504040204" pitchFamily="34" charset="-120"/>
              </a:rPr>
              <a:t>開始加班</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小時於</a:t>
            </a:r>
            <a:r>
              <a:rPr lang="en-US" altLang="zh-TW" sz="2400" dirty="0">
                <a:latin typeface="微軟正黑體" panose="020B0604030504040204" pitchFamily="34" charset="-120"/>
                <a:ea typeface="微軟正黑體" panose="020B0604030504040204" pitchFamily="34" charset="-120"/>
              </a:rPr>
              <a:t>22:00</a:t>
            </a:r>
            <a:r>
              <a:rPr lang="zh-TW" altLang="en-US" sz="2400" dirty="0">
                <a:latin typeface="微軟正黑體" panose="020B0604030504040204" pitchFamily="34" charset="-120"/>
                <a:ea typeface="微軟正黑體" panose="020B0604030504040204" pitchFamily="34" charset="-120"/>
              </a:rPr>
              <a:t>下班，隔日</a:t>
            </a:r>
            <a:r>
              <a:rPr lang="en-US" altLang="zh-TW" sz="2400" dirty="0">
                <a:latin typeface="微軟正黑體" panose="020B0604030504040204" pitchFamily="34" charset="-120"/>
                <a:ea typeface="微軟正黑體" panose="020B0604030504040204" pitchFamily="34" charset="-120"/>
              </a:rPr>
              <a:t>8:00</a:t>
            </a:r>
            <a:r>
              <a:rPr lang="zh-TW" altLang="en-US" sz="2400" dirty="0">
                <a:latin typeface="微軟正黑體" panose="020B0604030504040204" pitchFamily="34" charset="-120"/>
                <a:ea typeface="微軟正黑體" panose="020B0604030504040204" pitchFamily="34" charset="-120"/>
              </a:rPr>
              <a:t>到班之情形。此情形雖上班時間距離前日下班僅有</a:t>
            </a:r>
            <a:r>
              <a:rPr lang="en-US" altLang="zh-TW" sz="2400" dirty="0">
                <a:latin typeface="微軟正黑體" panose="020B0604030504040204" pitchFamily="34" charset="-120"/>
                <a:ea typeface="微軟正黑體" panose="020B0604030504040204" pitchFamily="34" charset="-120"/>
              </a:rPr>
              <a:t>10</a:t>
            </a:r>
            <a:r>
              <a:rPr lang="zh-TW" altLang="en-US" sz="2400" dirty="0">
                <a:latin typeface="微軟正黑體" panose="020B0604030504040204" pitchFamily="34" charset="-120"/>
                <a:ea typeface="微軟正黑體" panose="020B0604030504040204" pitchFamily="34" charset="-120"/>
              </a:rPr>
              <a:t>小時之間隔，尚無違反服勤辦法之規定。</a:t>
            </a:r>
            <a:endParaRPr lang="en-US" altLang="zh-TW" sz="2400" dirty="0">
              <a:latin typeface="微軟正黑體" panose="020B0604030504040204" pitchFamily="34" charset="-120"/>
              <a:ea typeface="微軟正黑體" panose="020B0604030504040204" pitchFamily="34" charset="-120"/>
            </a:endParaRPr>
          </a:p>
          <a:p>
            <a:pPr marL="0" indent="0" algn="just">
              <a:lnSpc>
                <a:spcPct val="100000"/>
              </a:lnSpc>
              <a:spcBef>
                <a:spcPts val="0"/>
              </a:spcBef>
              <a:buSzPct val="100000"/>
              <a:buNone/>
              <a:defRPr/>
            </a:pPr>
            <a:endParaRPr lang="en-US" altLang="zh-TW" sz="2400" dirty="0">
              <a:latin typeface="微軟正黑體" panose="020B0604030504040204" pitchFamily="34" charset="-120"/>
              <a:ea typeface="微軟正黑體" panose="020B0604030504040204" pitchFamily="34" charset="-120"/>
            </a:endParaRPr>
          </a:p>
        </p:txBody>
      </p:sp>
      <p:sp>
        <p:nvSpPr>
          <p:cNvPr id="9" name="矩形 8">
            <a:extLst>
              <a:ext uri="{FF2B5EF4-FFF2-40B4-BE49-F238E27FC236}">
                <a16:creationId xmlns:a16="http://schemas.microsoft.com/office/drawing/2014/main" xmlns="" id="{82D3F08A-3AD7-4720-89BE-B1915F87D06C}"/>
              </a:ext>
            </a:extLst>
          </p:cNvPr>
          <p:cNvSpPr/>
          <p:nvPr/>
        </p:nvSpPr>
        <p:spPr>
          <a:xfrm>
            <a:off x="3589866" y="69586"/>
            <a:ext cx="597899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3</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534955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(17)</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23</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514993" y="5913359"/>
            <a:ext cx="690632" cy="690632"/>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89613" y="1027616"/>
            <a:ext cx="8942313" cy="5124989"/>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輪班人員於當月中調任非輪班人員，或非輪班人員於當月調任輪班人員，如無服勤辦法第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4</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條第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項情事，其延長辦公時數係以</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60</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小時或</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80</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小時為上限？</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如機關因業務推動需要，須於月中進行職務調動致身分屬性轉換，有關該月份人員加班時數之管理，為賦予機關實務運作之彈性並考量管理制度之一致性，得本權責依服勤辦法第</a:t>
            </a:r>
            <a:r>
              <a:rPr lang="en-US" altLang="zh-TW" sz="2400" dirty="0">
                <a:latin typeface="微軟正黑體" panose="020B0604030504040204" pitchFamily="34" charset="-120"/>
                <a:ea typeface="微軟正黑體" panose="020B0604030504040204" pitchFamily="34" charset="-120"/>
              </a:rPr>
              <a:t>5</a:t>
            </a:r>
            <a:r>
              <a:rPr lang="zh-TW" altLang="en-US" sz="2400" dirty="0">
                <a:latin typeface="微軟正黑體" panose="020B0604030504040204" pitchFamily="34" charset="-120"/>
                <a:ea typeface="微軟正黑體" panose="020B0604030504040204" pitchFamily="34" charset="-120"/>
              </a:rPr>
              <a:t>條規定，</a:t>
            </a:r>
            <a:r>
              <a:rPr lang="zh-TW" altLang="en-US" sz="2400" b="1" dirty="0">
                <a:solidFill>
                  <a:srgbClr val="FF0000"/>
                </a:solidFill>
                <a:latin typeface="微軟正黑體" panose="020B0604030504040204" pitchFamily="34" charset="-120"/>
                <a:ea typeface="微軟正黑體" panose="020B0604030504040204" pitchFamily="34" charset="-120"/>
              </a:rPr>
              <a:t>以其身分轉換之當月，以輪班輪休人員加班時數上限</a:t>
            </a:r>
            <a:r>
              <a:rPr lang="en-US" altLang="zh-TW" sz="2400" b="1" dirty="0">
                <a:solidFill>
                  <a:srgbClr val="FF0000"/>
                </a:solidFill>
                <a:latin typeface="微軟正黑體" panose="020B0604030504040204" pitchFamily="34" charset="-120"/>
                <a:ea typeface="微軟正黑體" panose="020B0604030504040204" pitchFamily="34" charset="-120"/>
              </a:rPr>
              <a:t>80</a:t>
            </a:r>
            <a:r>
              <a:rPr lang="zh-TW" altLang="en-US" sz="2400" b="1" dirty="0">
                <a:solidFill>
                  <a:srgbClr val="FF0000"/>
                </a:solidFill>
                <a:latin typeface="微軟正黑體" panose="020B0604030504040204" pitchFamily="34" charset="-120"/>
                <a:ea typeface="微軟正黑體" panose="020B0604030504040204" pitchFamily="34" charset="-120"/>
              </a:rPr>
              <a:t>小時控管之，至當月辦公時數超過</a:t>
            </a:r>
            <a:r>
              <a:rPr lang="en-US" altLang="zh-TW" sz="2400" b="1" dirty="0">
                <a:solidFill>
                  <a:srgbClr val="FF0000"/>
                </a:solidFill>
                <a:latin typeface="微軟正黑體" panose="020B0604030504040204" pitchFamily="34" charset="-120"/>
                <a:ea typeface="微軟正黑體" panose="020B0604030504040204" pitchFamily="34" charset="-120"/>
              </a:rPr>
              <a:t>60</a:t>
            </a:r>
            <a:r>
              <a:rPr lang="zh-TW" altLang="en-US" sz="2400" b="1" dirty="0">
                <a:solidFill>
                  <a:srgbClr val="FF0000"/>
                </a:solidFill>
                <a:latin typeface="微軟正黑體" panose="020B0604030504040204" pitchFamily="34" charset="-120"/>
                <a:ea typeface="微軟正黑體" panose="020B0604030504040204" pitchFamily="34" charset="-120"/>
              </a:rPr>
              <a:t>小時部分，尚無須報主管機關備查</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另為保障上開當月調整職務人員之健康權，於</a:t>
            </a:r>
            <a:r>
              <a:rPr lang="zh-TW" altLang="en-US" sz="2400" b="1" dirty="0">
                <a:solidFill>
                  <a:srgbClr val="FF0000"/>
                </a:solidFill>
                <a:latin typeface="微軟正黑體" panose="020B0604030504040204" pitchFamily="34" charset="-120"/>
                <a:ea typeface="微軟正黑體" panose="020B0604030504040204" pitchFamily="34" charset="-120"/>
              </a:rPr>
              <a:t>調整其職務時宜參酌服務法第</a:t>
            </a:r>
            <a:r>
              <a:rPr lang="en-US" altLang="zh-TW" sz="2400" b="1" dirty="0">
                <a:solidFill>
                  <a:srgbClr val="FF0000"/>
                </a:solidFill>
                <a:latin typeface="微軟正黑體" panose="020B0604030504040204" pitchFamily="34" charset="-120"/>
                <a:ea typeface="微軟正黑體" panose="020B0604030504040204" pitchFamily="34" charset="-120"/>
              </a:rPr>
              <a:t>12</a:t>
            </a:r>
            <a:r>
              <a:rPr lang="zh-TW" altLang="en-US" sz="2400" b="1" dirty="0">
                <a:solidFill>
                  <a:srgbClr val="FF0000"/>
                </a:solidFill>
                <a:latin typeface="微軟正黑體" panose="020B0604030504040204" pitchFamily="34" charset="-120"/>
                <a:ea typeface="微軟正黑體" panose="020B0604030504040204" pitchFamily="34" charset="-120"/>
              </a:rPr>
              <a:t>條第</a:t>
            </a:r>
            <a:r>
              <a:rPr lang="en-US" altLang="zh-TW" sz="2400" b="1" dirty="0">
                <a:solidFill>
                  <a:srgbClr val="FF0000"/>
                </a:solidFill>
                <a:latin typeface="微軟正黑體" panose="020B0604030504040204" pitchFamily="34" charset="-120"/>
                <a:ea typeface="微軟正黑體" panose="020B0604030504040204" pitchFamily="34" charset="-120"/>
              </a:rPr>
              <a:t>5</a:t>
            </a:r>
            <a:r>
              <a:rPr lang="zh-TW" altLang="en-US" sz="2400" b="1" dirty="0">
                <a:solidFill>
                  <a:srgbClr val="FF0000"/>
                </a:solidFill>
                <a:latin typeface="微軟正黑體" panose="020B0604030504040204" pitchFamily="34" charset="-120"/>
                <a:ea typeface="微軟正黑體" panose="020B0604030504040204" pitchFamily="34" charset="-120"/>
              </a:rPr>
              <a:t>項輪班輪休人員更換班次時應間隔</a:t>
            </a:r>
            <a:r>
              <a:rPr lang="en-US" altLang="zh-TW" sz="2400" b="1" dirty="0">
                <a:solidFill>
                  <a:srgbClr val="FF0000"/>
                </a:solidFill>
                <a:latin typeface="微軟正黑體" panose="020B0604030504040204" pitchFamily="34" charset="-120"/>
                <a:ea typeface="微軟正黑體" panose="020B0604030504040204" pitchFamily="34" charset="-120"/>
              </a:rPr>
              <a:t>11</a:t>
            </a:r>
            <a:r>
              <a:rPr lang="zh-TW" altLang="en-US" sz="2400" b="1" dirty="0">
                <a:solidFill>
                  <a:srgbClr val="FF0000"/>
                </a:solidFill>
                <a:latin typeface="微軟正黑體" panose="020B0604030504040204" pitchFamily="34" charset="-120"/>
                <a:ea typeface="微軟正黑體" panose="020B0604030504040204" pitchFamily="34" charset="-120"/>
              </a:rPr>
              <a:t>小時之休息時間之規定，以給予適當之休息時間</a:t>
            </a:r>
            <a:r>
              <a:rPr lang="zh-TW" altLang="en-US" sz="2400" dirty="0">
                <a:latin typeface="微軟正黑體" panose="020B0604030504040204" pitchFamily="34" charset="-120"/>
                <a:ea typeface="微軟正黑體" panose="020B0604030504040204" pitchFamily="34" charset="-120"/>
              </a:rPr>
              <a:t>。</a:t>
            </a:r>
            <a:endParaRPr lang="en-US" altLang="zh-TW" sz="20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 —實務案例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03524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9809" y="-19309"/>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(18)</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14" name="矩形 13">
            <a:extLst>
              <a:ext uri="{FF2B5EF4-FFF2-40B4-BE49-F238E27FC236}">
                <a16:creationId xmlns:a16="http://schemas.microsoft.com/office/drawing/2014/main" xmlns="" id="{5BFFF0BE-CD49-4E48-93ED-B92E9690F7E2}"/>
              </a:ext>
            </a:extLst>
          </p:cNvPr>
          <p:cNvSpPr/>
          <p:nvPr/>
        </p:nvSpPr>
        <p:spPr>
          <a:xfrm>
            <a:off x="335562" y="950733"/>
            <a:ext cx="4381328" cy="584775"/>
          </a:xfrm>
          <a:prstGeom prst="rect">
            <a:avLst/>
          </a:prstGeom>
        </p:spPr>
        <p:txBody>
          <a:bodyPr wrap="none">
            <a:spAutoFit/>
          </a:bodyPr>
          <a:lstStyle/>
          <a:p>
            <a:r>
              <a:rPr lang="en-US" altLang="zh-TW" sz="4800" b="1" u="wavyHeavy" baseline="30000" dirty="0">
                <a:latin typeface="微軟正黑體" panose="020B0604030504040204" pitchFamily="34" charset="-120"/>
                <a:ea typeface="微軟正黑體" panose="020B0604030504040204" pitchFamily="34" charset="-120"/>
              </a:rPr>
              <a:t>§6-</a:t>
            </a:r>
            <a:r>
              <a:rPr lang="zh-TW" altLang="en-US" sz="3600" b="1" u="wavyHeavy" baseline="30000" dirty="0">
                <a:latin typeface="微軟正黑體" panose="020B0604030504040204" pitchFamily="34" charset="-120"/>
                <a:ea typeface="微軟正黑體" panose="020B0604030504040204" pitchFamily="34" charset="-120"/>
              </a:rPr>
              <a:t>辦公時間跨越</a:t>
            </a:r>
            <a:r>
              <a:rPr lang="en-US" altLang="zh-TW" sz="3600" b="1" u="wavyHeavy" baseline="30000" dirty="0">
                <a:latin typeface="微軟正黑體" panose="020B0604030504040204" pitchFamily="34" charset="-120"/>
                <a:ea typeface="微軟正黑體" panose="020B0604030504040204" pitchFamily="34" charset="-120"/>
              </a:rPr>
              <a:t>2</a:t>
            </a:r>
            <a:r>
              <a:rPr lang="zh-TW" altLang="en-US" sz="3600" b="1" u="wavyHeavy" baseline="30000" dirty="0">
                <a:latin typeface="微軟正黑體" panose="020B0604030504040204" pitchFamily="34" charset="-120"/>
                <a:ea typeface="微軟正黑體" panose="020B0604030504040204" pitchFamily="34" charset="-120"/>
              </a:rPr>
              <a:t>日合併計算</a:t>
            </a:r>
            <a:endParaRPr lang="zh-TW" altLang="en-US" sz="4800" b="1" u="wavyHeavy" baseline="30000" dirty="0">
              <a:latin typeface="微軟正黑體" panose="020B0604030504040204" pitchFamily="34" charset="-120"/>
              <a:ea typeface="微軟正黑體" panose="020B0604030504040204" pitchFamily="34" charset="-120"/>
            </a:endParaRPr>
          </a:p>
        </p:txBody>
      </p:sp>
      <p:sp>
        <p:nvSpPr>
          <p:cNvPr id="15" name="矩形 14">
            <a:extLst>
              <a:ext uri="{FF2B5EF4-FFF2-40B4-BE49-F238E27FC236}">
                <a16:creationId xmlns:a16="http://schemas.microsoft.com/office/drawing/2014/main" xmlns="" id="{FA63099E-1706-4FFD-9826-4809791DDA83}"/>
              </a:ext>
            </a:extLst>
          </p:cNvPr>
          <p:cNvSpPr/>
          <p:nvPr/>
        </p:nvSpPr>
        <p:spPr>
          <a:xfrm>
            <a:off x="273045" y="3644661"/>
            <a:ext cx="4506362" cy="584775"/>
          </a:xfrm>
          <a:prstGeom prst="rect">
            <a:avLst/>
          </a:prstGeom>
        </p:spPr>
        <p:txBody>
          <a:bodyPr wrap="none">
            <a:spAutoFit/>
          </a:bodyPr>
          <a:lstStyle/>
          <a:p>
            <a:r>
              <a:rPr lang="en-US" altLang="zh-TW" sz="4800" b="1" u="wavyHeavy" baseline="30000" dirty="0">
                <a:latin typeface="微軟正黑體" panose="020B0604030504040204" pitchFamily="34" charset="-120"/>
                <a:ea typeface="微軟正黑體" panose="020B0604030504040204" pitchFamily="34" charset="-120"/>
              </a:rPr>
              <a:t>§7-</a:t>
            </a:r>
            <a:r>
              <a:rPr lang="zh-TW" altLang="en-US" sz="3600" b="1" u="wavyHeavy" baseline="30000" dirty="0">
                <a:latin typeface="微軟正黑體" panose="020B0604030504040204" pitchFamily="34" charset="-120"/>
                <a:ea typeface="微軟正黑體" panose="020B0604030504040204" pitchFamily="34" charset="-120"/>
              </a:rPr>
              <a:t>優先排定給予適當之補休假</a:t>
            </a:r>
            <a:endParaRPr lang="zh-TW" altLang="en-US" sz="4800" b="1" u="wavyHeavy" baseline="30000" dirty="0">
              <a:latin typeface="微軟正黑體" panose="020B0604030504040204" pitchFamily="34" charset="-120"/>
              <a:ea typeface="微軟正黑體" panose="020B0604030504040204" pitchFamily="34" charset="-120"/>
            </a:endParaRPr>
          </a:p>
        </p:txBody>
      </p:sp>
      <p:pic>
        <p:nvPicPr>
          <p:cNvPr id="3" name="圖片 2">
            <a:extLst>
              <a:ext uri="{FF2B5EF4-FFF2-40B4-BE49-F238E27FC236}">
                <a16:creationId xmlns:a16="http://schemas.microsoft.com/office/drawing/2014/main" xmlns="" id="{141B9393-89B3-4CA9-9598-88119690314E}"/>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900530" y="831286"/>
            <a:ext cx="1046590" cy="1046590"/>
          </a:xfrm>
          <a:prstGeom prst="rect">
            <a:avLst/>
          </a:prstGeom>
        </p:spPr>
      </p:pic>
      <p:sp>
        <p:nvSpPr>
          <p:cNvPr id="33" name="모서리가 둥근 직사각형 76">
            <a:extLst>
              <a:ext uri="{FF2B5EF4-FFF2-40B4-BE49-F238E27FC236}">
                <a16:creationId xmlns:a16="http://schemas.microsoft.com/office/drawing/2014/main" xmlns="" id="{F13209D6-D873-407D-BCC1-65DB63CAB97F}"/>
              </a:ext>
            </a:extLst>
          </p:cNvPr>
          <p:cNvSpPr/>
          <p:nvPr/>
        </p:nvSpPr>
        <p:spPr>
          <a:xfrm>
            <a:off x="579234" y="1593882"/>
            <a:ext cx="2519366" cy="1521066"/>
          </a:xfrm>
          <a:prstGeom prst="roundRect">
            <a:avLst/>
          </a:prstGeom>
          <a:solidFill>
            <a:schemeClr val="bg1"/>
          </a:solidFill>
          <a:ln w="19050">
            <a:solidFill>
              <a:srgbClr val="772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180000" lvl="1">
              <a:lnSpc>
                <a:spcPct val="150000"/>
              </a:lnSpc>
            </a:pP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辦公時間跨越二日者，應合併計算為第一日之辦公時間</a:t>
            </a:r>
            <a:endParaRPr lang="ko-KR" altLang="en-US" b="1" dirty="0">
              <a:solidFill>
                <a:prstClr val="black">
                  <a:lumMod val="85000"/>
                  <a:lumOff val="15000"/>
                </a:prstClr>
              </a:solidFill>
              <a:latin typeface="微軟正黑體" panose="020B0604030504040204" pitchFamily="34" charset="-120"/>
            </a:endParaRPr>
          </a:p>
        </p:txBody>
      </p:sp>
      <p:sp>
        <p:nvSpPr>
          <p:cNvPr id="35" name="타원 18">
            <a:extLst>
              <a:ext uri="{FF2B5EF4-FFF2-40B4-BE49-F238E27FC236}">
                <a16:creationId xmlns:a16="http://schemas.microsoft.com/office/drawing/2014/main" xmlns="" id="{6E2EEC4B-2233-4D98-8AED-FAA10A1DFA88}"/>
              </a:ext>
            </a:extLst>
          </p:cNvPr>
          <p:cNvSpPr/>
          <p:nvPr/>
        </p:nvSpPr>
        <p:spPr>
          <a:xfrm>
            <a:off x="4019593" y="1971555"/>
            <a:ext cx="1153859" cy="1153859"/>
          </a:xfrm>
          <a:prstGeom prst="ellipse">
            <a:avLst/>
          </a:prstGeom>
          <a:solidFill>
            <a:schemeClr val="bg1"/>
          </a:solidFill>
          <a:ln w="19050">
            <a:solidFill>
              <a:srgbClr val="772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TW" sz="1400" dirty="0">
                <a:solidFill>
                  <a:prstClr val="black">
                    <a:lumMod val="85000"/>
                    <a:lumOff val="15000"/>
                  </a:prstClr>
                </a:solidFill>
                <a:latin typeface="微軟正黑體" panose="020B0604030504040204" pitchFamily="34" charset="-120"/>
                <a:ea typeface="微軟正黑體" panose="020B0604030504040204" pitchFamily="34" charset="-120"/>
              </a:rPr>
              <a:t>1</a:t>
            </a:r>
            <a:r>
              <a:rPr lang="zh-TW" altLang="en-US" sz="1400" dirty="0">
                <a:solidFill>
                  <a:prstClr val="black">
                    <a:lumMod val="85000"/>
                    <a:lumOff val="15000"/>
                  </a:prstClr>
                </a:solidFill>
                <a:latin typeface="微軟正黑體" panose="020B0604030504040204" pitchFamily="34" charset="-120"/>
                <a:ea typeface="微軟正黑體" panose="020B0604030504040204" pitchFamily="34" charset="-120"/>
              </a:rPr>
              <a:t>月</a:t>
            </a:r>
            <a:r>
              <a:rPr lang="en-US" altLang="zh-TW" sz="1400" dirty="0">
                <a:solidFill>
                  <a:prstClr val="black">
                    <a:lumMod val="85000"/>
                    <a:lumOff val="15000"/>
                  </a:prstClr>
                </a:solidFill>
                <a:latin typeface="微軟正黑體" panose="020B0604030504040204" pitchFamily="34" charset="-120"/>
                <a:ea typeface="微軟正黑體" panose="020B0604030504040204" pitchFamily="34" charset="-120"/>
              </a:rPr>
              <a:t>8</a:t>
            </a:r>
            <a:r>
              <a:rPr lang="zh-TW" altLang="en-US" sz="1400" dirty="0">
                <a:solidFill>
                  <a:prstClr val="black">
                    <a:lumMod val="85000"/>
                    <a:lumOff val="15000"/>
                  </a:prstClr>
                </a:solidFill>
                <a:latin typeface="微軟正黑體" panose="020B0604030504040204" pitchFamily="34" charset="-120"/>
                <a:ea typeface="微軟正黑體" panose="020B0604030504040204" pitchFamily="34" charset="-120"/>
              </a:rPr>
              <a:t>日</a:t>
            </a:r>
            <a:r>
              <a:rPr lang="en-US" altLang="zh-TW" sz="1600" dirty="0">
                <a:solidFill>
                  <a:prstClr val="black">
                    <a:lumMod val="85000"/>
                    <a:lumOff val="15000"/>
                  </a:prstClr>
                </a:solidFill>
                <a:latin typeface="微軟正黑體" panose="020B0604030504040204" pitchFamily="34" charset="-120"/>
                <a:ea typeface="微軟正黑體" panose="020B0604030504040204" pitchFamily="34" charset="-120"/>
              </a:rPr>
              <a:t>8</a:t>
            </a:r>
            <a:r>
              <a:rPr lang="zh-TW" altLang="en-US" sz="1600" dirty="0">
                <a:solidFill>
                  <a:prstClr val="black">
                    <a:lumMod val="85000"/>
                    <a:lumOff val="15000"/>
                  </a:prstClr>
                </a:solidFill>
                <a:latin typeface="微軟正黑體" panose="020B0604030504040204" pitchFamily="34" charset="-120"/>
                <a:ea typeface="微軟正黑體" panose="020B0604030504040204" pitchFamily="34" charset="-120"/>
              </a:rPr>
              <a:t>小時</a:t>
            </a:r>
            <a:endParaRPr lang="ko-KR" altLang="en-US" sz="1600" dirty="0">
              <a:solidFill>
                <a:prstClr val="black">
                  <a:lumMod val="85000"/>
                  <a:lumOff val="15000"/>
                </a:prstClr>
              </a:solidFill>
              <a:latin typeface="微軟正黑體" panose="020B0604030504040204" pitchFamily="34" charset="-120"/>
            </a:endParaRPr>
          </a:p>
        </p:txBody>
      </p:sp>
      <p:sp>
        <p:nvSpPr>
          <p:cNvPr id="36" name="모서리가 둥근 직사각형 82">
            <a:extLst>
              <a:ext uri="{FF2B5EF4-FFF2-40B4-BE49-F238E27FC236}">
                <a16:creationId xmlns:a16="http://schemas.microsoft.com/office/drawing/2014/main" xmlns="" id="{8D8CA032-EFBE-46AF-905D-BDBD6EFF37F0}"/>
              </a:ext>
            </a:extLst>
          </p:cNvPr>
          <p:cNvSpPr/>
          <p:nvPr/>
        </p:nvSpPr>
        <p:spPr>
          <a:xfrm>
            <a:off x="4085867" y="2905466"/>
            <a:ext cx="996900" cy="245590"/>
          </a:xfrm>
          <a:prstGeom prst="roundRect">
            <a:avLst>
              <a:gd name="adj" fmla="val 50000"/>
            </a:avLst>
          </a:prstGeom>
          <a:solidFill>
            <a:schemeClr val="bg1"/>
          </a:solidFill>
          <a:ln w="19050">
            <a:solidFill>
              <a:srgbClr val="772F9C"/>
            </a:solidFill>
          </a:ln>
          <a:effectLst>
            <a:outerShdw dist="25400" dir="2700000" algn="tl" rotWithShape="0">
              <a:srgbClr val="772F9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TW" sz="1100" b="1" dirty="0">
                <a:solidFill>
                  <a:prstClr val="black">
                    <a:lumMod val="85000"/>
                    <a:lumOff val="15000"/>
                  </a:prstClr>
                </a:solidFill>
                <a:latin typeface="微軟正黑體" panose="020B0604030504040204" pitchFamily="34" charset="-120"/>
                <a:ea typeface="微軟正黑體" panose="020B0604030504040204" pitchFamily="34" charset="-120"/>
              </a:rPr>
              <a:t>1600-2400</a:t>
            </a:r>
            <a:endParaRPr lang="en-US" altLang="ko-KR" sz="1100" b="1" dirty="0">
              <a:solidFill>
                <a:prstClr val="black">
                  <a:lumMod val="85000"/>
                  <a:lumOff val="15000"/>
                </a:prstClr>
              </a:solidFill>
              <a:latin typeface="微軟正黑體" panose="020B0604030504040204" pitchFamily="34" charset="-120"/>
              <a:ea typeface="微軟正黑體" panose="020B0604030504040204" pitchFamily="34" charset="-120"/>
            </a:endParaRPr>
          </a:p>
        </p:txBody>
      </p:sp>
      <p:sp>
        <p:nvSpPr>
          <p:cNvPr id="37" name="타원 30">
            <a:extLst>
              <a:ext uri="{FF2B5EF4-FFF2-40B4-BE49-F238E27FC236}">
                <a16:creationId xmlns:a16="http://schemas.microsoft.com/office/drawing/2014/main" xmlns="" id="{E8E4171F-859A-41A6-B66B-7BBEA080B876}"/>
              </a:ext>
            </a:extLst>
          </p:cNvPr>
          <p:cNvSpPr/>
          <p:nvPr/>
        </p:nvSpPr>
        <p:spPr>
          <a:xfrm>
            <a:off x="5869136" y="1971555"/>
            <a:ext cx="1153859" cy="1153859"/>
          </a:xfrm>
          <a:prstGeom prst="ellipse">
            <a:avLst/>
          </a:prstGeom>
          <a:solidFill>
            <a:schemeClr val="bg1"/>
          </a:solidFill>
          <a:ln w="19050">
            <a:solidFill>
              <a:srgbClr val="772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altLang="zh-TW" sz="1400" dirty="0">
                <a:solidFill>
                  <a:prstClr val="black">
                    <a:lumMod val="85000"/>
                    <a:lumOff val="15000"/>
                  </a:prstClr>
                </a:solidFill>
                <a:latin typeface="微軟正黑體" panose="020B0604030504040204" pitchFamily="34" charset="-120"/>
                <a:ea typeface="微軟正黑體" panose="020B0604030504040204" pitchFamily="34" charset="-120"/>
              </a:rPr>
              <a:t>1</a:t>
            </a:r>
            <a:r>
              <a:rPr lang="zh-TW" altLang="en-US" sz="1400" dirty="0">
                <a:solidFill>
                  <a:prstClr val="black">
                    <a:lumMod val="85000"/>
                    <a:lumOff val="15000"/>
                  </a:prstClr>
                </a:solidFill>
                <a:latin typeface="微軟正黑體" panose="020B0604030504040204" pitchFamily="34" charset="-120"/>
                <a:ea typeface="微軟正黑體" panose="020B0604030504040204" pitchFamily="34" charset="-120"/>
              </a:rPr>
              <a:t>月</a:t>
            </a:r>
            <a:r>
              <a:rPr lang="en-US" altLang="zh-TW" sz="1400" dirty="0">
                <a:solidFill>
                  <a:prstClr val="black">
                    <a:lumMod val="85000"/>
                    <a:lumOff val="15000"/>
                  </a:prstClr>
                </a:solidFill>
                <a:latin typeface="微軟正黑體" panose="020B0604030504040204" pitchFamily="34" charset="-120"/>
                <a:ea typeface="微軟正黑體" panose="020B0604030504040204" pitchFamily="34" charset="-120"/>
              </a:rPr>
              <a:t>9</a:t>
            </a:r>
            <a:r>
              <a:rPr lang="zh-TW" altLang="en-US" sz="1400" dirty="0">
                <a:solidFill>
                  <a:prstClr val="black">
                    <a:lumMod val="85000"/>
                    <a:lumOff val="15000"/>
                  </a:prstClr>
                </a:solidFill>
                <a:latin typeface="微軟正黑體" panose="020B0604030504040204" pitchFamily="34" charset="-120"/>
                <a:ea typeface="微軟正黑體" panose="020B0604030504040204" pitchFamily="34" charset="-120"/>
              </a:rPr>
              <a:t>日</a:t>
            </a:r>
            <a:endParaRPr lang="en-US" altLang="zh-TW" sz="1400" dirty="0">
              <a:solidFill>
                <a:prstClr val="black">
                  <a:lumMod val="85000"/>
                  <a:lumOff val="15000"/>
                </a:prstClr>
              </a:solidFill>
              <a:latin typeface="微軟正黑體" panose="020B0604030504040204" pitchFamily="34" charset="-120"/>
              <a:ea typeface="微軟正黑體" panose="020B0604030504040204" pitchFamily="34" charset="-120"/>
            </a:endParaRPr>
          </a:p>
          <a:p>
            <a:pPr algn="ctr">
              <a:lnSpc>
                <a:spcPct val="150000"/>
              </a:lnSpc>
            </a:pPr>
            <a:r>
              <a:rPr lang="en-US" altLang="zh-TW" sz="1600" dirty="0">
                <a:solidFill>
                  <a:prstClr val="black">
                    <a:lumMod val="85000"/>
                    <a:lumOff val="15000"/>
                  </a:prstClr>
                </a:solidFill>
                <a:latin typeface="微軟正黑體" panose="020B0604030504040204" pitchFamily="34" charset="-120"/>
                <a:ea typeface="微軟正黑體" panose="020B0604030504040204" pitchFamily="34" charset="-120"/>
              </a:rPr>
              <a:t>4</a:t>
            </a:r>
            <a:r>
              <a:rPr lang="zh-TW" altLang="en-US" sz="1600" dirty="0">
                <a:solidFill>
                  <a:prstClr val="black">
                    <a:lumMod val="85000"/>
                    <a:lumOff val="15000"/>
                  </a:prstClr>
                </a:solidFill>
                <a:latin typeface="微軟正黑體" panose="020B0604030504040204" pitchFamily="34" charset="-120"/>
                <a:ea typeface="微軟正黑體" panose="020B0604030504040204" pitchFamily="34" charset="-120"/>
              </a:rPr>
              <a:t>小時</a:t>
            </a:r>
            <a:endParaRPr lang="ko-KR" altLang="en-US" dirty="0">
              <a:solidFill>
                <a:prstClr val="black">
                  <a:lumMod val="85000"/>
                  <a:lumOff val="15000"/>
                </a:prstClr>
              </a:solidFill>
              <a:latin typeface="微軟正黑體" panose="020B0604030504040204" pitchFamily="34" charset="-120"/>
            </a:endParaRPr>
          </a:p>
        </p:txBody>
      </p:sp>
      <p:sp>
        <p:nvSpPr>
          <p:cNvPr id="38" name="모서리가 둥근 직사각형 31">
            <a:extLst>
              <a:ext uri="{FF2B5EF4-FFF2-40B4-BE49-F238E27FC236}">
                <a16:creationId xmlns:a16="http://schemas.microsoft.com/office/drawing/2014/main" xmlns="" id="{41206CE4-1E80-48EF-BE1C-BB2113711341}"/>
              </a:ext>
            </a:extLst>
          </p:cNvPr>
          <p:cNvSpPr/>
          <p:nvPr/>
        </p:nvSpPr>
        <p:spPr>
          <a:xfrm>
            <a:off x="5935409" y="2905466"/>
            <a:ext cx="996900" cy="245590"/>
          </a:xfrm>
          <a:prstGeom prst="roundRect">
            <a:avLst>
              <a:gd name="adj" fmla="val 50000"/>
            </a:avLst>
          </a:prstGeom>
          <a:solidFill>
            <a:schemeClr val="bg1"/>
          </a:solidFill>
          <a:ln w="19050">
            <a:solidFill>
              <a:srgbClr val="772F9C"/>
            </a:solidFill>
          </a:ln>
          <a:effectLst>
            <a:outerShdw dist="25400" dir="2700000" algn="tl" rotWithShape="0">
              <a:srgbClr val="772F9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en-US" altLang="zh-TW" sz="1100" b="1" dirty="0">
                <a:solidFill>
                  <a:prstClr val="black">
                    <a:lumMod val="85000"/>
                    <a:lumOff val="15000"/>
                  </a:prstClr>
                </a:solidFill>
                <a:latin typeface="微軟正黑體" panose="020B0604030504040204" pitchFamily="34" charset="-120"/>
                <a:ea typeface="微軟正黑體" panose="020B0604030504040204" pitchFamily="34" charset="-120"/>
              </a:rPr>
              <a:t>0000-0400</a:t>
            </a:r>
            <a:endParaRPr lang="en-US" altLang="ko-KR" sz="1100" b="1" dirty="0">
              <a:solidFill>
                <a:prstClr val="black">
                  <a:lumMod val="85000"/>
                  <a:lumOff val="15000"/>
                </a:prstClr>
              </a:solidFill>
              <a:latin typeface="微軟正黑體" panose="020B0604030504040204" pitchFamily="34" charset="-120"/>
              <a:ea typeface="微軟正黑體" panose="020B0604030504040204" pitchFamily="34" charset="-120"/>
            </a:endParaRPr>
          </a:p>
        </p:txBody>
      </p:sp>
      <p:sp>
        <p:nvSpPr>
          <p:cNvPr id="39" name="타원 33">
            <a:extLst>
              <a:ext uri="{FF2B5EF4-FFF2-40B4-BE49-F238E27FC236}">
                <a16:creationId xmlns:a16="http://schemas.microsoft.com/office/drawing/2014/main" xmlns="" id="{C5A35E6A-E8D1-4819-A29A-4705D22F9EE2}"/>
              </a:ext>
            </a:extLst>
          </p:cNvPr>
          <p:cNvSpPr/>
          <p:nvPr/>
        </p:nvSpPr>
        <p:spPr>
          <a:xfrm>
            <a:off x="8026275" y="1945589"/>
            <a:ext cx="1153859" cy="1153859"/>
          </a:xfrm>
          <a:prstGeom prst="ellipse">
            <a:avLst/>
          </a:prstGeom>
          <a:solidFill>
            <a:schemeClr val="bg1"/>
          </a:solidFill>
          <a:ln w="19050">
            <a:solidFill>
              <a:srgbClr val="772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altLang="zh-TW" sz="1400" b="1" dirty="0">
                <a:solidFill>
                  <a:srgbClr val="C00000"/>
                </a:solidFill>
                <a:latin typeface="微軟正黑體" panose="020B0604030504040204" pitchFamily="34" charset="-120"/>
                <a:ea typeface="微軟正黑體" panose="020B0604030504040204" pitchFamily="34" charset="-120"/>
              </a:rPr>
              <a:t>1</a:t>
            </a:r>
            <a:r>
              <a:rPr lang="zh-TW" altLang="en-US" sz="1400" b="1" dirty="0">
                <a:solidFill>
                  <a:srgbClr val="C00000"/>
                </a:solidFill>
                <a:latin typeface="微軟正黑體" panose="020B0604030504040204" pitchFamily="34" charset="-120"/>
                <a:ea typeface="微軟正黑體" panose="020B0604030504040204" pitchFamily="34" charset="-120"/>
              </a:rPr>
              <a:t>月</a:t>
            </a:r>
            <a:r>
              <a:rPr lang="en-US" altLang="zh-TW" sz="1400" b="1" dirty="0">
                <a:solidFill>
                  <a:srgbClr val="C00000"/>
                </a:solidFill>
                <a:latin typeface="微軟正黑體" panose="020B0604030504040204" pitchFamily="34" charset="-120"/>
                <a:ea typeface="微軟正黑體" panose="020B0604030504040204" pitchFamily="34" charset="-120"/>
              </a:rPr>
              <a:t>8</a:t>
            </a:r>
            <a:r>
              <a:rPr lang="zh-TW" altLang="en-US" sz="1400" b="1" dirty="0">
                <a:solidFill>
                  <a:srgbClr val="C00000"/>
                </a:solidFill>
                <a:latin typeface="微軟正黑體" panose="020B0604030504040204" pitchFamily="34" charset="-120"/>
                <a:ea typeface="微軟正黑體" panose="020B0604030504040204" pitchFamily="34" charset="-120"/>
              </a:rPr>
              <a:t>日</a:t>
            </a:r>
            <a:endParaRPr lang="en-US" altLang="zh-TW" sz="1400" b="1" dirty="0">
              <a:solidFill>
                <a:srgbClr val="C00000"/>
              </a:solidFill>
              <a:latin typeface="微軟正黑體" panose="020B0604030504040204" pitchFamily="34" charset="-120"/>
              <a:ea typeface="微軟正黑體" panose="020B0604030504040204" pitchFamily="34" charset="-120"/>
            </a:endParaRPr>
          </a:p>
          <a:p>
            <a:pPr>
              <a:lnSpc>
                <a:spcPct val="150000"/>
              </a:lnSpc>
            </a:pPr>
            <a:r>
              <a:rPr lang="en-US" altLang="zh-TW" sz="1400" b="1" dirty="0">
                <a:solidFill>
                  <a:srgbClr val="C00000"/>
                </a:solidFill>
                <a:latin typeface="微軟正黑體" panose="020B0604030504040204" pitchFamily="34" charset="-120"/>
                <a:ea typeface="微軟正黑體" panose="020B0604030504040204" pitchFamily="34" charset="-120"/>
              </a:rPr>
              <a:t>12</a:t>
            </a:r>
            <a:r>
              <a:rPr lang="zh-TW" altLang="en-US" sz="1400" b="1" dirty="0">
                <a:solidFill>
                  <a:srgbClr val="C00000"/>
                </a:solidFill>
                <a:latin typeface="微軟正黑體" panose="020B0604030504040204" pitchFamily="34" charset="-120"/>
                <a:ea typeface="微軟正黑體" panose="020B0604030504040204" pitchFamily="34" charset="-120"/>
              </a:rPr>
              <a:t>小時</a:t>
            </a:r>
            <a:endParaRPr lang="ko-KR" altLang="en-US" sz="1400" b="1" dirty="0">
              <a:solidFill>
                <a:srgbClr val="C00000"/>
              </a:solidFill>
              <a:latin typeface="微軟正黑體" panose="020B0604030504040204" pitchFamily="34" charset="-120"/>
            </a:endParaRPr>
          </a:p>
        </p:txBody>
      </p:sp>
      <p:sp>
        <p:nvSpPr>
          <p:cNvPr id="40" name="모서리가 둥근 직사각형 34">
            <a:extLst>
              <a:ext uri="{FF2B5EF4-FFF2-40B4-BE49-F238E27FC236}">
                <a16:creationId xmlns:a16="http://schemas.microsoft.com/office/drawing/2014/main" xmlns="" id="{069069DD-8A46-4991-94AE-36CACA6ACB05}"/>
              </a:ext>
            </a:extLst>
          </p:cNvPr>
          <p:cNvSpPr/>
          <p:nvPr/>
        </p:nvSpPr>
        <p:spPr>
          <a:xfrm>
            <a:off x="8092548" y="2889254"/>
            <a:ext cx="996900" cy="245590"/>
          </a:xfrm>
          <a:prstGeom prst="roundRect">
            <a:avLst>
              <a:gd name="adj" fmla="val 50000"/>
            </a:avLst>
          </a:prstGeom>
          <a:solidFill>
            <a:schemeClr val="bg1"/>
          </a:solidFill>
          <a:ln w="19050">
            <a:solidFill>
              <a:srgbClr val="772F9C"/>
            </a:solidFill>
          </a:ln>
          <a:effectLst>
            <a:outerShdw dist="25400" dir="2700000" algn="tl" rotWithShape="0">
              <a:srgbClr val="772F9C"/>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r>
              <a:rPr lang="zh-TW" altLang="en-US" sz="1200" b="1" dirty="0">
                <a:solidFill>
                  <a:prstClr val="black">
                    <a:lumMod val="85000"/>
                    <a:lumOff val="15000"/>
                  </a:prstClr>
                </a:solidFill>
                <a:latin typeface="微軟正黑體" panose="020B0604030504040204" pitchFamily="34" charset="-120"/>
                <a:ea typeface="微軟正黑體" panose="020B0604030504040204" pitchFamily="34" charset="-120"/>
              </a:rPr>
              <a:t>合併計算</a:t>
            </a:r>
            <a:endParaRPr lang="en-US" altLang="zh-TW" sz="1200" b="1" dirty="0">
              <a:solidFill>
                <a:prstClr val="black">
                  <a:lumMod val="85000"/>
                  <a:lumOff val="15000"/>
                </a:prstClr>
              </a:solidFill>
              <a:latin typeface="微軟正黑體" panose="020B0604030504040204" pitchFamily="34" charset="-120"/>
              <a:ea typeface="微軟正黑體" panose="020B0604030504040204" pitchFamily="34" charset="-120"/>
            </a:endParaRPr>
          </a:p>
        </p:txBody>
      </p:sp>
      <p:grpSp>
        <p:nvGrpSpPr>
          <p:cNvPr id="41" name="그룹 2758">
            <a:extLst>
              <a:ext uri="{FF2B5EF4-FFF2-40B4-BE49-F238E27FC236}">
                <a16:creationId xmlns:a16="http://schemas.microsoft.com/office/drawing/2014/main" xmlns="" id="{850ACAC8-8001-40DB-8466-E98B6998525B}"/>
              </a:ext>
            </a:extLst>
          </p:cNvPr>
          <p:cNvGrpSpPr/>
          <p:nvPr/>
        </p:nvGrpSpPr>
        <p:grpSpPr>
          <a:xfrm>
            <a:off x="3633851" y="1533310"/>
            <a:ext cx="691415" cy="514375"/>
            <a:chOff x="4567489" y="1014925"/>
            <a:chExt cx="691415" cy="514375"/>
          </a:xfrm>
          <a:solidFill>
            <a:srgbClr val="FFC000"/>
          </a:solidFill>
          <a:effectLst>
            <a:outerShdw blurRad="50800" dist="38100" dir="2700000" algn="tl" rotWithShape="0">
              <a:prstClr val="black">
                <a:alpha val="40000"/>
              </a:prstClr>
            </a:outerShdw>
          </a:effectLst>
        </p:grpSpPr>
        <p:sp>
          <p:nvSpPr>
            <p:cNvPr id="42" name="이등변 삼각형 2756">
              <a:extLst>
                <a:ext uri="{FF2B5EF4-FFF2-40B4-BE49-F238E27FC236}">
                  <a16:creationId xmlns:a16="http://schemas.microsoft.com/office/drawing/2014/main" xmlns="" id="{46DF9842-B41F-4C1D-9E35-CBAB0CDD4B26}"/>
                </a:ext>
              </a:extLst>
            </p:cNvPr>
            <p:cNvSpPr/>
            <p:nvPr/>
          </p:nvSpPr>
          <p:spPr>
            <a:xfrm rot="8985523">
              <a:off x="4939072" y="1245904"/>
              <a:ext cx="136715" cy="283396"/>
            </a:xfrm>
            <a:prstGeom prst="triangle">
              <a:avLst/>
            </a:prstGeom>
            <a:grpFill/>
            <a:ln w="266700" cap="rnd">
              <a:no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3" name="사다리꼴 2755">
              <a:extLst>
                <a:ext uri="{FF2B5EF4-FFF2-40B4-BE49-F238E27FC236}">
                  <a16:creationId xmlns:a16="http://schemas.microsoft.com/office/drawing/2014/main" xmlns="" id="{47C2380E-3270-4852-8FAF-8E3B193ACE9A}"/>
                </a:ext>
              </a:extLst>
            </p:cNvPr>
            <p:cNvSpPr/>
            <p:nvPr/>
          </p:nvSpPr>
          <p:spPr>
            <a:xfrm rot="5400000">
              <a:off x="4693920" y="925830"/>
              <a:ext cx="247650" cy="491490"/>
            </a:xfrm>
            <a:prstGeom prst="trapezoid">
              <a:avLst>
                <a:gd name="adj" fmla="val 17308"/>
              </a:avLst>
            </a:prstGeom>
            <a:noFill/>
            <a:ln w="266700" cap="rnd">
              <a:solidFill>
                <a:srgbClr val="FFC000"/>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prstClr val="white"/>
                </a:solidFill>
              </a:endParaRPr>
            </a:p>
          </p:txBody>
        </p:sp>
        <p:sp>
          <p:nvSpPr>
            <p:cNvPr id="44" name="TextBox 2757">
              <a:extLst>
                <a:ext uri="{FF2B5EF4-FFF2-40B4-BE49-F238E27FC236}">
                  <a16:creationId xmlns:a16="http://schemas.microsoft.com/office/drawing/2014/main" xmlns="" id="{303E99EA-E183-46D9-B3E0-2316D50AF3B1}"/>
                </a:ext>
              </a:extLst>
            </p:cNvPr>
            <p:cNvSpPr txBox="1"/>
            <p:nvPr/>
          </p:nvSpPr>
          <p:spPr>
            <a:xfrm>
              <a:off x="4567489" y="1014925"/>
              <a:ext cx="691415" cy="400110"/>
            </a:xfrm>
            <a:prstGeom prst="rect">
              <a:avLst/>
            </a:prstGeom>
            <a:noFill/>
          </p:spPr>
          <p:txBody>
            <a:bodyPr wrap="square" rtlCol="0">
              <a:spAutoFit/>
            </a:bodyPr>
            <a:lstStyle/>
            <a:p>
              <a:pPr algn="ctr"/>
              <a:r>
                <a:rPr lang="zh-TW" altLang="en-US" sz="2000" dirty="0">
                  <a:solidFill>
                    <a:srgbClr val="365454"/>
                  </a:solidFill>
                  <a:latin typeface="微軟正黑體" panose="020B0604030504040204" pitchFamily="34" charset="-120"/>
                  <a:ea typeface="微軟正黑體" panose="020B0604030504040204" pitchFamily="34" charset="-120"/>
                </a:rPr>
                <a:t>舉例：</a:t>
              </a:r>
              <a:endParaRPr lang="en-US" altLang="ko-KR" sz="800" dirty="0">
                <a:solidFill>
                  <a:srgbClr val="365454"/>
                </a:solidFill>
                <a:latin typeface="微軟正黑體" panose="020B0604030504040204" pitchFamily="34" charset="-120"/>
                <a:ea typeface="微軟正黑體" panose="020B0604030504040204" pitchFamily="34" charset="-120"/>
              </a:endParaRPr>
            </a:p>
          </p:txBody>
        </p:sp>
      </p:grpSp>
      <p:sp>
        <p:nvSpPr>
          <p:cNvPr id="46" name="모서리가 둥근 직사각형 36">
            <a:extLst>
              <a:ext uri="{FF2B5EF4-FFF2-40B4-BE49-F238E27FC236}">
                <a16:creationId xmlns:a16="http://schemas.microsoft.com/office/drawing/2014/main" xmlns="" id="{F6BAA631-63AD-4059-92E0-4F980DF96C97}"/>
              </a:ext>
            </a:extLst>
          </p:cNvPr>
          <p:cNvSpPr/>
          <p:nvPr/>
        </p:nvSpPr>
        <p:spPr>
          <a:xfrm>
            <a:off x="5323653" y="2550057"/>
            <a:ext cx="354925" cy="38135"/>
          </a:xfrm>
          <a:prstGeom prst="roundRect">
            <a:avLst>
              <a:gd name="adj" fmla="val 50000"/>
            </a:avLst>
          </a:prstGeom>
          <a:solidFill>
            <a:srgbClr val="772F9C"/>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altLang="ko-KR" sz="1200" b="1" dirty="0">
              <a:solidFill>
                <a:prstClr val="black">
                  <a:lumMod val="85000"/>
                  <a:lumOff val="15000"/>
                </a:prstClr>
              </a:solidFill>
            </a:endParaRPr>
          </a:p>
        </p:txBody>
      </p:sp>
      <p:sp>
        <p:nvSpPr>
          <p:cNvPr id="47" name="모서리가 둥근 직사각형 37">
            <a:extLst>
              <a:ext uri="{FF2B5EF4-FFF2-40B4-BE49-F238E27FC236}">
                <a16:creationId xmlns:a16="http://schemas.microsoft.com/office/drawing/2014/main" xmlns="" id="{0EDCD476-45EB-4C5B-A9B5-3BB8548619DC}"/>
              </a:ext>
            </a:extLst>
          </p:cNvPr>
          <p:cNvSpPr/>
          <p:nvPr/>
        </p:nvSpPr>
        <p:spPr>
          <a:xfrm rot="5400000">
            <a:off x="5314278" y="2559245"/>
            <a:ext cx="366700" cy="45719"/>
          </a:xfrm>
          <a:prstGeom prst="roundRect">
            <a:avLst>
              <a:gd name="adj" fmla="val 50000"/>
            </a:avLst>
          </a:prstGeom>
          <a:solidFill>
            <a:srgbClr val="772F9C"/>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altLang="ko-KR" sz="1200" b="1" dirty="0">
              <a:solidFill>
                <a:prstClr val="black">
                  <a:lumMod val="85000"/>
                  <a:lumOff val="15000"/>
                </a:prstClr>
              </a:solidFill>
            </a:endParaRPr>
          </a:p>
        </p:txBody>
      </p:sp>
      <p:sp>
        <p:nvSpPr>
          <p:cNvPr id="48" name="모서리가 둥근 직사각형 38">
            <a:extLst>
              <a:ext uri="{FF2B5EF4-FFF2-40B4-BE49-F238E27FC236}">
                <a16:creationId xmlns:a16="http://schemas.microsoft.com/office/drawing/2014/main" xmlns="" id="{849BAEE7-7A5A-4609-B12D-99E1A8C00690}"/>
              </a:ext>
            </a:extLst>
          </p:cNvPr>
          <p:cNvSpPr/>
          <p:nvPr/>
        </p:nvSpPr>
        <p:spPr>
          <a:xfrm>
            <a:off x="7347172" y="2485992"/>
            <a:ext cx="354925" cy="38135"/>
          </a:xfrm>
          <a:prstGeom prst="roundRect">
            <a:avLst>
              <a:gd name="adj" fmla="val 50000"/>
            </a:avLst>
          </a:prstGeom>
          <a:solidFill>
            <a:srgbClr val="772F9C"/>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altLang="ko-KR" sz="1200" b="1" dirty="0">
              <a:solidFill>
                <a:prstClr val="black">
                  <a:lumMod val="85000"/>
                  <a:lumOff val="15000"/>
                </a:prstClr>
              </a:solidFill>
            </a:endParaRPr>
          </a:p>
        </p:txBody>
      </p:sp>
      <p:sp>
        <p:nvSpPr>
          <p:cNvPr id="49" name="모서리가 둥근 직사각형 39">
            <a:extLst>
              <a:ext uri="{FF2B5EF4-FFF2-40B4-BE49-F238E27FC236}">
                <a16:creationId xmlns:a16="http://schemas.microsoft.com/office/drawing/2014/main" xmlns="" id="{CC552372-0622-498A-9F6B-80365EACC1C7}"/>
              </a:ext>
            </a:extLst>
          </p:cNvPr>
          <p:cNvSpPr/>
          <p:nvPr/>
        </p:nvSpPr>
        <p:spPr>
          <a:xfrm>
            <a:off x="7347172" y="2637377"/>
            <a:ext cx="354925" cy="38135"/>
          </a:xfrm>
          <a:prstGeom prst="roundRect">
            <a:avLst>
              <a:gd name="adj" fmla="val 50000"/>
            </a:avLst>
          </a:prstGeom>
          <a:solidFill>
            <a:srgbClr val="772F9C"/>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50000"/>
              </a:lnSpc>
            </a:pPr>
            <a:endParaRPr lang="en-US" altLang="ko-KR" sz="1200" b="1" dirty="0">
              <a:solidFill>
                <a:prstClr val="black">
                  <a:lumMod val="85000"/>
                  <a:lumOff val="15000"/>
                </a:prstClr>
              </a:solidFill>
            </a:endParaRPr>
          </a:p>
        </p:txBody>
      </p:sp>
      <p:sp>
        <p:nvSpPr>
          <p:cNvPr id="93" name="모서리가 둥근 직사각형 76">
            <a:extLst>
              <a:ext uri="{FF2B5EF4-FFF2-40B4-BE49-F238E27FC236}">
                <a16:creationId xmlns:a16="http://schemas.microsoft.com/office/drawing/2014/main" xmlns="" id="{17419836-9FCE-4588-87C6-E2F9AFCBD664}"/>
              </a:ext>
            </a:extLst>
          </p:cNvPr>
          <p:cNvSpPr/>
          <p:nvPr/>
        </p:nvSpPr>
        <p:spPr>
          <a:xfrm>
            <a:off x="307495" y="4131013"/>
            <a:ext cx="3778372" cy="2526888"/>
          </a:xfrm>
          <a:prstGeom prst="roundRect">
            <a:avLst/>
          </a:prstGeom>
          <a:solidFill>
            <a:schemeClr val="bg1"/>
          </a:solidFill>
          <a:ln w="19050">
            <a:solidFill>
              <a:srgbClr val="772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361950" lvl="1" indent="-276225">
              <a:lnSpc>
                <a:spcPct val="150000"/>
              </a:lnSpc>
              <a:buFont typeface="Arial" panose="020B0604020202020204" pitchFamily="34" charset="0"/>
              <a:buChar char="•"/>
            </a:pP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為搶救重大災害、處理緊急或重大突發事件、辦理重大專案業務延長辦公之情形</a:t>
            </a:r>
            <a:endParaRPr lang="en-US" altLang="zh-TW" b="1" dirty="0">
              <a:solidFill>
                <a:prstClr val="black">
                  <a:lumMod val="85000"/>
                  <a:lumOff val="15000"/>
                </a:prstClr>
              </a:solidFill>
              <a:latin typeface="微軟正黑體" panose="020B0604030504040204" pitchFamily="34" charset="-120"/>
              <a:ea typeface="微軟正黑體" panose="020B0604030504040204" pitchFamily="34" charset="-120"/>
            </a:endParaRPr>
          </a:p>
          <a:p>
            <a:pPr marL="361950" lvl="1" indent="-276225">
              <a:lnSpc>
                <a:spcPct val="150000"/>
              </a:lnSpc>
              <a:buFont typeface="Arial" panose="020B0604020202020204" pitchFamily="34" charset="0"/>
              <a:buChar char="•"/>
            </a:pP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為辦理季節性、週期性工作</a:t>
            </a:r>
            <a:endParaRPr lang="en-US" altLang="zh-TW" b="1" dirty="0">
              <a:solidFill>
                <a:prstClr val="black">
                  <a:lumMod val="85000"/>
                  <a:lumOff val="15000"/>
                </a:prstClr>
              </a:solidFill>
              <a:latin typeface="微軟正黑體" panose="020B0604030504040204" pitchFamily="34" charset="-120"/>
              <a:ea typeface="微軟正黑體" panose="020B0604030504040204" pitchFamily="34" charset="-120"/>
            </a:endParaRPr>
          </a:p>
          <a:p>
            <a:pPr marL="361950" lvl="1">
              <a:lnSpc>
                <a:spcPct val="150000"/>
              </a:lnSpc>
            </a:pP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延長辦公之情形</a:t>
            </a:r>
            <a:endParaRPr lang="en-US" altLang="zh-TW" b="1" dirty="0">
              <a:solidFill>
                <a:prstClr val="black">
                  <a:lumMod val="85000"/>
                  <a:lumOff val="15000"/>
                </a:prstClr>
              </a:solidFill>
              <a:latin typeface="微軟正黑體" panose="020B0604030504040204" pitchFamily="34" charset="-120"/>
              <a:ea typeface="微軟正黑體" panose="020B0604030504040204" pitchFamily="34" charset="-120"/>
            </a:endParaRPr>
          </a:p>
          <a:p>
            <a:pPr marL="361950" lvl="1" indent="-276225">
              <a:lnSpc>
                <a:spcPct val="150000"/>
              </a:lnSpc>
              <a:buFont typeface="Arial" panose="020B0604020202020204" pitchFamily="34" charset="0"/>
              <a:buChar char="•"/>
            </a:pP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休息日出勤之情形</a:t>
            </a:r>
            <a:endParaRPr lang="ko-KR" altLang="en-US" b="1" dirty="0">
              <a:solidFill>
                <a:prstClr val="black">
                  <a:lumMod val="85000"/>
                  <a:lumOff val="15000"/>
                </a:prstClr>
              </a:solidFill>
              <a:latin typeface="微軟正黑體" panose="020B0604030504040204" pitchFamily="34" charset="-120"/>
            </a:endParaRPr>
          </a:p>
        </p:txBody>
      </p:sp>
      <p:pic>
        <p:nvPicPr>
          <p:cNvPr id="23" name="圖片 22">
            <a:extLst>
              <a:ext uri="{FF2B5EF4-FFF2-40B4-BE49-F238E27FC236}">
                <a16:creationId xmlns:a16="http://schemas.microsoft.com/office/drawing/2014/main" xmlns="" id="{15EBFC67-C29D-44F7-B5D9-E991F1A25155}"/>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3364644" y="5609617"/>
            <a:ext cx="992944" cy="992944"/>
          </a:xfrm>
          <a:prstGeom prst="rect">
            <a:avLst/>
          </a:prstGeom>
        </p:spPr>
      </p:pic>
      <p:pic>
        <p:nvPicPr>
          <p:cNvPr id="27" name="圖片 26">
            <a:extLst>
              <a:ext uri="{FF2B5EF4-FFF2-40B4-BE49-F238E27FC236}">
                <a16:creationId xmlns:a16="http://schemas.microsoft.com/office/drawing/2014/main" xmlns="" id="{E7982B2E-025A-4956-A64E-CF6EF147CC28}"/>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3753793" y="4921857"/>
            <a:ext cx="678843" cy="678842"/>
          </a:xfrm>
          <a:prstGeom prst="rect">
            <a:avLst/>
          </a:prstGeom>
        </p:spPr>
      </p:pic>
      <p:sp>
        <p:nvSpPr>
          <p:cNvPr id="2" name="投影片編號版面配置區 1">
            <a:extLst>
              <a:ext uri="{FF2B5EF4-FFF2-40B4-BE49-F238E27FC236}">
                <a16:creationId xmlns:a16="http://schemas.microsoft.com/office/drawing/2014/main" xmlns="" id="{075434FB-D07E-4439-A1DA-63E677897DEB}"/>
              </a:ext>
            </a:extLst>
          </p:cNvPr>
          <p:cNvSpPr>
            <a:spLocks noGrp="1"/>
          </p:cNvSpPr>
          <p:nvPr>
            <p:ph type="sldNum" sz="quarter" idx="12"/>
          </p:nvPr>
        </p:nvSpPr>
        <p:spPr/>
        <p:txBody>
          <a:bodyPr/>
          <a:lstStyle/>
          <a:p>
            <a:fld id="{48639338-DA58-4C5A-94BB-99DE858384EA}" type="slidenum">
              <a:rPr lang="zh-TW" altLang="en-US" smtClean="0"/>
              <a:pPr/>
              <a:t>24</a:t>
            </a:fld>
            <a:endParaRPr lang="zh-TW" altLang="en-US"/>
          </a:p>
        </p:txBody>
      </p:sp>
      <p:sp>
        <p:nvSpPr>
          <p:cNvPr id="45" name="流程圖: 人工輸入 2">
            <a:extLst>
              <a:ext uri="{FF2B5EF4-FFF2-40B4-BE49-F238E27FC236}">
                <a16:creationId xmlns:a16="http://schemas.microsoft.com/office/drawing/2014/main" xmlns="" id="{19CD43F7-D456-43C5-979C-864782AC5566}"/>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50" name="矩形 49">
            <a:extLst>
              <a:ext uri="{FF2B5EF4-FFF2-40B4-BE49-F238E27FC236}">
                <a16:creationId xmlns:a16="http://schemas.microsoft.com/office/drawing/2014/main" xmlns="" id="{ACF4D6BB-AA66-45C1-A02F-9C327E8629C4}"/>
              </a:ext>
            </a:extLst>
          </p:cNvPr>
          <p:cNvSpPr/>
          <p:nvPr/>
        </p:nvSpPr>
        <p:spPr>
          <a:xfrm>
            <a:off x="5323653" y="3662692"/>
            <a:ext cx="3275256" cy="584775"/>
          </a:xfrm>
          <a:prstGeom prst="rect">
            <a:avLst/>
          </a:prstGeom>
        </p:spPr>
        <p:txBody>
          <a:bodyPr wrap="none">
            <a:spAutoFit/>
          </a:bodyPr>
          <a:lstStyle/>
          <a:p>
            <a:r>
              <a:rPr lang="en-US" altLang="zh-TW" sz="4800" b="1" u="wavyHeavy" baseline="30000" dirty="0">
                <a:latin typeface="微軟正黑體" panose="020B0604030504040204" pitchFamily="34" charset="-120"/>
                <a:ea typeface="微軟正黑體" panose="020B0604030504040204" pitchFamily="34" charset="-120"/>
              </a:rPr>
              <a:t>§8-</a:t>
            </a:r>
            <a:r>
              <a:rPr lang="zh-TW" altLang="en-US" sz="3600" b="1" u="wavyHeavy" baseline="30000" dirty="0">
                <a:latin typeface="微軟正黑體" panose="020B0604030504040204" pitchFamily="34" charset="-120"/>
                <a:ea typeface="微軟正黑體" panose="020B0604030504040204" pitchFamily="34" charset="-120"/>
              </a:rPr>
              <a:t>權責機關自行規範</a:t>
            </a:r>
            <a:endParaRPr lang="zh-TW" altLang="en-US" sz="4800" b="1" u="wavyHeavy" baseline="30000" dirty="0">
              <a:latin typeface="微軟正黑體" panose="020B0604030504040204" pitchFamily="34" charset="-120"/>
              <a:ea typeface="微軟正黑體" panose="020B0604030504040204" pitchFamily="34" charset="-120"/>
            </a:endParaRPr>
          </a:p>
        </p:txBody>
      </p:sp>
      <p:sp>
        <p:nvSpPr>
          <p:cNvPr id="51" name="모서리가 둥근 직사각형 76">
            <a:extLst>
              <a:ext uri="{FF2B5EF4-FFF2-40B4-BE49-F238E27FC236}">
                <a16:creationId xmlns:a16="http://schemas.microsoft.com/office/drawing/2014/main" xmlns="" id="{015D8B4A-14D4-4C73-8CB9-B7A064424761}"/>
              </a:ext>
            </a:extLst>
          </p:cNvPr>
          <p:cNvSpPr/>
          <p:nvPr/>
        </p:nvSpPr>
        <p:spPr>
          <a:xfrm>
            <a:off x="5076922" y="4144205"/>
            <a:ext cx="4261042" cy="2526888"/>
          </a:xfrm>
          <a:prstGeom prst="roundRect">
            <a:avLst/>
          </a:prstGeom>
          <a:solidFill>
            <a:schemeClr val="bg1"/>
          </a:solidFill>
          <a:ln w="19050">
            <a:solidFill>
              <a:srgbClr val="772F9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ko-KR"/>
            </a:defPPr>
            <a:lvl1pPr marL="0" algn="l" defTabSz="914400" rtl="0" eaLnBrk="1" latinLnBrk="1" hangingPunct="1">
              <a:defRPr sz="1800" kern="1200">
                <a:solidFill>
                  <a:schemeClr val="lt1"/>
                </a:solidFill>
                <a:latin typeface="+mn-lt"/>
                <a:ea typeface="+mn-ea"/>
                <a:cs typeface="+mn-cs"/>
              </a:defRPr>
            </a:lvl1pPr>
            <a:lvl2pPr marL="457200" algn="l" defTabSz="914400" rtl="0" eaLnBrk="1" latinLnBrk="1" hangingPunct="1">
              <a:defRPr sz="1800" kern="1200">
                <a:solidFill>
                  <a:schemeClr val="lt1"/>
                </a:solidFill>
                <a:latin typeface="+mn-lt"/>
                <a:ea typeface="+mn-ea"/>
                <a:cs typeface="+mn-cs"/>
              </a:defRPr>
            </a:lvl2pPr>
            <a:lvl3pPr marL="914400" algn="l" defTabSz="914400" rtl="0" eaLnBrk="1" latinLnBrk="1" hangingPunct="1">
              <a:defRPr sz="1800" kern="1200">
                <a:solidFill>
                  <a:schemeClr val="lt1"/>
                </a:solidFill>
                <a:latin typeface="+mn-lt"/>
                <a:ea typeface="+mn-ea"/>
                <a:cs typeface="+mn-cs"/>
              </a:defRPr>
            </a:lvl3pPr>
            <a:lvl4pPr marL="1371600" algn="l" defTabSz="914400" rtl="0" eaLnBrk="1" latinLnBrk="1" hangingPunct="1">
              <a:defRPr sz="1800" kern="1200">
                <a:solidFill>
                  <a:schemeClr val="lt1"/>
                </a:solidFill>
                <a:latin typeface="+mn-lt"/>
                <a:ea typeface="+mn-ea"/>
                <a:cs typeface="+mn-cs"/>
              </a:defRPr>
            </a:lvl4pPr>
            <a:lvl5pPr marL="1828800" algn="l" defTabSz="914400" rtl="0" eaLnBrk="1" latinLnBrk="1" hangingPunct="1">
              <a:defRPr sz="1800" kern="1200">
                <a:solidFill>
                  <a:schemeClr val="lt1"/>
                </a:solidFill>
                <a:latin typeface="+mn-lt"/>
                <a:ea typeface="+mn-ea"/>
                <a:cs typeface="+mn-cs"/>
              </a:defRPr>
            </a:lvl5pPr>
            <a:lvl6pPr marL="2286000" algn="l" defTabSz="914400" rtl="0" eaLnBrk="1" latinLnBrk="1" hangingPunct="1">
              <a:defRPr sz="1800" kern="1200">
                <a:solidFill>
                  <a:schemeClr val="lt1"/>
                </a:solidFill>
                <a:latin typeface="+mn-lt"/>
                <a:ea typeface="+mn-ea"/>
                <a:cs typeface="+mn-cs"/>
              </a:defRPr>
            </a:lvl6pPr>
            <a:lvl7pPr marL="2743200" algn="l" defTabSz="914400" rtl="0" eaLnBrk="1" latinLnBrk="1" hangingPunct="1">
              <a:defRPr sz="1800" kern="1200">
                <a:solidFill>
                  <a:schemeClr val="lt1"/>
                </a:solidFill>
                <a:latin typeface="+mn-lt"/>
                <a:ea typeface="+mn-ea"/>
                <a:cs typeface="+mn-cs"/>
              </a:defRPr>
            </a:lvl7pPr>
            <a:lvl8pPr marL="3200400" algn="l" defTabSz="914400" rtl="0" eaLnBrk="1" latinLnBrk="1" hangingPunct="1">
              <a:defRPr sz="1800" kern="1200">
                <a:solidFill>
                  <a:schemeClr val="lt1"/>
                </a:solidFill>
                <a:latin typeface="+mn-lt"/>
                <a:ea typeface="+mn-ea"/>
                <a:cs typeface="+mn-cs"/>
              </a:defRPr>
            </a:lvl8pPr>
            <a:lvl9pPr marL="3657600" algn="l" defTabSz="914400" rtl="0" eaLnBrk="1" latinLnBrk="1" hangingPunct="1">
              <a:defRPr sz="1800" kern="1200">
                <a:solidFill>
                  <a:schemeClr val="lt1"/>
                </a:solidFill>
                <a:latin typeface="+mn-lt"/>
                <a:ea typeface="+mn-ea"/>
                <a:cs typeface="+mn-cs"/>
              </a:defRPr>
            </a:lvl9pPr>
          </a:lstStyle>
          <a:p>
            <a:pPr marL="361950" lvl="1" indent="-276225">
              <a:lnSpc>
                <a:spcPct val="150000"/>
              </a:lnSpc>
              <a:buFont typeface="Arial" panose="020B0604020202020204" pitchFamily="34" charset="0"/>
              <a:buChar char="•"/>
            </a:pPr>
            <a:r>
              <a:rPr lang="zh-TW" altLang="en-US" b="1" dirty="0">
                <a:solidFill>
                  <a:srgbClr val="FF0000"/>
                </a:solidFill>
                <a:latin typeface="微軟正黑體" panose="020B0604030504040204" pitchFamily="34" charset="-120"/>
                <a:ea typeface="微軟正黑體" panose="020B0604030504040204" pitchFamily="34" charset="-120"/>
              </a:rPr>
              <a:t>軍事機關</a:t>
            </a: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→國防部視實際需要自定</a:t>
            </a:r>
            <a:endParaRPr lang="en-US" altLang="zh-TW" b="1" dirty="0">
              <a:solidFill>
                <a:prstClr val="black">
                  <a:lumMod val="85000"/>
                  <a:lumOff val="15000"/>
                </a:prstClr>
              </a:solidFill>
              <a:latin typeface="微軟正黑體" panose="020B0604030504040204" pitchFamily="34" charset="-120"/>
              <a:ea typeface="微軟正黑體" panose="020B0604030504040204" pitchFamily="34" charset="-120"/>
            </a:endParaRPr>
          </a:p>
          <a:p>
            <a:pPr marL="361950" lvl="1" indent="-276225">
              <a:lnSpc>
                <a:spcPct val="150000"/>
              </a:lnSpc>
              <a:buFont typeface="Arial" panose="020B0604020202020204" pitchFamily="34" charset="0"/>
              <a:buChar char="•"/>
            </a:pPr>
            <a:r>
              <a:rPr lang="zh-TW" altLang="en-US" b="1" dirty="0">
                <a:solidFill>
                  <a:srgbClr val="FF0000"/>
                </a:solidFill>
                <a:latin typeface="微軟正黑體" panose="020B0604030504040204" pitchFamily="34" charset="-120"/>
                <a:ea typeface="微軟正黑體" panose="020B0604030504040204" pitchFamily="34" charset="-120"/>
              </a:rPr>
              <a:t>海洋委員會（含所屬）軍職人員</a:t>
            </a: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→該會依其勤（業）務需要自定</a:t>
            </a:r>
            <a:endParaRPr lang="en-US" altLang="zh-TW" b="1" dirty="0">
              <a:solidFill>
                <a:prstClr val="black">
                  <a:lumMod val="85000"/>
                  <a:lumOff val="15000"/>
                </a:prstClr>
              </a:solidFill>
              <a:latin typeface="微軟正黑體" panose="020B0604030504040204" pitchFamily="34" charset="-120"/>
              <a:ea typeface="微軟正黑體" panose="020B0604030504040204" pitchFamily="34" charset="-120"/>
            </a:endParaRPr>
          </a:p>
          <a:p>
            <a:pPr marL="361950" lvl="1" indent="-276225">
              <a:lnSpc>
                <a:spcPct val="150000"/>
              </a:lnSpc>
              <a:buFont typeface="Arial" panose="020B0604020202020204" pitchFamily="34" charset="0"/>
              <a:buChar char="•"/>
            </a:pPr>
            <a:r>
              <a:rPr lang="zh-TW" altLang="en-US" b="1" dirty="0">
                <a:solidFill>
                  <a:srgbClr val="FF0000"/>
                </a:solidFill>
                <a:latin typeface="微軟正黑體" panose="020B0604030504040204" pitchFamily="34" charset="-120"/>
                <a:ea typeface="微軟正黑體" panose="020B0604030504040204" pitchFamily="34" charset="-120"/>
              </a:rPr>
              <a:t>派駐（境）外人員</a:t>
            </a:r>
            <a:r>
              <a:rPr lang="zh-TW" altLang="en-US" b="1" dirty="0">
                <a:solidFill>
                  <a:prstClr val="black">
                    <a:lumMod val="85000"/>
                    <a:lumOff val="15000"/>
                  </a:prstClr>
                </a:solidFill>
                <a:latin typeface="微軟正黑體" panose="020B0604030504040204" pitchFamily="34" charset="-120"/>
                <a:ea typeface="微軟正黑體" panose="020B0604030504040204" pitchFamily="34" charset="-120"/>
              </a:rPr>
              <a:t>→因業務特殊、統一指揮監督，由外交部、大陸委員會分別規定</a:t>
            </a:r>
          </a:p>
        </p:txBody>
      </p:sp>
      <p:pic>
        <p:nvPicPr>
          <p:cNvPr id="52" name="圖片 51">
            <a:extLst>
              <a:ext uri="{FF2B5EF4-FFF2-40B4-BE49-F238E27FC236}">
                <a16:creationId xmlns:a16="http://schemas.microsoft.com/office/drawing/2014/main" xmlns="" id="{39CEB5E1-6A6D-4CA7-9471-491F1CB03F19}"/>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172843" y="4211015"/>
            <a:ext cx="505735" cy="380167"/>
          </a:xfrm>
          <a:prstGeom prst="rect">
            <a:avLst/>
          </a:prstGeom>
        </p:spPr>
      </p:pic>
      <p:pic>
        <p:nvPicPr>
          <p:cNvPr id="53" name="圖片 52">
            <a:extLst>
              <a:ext uri="{FF2B5EF4-FFF2-40B4-BE49-F238E27FC236}">
                <a16:creationId xmlns:a16="http://schemas.microsoft.com/office/drawing/2014/main" xmlns="" id="{643C70A7-57FB-47BE-BCFA-365FEF0E3BA0}"/>
              </a:ext>
            </a:extLst>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5152824" y="4635628"/>
            <a:ext cx="505736" cy="475258"/>
          </a:xfrm>
          <a:prstGeom prst="rect">
            <a:avLst/>
          </a:prstGeom>
        </p:spPr>
      </p:pic>
      <p:pic>
        <p:nvPicPr>
          <p:cNvPr id="54" name="圖片 53">
            <a:extLst>
              <a:ext uri="{FF2B5EF4-FFF2-40B4-BE49-F238E27FC236}">
                <a16:creationId xmlns:a16="http://schemas.microsoft.com/office/drawing/2014/main" xmlns="" id="{72E98F46-5225-4F49-8F8D-B737394ADE60}"/>
              </a:ext>
            </a:extLst>
          </p:cNvPr>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5313634" y="5516653"/>
            <a:ext cx="293185" cy="365125"/>
          </a:xfrm>
          <a:prstGeom prst="rect">
            <a:avLst/>
          </a:prstGeom>
        </p:spPr>
      </p:pic>
      <p:pic>
        <p:nvPicPr>
          <p:cNvPr id="55" name="圖片 54">
            <a:extLst>
              <a:ext uri="{FF2B5EF4-FFF2-40B4-BE49-F238E27FC236}">
                <a16:creationId xmlns:a16="http://schemas.microsoft.com/office/drawing/2014/main" xmlns="" id="{FF03A455-4A7A-4C4D-A84B-65C84DD652E2}"/>
              </a:ext>
            </a:extLst>
          </p:cNvPr>
          <p:cNvPicPr>
            <a:picLocks noChangeAspect="1"/>
          </p:cNvPicPr>
          <p:nvPr/>
        </p:nvPicPr>
        <p:blipFill>
          <a:blip r:embed="rId11" cstate="print">
            <a:duotone>
              <a:schemeClr val="accent4">
                <a:shade val="45000"/>
                <a:satMod val="135000"/>
              </a:schemeClr>
              <a:prstClr val="white"/>
            </a:duotone>
            <a:extLst>
              <a:ext uri="{28A0092B-C50C-407E-A947-70E740481C1C}">
                <a14:useLocalDpi xmlns:a14="http://schemas.microsoft.com/office/drawing/2010/main" xmlns="" val="0"/>
              </a:ext>
            </a:extLst>
          </a:blip>
          <a:stretch>
            <a:fillRect/>
          </a:stretch>
        </p:blipFill>
        <p:spPr>
          <a:xfrm>
            <a:off x="5118390" y="5363020"/>
            <a:ext cx="287302" cy="274884"/>
          </a:xfrm>
          <a:prstGeom prst="rect">
            <a:avLst/>
          </a:prstGeom>
        </p:spPr>
      </p:pic>
      <p:sp>
        <p:nvSpPr>
          <p:cNvPr id="56" name="矩形 55">
            <a:extLst>
              <a:ext uri="{FF2B5EF4-FFF2-40B4-BE49-F238E27FC236}">
                <a16:creationId xmlns:a16="http://schemas.microsoft.com/office/drawing/2014/main" xmlns="" id="{3C99A2FE-5903-49D5-9B27-CE5A7E9BEB23}"/>
              </a:ext>
            </a:extLst>
          </p:cNvPr>
          <p:cNvSpPr/>
          <p:nvPr/>
        </p:nvSpPr>
        <p:spPr>
          <a:xfrm>
            <a:off x="3505645" y="72246"/>
            <a:ext cx="597899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§6–§8</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0266918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(19)</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25</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90857" y="5889223"/>
            <a:ext cx="714768" cy="714768"/>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76550" y="730659"/>
            <a:ext cx="8942313" cy="5565113"/>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lgn="just">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服勤辦法第</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7</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條應優先排定給予適當補休假之情形，各機關（構）可否強制當事人僅能選擇補休假，或逕行規定其補休假之時間點？</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5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本條規範之目的，係考量公務員短期內具有強度、密度較高之延長辦公（加班）情形，如未能及時給予補休假，長期累積恐有過勞影響身體健康之疑慮。</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5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另保障法第</a:t>
            </a:r>
            <a:r>
              <a:rPr lang="en-US" altLang="zh-TW" sz="2400" dirty="0">
                <a:latin typeface="微軟正黑體" panose="020B0604030504040204" pitchFamily="34" charset="-120"/>
                <a:ea typeface="微軟正黑體" panose="020B0604030504040204" pitchFamily="34" charset="-120"/>
              </a:rPr>
              <a:t>23</a:t>
            </a:r>
            <a:r>
              <a:rPr lang="zh-TW" altLang="en-US" sz="2400" dirty="0">
                <a:latin typeface="微軟正黑體" panose="020B0604030504040204" pitchFamily="34" charset="-120"/>
                <a:ea typeface="微軟正黑體" panose="020B0604030504040204" pitchFamily="34" charset="-120"/>
              </a:rPr>
              <a:t>條規定並未就加班費及補休假之適用順序予以規範，實務作業上，係由機關視業務需要及財政負擔能力，就補償方式擇定，應認機關有彈性調配之空間。至</a:t>
            </a:r>
            <a:r>
              <a:rPr lang="zh-TW" altLang="en-US" sz="2400" b="1" dirty="0">
                <a:solidFill>
                  <a:srgbClr val="FF0000"/>
                </a:solidFill>
                <a:latin typeface="微軟正黑體" panose="020B0604030504040204" pitchFamily="34" charset="-120"/>
                <a:ea typeface="微軟正黑體" panose="020B0604030504040204" pitchFamily="34" charset="-120"/>
              </a:rPr>
              <a:t>補休假時間之安排，建議由機關視業務之輕重緩急與當事人協調為之</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395021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§7</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 —實務案例</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323095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(20)</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矩形 1">
            <a:extLst>
              <a:ext uri="{FF2B5EF4-FFF2-40B4-BE49-F238E27FC236}">
                <a16:creationId xmlns:a16="http://schemas.microsoft.com/office/drawing/2014/main" xmlns="" id="{51CA0687-F950-4340-8CAD-7889982B3F34}"/>
              </a:ext>
            </a:extLst>
          </p:cNvPr>
          <p:cNvSpPr/>
          <p:nvPr/>
        </p:nvSpPr>
        <p:spPr>
          <a:xfrm>
            <a:off x="536104" y="961360"/>
            <a:ext cx="9086273" cy="584775"/>
          </a:xfrm>
          <a:prstGeom prst="rect">
            <a:avLst/>
          </a:prstGeom>
        </p:spPr>
        <p:txBody>
          <a:bodyPr wrap="square">
            <a:spAutoFit/>
          </a:bodyPr>
          <a:lstStyle/>
          <a:p>
            <a:r>
              <a:rPr lang="zh-TW" altLang="en-US" sz="3200" b="1" kern="100" dirty="0">
                <a:latin typeface="微軟正黑體" panose="020B0604030504040204" pitchFamily="34" charset="-120"/>
                <a:ea typeface="微軟正黑體" panose="020B0604030504040204" pitchFamily="34" charset="-120"/>
                <a:cs typeface="Times New Roman" panose="02020603050405020304" pitchFamily="18" charset="0"/>
              </a:rPr>
              <a:t>主管機關</a:t>
            </a:r>
            <a:r>
              <a:rPr lang="zh-TW" altLang="zh-TW" sz="3200" b="1" kern="100" dirty="0">
                <a:latin typeface="微軟正黑體" panose="020B0604030504040204" pitchFamily="34" charset="-120"/>
                <a:ea typeface="微軟正黑體" panose="020B0604030504040204" pitchFamily="34" charset="-120"/>
                <a:cs typeface="Times New Roman" panose="02020603050405020304" pitchFamily="18" charset="0"/>
              </a:rPr>
              <a:t>定期檢討所屬機關</a:t>
            </a:r>
            <a:r>
              <a:rPr lang="en-US" altLang="zh-TW" sz="3200" b="1"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3200" b="1" kern="100" dirty="0">
                <a:latin typeface="微軟正黑體" panose="020B0604030504040204" pitchFamily="34" charset="-120"/>
                <a:ea typeface="微軟正黑體" panose="020B0604030504040204" pitchFamily="34" charset="-120"/>
                <a:cs typeface="Times New Roman" panose="02020603050405020304" pitchFamily="18" charset="0"/>
              </a:rPr>
              <a:t>構</a:t>
            </a:r>
            <a:r>
              <a:rPr lang="en-US" altLang="zh-TW" sz="3200" b="1" kern="100" dirty="0">
                <a:latin typeface="微軟正黑體" panose="020B0604030504040204" pitchFamily="34" charset="-120"/>
                <a:ea typeface="微軟正黑體" panose="020B0604030504040204" pitchFamily="34" charset="-120"/>
                <a:cs typeface="Times New Roman" panose="02020603050405020304" pitchFamily="18" charset="0"/>
              </a:rPr>
              <a:t>)</a:t>
            </a:r>
            <a:r>
              <a:rPr lang="zh-TW" altLang="zh-TW" sz="3200" b="1" kern="100" dirty="0">
                <a:latin typeface="微軟正黑體" panose="020B0604030504040204" pitchFamily="34" charset="-120"/>
                <a:ea typeface="微軟正黑體" panose="020B0604030504040204" pitchFamily="34" charset="-120"/>
                <a:cs typeface="Times New Roman" panose="02020603050405020304" pitchFamily="18" charset="0"/>
              </a:rPr>
              <a:t>勤休制度之妥適性</a:t>
            </a:r>
            <a:endParaRPr lang="zh-TW" altLang="en-US" sz="3200" b="1" dirty="0">
              <a:latin typeface="微軟正黑體" panose="020B0604030504040204" pitchFamily="34" charset="-120"/>
              <a:ea typeface="微軟正黑體" panose="020B0604030504040204" pitchFamily="34" charset="-120"/>
            </a:endParaRPr>
          </a:p>
        </p:txBody>
      </p:sp>
      <p:grpSp>
        <p:nvGrpSpPr>
          <p:cNvPr id="8" name="群組 7">
            <a:extLst>
              <a:ext uri="{FF2B5EF4-FFF2-40B4-BE49-F238E27FC236}">
                <a16:creationId xmlns:a16="http://schemas.microsoft.com/office/drawing/2014/main" xmlns="" id="{32E7B044-D81C-473F-B09E-E55547FC2124}"/>
              </a:ext>
            </a:extLst>
          </p:cNvPr>
          <p:cNvGrpSpPr/>
          <p:nvPr/>
        </p:nvGrpSpPr>
        <p:grpSpPr>
          <a:xfrm>
            <a:off x="7112756" y="1725689"/>
            <a:ext cx="2065215" cy="2114844"/>
            <a:chOff x="6576467" y="3997959"/>
            <a:chExt cx="2438095" cy="2583370"/>
          </a:xfrm>
        </p:grpSpPr>
        <p:pic>
          <p:nvPicPr>
            <p:cNvPr id="9" name="圖片 8">
              <a:extLst>
                <a:ext uri="{FF2B5EF4-FFF2-40B4-BE49-F238E27FC236}">
                  <a16:creationId xmlns:a16="http://schemas.microsoft.com/office/drawing/2014/main" xmlns="" id="{22168419-A8C8-46AD-8A31-75BCA80319D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576467" y="3997959"/>
              <a:ext cx="2438095" cy="2438095"/>
            </a:xfrm>
            <a:prstGeom prst="rect">
              <a:avLst/>
            </a:prstGeom>
          </p:spPr>
        </p:pic>
        <p:sp>
          <p:nvSpPr>
            <p:cNvPr id="10" name="文字方塊 9">
              <a:extLst>
                <a:ext uri="{FF2B5EF4-FFF2-40B4-BE49-F238E27FC236}">
                  <a16:creationId xmlns:a16="http://schemas.microsoft.com/office/drawing/2014/main" xmlns="" id="{93542874-AA44-404C-8F83-74A16B809868}"/>
                </a:ext>
              </a:extLst>
            </p:cNvPr>
            <p:cNvSpPr txBox="1"/>
            <p:nvPr/>
          </p:nvSpPr>
          <p:spPr>
            <a:xfrm>
              <a:off x="6576467" y="6393348"/>
              <a:ext cx="1728449" cy="187981"/>
            </a:xfrm>
            <a:prstGeom prst="rect">
              <a:avLst/>
            </a:prstGeom>
            <a:noFill/>
          </p:spPr>
          <p:txBody>
            <a:bodyPr wrap="square" rtlCol="0">
              <a:spAutoFit/>
            </a:bodyPr>
            <a:lstStyle/>
            <a:p>
              <a:r>
                <a:rPr lang="en-US" altLang="zh-TW" sz="400" dirty="0"/>
                <a:t>The icon is created by </a:t>
              </a:r>
              <a:r>
                <a:rPr lang="en-US" altLang="zh-TW" sz="400" dirty="0" err="1"/>
                <a:t>Freepik</a:t>
              </a:r>
              <a:r>
                <a:rPr lang="en-US" altLang="zh-TW" sz="400" dirty="0"/>
                <a:t> from </a:t>
              </a:r>
              <a:r>
                <a:rPr lang="en-US" altLang="zh-TW" sz="400" dirty="0" err="1"/>
                <a:t>flaticon</a:t>
              </a:r>
              <a:r>
                <a:rPr lang="en-US" altLang="zh-TW" sz="400" dirty="0"/>
                <a:t>.</a:t>
              </a:r>
              <a:endParaRPr lang="zh-TW" altLang="en-US" sz="400" dirty="0"/>
            </a:p>
          </p:txBody>
        </p:sp>
      </p:grpSp>
      <p:grpSp>
        <p:nvGrpSpPr>
          <p:cNvPr id="11" name="群組 10">
            <a:extLst>
              <a:ext uri="{FF2B5EF4-FFF2-40B4-BE49-F238E27FC236}">
                <a16:creationId xmlns:a16="http://schemas.microsoft.com/office/drawing/2014/main" xmlns="" id="{E6EF7F8E-BF17-4B87-A101-6280DB25E410}"/>
              </a:ext>
            </a:extLst>
          </p:cNvPr>
          <p:cNvGrpSpPr/>
          <p:nvPr/>
        </p:nvGrpSpPr>
        <p:grpSpPr>
          <a:xfrm>
            <a:off x="759661" y="1780317"/>
            <a:ext cx="2065217" cy="2110112"/>
            <a:chOff x="532648" y="4081885"/>
            <a:chExt cx="2424396" cy="2484319"/>
          </a:xfrm>
        </p:grpSpPr>
        <p:pic>
          <p:nvPicPr>
            <p:cNvPr id="12" name="圖片 11">
              <a:extLst>
                <a:ext uri="{FF2B5EF4-FFF2-40B4-BE49-F238E27FC236}">
                  <a16:creationId xmlns:a16="http://schemas.microsoft.com/office/drawing/2014/main" xmlns="" id="{22F42180-A1F3-4319-BE95-8A28D1C66BE6}"/>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628650" y="4081885"/>
              <a:ext cx="2328394" cy="2328394"/>
            </a:xfrm>
            <a:prstGeom prst="rect">
              <a:avLst/>
            </a:prstGeom>
          </p:spPr>
        </p:pic>
        <p:sp>
          <p:nvSpPr>
            <p:cNvPr id="13" name="文字方塊 12">
              <a:extLst>
                <a:ext uri="{FF2B5EF4-FFF2-40B4-BE49-F238E27FC236}">
                  <a16:creationId xmlns:a16="http://schemas.microsoft.com/office/drawing/2014/main" xmlns="" id="{9E4CA328-50B2-4DD9-9FAE-CF806278E269}"/>
                </a:ext>
              </a:extLst>
            </p:cNvPr>
            <p:cNvSpPr txBox="1"/>
            <p:nvPr/>
          </p:nvSpPr>
          <p:spPr>
            <a:xfrm>
              <a:off x="532648" y="6385026"/>
              <a:ext cx="1728450" cy="181178"/>
            </a:xfrm>
            <a:prstGeom prst="rect">
              <a:avLst/>
            </a:prstGeom>
            <a:noFill/>
          </p:spPr>
          <p:txBody>
            <a:bodyPr wrap="square" rtlCol="0">
              <a:spAutoFit/>
            </a:bodyPr>
            <a:lstStyle/>
            <a:p>
              <a:r>
                <a:rPr lang="en-US" altLang="zh-TW" sz="400" dirty="0"/>
                <a:t>The icon is created by </a:t>
              </a:r>
              <a:r>
                <a:rPr lang="en-US" altLang="zh-TW" sz="400" dirty="0" err="1"/>
                <a:t>Skyclick</a:t>
              </a:r>
              <a:r>
                <a:rPr lang="en-US" altLang="zh-TW" sz="400" dirty="0"/>
                <a:t>  from </a:t>
              </a:r>
              <a:r>
                <a:rPr lang="en-US" altLang="zh-TW" sz="400" dirty="0" err="1"/>
                <a:t>flaticon</a:t>
              </a:r>
              <a:r>
                <a:rPr lang="en-US" altLang="zh-TW" sz="400" dirty="0"/>
                <a:t>.</a:t>
              </a:r>
              <a:endParaRPr lang="zh-TW" altLang="en-US" sz="400" dirty="0"/>
            </a:p>
          </p:txBody>
        </p:sp>
      </p:grpSp>
      <p:sp>
        <p:nvSpPr>
          <p:cNvPr id="14" name="箭號: 向右 13">
            <a:extLst>
              <a:ext uri="{FF2B5EF4-FFF2-40B4-BE49-F238E27FC236}">
                <a16:creationId xmlns:a16="http://schemas.microsoft.com/office/drawing/2014/main" xmlns="" id="{37B1C98C-33A9-4E48-8326-A7FECA941BC3}"/>
              </a:ext>
            </a:extLst>
          </p:cNvPr>
          <p:cNvSpPr/>
          <p:nvPr/>
        </p:nvSpPr>
        <p:spPr>
          <a:xfrm>
            <a:off x="3071363" y="1904577"/>
            <a:ext cx="3863276" cy="893195"/>
          </a:xfrm>
          <a:prstGeom prst="rightArrow">
            <a:avLst/>
          </a:prstGeom>
          <a:noFill/>
          <a:ln w="571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sz="2000" b="1" dirty="0">
                <a:solidFill>
                  <a:sysClr val="windowText" lastClr="000000"/>
                </a:solidFill>
                <a:latin typeface="微軟正黑體" panose="020B0604030504040204" pitchFamily="34" charset="-120"/>
                <a:ea typeface="微軟正黑體" panose="020B0604030504040204" pitchFamily="34" charset="-120"/>
              </a:rPr>
              <a:t>業務指派：</a:t>
            </a:r>
            <a:r>
              <a:rPr lang="zh-TW" altLang="en-US" sz="2000" b="1" dirty="0">
                <a:solidFill>
                  <a:srgbClr val="C00000"/>
                </a:solidFill>
                <a:latin typeface="微軟正黑體" panose="020B0604030504040204" pitchFamily="34" charset="-120"/>
                <a:ea typeface="微軟正黑體" panose="020B0604030504040204" pitchFamily="34" charset="-120"/>
              </a:rPr>
              <a:t>急迫</a:t>
            </a:r>
            <a:r>
              <a:rPr lang="zh-TW" altLang="en-US" sz="2000" b="1" dirty="0">
                <a:solidFill>
                  <a:sysClr val="windowText" lastClr="000000"/>
                </a:solidFill>
                <a:latin typeface="微軟正黑體" panose="020B0604030504040204" pitchFamily="34" charset="-120"/>
                <a:ea typeface="微軟正黑體" panose="020B0604030504040204" pitchFamily="34" charset="-120"/>
              </a:rPr>
              <a:t>、</a:t>
            </a:r>
            <a:r>
              <a:rPr lang="zh-TW" altLang="en-US" sz="2000" b="1" dirty="0">
                <a:solidFill>
                  <a:srgbClr val="C00000"/>
                </a:solidFill>
                <a:latin typeface="微軟正黑體" panose="020B0604030504040204" pitchFamily="34" charset="-120"/>
                <a:ea typeface="微軟正黑體" panose="020B0604030504040204" pitchFamily="34" charset="-120"/>
              </a:rPr>
              <a:t>必要</a:t>
            </a:r>
            <a:r>
              <a:rPr lang="zh-TW" altLang="en-US" sz="2000" b="1" dirty="0">
                <a:solidFill>
                  <a:sysClr val="windowText" lastClr="000000"/>
                </a:solidFill>
                <a:latin typeface="微軟正黑體" panose="020B0604030504040204" pitchFamily="34" charset="-120"/>
                <a:ea typeface="微軟正黑體" panose="020B0604030504040204" pitchFamily="34" charset="-120"/>
              </a:rPr>
              <a:t>、</a:t>
            </a:r>
            <a:r>
              <a:rPr lang="zh-TW" altLang="en-US" sz="2000" b="1" dirty="0">
                <a:solidFill>
                  <a:srgbClr val="C00000"/>
                </a:solidFill>
                <a:latin typeface="微軟正黑體" panose="020B0604030504040204" pitchFamily="34" charset="-120"/>
                <a:ea typeface="微軟正黑體" panose="020B0604030504040204" pitchFamily="34" charset="-120"/>
              </a:rPr>
              <a:t>合理</a:t>
            </a:r>
          </a:p>
        </p:txBody>
      </p:sp>
      <p:sp>
        <p:nvSpPr>
          <p:cNvPr id="15" name="箭號: 向右 14">
            <a:extLst>
              <a:ext uri="{FF2B5EF4-FFF2-40B4-BE49-F238E27FC236}">
                <a16:creationId xmlns:a16="http://schemas.microsoft.com/office/drawing/2014/main" xmlns="" id="{76D73D5D-2AEC-428D-8D86-C7CFE7F5ACBC}"/>
              </a:ext>
            </a:extLst>
          </p:cNvPr>
          <p:cNvSpPr/>
          <p:nvPr/>
        </p:nvSpPr>
        <p:spPr>
          <a:xfrm>
            <a:off x="3049091" y="2988554"/>
            <a:ext cx="3885549" cy="853415"/>
          </a:xfrm>
          <a:prstGeom prst="rightArrow">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85727" algn="ctr"/>
            <a:r>
              <a:rPr lang="zh-TW" altLang="en-US" sz="2000" b="1" dirty="0">
                <a:solidFill>
                  <a:sysClr val="windowText" lastClr="000000"/>
                </a:solidFill>
                <a:latin typeface="微軟正黑體" panose="020B0604030504040204" pitchFamily="34" charset="-120"/>
                <a:ea typeface="微軟正黑體" panose="020B0604030504040204" pitchFamily="34" charset="-120"/>
              </a:rPr>
              <a:t>加班時數：覈實認定</a:t>
            </a:r>
          </a:p>
        </p:txBody>
      </p:sp>
      <p:sp>
        <p:nvSpPr>
          <p:cNvPr id="3" name="橢圓 2">
            <a:extLst>
              <a:ext uri="{FF2B5EF4-FFF2-40B4-BE49-F238E27FC236}">
                <a16:creationId xmlns:a16="http://schemas.microsoft.com/office/drawing/2014/main" xmlns="" id="{5243838C-6783-41A5-AAA7-DD19ECBD4E8F}"/>
              </a:ext>
            </a:extLst>
          </p:cNvPr>
          <p:cNvSpPr/>
          <p:nvPr/>
        </p:nvSpPr>
        <p:spPr>
          <a:xfrm>
            <a:off x="1084400" y="4339086"/>
            <a:ext cx="2111176" cy="2111176"/>
          </a:xfrm>
          <a:prstGeom prst="ellipse">
            <a:avLst/>
          </a:prstGeom>
          <a:solidFill>
            <a:srgbClr val="FFC000"/>
          </a:solidFill>
          <a:ln>
            <a:solidFill>
              <a:srgbClr val="FFC000"/>
            </a:solid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ltLang="zh-TW" sz="2400" dirty="0">
              <a:solidFill>
                <a:schemeClr val="tx1"/>
              </a:solidFill>
              <a:latin typeface="微軟正黑體" panose="020B0604030504040204" pitchFamily="34" charset="-120"/>
              <a:ea typeface="微軟正黑體" panose="020B0604030504040204" pitchFamily="34" charset="-120"/>
            </a:endParaRPr>
          </a:p>
        </p:txBody>
      </p:sp>
      <p:sp>
        <p:nvSpPr>
          <p:cNvPr id="21" name="橢圓 20">
            <a:extLst>
              <a:ext uri="{FF2B5EF4-FFF2-40B4-BE49-F238E27FC236}">
                <a16:creationId xmlns:a16="http://schemas.microsoft.com/office/drawing/2014/main" xmlns="" id="{AB6F9AAD-2571-4275-815C-677C1D3A710D}"/>
              </a:ext>
            </a:extLst>
          </p:cNvPr>
          <p:cNvSpPr/>
          <p:nvPr/>
        </p:nvSpPr>
        <p:spPr>
          <a:xfrm>
            <a:off x="2968065" y="4339086"/>
            <a:ext cx="2111176" cy="2111176"/>
          </a:xfrm>
          <a:prstGeom prst="ellipse">
            <a:avLst/>
          </a:prstGeom>
          <a:solidFill>
            <a:srgbClr val="FF6699"/>
          </a:solidFill>
          <a:ln>
            <a:noFill/>
          </a:ln>
          <a:effectLst/>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ltLang="zh-TW" sz="2400" dirty="0">
              <a:latin typeface="微軟正黑體" panose="020B0604030504040204" pitchFamily="34" charset="-120"/>
              <a:ea typeface="微軟正黑體" panose="020B0604030504040204" pitchFamily="34" charset="-120"/>
            </a:endParaRPr>
          </a:p>
        </p:txBody>
      </p:sp>
      <p:sp>
        <p:nvSpPr>
          <p:cNvPr id="22" name="橢圓 21">
            <a:extLst>
              <a:ext uri="{FF2B5EF4-FFF2-40B4-BE49-F238E27FC236}">
                <a16:creationId xmlns:a16="http://schemas.microsoft.com/office/drawing/2014/main" xmlns="" id="{EB2BE85B-E3F2-47B9-9DA8-B276958E6E9C}"/>
              </a:ext>
            </a:extLst>
          </p:cNvPr>
          <p:cNvSpPr/>
          <p:nvPr/>
        </p:nvSpPr>
        <p:spPr>
          <a:xfrm>
            <a:off x="4851730" y="4339086"/>
            <a:ext cx="2111176" cy="2111176"/>
          </a:xfrm>
          <a:prstGeom prst="ellipse">
            <a:avLst/>
          </a:prstGeom>
          <a:solidFill>
            <a:srgbClr val="00B050"/>
          </a:solidFill>
          <a:ln>
            <a:noFill/>
          </a:ln>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US" altLang="zh-TW" sz="2400" dirty="0">
              <a:latin typeface="微軟正黑體" panose="020B0604030504040204" pitchFamily="34" charset="-120"/>
              <a:ea typeface="微軟正黑體" panose="020B0604030504040204" pitchFamily="34" charset="-120"/>
            </a:endParaRPr>
          </a:p>
          <a:p>
            <a:pPr algn="ctr"/>
            <a:endParaRPr lang="zh-TW" altLang="en-US" sz="2400" dirty="0">
              <a:latin typeface="微軟正黑體" panose="020B0604030504040204" pitchFamily="34" charset="-120"/>
              <a:ea typeface="微軟正黑體" panose="020B0604030504040204" pitchFamily="34" charset="-120"/>
            </a:endParaRPr>
          </a:p>
        </p:txBody>
      </p:sp>
      <p:sp>
        <p:nvSpPr>
          <p:cNvPr id="23" name="橢圓 22">
            <a:extLst>
              <a:ext uri="{FF2B5EF4-FFF2-40B4-BE49-F238E27FC236}">
                <a16:creationId xmlns:a16="http://schemas.microsoft.com/office/drawing/2014/main" xmlns="" id="{B4127A62-CEFE-4413-AD37-06823261FB40}"/>
              </a:ext>
            </a:extLst>
          </p:cNvPr>
          <p:cNvSpPr/>
          <p:nvPr/>
        </p:nvSpPr>
        <p:spPr>
          <a:xfrm>
            <a:off x="6710424" y="4336193"/>
            <a:ext cx="2111176" cy="2111176"/>
          </a:xfrm>
          <a:prstGeom prst="ellipse">
            <a:avLst/>
          </a:prstGeom>
          <a:solidFill>
            <a:srgbClr val="33CCFF"/>
          </a:solidFill>
          <a:ln>
            <a:noFill/>
          </a:ln>
          <a:effectLst/>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ltLang="zh-TW" sz="2400" dirty="0">
              <a:latin typeface="微軟正黑體" panose="020B0604030504040204" pitchFamily="34" charset="-120"/>
              <a:ea typeface="微軟正黑體" panose="020B0604030504040204" pitchFamily="34" charset="-120"/>
            </a:endParaRPr>
          </a:p>
          <a:p>
            <a:pPr algn="ctr"/>
            <a:endParaRPr lang="zh-TW" altLang="en-US" sz="2400" dirty="0">
              <a:latin typeface="微軟正黑體" panose="020B0604030504040204" pitchFamily="34" charset="-120"/>
              <a:ea typeface="微軟正黑體" panose="020B0604030504040204" pitchFamily="34" charset="-120"/>
            </a:endParaRPr>
          </a:p>
        </p:txBody>
      </p:sp>
      <p:sp>
        <p:nvSpPr>
          <p:cNvPr id="4" name="投影片編號版面配置區 3">
            <a:extLst>
              <a:ext uri="{FF2B5EF4-FFF2-40B4-BE49-F238E27FC236}">
                <a16:creationId xmlns:a16="http://schemas.microsoft.com/office/drawing/2014/main" xmlns="" id="{DADD18E0-6EA6-403F-B0C5-02E857AD0780}"/>
              </a:ext>
            </a:extLst>
          </p:cNvPr>
          <p:cNvSpPr>
            <a:spLocks noGrp="1"/>
          </p:cNvSpPr>
          <p:nvPr>
            <p:ph type="sldNum" sz="quarter" idx="12"/>
          </p:nvPr>
        </p:nvSpPr>
        <p:spPr/>
        <p:txBody>
          <a:bodyPr/>
          <a:lstStyle/>
          <a:p>
            <a:fld id="{48639338-DA58-4C5A-94BB-99DE858384EA}" type="slidenum">
              <a:rPr lang="zh-TW" altLang="en-US" smtClean="0"/>
              <a:pPr/>
              <a:t>26</a:t>
            </a:fld>
            <a:endParaRPr lang="zh-TW" altLang="en-US"/>
          </a:p>
        </p:txBody>
      </p:sp>
      <p:pic>
        <p:nvPicPr>
          <p:cNvPr id="6" name="圖片 5">
            <a:extLst>
              <a:ext uri="{FF2B5EF4-FFF2-40B4-BE49-F238E27FC236}">
                <a16:creationId xmlns:a16="http://schemas.microsoft.com/office/drawing/2014/main" xmlns="" id="{1E51523C-9B41-46E9-8F9E-51D8714A6A60}"/>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7344318" y="4693849"/>
            <a:ext cx="795250" cy="795250"/>
          </a:xfrm>
          <a:prstGeom prst="rect">
            <a:avLst/>
          </a:prstGeom>
        </p:spPr>
      </p:pic>
      <p:pic>
        <p:nvPicPr>
          <p:cNvPr id="16" name="圖片 15">
            <a:extLst>
              <a:ext uri="{FF2B5EF4-FFF2-40B4-BE49-F238E27FC236}">
                <a16:creationId xmlns:a16="http://schemas.microsoft.com/office/drawing/2014/main" xmlns="" id="{5422FC44-5CCE-4DFB-8E33-AF56F981F7D5}"/>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5543806" y="4781546"/>
            <a:ext cx="806765" cy="806765"/>
          </a:xfrm>
          <a:prstGeom prst="rect">
            <a:avLst/>
          </a:prstGeom>
        </p:spPr>
      </p:pic>
      <p:pic>
        <p:nvPicPr>
          <p:cNvPr id="25" name="圖片 24">
            <a:extLst>
              <a:ext uri="{FF2B5EF4-FFF2-40B4-BE49-F238E27FC236}">
                <a16:creationId xmlns:a16="http://schemas.microsoft.com/office/drawing/2014/main" xmlns="" id="{4D77A421-F3A4-449E-9969-656174D1D745}"/>
              </a:ext>
            </a:extLst>
          </p:cNvPr>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1777937" y="4508517"/>
            <a:ext cx="724102" cy="724102"/>
          </a:xfrm>
          <a:prstGeom prst="rect">
            <a:avLst/>
          </a:prstGeom>
        </p:spPr>
      </p:pic>
      <p:pic>
        <p:nvPicPr>
          <p:cNvPr id="27" name="圖片 26">
            <a:extLst>
              <a:ext uri="{FF2B5EF4-FFF2-40B4-BE49-F238E27FC236}">
                <a16:creationId xmlns:a16="http://schemas.microsoft.com/office/drawing/2014/main" xmlns="" id="{ED6B194E-AF4E-48D3-8DBB-73B19D9226A3}"/>
              </a:ext>
            </a:extLst>
          </p:cNvPr>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3601502" y="4403649"/>
            <a:ext cx="906906" cy="906906"/>
          </a:xfrm>
          <a:prstGeom prst="rect">
            <a:avLst/>
          </a:prstGeom>
        </p:spPr>
      </p:pic>
      <p:sp>
        <p:nvSpPr>
          <p:cNvPr id="26" name="流程圖: 人工輸入 2">
            <a:extLst>
              <a:ext uri="{FF2B5EF4-FFF2-40B4-BE49-F238E27FC236}">
                <a16:creationId xmlns:a16="http://schemas.microsoft.com/office/drawing/2014/main" xmlns="" id="{2D8D0C69-1090-4E9A-96B3-639A2BF4964A}"/>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7" name="文字方塊 6">
            <a:extLst>
              <a:ext uri="{FF2B5EF4-FFF2-40B4-BE49-F238E27FC236}">
                <a16:creationId xmlns:a16="http://schemas.microsoft.com/office/drawing/2014/main" xmlns="" id="{E193EA36-16C4-46B4-A4E8-706ED7B82651}"/>
              </a:ext>
            </a:extLst>
          </p:cNvPr>
          <p:cNvSpPr txBox="1"/>
          <p:nvPr/>
        </p:nvSpPr>
        <p:spPr>
          <a:xfrm>
            <a:off x="1187940" y="5232620"/>
            <a:ext cx="1863662" cy="830997"/>
          </a:xfrm>
          <a:prstGeom prst="rect">
            <a:avLst/>
          </a:prstGeom>
          <a:noFill/>
        </p:spPr>
        <p:txBody>
          <a:bodyPr wrap="square" rtlCol="0">
            <a:spAutoFit/>
          </a:bodyPr>
          <a:lstStyle/>
          <a:p>
            <a:pPr algn="ctr"/>
            <a:r>
              <a:rPr lang="zh-TW" altLang="en-US" sz="2400" b="1" dirty="0">
                <a:solidFill>
                  <a:schemeClr val="lt1"/>
                </a:solidFill>
                <a:latin typeface="微軟正黑體" panose="020B0604030504040204" pitchFamily="34" charset="-120"/>
                <a:ea typeface="微軟正黑體" panose="020B0604030504040204" pitchFamily="34" charset="-120"/>
              </a:rPr>
              <a:t>檢討</a:t>
            </a:r>
            <a:endParaRPr lang="en-US" altLang="zh-TW" sz="2400" b="1" dirty="0">
              <a:solidFill>
                <a:schemeClr val="lt1"/>
              </a:solidFill>
              <a:latin typeface="微軟正黑體" panose="020B0604030504040204" pitchFamily="34" charset="-120"/>
              <a:ea typeface="微軟正黑體" panose="020B0604030504040204" pitchFamily="34" charset="-120"/>
            </a:endParaRPr>
          </a:p>
          <a:p>
            <a:pPr algn="ctr"/>
            <a:r>
              <a:rPr lang="zh-TW" altLang="en-US" sz="2400" b="1" dirty="0">
                <a:solidFill>
                  <a:schemeClr val="lt1"/>
                </a:solidFill>
                <a:latin typeface="微軟正黑體" panose="020B0604030504040204" pitchFamily="34" charset="-120"/>
                <a:ea typeface="微軟正黑體" panose="020B0604030504040204" pitchFamily="34" charset="-120"/>
              </a:rPr>
              <a:t>非必要勤務</a:t>
            </a:r>
          </a:p>
        </p:txBody>
      </p:sp>
      <p:sp>
        <p:nvSpPr>
          <p:cNvPr id="28" name="文字方塊 27">
            <a:extLst>
              <a:ext uri="{FF2B5EF4-FFF2-40B4-BE49-F238E27FC236}">
                <a16:creationId xmlns:a16="http://schemas.microsoft.com/office/drawing/2014/main" xmlns="" id="{5F467B7D-E49B-4154-BEF7-D157A2A99985}"/>
              </a:ext>
            </a:extLst>
          </p:cNvPr>
          <p:cNvSpPr txBox="1"/>
          <p:nvPr/>
        </p:nvSpPr>
        <p:spPr>
          <a:xfrm>
            <a:off x="3103111" y="5232619"/>
            <a:ext cx="1863662" cy="830997"/>
          </a:xfrm>
          <a:prstGeom prst="rect">
            <a:avLst/>
          </a:prstGeom>
          <a:noFill/>
        </p:spPr>
        <p:txBody>
          <a:bodyPr wrap="square" rtlCol="0">
            <a:spAutoFit/>
          </a:bodyPr>
          <a:lstStyle/>
          <a:p>
            <a:pPr algn="ctr"/>
            <a:r>
              <a:rPr lang="zh-TW" altLang="en-US" sz="2400" b="1" dirty="0">
                <a:solidFill>
                  <a:schemeClr val="lt1"/>
                </a:solidFill>
                <a:latin typeface="微軟正黑體" panose="020B0604030504040204" pitchFamily="34" charset="-120"/>
                <a:ea typeface="微軟正黑體" panose="020B0604030504040204" pitchFamily="34" charset="-120"/>
              </a:rPr>
              <a:t>簡化</a:t>
            </a:r>
            <a:endParaRPr lang="en-US" altLang="zh-TW" sz="2400" b="1" dirty="0">
              <a:solidFill>
                <a:schemeClr val="lt1"/>
              </a:solidFill>
              <a:latin typeface="微軟正黑體" panose="020B0604030504040204" pitchFamily="34" charset="-120"/>
              <a:ea typeface="微軟正黑體" panose="020B0604030504040204" pitchFamily="34" charset="-120"/>
            </a:endParaRPr>
          </a:p>
          <a:p>
            <a:pPr algn="ctr"/>
            <a:r>
              <a:rPr lang="zh-TW" altLang="en-US" sz="2400" b="1" dirty="0">
                <a:solidFill>
                  <a:schemeClr val="lt1"/>
                </a:solidFill>
                <a:latin typeface="微軟正黑體" panose="020B0604030504040204" pitchFamily="34" charset="-120"/>
                <a:ea typeface="微軟正黑體" panose="020B0604030504040204" pitchFamily="34" charset="-120"/>
              </a:rPr>
              <a:t>業務流程</a:t>
            </a:r>
          </a:p>
        </p:txBody>
      </p:sp>
      <p:sp>
        <p:nvSpPr>
          <p:cNvPr id="29" name="矩形 28">
            <a:extLst>
              <a:ext uri="{FF2B5EF4-FFF2-40B4-BE49-F238E27FC236}">
                <a16:creationId xmlns:a16="http://schemas.microsoft.com/office/drawing/2014/main" xmlns="" id="{7B8D45B0-400D-4C57-8B02-18E975AC6F88}"/>
              </a:ext>
            </a:extLst>
          </p:cNvPr>
          <p:cNvSpPr/>
          <p:nvPr/>
        </p:nvSpPr>
        <p:spPr>
          <a:xfrm>
            <a:off x="3589866" y="69586"/>
            <a:ext cx="597899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§9—</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主管機關監督機制</a:t>
            </a:r>
            <a:endParaRPr lang="zh-TW" altLang="en-US" sz="2800" b="1" u="wavyHeavy" dirty="0">
              <a:latin typeface="微軟正黑體" panose="020B0604030504040204" pitchFamily="34" charset="-120"/>
              <a:ea typeface="微軟正黑體" panose="020B0604030504040204" pitchFamily="34" charset="-120"/>
            </a:endParaRPr>
          </a:p>
        </p:txBody>
      </p:sp>
      <p:sp>
        <p:nvSpPr>
          <p:cNvPr id="30" name="文字方塊 29">
            <a:extLst>
              <a:ext uri="{FF2B5EF4-FFF2-40B4-BE49-F238E27FC236}">
                <a16:creationId xmlns:a16="http://schemas.microsoft.com/office/drawing/2014/main" xmlns="" id="{8AC0B024-D7FE-4930-AB78-86AD58685E20}"/>
              </a:ext>
            </a:extLst>
          </p:cNvPr>
          <p:cNvSpPr txBox="1"/>
          <p:nvPr/>
        </p:nvSpPr>
        <p:spPr>
          <a:xfrm>
            <a:off x="4995704" y="5604503"/>
            <a:ext cx="1863662" cy="461665"/>
          </a:xfrm>
          <a:prstGeom prst="rect">
            <a:avLst/>
          </a:prstGeom>
          <a:noFill/>
        </p:spPr>
        <p:txBody>
          <a:bodyPr wrap="square" rtlCol="0">
            <a:spAutoFit/>
          </a:bodyPr>
          <a:lstStyle/>
          <a:p>
            <a:pPr algn="ctr"/>
            <a:r>
              <a:rPr lang="zh-TW" altLang="en-US" sz="2400" b="1" dirty="0">
                <a:solidFill>
                  <a:schemeClr val="lt1"/>
                </a:solidFill>
                <a:latin typeface="微軟正黑體" panose="020B0604030504040204" pitchFamily="34" charset="-120"/>
                <a:ea typeface="微軟正黑體" panose="020B0604030504040204" pitchFamily="34" charset="-120"/>
              </a:rPr>
              <a:t>資訊化</a:t>
            </a:r>
          </a:p>
        </p:txBody>
      </p:sp>
      <p:sp>
        <p:nvSpPr>
          <p:cNvPr id="31" name="文字方塊 30">
            <a:extLst>
              <a:ext uri="{FF2B5EF4-FFF2-40B4-BE49-F238E27FC236}">
                <a16:creationId xmlns:a16="http://schemas.microsoft.com/office/drawing/2014/main" xmlns="" id="{D9D2275D-9B1F-498A-90A4-CC8AC615E3D9}"/>
              </a:ext>
            </a:extLst>
          </p:cNvPr>
          <p:cNvSpPr txBox="1"/>
          <p:nvPr/>
        </p:nvSpPr>
        <p:spPr>
          <a:xfrm>
            <a:off x="6833047" y="5588312"/>
            <a:ext cx="1863662" cy="461665"/>
          </a:xfrm>
          <a:prstGeom prst="rect">
            <a:avLst/>
          </a:prstGeom>
          <a:noFill/>
        </p:spPr>
        <p:txBody>
          <a:bodyPr wrap="square" rtlCol="0">
            <a:spAutoFit/>
          </a:bodyPr>
          <a:lstStyle/>
          <a:p>
            <a:pPr algn="ctr"/>
            <a:r>
              <a:rPr lang="zh-TW" altLang="en-US" sz="2400" b="1" dirty="0">
                <a:solidFill>
                  <a:schemeClr val="lt1"/>
                </a:solidFill>
                <a:latin typeface="微軟正黑體" panose="020B0604030504040204" pitchFamily="34" charset="-120"/>
                <a:ea typeface="微軟正黑體" panose="020B0604030504040204" pitchFamily="34" charset="-120"/>
              </a:rPr>
              <a:t>委外化</a:t>
            </a:r>
          </a:p>
        </p:txBody>
      </p:sp>
    </p:spTree>
    <p:extLst>
      <p:ext uri="{BB962C8B-B14F-4D97-AF65-F5344CB8AC3E}">
        <p14:creationId xmlns:p14="http://schemas.microsoft.com/office/powerpoint/2010/main" xmlns="" val="367600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22" presetClass="entr" presetSubtype="8" fill="hold" grpId="0" nodeType="after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wipe(left)">
                                      <p:cBhvr>
                                        <p:cTn id="10" dur="500"/>
                                        <p:tgtEl>
                                          <p:spTgt spid="14"/>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left)">
                                      <p:cBhvr>
                                        <p:cTn id="13" dur="500"/>
                                        <p:tgtEl>
                                          <p:spTgt spid="15"/>
                                        </p:tgtEl>
                                      </p:cBhvr>
                                    </p:animEffect>
                                  </p:childTnLst>
                                </p:cTn>
                              </p:par>
                            </p:childTnLst>
                          </p:cTn>
                        </p:par>
                        <p:par>
                          <p:cTn id="14" fill="hold">
                            <p:stCondLst>
                              <p:cond delay="500"/>
                            </p:stCondLst>
                            <p:childTnLst>
                              <p:par>
                                <p:cTn id="15" presetID="22" presetClass="entr" presetSubtype="8"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(21)</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27</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90857" y="5889223"/>
            <a:ext cx="714768" cy="714768"/>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76550" y="730660"/>
            <a:ext cx="8942313" cy="4886370"/>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lgn="just">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主管機關應定期檢討所屬機關（構）勤休制度之妥適性，檢討之時間或範圍有無限制？</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各主管機關對於所屬人員工時監督、調降目標及辦理流程應如何執行，考量各機關（構）業務特性不一態樣多元，且涉及勤（業）務檢討、勤務編排與人力調配等，</a:t>
            </a:r>
            <a:r>
              <a:rPr lang="zh-TW" altLang="en-US" sz="2400" b="1" dirty="0">
                <a:solidFill>
                  <a:srgbClr val="FF0000"/>
                </a:solidFill>
                <a:latin typeface="微軟正黑體" panose="020B0604030504040204" pitchFamily="34" charset="-120"/>
                <a:ea typeface="微軟正黑體" panose="020B0604030504040204" pitchFamily="34" charset="-120"/>
              </a:rPr>
              <a:t>宜由各主管機關自行設定檢討指標及期程，較符合實際</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各主管機關可透過檢視、統計所屬各機關（構）人員之每月加班時數，並加以分析檢討，如遇特定機關（構）或特定人員加班時數異常之情形，應瞭解原因，協助所屬機關（構）透過非必要勤務之檢討、業務流程簡化、資訊化或委外化等方式，研議工時調降規劃，並瞭解其改善狀況。</a:t>
            </a:r>
            <a:endParaRPr lang="en-US" altLang="zh-TW" sz="2400" dirty="0">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44960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§9</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 —實務案例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(1)</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3602329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24">
                                            <p:txEl>
                                              <p:pRg st="1" end="1"/>
                                            </p:txEl>
                                          </p:spTgt>
                                        </p:tgtEl>
                                        <p:attrNameLst>
                                          <p:attrName>style.visibility</p:attrName>
                                        </p:attrNameLst>
                                      </p:cBhvr>
                                      <p:to>
                                        <p:strVal val="visible"/>
                                      </p:to>
                                    </p:set>
                                    <p:animEffect transition="in" filter="blinds(horizontal)">
                                      <p:cBhvr>
                                        <p:cTn id="10" dur="500"/>
                                        <p:tgtEl>
                                          <p:spTgt spid="2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24">
                                            <p:txEl>
                                              <p:pRg st="2" end="2"/>
                                            </p:txEl>
                                          </p:spTgt>
                                        </p:tgtEl>
                                        <p:attrNameLst>
                                          <p:attrName>style.visibility</p:attrName>
                                        </p:attrNameLst>
                                      </p:cBhvr>
                                      <p:to>
                                        <p:strVal val="visible"/>
                                      </p:to>
                                    </p:set>
                                    <p:animEffect transition="in" filter="blinds(horizontal)">
                                      <p:cBhvr>
                                        <p:cTn id="15" dur="500"/>
                                        <p:tgtEl>
                                          <p:spTgt spid="24">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24">
                                            <p:txEl>
                                              <p:pRg st="3" end="3"/>
                                            </p:txEl>
                                          </p:spTgt>
                                        </p:tgtEl>
                                        <p:attrNameLst>
                                          <p:attrName>style.visibility</p:attrName>
                                        </p:attrNameLst>
                                      </p:cBhvr>
                                      <p:to>
                                        <p:strVal val="visible"/>
                                      </p:to>
                                    </p:set>
                                    <p:animEffect transition="in" filter="blinds(horizontal)">
                                      <p:cBhvr>
                                        <p:cTn id="20" dur="500"/>
                                        <p:tgtEl>
                                          <p:spTgt spid="2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(22)</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28</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317232" y="5715598"/>
            <a:ext cx="888393" cy="888393"/>
          </a:xfrm>
          <a:prstGeom prst="rect">
            <a:avLst/>
          </a:prstGeom>
        </p:spPr>
      </p:pic>
      <p:sp>
        <p:nvSpPr>
          <p:cNvPr id="24" name="Rectangle 3">
            <a:extLst>
              <a:ext uri="{FF2B5EF4-FFF2-40B4-BE49-F238E27FC236}">
                <a16:creationId xmlns:a16="http://schemas.microsoft.com/office/drawing/2014/main" xmlns="" id="{14AE3D0C-F88B-4799-9ED7-3D56FD306453}"/>
              </a:ext>
            </a:extLst>
          </p:cNvPr>
          <p:cNvSpPr txBox="1">
            <a:spLocks noChangeArrowheads="1"/>
          </p:cNvSpPr>
          <p:nvPr/>
        </p:nvSpPr>
        <p:spPr>
          <a:xfrm>
            <a:off x="576551" y="1142402"/>
            <a:ext cx="8629074" cy="4886370"/>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lgn="just">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startAt="3"/>
              <a:defRPr/>
            </a:pPr>
            <a:r>
              <a:rPr lang="zh-TW" altLang="en-US" sz="2400" dirty="0">
                <a:latin typeface="微軟正黑體" panose="020B0604030504040204" pitchFamily="34" charset="-120"/>
                <a:ea typeface="微軟正黑體" panose="020B0604030504040204" pitchFamily="34" charset="-120"/>
              </a:rPr>
              <a:t>另服勤辦法第</a:t>
            </a:r>
            <a:r>
              <a:rPr lang="en-US" altLang="zh-TW" sz="2400" dirty="0">
                <a:latin typeface="微軟正黑體" panose="020B0604030504040204" pitchFamily="34" charset="-120"/>
                <a:ea typeface="微軟正黑體" panose="020B0604030504040204" pitchFamily="34" charset="-120"/>
              </a:rPr>
              <a:t>4</a:t>
            </a:r>
            <a:r>
              <a:rPr lang="zh-TW" altLang="en-US" sz="2400" dirty="0">
                <a:latin typeface="微軟正黑體" panose="020B0604030504040204" pitchFamily="34" charset="-120"/>
                <a:ea typeface="微軟正黑體" panose="020B0604030504040204" pitchFamily="34" charset="-120"/>
              </a:rPr>
              <a:t>條亦有規範，各機關（構）延長辦公時數（加班）之例外情形應報備查或同意，</a:t>
            </a:r>
            <a:r>
              <a:rPr lang="zh-TW" altLang="en-US" sz="2400" b="1" dirty="0">
                <a:solidFill>
                  <a:srgbClr val="FF0000"/>
                </a:solidFill>
                <a:latin typeface="微軟正黑體" panose="020B0604030504040204" pitchFamily="34" charset="-120"/>
                <a:ea typeface="微軟正黑體" panose="020B0604030504040204" pitchFamily="34" charset="-120"/>
              </a:rPr>
              <a:t>主管機關如對所屬機關（構）陳報案件認有不妥，應即時給予改善之建議，並持續關注改善情形</a:t>
            </a:r>
            <a:r>
              <a:rPr lang="zh-TW" altLang="en-US" sz="2400" dirty="0">
                <a:latin typeface="微軟正黑體" panose="020B0604030504040204" pitchFamily="34" charset="-120"/>
                <a:ea typeface="微軟正黑體" panose="020B0604030504040204" pitchFamily="34" charset="-120"/>
              </a:rPr>
              <a:t>。另亦可經由首長信箱、辦理座談會、說明會等方式，瞭解所屬機關（構）基層同仁對勤休制度之改善建議，透過多元管道向各級主管人員加強宣導，加班指派宜考量其急迫性或必要性，以維護同仁健康權為前提，覈實指派加班，並建立妥適且及時之補休機制。</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startAt="3"/>
              <a:defRPr/>
            </a:pPr>
            <a:r>
              <a:rPr lang="zh-TW" altLang="en-US" sz="2400" dirty="0">
                <a:latin typeface="微軟正黑體" panose="020B0604030504040204" pitchFamily="34" charset="-120"/>
                <a:ea typeface="微軟正黑體" panose="020B0604030504040204" pitchFamily="34" charset="-120"/>
              </a:rPr>
              <a:t>上開檢討分析、事後追蹤執行情形與相關作為，可按月、按季或每半年</a:t>
            </a:r>
            <a:r>
              <a:rPr lang="zh-TW" altLang="en-US" sz="2400" b="1" dirty="0">
                <a:solidFill>
                  <a:srgbClr val="FF0000"/>
                </a:solidFill>
                <a:latin typeface="微軟正黑體" panose="020B0604030504040204" pitchFamily="34" charset="-120"/>
                <a:ea typeface="微軟正黑體" panose="020B0604030504040204" pitchFamily="34" charset="-120"/>
              </a:rPr>
              <a:t>定期簽報機關首長瞭解</a:t>
            </a:r>
            <a:r>
              <a:rPr lang="zh-TW" altLang="en-US" sz="2400" dirty="0">
                <a:latin typeface="微軟正黑體" panose="020B0604030504040204" pitchFamily="34" charset="-120"/>
                <a:ea typeface="微軟正黑體" panose="020B0604030504040204" pitchFamily="34" charset="-120"/>
              </a:rPr>
              <a:t>。</a:t>
            </a:r>
            <a:endParaRPr lang="en-US" altLang="zh-TW" sz="2400" dirty="0">
              <a:latin typeface="微軟正黑體" panose="020B0604030504040204" pitchFamily="34" charset="-120"/>
              <a:ea typeface="微軟正黑體" panose="020B0604030504040204" pitchFamily="34" charset="-120"/>
            </a:endParaRPr>
          </a:p>
        </p:txBody>
      </p:sp>
      <p:sp>
        <p:nvSpPr>
          <p:cNvPr id="10" name="矩形 9">
            <a:extLst>
              <a:ext uri="{FF2B5EF4-FFF2-40B4-BE49-F238E27FC236}">
                <a16:creationId xmlns:a16="http://schemas.microsoft.com/office/drawing/2014/main" xmlns="" id="{8C72D0DE-67C8-4707-9E5C-55E560D7B07B}"/>
              </a:ext>
            </a:extLst>
          </p:cNvPr>
          <p:cNvSpPr/>
          <p:nvPr/>
        </p:nvSpPr>
        <p:spPr>
          <a:xfrm>
            <a:off x="3589866" y="69586"/>
            <a:ext cx="445685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§9</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 —實務案例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(2)</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1582934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24">
                                            <p:txEl>
                                              <p:pRg st="0" end="0"/>
                                            </p:txEl>
                                          </p:spTgt>
                                        </p:tgtEl>
                                        <p:attrNameLst>
                                          <p:attrName>style.visibility</p:attrName>
                                        </p:attrNameLst>
                                      </p:cBhvr>
                                      <p:to>
                                        <p:strVal val="visible"/>
                                      </p:to>
                                    </p:set>
                                    <p:animEffect transition="in" filter="blinds(horizontal)">
                                      <p:cBhvr>
                                        <p:cTn id="7" dur="500"/>
                                        <p:tgtEl>
                                          <p:spTgt spid="2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4">
                                            <p:txEl>
                                              <p:pRg st="1" end="1"/>
                                            </p:txEl>
                                          </p:spTgt>
                                        </p:tgtEl>
                                        <p:attrNameLst>
                                          <p:attrName>style.visibility</p:attrName>
                                        </p:attrNameLst>
                                      </p:cBhvr>
                                      <p:to>
                                        <p:strVal val="visible"/>
                                      </p:to>
                                    </p:set>
                                    <p:animEffect transition="in" filter="blinds(horizontal)">
                                      <p:cBhvr>
                                        <p:cTn id="12" dur="500"/>
                                        <p:tgtEl>
                                          <p:spTgt spid="2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24">
                                            <p:txEl>
                                              <p:pRg st="2" end="2"/>
                                            </p:txEl>
                                          </p:spTgt>
                                        </p:tgtEl>
                                        <p:attrNameLst>
                                          <p:attrName>style.visibility</p:attrName>
                                        </p:attrNameLst>
                                      </p:cBhvr>
                                      <p:to>
                                        <p:strVal val="visible"/>
                                      </p:to>
                                    </p:set>
                                    <p:animEffect transition="in" filter="blinds(horizontal)">
                                      <p:cBhvr>
                                        <p:cTn id="17" dur="500"/>
                                        <p:tgtEl>
                                          <p:spTgt spid="2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(23)</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29</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90857" y="5889223"/>
            <a:ext cx="714768" cy="714768"/>
          </a:xfrm>
          <a:prstGeom prst="rect">
            <a:avLst/>
          </a:prstGeom>
        </p:spPr>
      </p:pic>
      <p:sp>
        <p:nvSpPr>
          <p:cNvPr id="10" name="矩形 9">
            <a:extLst>
              <a:ext uri="{FF2B5EF4-FFF2-40B4-BE49-F238E27FC236}">
                <a16:creationId xmlns:a16="http://schemas.microsoft.com/office/drawing/2014/main" xmlns="" id="{8C72D0DE-67C8-4707-9E5C-55E560D7B07B}"/>
              </a:ext>
            </a:extLst>
          </p:cNvPr>
          <p:cNvSpPr/>
          <p:nvPr/>
        </p:nvSpPr>
        <p:spPr>
          <a:xfrm>
            <a:off x="3589866" y="69586"/>
            <a:ext cx="395021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其他實務案例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1(1)</a:t>
            </a:r>
            <a:endParaRPr lang="zh-TW" altLang="en-US" sz="2800" b="1" u="wavyHeavy" dirty="0">
              <a:latin typeface="微軟正黑體" panose="020B0604030504040204" pitchFamily="34" charset="-120"/>
              <a:ea typeface="微軟正黑體" panose="020B0604030504040204" pitchFamily="34" charset="-120"/>
            </a:endParaRPr>
          </a:p>
        </p:txBody>
      </p:sp>
      <p:sp>
        <p:nvSpPr>
          <p:cNvPr id="11" name="Rectangle 3">
            <a:extLst>
              <a:ext uri="{FF2B5EF4-FFF2-40B4-BE49-F238E27FC236}">
                <a16:creationId xmlns:a16="http://schemas.microsoft.com/office/drawing/2014/main" xmlns="" id="{1183DADC-327A-471B-8FCF-AA2D4CC3029D}"/>
              </a:ext>
            </a:extLst>
          </p:cNvPr>
          <p:cNvSpPr txBox="1">
            <a:spLocks noChangeArrowheads="1"/>
          </p:cNvSpPr>
          <p:nvPr/>
        </p:nvSpPr>
        <p:spPr>
          <a:xfrm>
            <a:off x="589613" y="1027617"/>
            <a:ext cx="8737267" cy="512250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公務員每月加班時數因調任等因素跨越</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機關，惟前後</a:t>
            </a:r>
            <a:r>
              <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機關對加班餘數併計之試辦情形不一致時，應如何處理？</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60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經各機關核定之</a:t>
            </a:r>
            <a:r>
              <a:rPr lang="zh-TW" altLang="en-US" sz="2400" b="1" dirty="0">
                <a:solidFill>
                  <a:srgbClr val="FF0000"/>
                </a:solidFill>
                <a:latin typeface="微軟正黑體" panose="020B0604030504040204" pitchFamily="34" charset="-120"/>
                <a:ea typeface="微軟正黑體" panose="020B0604030504040204" pitchFamily="34" charset="-120"/>
              </a:rPr>
              <a:t>加班時數（含餘數）應納入每月辦公時數上限計算，跨機關亦同</a:t>
            </a:r>
            <a:r>
              <a:rPr lang="zh-TW" altLang="en-US" sz="2400" dirty="0">
                <a:latin typeface="微軟正黑體" panose="020B0604030504040204" pitchFamily="34" charset="-120"/>
                <a:ea typeface="微軟正黑體" panose="020B0604030504040204" pitchFamily="34" charset="-120"/>
              </a:rPr>
              <a:t>。至是否辦理加班餘數併計，涉及補償以「時」計之問題，則由各機關本權責卓處。</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60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因加班餘數併計目前尚處試辦階段，係由各主管機關自行評估所屬機關是否試辦，惟因前、後機關對加班餘數之處理情形不一，衍生之「加班時數」上限計算及「加班補償」核給問題，舉例說明如下：</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16832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blinds(horizontal)">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blinds(horizontal)">
                                      <p:cBhvr>
                                        <p:cTn id="15" dur="500"/>
                                        <p:tgtEl>
                                          <p:spTgt spid="1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blinds(horizontal)">
                                      <p:cBhvr>
                                        <p:cTn id="20"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5">
            <a:extLst>
              <a:ext uri="{FF2B5EF4-FFF2-40B4-BE49-F238E27FC236}">
                <a16:creationId xmlns:a16="http://schemas.microsoft.com/office/drawing/2014/main" xmlns="" id="{51EE2BE2-40F7-4E70-91E8-15D64F2F8996}"/>
              </a:ext>
            </a:extLst>
          </p:cNvPr>
          <p:cNvSpPr txBox="1"/>
          <p:nvPr/>
        </p:nvSpPr>
        <p:spPr>
          <a:xfrm>
            <a:off x="547440" y="3052937"/>
            <a:ext cx="8897236" cy="813681"/>
          </a:xfrm>
          <a:prstGeom prst="rect">
            <a:avLst/>
          </a:prstGeom>
          <a:noFill/>
          <a:effectLst/>
        </p:spPr>
        <p:txBody>
          <a:bodyPr wrap="square" lIns="74294" tIns="37146" rIns="74294" bIns="37146" rtlCol="0">
            <a:spAutoFit/>
          </a:bodyPr>
          <a:lstStyle/>
          <a:p>
            <a:pPr algn="ctr"/>
            <a:r>
              <a:rPr lang="zh-TW" altLang="en-US" sz="4800" b="1" dirty="0">
                <a:solidFill>
                  <a:srgbClr val="FF8989"/>
                </a:solidFill>
                <a:latin typeface="微軟正黑體" panose="020B0604030504040204" pitchFamily="34" charset="-120"/>
                <a:ea typeface="微軟正黑體" panose="020B0604030504040204" pitchFamily="34" charset="-120"/>
              </a:rPr>
              <a:t>一、服勤辦法訂定背景</a:t>
            </a:r>
            <a:endParaRPr lang="en-US" altLang="zh-TW" sz="4800" b="1" dirty="0">
              <a:solidFill>
                <a:srgbClr val="FF8989"/>
              </a:solidFill>
              <a:latin typeface="微軟正黑體" panose="020B0604030504040204" pitchFamily="34" charset="-120"/>
              <a:ea typeface="微軟正黑體" panose="020B0604030504040204" pitchFamily="34" charset="-120"/>
            </a:endParaRPr>
          </a:p>
        </p:txBody>
      </p:sp>
      <p:sp>
        <p:nvSpPr>
          <p:cNvPr id="3" name="流程圖: 人工輸入 2">
            <a:extLst>
              <a:ext uri="{FF2B5EF4-FFF2-40B4-BE49-F238E27FC236}">
                <a16:creationId xmlns:a16="http://schemas.microsoft.com/office/drawing/2014/main" xmlns="" id="{041FF075-979B-4E45-BA0D-357BCC484FE8}"/>
              </a:ext>
            </a:extLst>
          </p:cNvPr>
          <p:cNvSpPr/>
          <p:nvPr/>
        </p:nvSpPr>
        <p:spPr>
          <a:xfrm rot="10800000">
            <a:off x="1" y="0"/>
            <a:ext cx="9906001" cy="60497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grpSp>
        <p:nvGrpSpPr>
          <p:cNvPr id="21" name="群組 20">
            <a:extLst>
              <a:ext uri="{FF2B5EF4-FFF2-40B4-BE49-F238E27FC236}">
                <a16:creationId xmlns:a16="http://schemas.microsoft.com/office/drawing/2014/main" xmlns="" id="{3862B4B9-20E2-471A-ABAB-F58AFA4EEF2F}"/>
              </a:ext>
            </a:extLst>
          </p:cNvPr>
          <p:cNvGrpSpPr/>
          <p:nvPr/>
        </p:nvGrpSpPr>
        <p:grpSpPr>
          <a:xfrm>
            <a:off x="580763" y="873830"/>
            <a:ext cx="1949008" cy="613741"/>
            <a:chOff x="1198051" y="1233600"/>
            <a:chExt cx="2398779" cy="755373"/>
          </a:xfrm>
        </p:grpSpPr>
        <p:sp>
          <p:nvSpPr>
            <p:cNvPr id="12" name="Oval 8">
              <a:extLst>
                <a:ext uri="{FF2B5EF4-FFF2-40B4-BE49-F238E27FC236}">
                  <a16:creationId xmlns:a16="http://schemas.microsoft.com/office/drawing/2014/main" xmlns="" id="{6135776C-7DF7-422A-92E9-C3AAC4381062}"/>
                </a:ext>
              </a:extLst>
            </p:cNvPr>
            <p:cNvSpPr/>
            <p:nvPr/>
          </p:nvSpPr>
          <p:spPr>
            <a:xfrm>
              <a:off x="1198051"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5" name="圖形 14" descr="業績成長">
              <a:extLst>
                <a:ext uri="{FF2B5EF4-FFF2-40B4-BE49-F238E27FC236}">
                  <a16:creationId xmlns:a16="http://schemas.microsoft.com/office/drawing/2014/main" xmlns="" id="{7A89203A-7E5C-4D5C-8066-8A50EA4F3F72}"/>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298736" y="1306310"/>
              <a:ext cx="651596" cy="652084"/>
            </a:xfrm>
            <a:prstGeom prst="rect">
              <a:avLst/>
            </a:prstGeom>
          </p:spPr>
        </p:pic>
        <p:grpSp>
          <p:nvGrpSpPr>
            <p:cNvPr id="20" name="群組 19">
              <a:extLst>
                <a:ext uri="{FF2B5EF4-FFF2-40B4-BE49-F238E27FC236}">
                  <a16:creationId xmlns:a16="http://schemas.microsoft.com/office/drawing/2014/main" xmlns="" id="{3F2E40C8-77ED-4493-91B6-3D60AFC84055}"/>
                </a:ext>
              </a:extLst>
            </p:cNvPr>
            <p:cNvGrpSpPr/>
            <p:nvPr/>
          </p:nvGrpSpPr>
          <p:grpSpPr>
            <a:xfrm>
              <a:off x="2852799" y="1235138"/>
              <a:ext cx="744031" cy="744588"/>
              <a:chOff x="2044708" y="1244385"/>
              <a:chExt cx="744031" cy="744588"/>
            </a:xfrm>
          </p:grpSpPr>
          <p:sp>
            <p:nvSpPr>
              <p:cNvPr id="14" name="Oval 24">
                <a:extLst>
                  <a:ext uri="{FF2B5EF4-FFF2-40B4-BE49-F238E27FC236}">
                    <a16:creationId xmlns:a16="http://schemas.microsoft.com/office/drawing/2014/main" xmlns="" id="{69354450-8E04-4734-A495-824B04B3E5B9}"/>
                  </a:ext>
                </a:extLst>
              </p:cNvPr>
              <p:cNvSpPr/>
              <p:nvPr/>
            </p:nvSpPr>
            <p:spPr>
              <a:xfrm>
                <a:off x="204470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6" name="圖形 15" descr="頭顱中有齒輪">
                <a:extLst>
                  <a:ext uri="{FF2B5EF4-FFF2-40B4-BE49-F238E27FC236}">
                    <a16:creationId xmlns:a16="http://schemas.microsoft.com/office/drawing/2014/main" xmlns="" id="{6F69858A-6CEC-4086-AFD6-E20C2F957853}"/>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20643" y="1313131"/>
                <a:ext cx="651596" cy="652084"/>
              </a:xfrm>
              <a:prstGeom prst="rect">
                <a:avLst/>
              </a:prstGeom>
            </p:spPr>
          </p:pic>
        </p:grpSp>
        <p:grpSp>
          <p:nvGrpSpPr>
            <p:cNvPr id="19" name="群組 18">
              <a:extLst>
                <a:ext uri="{FF2B5EF4-FFF2-40B4-BE49-F238E27FC236}">
                  <a16:creationId xmlns:a16="http://schemas.microsoft.com/office/drawing/2014/main" xmlns="" id="{788F838F-A9C1-4752-B658-3667CA93A83B}"/>
                </a:ext>
              </a:extLst>
            </p:cNvPr>
            <p:cNvGrpSpPr/>
            <p:nvPr/>
          </p:nvGrpSpPr>
          <p:grpSpPr>
            <a:xfrm>
              <a:off x="2033680" y="1233600"/>
              <a:ext cx="744031" cy="744588"/>
              <a:chOff x="2882598" y="1244385"/>
              <a:chExt cx="744031" cy="744588"/>
            </a:xfrm>
          </p:grpSpPr>
          <p:sp>
            <p:nvSpPr>
              <p:cNvPr id="13" name="Oval 23">
                <a:extLst>
                  <a:ext uri="{FF2B5EF4-FFF2-40B4-BE49-F238E27FC236}">
                    <a16:creationId xmlns:a16="http://schemas.microsoft.com/office/drawing/2014/main" xmlns="" id="{9A0AE0DE-35FB-4CD4-A447-4249B38EFB49}"/>
                  </a:ext>
                </a:extLst>
              </p:cNvPr>
              <p:cNvSpPr/>
              <p:nvPr/>
            </p:nvSpPr>
            <p:spPr>
              <a:xfrm>
                <a:off x="288259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7" name="圖形 16" descr="握手">
                <a:extLst>
                  <a:ext uri="{FF2B5EF4-FFF2-40B4-BE49-F238E27FC236}">
                    <a16:creationId xmlns:a16="http://schemas.microsoft.com/office/drawing/2014/main" xmlns="" id="{F0A89929-8E28-4ECD-9C62-B480AE5CEAF2}"/>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928815" y="1322299"/>
                <a:ext cx="651596" cy="652084"/>
              </a:xfrm>
              <a:prstGeom prst="rect">
                <a:avLst/>
              </a:prstGeom>
            </p:spPr>
          </p:pic>
        </p:grpSp>
      </p:grpSp>
      <p:sp>
        <p:nvSpPr>
          <p:cNvPr id="23" name="流程圖: 抽選 22">
            <a:extLst>
              <a:ext uri="{FF2B5EF4-FFF2-40B4-BE49-F238E27FC236}">
                <a16:creationId xmlns:a16="http://schemas.microsoft.com/office/drawing/2014/main" xmlns="" id="{D6CD6087-9524-4702-905F-FAE03A7DF986}"/>
              </a:ext>
            </a:extLst>
          </p:cNvPr>
          <p:cNvSpPr/>
          <p:nvPr/>
        </p:nvSpPr>
        <p:spPr>
          <a:xfrm rot="5400000">
            <a:off x="-28593" y="28593"/>
            <a:ext cx="1218719" cy="1161533"/>
          </a:xfrm>
          <a:prstGeom prst="flowChartExtra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p>
        </p:txBody>
      </p:sp>
      <p:pic>
        <p:nvPicPr>
          <p:cNvPr id="27" name="Picture 2" descr="行政院人事行政總處">
            <a:extLst>
              <a:ext uri="{FF2B5EF4-FFF2-40B4-BE49-F238E27FC236}">
                <a16:creationId xmlns:a16="http://schemas.microsoft.com/office/drawing/2014/main" xmlns="" id="{46B7F153-DD2E-4031-9DD7-0225AC9D55E2}"/>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2657" y="137198"/>
            <a:ext cx="2450577" cy="36561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矩形 1">
            <a:extLst>
              <a:ext uri="{FF2B5EF4-FFF2-40B4-BE49-F238E27FC236}">
                <a16:creationId xmlns:a16="http://schemas.microsoft.com/office/drawing/2014/main" xmlns="" id="{322D4E12-03F8-420F-92E1-F9C63B9CEF37}"/>
              </a:ext>
            </a:extLst>
          </p:cNvPr>
          <p:cNvSpPr/>
          <p:nvPr/>
        </p:nvSpPr>
        <p:spPr>
          <a:xfrm>
            <a:off x="0" y="6570483"/>
            <a:ext cx="9906001" cy="300637"/>
          </a:xfrm>
          <a:prstGeom prst="re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a:p>
        </p:txBody>
      </p:sp>
      <p:sp>
        <p:nvSpPr>
          <p:cNvPr id="5" name="文字方塊 4">
            <a:extLst>
              <a:ext uri="{FF2B5EF4-FFF2-40B4-BE49-F238E27FC236}">
                <a16:creationId xmlns:a16="http://schemas.microsoft.com/office/drawing/2014/main" xmlns="" id="{037F8FB5-B5FB-1EAA-C0C1-C30CE97B5DF5}"/>
              </a:ext>
            </a:extLst>
          </p:cNvPr>
          <p:cNvSpPr txBox="1"/>
          <p:nvPr/>
        </p:nvSpPr>
        <p:spPr>
          <a:xfrm>
            <a:off x="4996058" y="6321573"/>
            <a:ext cx="4949016" cy="276999"/>
          </a:xfrm>
          <a:prstGeom prst="rect">
            <a:avLst/>
          </a:prstGeom>
          <a:noFill/>
        </p:spPr>
        <p:txBody>
          <a:bodyPr wrap="square" rtlCol="0">
            <a:spAutoFit/>
          </a:bodyPr>
          <a:lstStyle/>
          <a:p>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本講義部分模板及</a:t>
            </a:r>
            <a:r>
              <a:rPr lang="en-US" altLang="zh-TW" sz="1200" dirty="0">
                <a:solidFill>
                  <a:schemeClr val="bg1">
                    <a:lumMod val="75000"/>
                  </a:schemeClr>
                </a:solidFill>
                <a:latin typeface="微軟正黑體" panose="020B0604030504040204" pitchFamily="34" charset="-120"/>
                <a:ea typeface="微軟正黑體" panose="020B0604030504040204" pitchFamily="34" charset="-120"/>
              </a:rPr>
              <a:t>icon</a:t>
            </a:r>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來源為商業簡報網等網站，且非使用於商業用途</a:t>
            </a:r>
          </a:p>
        </p:txBody>
      </p:sp>
      <p:sp>
        <p:nvSpPr>
          <p:cNvPr id="4" name="投影片編號版面配置區 3">
            <a:extLst>
              <a:ext uri="{FF2B5EF4-FFF2-40B4-BE49-F238E27FC236}">
                <a16:creationId xmlns:a16="http://schemas.microsoft.com/office/drawing/2014/main" xmlns="" id="{82428EA5-03DE-41EB-A68A-27EA3842D1AF}"/>
              </a:ext>
            </a:extLst>
          </p:cNvPr>
          <p:cNvSpPr>
            <a:spLocks noGrp="1"/>
          </p:cNvSpPr>
          <p:nvPr>
            <p:ph type="sldNum" sz="quarter" idx="12"/>
          </p:nvPr>
        </p:nvSpPr>
        <p:spPr>
          <a:xfrm>
            <a:off x="7470566" y="6570483"/>
            <a:ext cx="2228850" cy="365125"/>
          </a:xfrm>
        </p:spPr>
        <p:txBody>
          <a:bodyPr/>
          <a:lstStyle/>
          <a:p>
            <a:fld id="{48639338-DA58-4C5A-94BB-99DE858384EA}" type="slidenum">
              <a:rPr lang="zh-TW" altLang="en-US" smtClean="0"/>
              <a:pPr/>
              <a:t>3</a:t>
            </a:fld>
            <a:endParaRPr lang="zh-TW" altLang="en-US" dirty="0"/>
          </a:p>
        </p:txBody>
      </p:sp>
    </p:spTree>
    <p:extLst>
      <p:ext uri="{BB962C8B-B14F-4D97-AF65-F5344CB8AC3E}">
        <p14:creationId xmlns:p14="http://schemas.microsoft.com/office/powerpoint/2010/main" xmlns="" val="34844771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(24)</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30</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90857" y="5889223"/>
            <a:ext cx="714768" cy="714768"/>
          </a:xfrm>
          <a:prstGeom prst="rect">
            <a:avLst/>
          </a:prstGeom>
        </p:spPr>
      </p:pic>
      <p:sp>
        <p:nvSpPr>
          <p:cNvPr id="10" name="矩形 9">
            <a:extLst>
              <a:ext uri="{FF2B5EF4-FFF2-40B4-BE49-F238E27FC236}">
                <a16:creationId xmlns:a16="http://schemas.microsoft.com/office/drawing/2014/main" xmlns="" id="{8C72D0DE-67C8-4707-9E5C-55E560D7B07B}"/>
              </a:ext>
            </a:extLst>
          </p:cNvPr>
          <p:cNvSpPr/>
          <p:nvPr/>
        </p:nvSpPr>
        <p:spPr>
          <a:xfrm>
            <a:off x="3589866" y="69586"/>
            <a:ext cx="395021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其他實務案例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1(2)</a:t>
            </a:r>
            <a:endParaRPr lang="zh-TW" altLang="en-US" sz="2800" b="1" u="wavyHeavy" dirty="0">
              <a:latin typeface="微軟正黑體" panose="020B0604030504040204" pitchFamily="34" charset="-120"/>
              <a:ea typeface="微軟正黑體" panose="020B0604030504040204" pitchFamily="34" charset="-120"/>
            </a:endParaRPr>
          </a:p>
        </p:txBody>
      </p:sp>
      <p:sp>
        <p:nvSpPr>
          <p:cNvPr id="11" name="Rectangle 3">
            <a:extLst>
              <a:ext uri="{FF2B5EF4-FFF2-40B4-BE49-F238E27FC236}">
                <a16:creationId xmlns:a16="http://schemas.microsoft.com/office/drawing/2014/main" xmlns="" id="{1183DADC-327A-471B-8FCF-AA2D4CC3029D}"/>
              </a:ext>
            </a:extLst>
          </p:cNvPr>
          <p:cNvSpPr txBox="1">
            <a:spLocks noChangeArrowheads="1"/>
          </p:cNvSpPr>
          <p:nvPr/>
        </p:nvSpPr>
        <p:spPr>
          <a:xfrm>
            <a:off x="483526" y="742673"/>
            <a:ext cx="8942313" cy="5609613"/>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arenR"/>
              <a:defRPr/>
            </a:pPr>
            <a:r>
              <a:rPr lang="zh-TW" altLang="en-US" sz="2400" dirty="0">
                <a:latin typeface="微軟正黑體" panose="020B0604030504040204" pitchFamily="34" charset="-120"/>
                <a:ea typeface="微軟正黑體" panose="020B0604030504040204" pitchFamily="34" charset="-120"/>
              </a:rPr>
              <a:t>大明自</a:t>
            </a:r>
            <a:r>
              <a:rPr lang="zh-TW" altLang="en-US" sz="2400" u="sng" dirty="0">
                <a:solidFill>
                  <a:srgbClr val="FF0000"/>
                </a:solidFill>
                <a:latin typeface="微軟正黑體" panose="020B0604030504040204" pitchFamily="34" charset="-120"/>
                <a:ea typeface="微軟正黑體" panose="020B0604030504040204" pitchFamily="34" charset="-120"/>
              </a:rPr>
              <a:t>有</a:t>
            </a:r>
            <a:r>
              <a:rPr lang="zh-TW" altLang="en-US" sz="2400" dirty="0">
                <a:latin typeface="微軟正黑體" panose="020B0604030504040204" pitchFamily="34" charset="-120"/>
                <a:ea typeface="微軟正黑體" panose="020B0604030504040204" pitchFamily="34" charset="-120"/>
              </a:rPr>
              <a:t>實施加班餘數併計之</a:t>
            </a:r>
            <a:r>
              <a:rPr lang="en-US" altLang="zh-TW" sz="2400" dirty="0">
                <a:latin typeface="微軟正黑體" panose="020B0604030504040204" pitchFamily="34" charset="-120"/>
                <a:ea typeface="微軟正黑體" panose="020B0604030504040204" pitchFamily="34" charset="-120"/>
              </a:rPr>
              <a:t>A</a:t>
            </a:r>
            <a:r>
              <a:rPr lang="zh-TW" altLang="en-US" sz="2400" dirty="0">
                <a:latin typeface="微軟正黑體" panose="020B0604030504040204" pitchFamily="34" charset="-120"/>
                <a:ea typeface="微軟正黑體" panose="020B0604030504040204" pitchFamily="34" charset="-120"/>
              </a:rPr>
              <a:t>機關，調任至</a:t>
            </a:r>
            <a:r>
              <a:rPr lang="zh-TW" altLang="en-US" sz="2400" u="sng" dirty="0">
                <a:solidFill>
                  <a:srgbClr val="0070C0"/>
                </a:solidFill>
                <a:latin typeface="微軟正黑體" panose="020B0604030504040204" pitchFamily="34" charset="-120"/>
                <a:ea typeface="微軟正黑體" panose="020B0604030504040204" pitchFamily="34" charset="-120"/>
              </a:rPr>
              <a:t>無</a:t>
            </a:r>
            <a:r>
              <a:rPr lang="zh-TW" altLang="en-US" sz="2400" dirty="0">
                <a:latin typeface="微軟正黑體" panose="020B0604030504040204" pitchFamily="34" charset="-120"/>
                <a:ea typeface="微軟正黑體" panose="020B0604030504040204" pitchFamily="34" charset="-120"/>
              </a:rPr>
              <a:t>實施加班餘數併計之</a:t>
            </a:r>
            <a:r>
              <a:rPr lang="en-US" altLang="zh-TW" sz="2400" dirty="0">
                <a:latin typeface="微軟正黑體" panose="020B0604030504040204" pitchFamily="34" charset="-120"/>
                <a:ea typeface="微軟正黑體" panose="020B0604030504040204" pitchFamily="34" charset="-120"/>
              </a:rPr>
              <a:t>B</a:t>
            </a:r>
            <a:r>
              <a:rPr lang="zh-TW" altLang="en-US" sz="2400" dirty="0">
                <a:latin typeface="微軟正黑體" panose="020B0604030504040204" pitchFamily="34" charset="-120"/>
                <a:ea typeface="微軟正黑體" panose="020B0604030504040204" pitchFamily="34" charset="-120"/>
              </a:rPr>
              <a:t>機關：</a:t>
            </a:r>
            <a:endParaRPr lang="en-US" altLang="zh-TW" sz="2400" dirty="0">
              <a:latin typeface="微軟正黑體" panose="020B0604030504040204" pitchFamily="34" charset="-120"/>
              <a:ea typeface="微軟正黑體" panose="020B0604030504040204" pitchFamily="34" charset="-120"/>
            </a:endParaRPr>
          </a:p>
          <a:p>
            <a:pPr marL="719138" indent="-366713" algn="just">
              <a:lnSpc>
                <a:spcPct val="100000"/>
              </a:lnSpc>
              <a:spcBef>
                <a:spcPts val="0"/>
              </a:spcBef>
              <a:buSzPct val="100000"/>
              <a:buFont typeface="Wingdings" panose="05000000000000000000" pitchFamily="2" charset="2"/>
              <a:buChar char="Ø"/>
              <a:defRPr/>
            </a:pPr>
            <a:r>
              <a:rPr lang="zh-TW" altLang="en-US" sz="2400" dirty="0">
                <a:latin typeface="微軟正黑體" panose="020B0604030504040204" pitchFamily="34" charset="-120"/>
                <a:ea typeface="微軟正黑體" panose="020B0604030504040204" pitchFamily="34" charset="-120"/>
              </a:rPr>
              <a:t>大明調任當月前經</a:t>
            </a:r>
            <a:r>
              <a:rPr lang="en-US" altLang="zh-TW" sz="2400" dirty="0">
                <a:latin typeface="微軟正黑體" panose="020B0604030504040204" pitchFamily="34" charset="-120"/>
                <a:ea typeface="微軟正黑體" panose="020B0604030504040204" pitchFamily="34" charset="-120"/>
              </a:rPr>
              <a:t>A</a:t>
            </a:r>
            <a:r>
              <a:rPr lang="zh-TW" altLang="en-US" sz="2400" dirty="0">
                <a:latin typeface="微軟正黑體" panose="020B0604030504040204" pitchFamily="34" charset="-120"/>
                <a:ea typeface="微軟正黑體" panose="020B0604030504040204" pitchFamily="34" charset="-120"/>
              </a:rPr>
              <a:t>機關核定加班時數為</a:t>
            </a:r>
            <a:r>
              <a:rPr lang="en-US" altLang="zh-TW" sz="2400" dirty="0">
                <a:latin typeface="微軟正黑體" panose="020B0604030504040204" pitchFamily="34" charset="-120"/>
                <a:ea typeface="微軟正黑體" panose="020B0604030504040204" pitchFamily="34" charset="-120"/>
              </a:rPr>
              <a:t>18</a:t>
            </a:r>
            <a:r>
              <a:rPr lang="zh-TW" altLang="en-US" sz="2400" dirty="0">
                <a:latin typeface="微軟正黑體" panose="020B0604030504040204" pitchFamily="34" charset="-120"/>
                <a:ea typeface="微軟正黑體" panose="020B0604030504040204" pitchFamily="34" charset="-120"/>
              </a:rPr>
              <a:t>小時</a:t>
            </a:r>
            <a:r>
              <a:rPr lang="en-US" altLang="zh-TW" sz="2400" dirty="0">
                <a:latin typeface="微軟正黑體" panose="020B0604030504040204" pitchFamily="34" charset="-120"/>
                <a:ea typeface="微軟正黑體" panose="020B0604030504040204" pitchFamily="34" charset="-120"/>
              </a:rPr>
              <a:t>50</a:t>
            </a:r>
            <a:r>
              <a:rPr lang="zh-TW" altLang="en-US" sz="2400" dirty="0">
                <a:latin typeface="微軟正黑體" panose="020B0604030504040204" pitchFamily="34" charset="-120"/>
                <a:ea typeface="微軟正黑體" panose="020B0604030504040204" pitchFamily="34" charset="-120"/>
              </a:rPr>
              <a:t>分鐘，在</a:t>
            </a:r>
            <a:r>
              <a:rPr lang="en-US" altLang="zh-TW" sz="2400" dirty="0">
                <a:latin typeface="微軟正黑體" panose="020B0604030504040204" pitchFamily="34" charset="-120"/>
                <a:ea typeface="微軟正黑體" panose="020B0604030504040204" pitchFamily="34" charset="-120"/>
              </a:rPr>
              <a:t>B</a:t>
            </a:r>
            <a:r>
              <a:rPr lang="zh-TW" altLang="en-US" sz="2400" dirty="0">
                <a:latin typeface="微軟正黑體" panose="020B0604030504040204" pitchFamily="34" charset="-120"/>
                <a:ea typeface="微軟正黑體" panose="020B0604030504040204" pitchFamily="34" charset="-120"/>
              </a:rPr>
              <a:t>機關未實施加班餘數併計之情形下，其當月可再加班時數不得超過</a:t>
            </a:r>
            <a:r>
              <a:rPr lang="en-US" altLang="zh-TW" sz="2400" dirty="0">
                <a:latin typeface="微軟正黑體" panose="020B0604030504040204" pitchFamily="34" charset="-120"/>
                <a:ea typeface="微軟正黑體" panose="020B0604030504040204" pitchFamily="34" charset="-120"/>
              </a:rPr>
              <a:t>41</a:t>
            </a:r>
            <a:r>
              <a:rPr lang="zh-TW" altLang="en-US" sz="2400" dirty="0">
                <a:latin typeface="微軟正黑體" panose="020B0604030504040204" pitchFamily="34" charset="-120"/>
                <a:ea typeface="微軟正黑體" panose="020B0604030504040204" pitchFamily="34" charset="-120"/>
              </a:rPr>
              <a:t>小時。</a:t>
            </a:r>
            <a:endParaRPr lang="en-US" altLang="zh-TW" sz="2400" dirty="0">
              <a:latin typeface="微軟正黑體" panose="020B0604030504040204" pitchFamily="34" charset="-120"/>
              <a:ea typeface="微軟正黑體" panose="020B0604030504040204" pitchFamily="34" charset="-120"/>
            </a:endParaRPr>
          </a:p>
          <a:p>
            <a:pPr marL="719138" indent="-366713" algn="just">
              <a:lnSpc>
                <a:spcPct val="100000"/>
              </a:lnSpc>
              <a:spcBef>
                <a:spcPts val="0"/>
              </a:spcBef>
              <a:buSzPct val="100000"/>
              <a:buFont typeface="Wingdings" panose="05000000000000000000" pitchFamily="2" charset="2"/>
              <a:buChar char="Ø"/>
              <a:defRPr/>
            </a:pPr>
            <a:r>
              <a:rPr lang="zh-TW" altLang="en-US" sz="2400" dirty="0">
                <a:latin typeface="微軟正黑體" panose="020B0604030504040204" pitchFamily="34" charset="-120"/>
                <a:ea typeface="微軟正黑體" panose="020B0604030504040204" pitchFamily="34" charset="-120"/>
              </a:rPr>
              <a:t>另大明於</a:t>
            </a:r>
            <a:r>
              <a:rPr lang="en-US" altLang="zh-TW" sz="2400" dirty="0">
                <a:latin typeface="微軟正黑體" panose="020B0604030504040204" pitchFamily="34" charset="-120"/>
                <a:ea typeface="微軟正黑體" panose="020B0604030504040204" pitchFamily="34" charset="-120"/>
              </a:rPr>
              <a:t>A</a:t>
            </a:r>
            <a:r>
              <a:rPr lang="zh-TW" altLang="en-US" sz="2400" dirty="0">
                <a:latin typeface="微軟正黑體" panose="020B0604030504040204" pitchFamily="34" charset="-120"/>
                <a:ea typeface="微軟正黑體" panose="020B0604030504040204" pitchFamily="34" charset="-120"/>
              </a:rPr>
              <a:t>機關之加班餘數</a:t>
            </a:r>
            <a:r>
              <a:rPr lang="en-US" altLang="zh-TW" sz="2400" dirty="0">
                <a:latin typeface="微軟正黑體" panose="020B0604030504040204" pitchFamily="34" charset="-120"/>
                <a:ea typeface="微軟正黑體" panose="020B0604030504040204" pitchFamily="34" charset="-120"/>
              </a:rPr>
              <a:t>50</a:t>
            </a:r>
            <a:r>
              <a:rPr lang="zh-TW" altLang="en-US" sz="2400" dirty="0">
                <a:latin typeface="微軟正黑體" panose="020B0604030504040204" pitchFamily="34" charset="-120"/>
                <a:ea typeface="微軟正黑體" panose="020B0604030504040204" pitchFamily="34" charset="-120"/>
              </a:rPr>
              <a:t>分鐘，因</a:t>
            </a:r>
            <a:r>
              <a:rPr lang="en-US" altLang="zh-TW" sz="2400" dirty="0">
                <a:latin typeface="微軟正黑體" panose="020B0604030504040204" pitchFamily="34" charset="-120"/>
                <a:ea typeface="微軟正黑體" panose="020B0604030504040204" pitchFamily="34" charset="-120"/>
              </a:rPr>
              <a:t>B</a:t>
            </a:r>
            <a:r>
              <a:rPr lang="zh-TW" altLang="en-US" sz="2400" dirty="0">
                <a:latin typeface="微軟正黑體" panose="020B0604030504040204" pitchFamily="34" charset="-120"/>
                <a:ea typeface="微軟正黑體" panose="020B0604030504040204" pitchFamily="34" charset="-120"/>
              </a:rPr>
              <a:t>機關無實施加班餘數併計，則無加班補償規定之適用。</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600"/>
              </a:spcBef>
              <a:buSzPct val="100000"/>
              <a:buFont typeface="+mj-lt"/>
              <a:buAutoNum type="arabicParenR" startAt="2"/>
              <a:defRPr/>
            </a:pPr>
            <a:r>
              <a:rPr lang="zh-TW" altLang="en-US" sz="2400" dirty="0">
                <a:latin typeface="微軟正黑體" panose="020B0604030504040204" pitchFamily="34" charset="-120"/>
                <a:ea typeface="微軟正黑體" panose="020B0604030504040204" pitchFamily="34" charset="-120"/>
              </a:rPr>
              <a:t>小華自</a:t>
            </a:r>
            <a:r>
              <a:rPr lang="zh-TW" altLang="en-US" sz="2400" u="sng" dirty="0">
                <a:solidFill>
                  <a:srgbClr val="FF0000"/>
                </a:solidFill>
                <a:latin typeface="微軟正黑體" panose="020B0604030504040204" pitchFamily="34" charset="-120"/>
                <a:ea typeface="微軟正黑體" panose="020B0604030504040204" pitchFamily="34" charset="-120"/>
              </a:rPr>
              <a:t>有</a:t>
            </a:r>
            <a:r>
              <a:rPr lang="zh-TW" altLang="en-US" sz="2400" dirty="0">
                <a:latin typeface="微軟正黑體" panose="020B0604030504040204" pitchFamily="34" charset="-120"/>
                <a:ea typeface="微軟正黑體" panose="020B0604030504040204" pitchFamily="34" charset="-120"/>
              </a:rPr>
              <a:t>實施加班餘數併計之</a:t>
            </a:r>
            <a:r>
              <a:rPr lang="en-US" altLang="zh-TW" sz="2400" dirty="0">
                <a:latin typeface="微軟正黑體" panose="020B0604030504040204" pitchFamily="34" charset="-120"/>
                <a:ea typeface="微軟正黑體" panose="020B0604030504040204" pitchFamily="34" charset="-120"/>
              </a:rPr>
              <a:t>A</a:t>
            </a:r>
            <a:r>
              <a:rPr lang="zh-TW" altLang="en-US" sz="2400" dirty="0">
                <a:latin typeface="微軟正黑體" panose="020B0604030504040204" pitchFamily="34" charset="-120"/>
                <a:ea typeface="微軟正黑體" panose="020B0604030504040204" pitchFamily="34" charset="-120"/>
              </a:rPr>
              <a:t>機關，調任至</a:t>
            </a:r>
            <a:r>
              <a:rPr lang="zh-TW" altLang="en-US" sz="2400" u="sng" dirty="0">
                <a:solidFill>
                  <a:srgbClr val="FF0000"/>
                </a:solidFill>
                <a:latin typeface="微軟正黑體" panose="020B0604030504040204" pitchFamily="34" charset="-120"/>
                <a:ea typeface="微軟正黑體" panose="020B0604030504040204" pitchFamily="34" charset="-120"/>
              </a:rPr>
              <a:t>有</a:t>
            </a:r>
            <a:r>
              <a:rPr lang="zh-TW" altLang="en-US" sz="2400" dirty="0">
                <a:latin typeface="微軟正黑體" panose="020B0604030504040204" pitchFamily="34" charset="-120"/>
                <a:ea typeface="微軟正黑體" panose="020B0604030504040204" pitchFamily="34" charset="-120"/>
              </a:rPr>
              <a:t>實施加班餘數併計之</a:t>
            </a:r>
            <a:r>
              <a:rPr lang="en-US" altLang="zh-TW" sz="2400" dirty="0">
                <a:latin typeface="微軟正黑體" panose="020B0604030504040204" pitchFamily="34" charset="-120"/>
                <a:ea typeface="微軟正黑體" panose="020B0604030504040204" pitchFamily="34" charset="-120"/>
              </a:rPr>
              <a:t>C</a:t>
            </a:r>
            <a:r>
              <a:rPr lang="zh-TW" altLang="en-US" sz="2400" dirty="0">
                <a:latin typeface="微軟正黑體" panose="020B0604030504040204" pitchFamily="34" charset="-120"/>
                <a:ea typeface="微軟正黑體" panose="020B0604030504040204" pitchFamily="34" charset="-120"/>
              </a:rPr>
              <a:t>機關：</a:t>
            </a:r>
            <a:endParaRPr lang="en-US" altLang="zh-TW" sz="2400" dirty="0">
              <a:latin typeface="微軟正黑體" panose="020B0604030504040204" pitchFamily="34" charset="-120"/>
              <a:ea typeface="微軟正黑體" panose="020B0604030504040204" pitchFamily="34" charset="-120"/>
            </a:endParaRPr>
          </a:p>
          <a:p>
            <a:pPr marL="719138" indent="-352425" algn="just">
              <a:lnSpc>
                <a:spcPct val="100000"/>
              </a:lnSpc>
              <a:spcBef>
                <a:spcPts val="0"/>
              </a:spcBef>
              <a:buSzPct val="100000"/>
              <a:buFont typeface="Wingdings" panose="05000000000000000000" pitchFamily="2" charset="2"/>
              <a:buChar char="Ø"/>
              <a:defRPr/>
            </a:pPr>
            <a:r>
              <a:rPr lang="zh-TW" altLang="en-US" sz="2400" dirty="0">
                <a:latin typeface="微軟正黑體" panose="020B0604030504040204" pitchFamily="34" charset="-120"/>
                <a:ea typeface="微軟正黑體" panose="020B0604030504040204" pitchFamily="34" charset="-120"/>
              </a:rPr>
              <a:t>小華調任當月前經</a:t>
            </a:r>
            <a:r>
              <a:rPr lang="en-US" altLang="zh-TW" sz="2400" dirty="0">
                <a:latin typeface="微軟正黑體" panose="020B0604030504040204" pitchFamily="34" charset="-120"/>
                <a:ea typeface="微軟正黑體" panose="020B0604030504040204" pitchFamily="34" charset="-120"/>
              </a:rPr>
              <a:t>A</a:t>
            </a:r>
            <a:r>
              <a:rPr lang="zh-TW" altLang="en-US" sz="2400" dirty="0">
                <a:latin typeface="微軟正黑體" panose="020B0604030504040204" pitchFamily="34" charset="-120"/>
                <a:ea typeface="微軟正黑體" panose="020B0604030504040204" pitchFamily="34" charset="-120"/>
              </a:rPr>
              <a:t>機關核定之加班時數為</a:t>
            </a:r>
            <a:r>
              <a:rPr lang="en-US" altLang="zh-TW" sz="2400" dirty="0">
                <a:latin typeface="微軟正黑體" panose="020B0604030504040204" pitchFamily="34" charset="-120"/>
                <a:ea typeface="微軟正黑體" panose="020B0604030504040204" pitchFamily="34" charset="-120"/>
              </a:rPr>
              <a:t>18</a:t>
            </a:r>
            <a:r>
              <a:rPr lang="zh-TW" altLang="en-US" sz="2400" dirty="0">
                <a:latin typeface="微軟正黑體" panose="020B0604030504040204" pitchFamily="34" charset="-120"/>
                <a:ea typeface="微軟正黑體" panose="020B0604030504040204" pitchFamily="34" charset="-120"/>
              </a:rPr>
              <a:t>小時</a:t>
            </a:r>
            <a:r>
              <a:rPr lang="en-US" altLang="zh-TW" sz="2400" dirty="0">
                <a:latin typeface="微軟正黑體" panose="020B0604030504040204" pitchFamily="34" charset="-120"/>
                <a:ea typeface="微軟正黑體" panose="020B0604030504040204" pitchFamily="34" charset="-120"/>
              </a:rPr>
              <a:t>50</a:t>
            </a:r>
            <a:r>
              <a:rPr lang="zh-TW" altLang="en-US" sz="2400" dirty="0">
                <a:latin typeface="微軟正黑體" panose="020B0604030504040204" pitchFamily="34" charset="-120"/>
                <a:ea typeface="微軟正黑體" panose="020B0604030504040204" pitchFamily="34" charset="-120"/>
              </a:rPr>
              <a:t>分鐘，在</a:t>
            </a:r>
            <a:r>
              <a:rPr lang="en-US" altLang="zh-TW" sz="2400" dirty="0">
                <a:latin typeface="微軟正黑體" panose="020B0604030504040204" pitchFamily="34" charset="-120"/>
                <a:ea typeface="微軟正黑體" panose="020B0604030504040204" pitchFamily="34" charset="-120"/>
              </a:rPr>
              <a:t>C</a:t>
            </a:r>
            <a:r>
              <a:rPr lang="zh-TW" altLang="en-US" sz="2400" dirty="0">
                <a:latin typeface="微軟正黑體" panose="020B0604030504040204" pitchFamily="34" charset="-120"/>
                <a:ea typeface="微軟正黑體" panose="020B0604030504040204" pitchFamily="34" charset="-120"/>
              </a:rPr>
              <a:t>機關當月可再加班時數不得超過</a:t>
            </a:r>
            <a:r>
              <a:rPr lang="en-US" altLang="zh-TW" sz="2400" dirty="0">
                <a:latin typeface="微軟正黑體" panose="020B0604030504040204" pitchFamily="34" charset="-120"/>
                <a:ea typeface="微軟正黑體" panose="020B0604030504040204" pitchFamily="34" charset="-120"/>
              </a:rPr>
              <a:t>41</a:t>
            </a:r>
            <a:r>
              <a:rPr lang="zh-TW" altLang="en-US" sz="2400" dirty="0">
                <a:latin typeface="微軟正黑體" panose="020B0604030504040204" pitchFamily="34" charset="-120"/>
                <a:ea typeface="微軟正黑體" panose="020B0604030504040204" pitchFamily="34" charset="-120"/>
              </a:rPr>
              <a:t>小時</a:t>
            </a:r>
            <a:r>
              <a:rPr lang="en-US" altLang="zh-TW" sz="2400" dirty="0">
                <a:latin typeface="微軟正黑體" panose="020B0604030504040204" pitchFamily="34" charset="-120"/>
                <a:ea typeface="微軟正黑體" panose="020B0604030504040204" pitchFamily="34" charset="-120"/>
              </a:rPr>
              <a:t>10</a:t>
            </a:r>
            <a:r>
              <a:rPr lang="zh-TW" altLang="en-US" sz="2400" dirty="0">
                <a:latin typeface="微軟正黑體" panose="020B0604030504040204" pitchFamily="34" charset="-120"/>
                <a:ea typeface="微軟正黑體" panose="020B0604030504040204" pitchFamily="34" charset="-120"/>
              </a:rPr>
              <a:t>分鐘。</a:t>
            </a:r>
            <a:endParaRPr lang="en-US" altLang="zh-TW" sz="2400" dirty="0">
              <a:latin typeface="微軟正黑體" panose="020B0604030504040204" pitchFamily="34" charset="-120"/>
              <a:ea typeface="微軟正黑體" panose="020B0604030504040204" pitchFamily="34" charset="-120"/>
            </a:endParaRPr>
          </a:p>
          <a:p>
            <a:pPr marL="719138" indent="-352425" algn="just">
              <a:lnSpc>
                <a:spcPct val="100000"/>
              </a:lnSpc>
              <a:spcBef>
                <a:spcPts val="0"/>
              </a:spcBef>
              <a:buSzPct val="100000"/>
              <a:buFont typeface="Wingdings" panose="05000000000000000000" pitchFamily="2" charset="2"/>
              <a:buChar char="Ø"/>
              <a:defRPr/>
            </a:pPr>
            <a:r>
              <a:rPr lang="zh-TW" altLang="en-US" sz="2400" dirty="0">
                <a:latin typeface="微軟正黑體" panose="020B0604030504040204" pitchFamily="34" charset="-120"/>
                <a:ea typeface="微軟正黑體" panose="020B0604030504040204" pitchFamily="34" charset="-120"/>
              </a:rPr>
              <a:t>另小華於</a:t>
            </a:r>
            <a:r>
              <a:rPr lang="en-US" altLang="zh-TW" sz="2400" dirty="0">
                <a:latin typeface="微軟正黑體" panose="020B0604030504040204" pitchFamily="34" charset="-120"/>
                <a:ea typeface="微軟正黑體" panose="020B0604030504040204" pitchFamily="34" charset="-120"/>
              </a:rPr>
              <a:t>A</a:t>
            </a:r>
            <a:r>
              <a:rPr lang="zh-TW" altLang="en-US" sz="2400" dirty="0">
                <a:latin typeface="微軟正黑體" panose="020B0604030504040204" pitchFamily="34" charset="-120"/>
                <a:ea typeface="微軟正黑體" panose="020B0604030504040204" pitchFamily="34" charset="-120"/>
              </a:rPr>
              <a:t>機關之加班餘數</a:t>
            </a:r>
            <a:r>
              <a:rPr lang="en-US" altLang="zh-TW" sz="2400" dirty="0">
                <a:latin typeface="微軟正黑體" panose="020B0604030504040204" pitchFamily="34" charset="-120"/>
                <a:ea typeface="微軟正黑體" panose="020B0604030504040204" pitchFamily="34" charset="-120"/>
              </a:rPr>
              <a:t>50</a:t>
            </a:r>
            <a:r>
              <a:rPr lang="zh-TW" altLang="en-US" sz="2400" dirty="0">
                <a:latin typeface="微軟正黑體" panose="020B0604030504040204" pitchFamily="34" charset="-120"/>
                <a:ea typeface="微軟正黑體" panose="020B0604030504040204" pitchFamily="34" charset="-120"/>
              </a:rPr>
              <a:t>分鐘，若經</a:t>
            </a:r>
            <a:r>
              <a:rPr lang="en-US" altLang="zh-TW" sz="2400" dirty="0">
                <a:latin typeface="微軟正黑體" panose="020B0604030504040204" pitchFamily="34" charset="-120"/>
                <a:ea typeface="微軟正黑體" panose="020B0604030504040204" pitchFamily="34" charset="-120"/>
              </a:rPr>
              <a:t>C</a:t>
            </a:r>
            <a:r>
              <a:rPr lang="zh-TW" altLang="en-US" sz="2400" dirty="0">
                <a:latin typeface="微軟正黑體" panose="020B0604030504040204" pitchFamily="34" charset="-120"/>
                <a:ea typeface="微軟正黑體" panose="020B0604030504040204" pitchFamily="34" charset="-120"/>
              </a:rPr>
              <a:t>機關採計並按月結算併計為</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小時後，即有加班補償規定之適用。</a:t>
            </a:r>
            <a:endParaRPr lang="en-US" altLang="zh-TW" sz="2400" dirty="0">
              <a:latin typeface="微軟正黑體" panose="020B0604030504040204" pitchFamily="34" charset="-120"/>
              <a:ea typeface="微軟正黑體" panose="020B0604030504040204" pitchFamily="34" charset="-120"/>
            </a:endParaRPr>
          </a:p>
          <a:p>
            <a:pPr marL="0" indent="0" algn="just">
              <a:lnSpc>
                <a:spcPct val="100000"/>
              </a:lnSpc>
              <a:spcBef>
                <a:spcPts val="0"/>
              </a:spcBef>
              <a:buSzPct val="100000"/>
              <a:buNone/>
              <a:defRPr/>
            </a:pP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6236901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blinds(horizontal)">
                                      <p:cBhvr>
                                        <p:cTn id="12" dur="500"/>
                                        <p:tgtEl>
                                          <p:spTgt spid="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
                                            <p:txEl>
                                              <p:pRg st="2" end="2"/>
                                            </p:txEl>
                                          </p:spTgt>
                                        </p:tgtEl>
                                        <p:attrNameLst>
                                          <p:attrName>style.visibility</p:attrName>
                                        </p:attrNameLst>
                                      </p:cBhvr>
                                      <p:to>
                                        <p:strVal val="visible"/>
                                      </p:to>
                                    </p:set>
                                    <p:animEffect transition="in" filter="blinds(horizontal)">
                                      <p:cBhvr>
                                        <p:cTn id="17" dur="500"/>
                                        <p:tgtEl>
                                          <p:spTgt spid="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
                                            <p:txEl>
                                              <p:pRg st="3" end="3"/>
                                            </p:txEl>
                                          </p:spTgt>
                                        </p:tgtEl>
                                        <p:attrNameLst>
                                          <p:attrName>style.visibility</p:attrName>
                                        </p:attrNameLst>
                                      </p:cBhvr>
                                      <p:to>
                                        <p:strVal val="visible"/>
                                      </p:to>
                                    </p:set>
                                    <p:animEffect transition="in" filter="blinds(horizontal)">
                                      <p:cBhvr>
                                        <p:cTn id="22" dur="500"/>
                                        <p:tgtEl>
                                          <p:spTgt spid="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11">
                                            <p:txEl>
                                              <p:pRg st="4" end="4"/>
                                            </p:txEl>
                                          </p:spTgt>
                                        </p:tgtEl>
                                        <p:attrNameLst>
                                          <p:attrName>style.visibility</p:attrName>
                                        </p:attrNameLst>
                                      </p:cBhvr>
                                      <p:to>
                                        <p:strVal val="visible"/>
                                      </p:to>
                                    </p:set>
                                    <p:animEffect transition="in" filter="blinds(horizontal)">
                                      <p:cBhvr>
                                        <p:cTn id="27" dur="500"/>
                                        <p:tgtEl>
                                          <p:spTgt spid="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0" nodeType="clickEffect">
                                  <p:stCondLst>
                                    <p:cond delay="0"/>
                                  </p:stCondLst>
                                  <p:childTnLst>
                                    <p:set>
                                      <p:cBhvr>
                                        <p:cTn id="31" dur="1" fill="hold">
                                          <p:stCondLst>
                                            <p:cond delay="0"/>
                                          </p:stCondLst>
                                        </p:cTn>
                                        <p:tgtEl>
                                          <p:spTgt spid="11">
                                            <p:txEl>
                                              <p:pRg st="5" end="5"/>
                                            </p:txEl>
                                          </p:spTgt>
                                        </p:tgtEl>
                                        <p:attrNameLst>
                                          <p:attrName>style.visibility</p:attrName>
                                        </p:attrNameLst>
                                      </p:cBhvr>
                                      <p:to>
                                        <p:strVal val="visible"/>
                                      </p:to>
                                    </p:set>
                                    <p:animEffect transition="in" filter="blinds(horizontal)">
                                      <p:cBhvr>
                                        <p:cTn id="32" dur="500"/>
                                        <p:tgtEl>
                                          <p:spTgt spid="11">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0" nodeType="clickEffect">
                                  <p:stCondLst>
                                    <p:cond delay="0"/>
                                  </p:stCondLst>
                                  <p:childTnLst>
                                    <p:set>
                                      <p:cBhvr>
                                        <p:cTn id="36" dur="1" fill="hold">
                                          <p:stCondLst>
                                            <p:cond delay="0"/>
                                          </p:stCondLst>
                                        </p:cTn>
                                        <p:tgtEl>
                                          <p:spTgt spid="11">
                                            <p:txEl>
                                              <p:pRg st="6" end="6"/>
                                            </p:txEl>
                                          </p:spTgt>
                                        </p:tgtEl>
                                        <p:attrNameLst>
                                          <p:attrName>style.visibility</p:attrName>
                                        </p:attrNameLst>
                                      </p:cBhvr>
                                      <p:to>
                                        <p:strVal val="visible"/>
                                      </p:to>
                                    </p:set>
                                    <p:animEffect transition="in" filter="blinds(horizontal)">
                                      <p:cBhvr>
                                        <p:cTn id="37" dur="500"/>
                                        <p:tgtEl>
                                          <p:spTgt spid="1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(25)</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31</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601619" y="5967348"/>
            <a:ext cx="714768" cy="714768"/>
          </a:xfrm>
          <a:prstGeom prst="rect">
            <a:avLst/>
          </a:prstGeom>
        </p:spPr>
      </p:pic>
      <p:sp>
        <p:nvSpPr>
          <p:cNvPr id="10" name="矩形 9">
            <a:extLst>
              <a:ext uri="{FF2B5EF4-FFF2-40B4-BE49-F238E27FC236}">
                <a16:creationId xmlns:a16="http://schemas.microsoft.com/office/drawing/2014/main" xmlns="" id="{8C72D0DE-67C8-4707-9E5C-55E560D7B07B}"/>
              </a:ext>
            </a:extLst>
          </p:cNvPr>
          <p:cNvSpPr/>
          <p:nvPr/>
        </p:nvSpPr>
        <p:spPr>
          <a:xfrm>
            <a:off x="3589866" y="69586"/>
            <a:ext cx="395021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其他實務案例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2</a:t>
            </a:r>
            <a:endParaRPr lang="zh-TW" altLang="en-US" sz="2800" b="1" u="wavyHeavy" dirty="0">
              <a:latin typeface="微軟正黑體" panose="020B0604030504040204" pitchFamily="34" charset="-120"/>
              <a:ea typeface="微軟正黑體" panose="020B0604030504040204" pitchFamily="34" charset="-120"/>
            </a:endParaRPr>
          </a:p>
        </p:txBody>
      </p:sp>
      <p:sp>
        <p:nvSpPr>
          <p:cNvPr id="11" name="Rectangle 3">
            <a:extLst>
              <a:ext uri="{FF2B5EF4-FFF2-40B4-BE49-F238E27FC236}">
                <a16:creationId xmlns:a16="http://schemas.microsoft.com/office/drawing/2014/main" xmlns="" id="{1183DADC-327A-471B-8FCF-AA2D4CC3029D}"/>
              </a:ext>
            </a:extLst>
          </p:cNvPr>
          <p:cNvSpPr txBox="1">
            <a:spLocks noChangeArrowheads="1"/>
          </p:cNvSpPr>
          <p:nvPr/>
        </p:nvSpPr>
        <p:spPr>
          <a:xfrm>
            <a:off x="589613" y="1027616"/>
            <a:ext cx="8737267" cy="5346281"/>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公務人員值機（如持公務手機）是否屬加班時數？</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60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各機關</a:t>
            </a:r>
            <a:r>
              <a:rPr lang="zh-TW" altLang="en-US" sz="2400" b="1" dirty="0">
                <a:solidFill>
                  <a:srgbClr val="FF0000"/>
                </a:solidFill>
                <a:latin typeface="微軟正黑體" panose="020B0604030504040204" pitchFamily="34" charset="-120"/>
                <a:ea typeface="微軟正黑體" panose="020B0604030504040204" pitchFamily="34" charset="-120"/>
              </a:rPr>
              <a:t>服勤態樣多元不一，值機是否屬加班範圍，應由各主管機關依其勤務態樣，就實際服勤情形加以判斷</a:t>
            </a:r>
            <a:r>
              <a:rPr lang="zh-TW" altLang="en-US" sz="2400" dirty="0">
                <a:latin typeface="微軟正黑體" panose="020B0604030504040204" pitchFamily="34" charset="-120"/>
                <a:ea typeface="微軟正黑體" panose="020B0604030504040204" pitchFamily="34" charset="-120"/>
              </a:rPr>
              <a:t>。惟如經審認符合保障法第</a:t>
            </a:r>
            <a:r>
              <a:rPr lang="en-US" altLang="zh-TW" sz="2400" dirty="0">
                <a:latin typeface="微軟正黑體" panose="020B0604030504040204" pitchFamily="34" charset="-120"/>
                <a:ea typeface="微軟正黑體" panose="020B0604030504040204" pitchFamily="34" charset="-120"/>
              </a:rPr>
              <a:t>23</a:t>
            </a:r>
            <a:r>
              <a:rPr lang="zh-TW" altLang="en-US" sz="2400" dirty="0">
                <a:latin typeface="微軟正黑體" panose="020B0604030504040204" pitchFamily="34" charset="-120"/>
                <a:ea typeface="微軟正黑體" panose="020B0604030504040204" pitchFamily="34" charset="-120"/>
              </a:rPr>
              <a:t>條所定「經指派」、「於法定辦公時數以外」及「執行職務」之加班要件，即須依該法規定，計入工時；又該延長辦公時數上限，自應依服務法第</a:t>
            </a:r>
            <a:r>
              <a:rPr lang="en-US" altLang="zh-TW" sz="2400" dirty="0">
                <a:latin typeface="微軟正黑體" panose="020B0604030504040204" pitchFamily="34" charset="-120"/>
                <a:ea typeface="微軟正黑體" panose="020B0604030504040204" pitchFamily="34" charset="-120"/>
              </a:rPr>
              <a:t>12</a:t>
            </a:r>
            <a:r>
              <a:rPr lang="zh-TW" altLang="en-US" sz="2400" dirty="0">
                <a:latin typeface="微軟正黑體" panose="020B0604030504040204" pitchFamily="34" charset="-120"/>
                <a:ea typeface="微軟正黑體" panose="020B0604030504040204" pitchFamily="34" charset="-120"/>
              </a:rPr>
              <a:t>條及服勤辦法等相關規定辦理。</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60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又依參酌國外學說及我國部分法院實務見解，依勞務高低程度將工作時間區分為「實際從事工作」、「備勤」、「待命」、「候傳」及「休息」等</a:t>
            </a:r>
            <a:r>
              <a:rPr lang="en-US" altLang="zh-TW" sz="2400" dirty="0">
                <a:latin typeface="微軟正黑體" panose="020B0604030504040204" pitchFamily="34" charset="-120"/>
                <a:ea typeface="微軟正黑體" panose="020B0604030504040204" pitchFamily="34" charset="-120"/>
              </a:rPr>
              <a:t>5</a:t>
            </a:r>
            <a:r>
              <a:rPr lang="zh-TW" altLang="en-US" sz="2400" dirty="0">
                <a:latin typeface="微軟正黑體" panose="020B0604030504040204" pitchFamily="34" charset="-120"/>
                <a:ea typeface="微軟正黑體" panose="020B0604030504040204" pitchFamily="34" charset="-120"/>
              </a:rPr>
              <a:t>種類型，可供實務作業參考，惟是否屬加班之情形，仍應由各機關就同仁執行職務之事實，本權責審認之。</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2584101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blinds(horizontal)">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blinds(horizontal)">
                                      <p:cBhvr>
                                        <p:cTn id="15" dur="500"/>
                                        <p:tgtEl>
                                          <p:spTgt spid="1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blinds(horizontal)">
                                      <p:cBhvr>
                                        <p:cTn id="20"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(26)</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32</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90857" y="5889223"/>
            <a:ext cx="714768" cy="714768"/>
          </a:xfrm>
          <a:prstGeom prst="rect">
            <a:avLst/>
          </a:prstGeom>
        </p:spPr>
      </p:pic>
      <p:sp>
        <p:nvSpPr>
          <p:cNvPr id="10" name="矩形 9">
            <a:extLst>
              <a:ext uri="{FF2B5EF4-FFF2-40B4-BE49-F238E27FC236}">
                <a16:creationId xmlns:a16="http://schemas.microsoft.com/office/drawing/2014/main" xmlns="" id="{8C72D0DE-67C8-4707-9E5C-55E560D7B07B}"/>
              </a:ext>
            </a:extLst>
          </p:cNvPr>
          <p:cNvSpPr/>
          <p:nvPr/>
        </p:nvSpPr>
        <p:spPr>
          <a:xfrm>
            <a:off x="3589866" y="69586"/>
            <a:ext cx="395021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其他實務案例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3</a:t>
            </a:r>
            <a:endParaRPr lang="zh-TW" altLang="en-US" sz="2800" b="1" u="wavyHeavy" dirty="0">
              <a:latin typeface="微軟正黑體" panose="020B0604030504040204" pitchFamily="34" charset="-120"/>
              <a:ea typeface="微軟正黑體" panose="020B0604030504040204" pitchFamily="34" charset="-120"/>
            </a:endParaRPr>
          </a:p>
        </p:txBody>
      </p:sp>
      <p:sp>
        <p:nvSpPr>
          <p:cNvPr id="11" name="Rectangle 3">
            <a:extLst>
              <a:ext uri="{FF2B5EF4-FFF2-40B4-BE49-F238E27FC236}">
                <a16:creationId xmlns:a16="http://schemas.microsoft.com/office/drawing/2014/main" xmlns="" id="{1183DADC-327A-471B-8FCF-AA2D4CC3029D}"/>
              </a:ext>
            </a:extLst>
          </p:cNvPr>
          <p:cNvSpPr txBox="1">
            <a:spLocks noChangeArrowheads="1"/>
          </p:cNvSpPr>
          <p:nvPr/>
        </p:nvSpPr>
        <p:spPr>
          <a:xfrm>
            <a:off x="589613" y="1027617"/>
            <a:ext cx="8942313" cy="5122506"/>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公務人員於休息日及放假日奉派（准）參加教育訓練，相關受訓時數是否要計入工作時數，並受服勤辦法工時規定所規範？</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803275" indent="-803275">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查行政院人事行政總處</a:t>
            </a:r>
            <a:r>
              <a:rPr lang="en-US" altLang="zh-TW" sz="2400" dirty="0">
                <a:latin typeface="微軟正黑體" panose="020B0604030504040204" pitchFamily="34" charset="-120"/>
                <a:ea typeface="微軟正黑體" panose="020B0604030504040204" pitchFamily="34" charset="-120"/>
              </a:rPr>
              <a:t>112</a:t>
            </a:r>
            <a:r>
              <a:rPr lang="zh-TW" altLang="en-US" sz="2400" dirty="0">
                <a:latin typeface="微軟正黑體" panose="020B0604030504040204" pitchFamily="34" charset="-120"/>
                <a:ea typeface="微軟正黑體" panose="020B0604030504040204" pitchFamily="34" charset="-120"/>
              </a:rPr>
              <a:t>年</a:t>
            </a:r>
            <a:r>
              <a:rPr lang="en-US" altLang="zh-TW" sz="2400" dirty="0">
                <a:latin typeface="微軟正黑體" panose="020B0604030504040204" pitchFamily="34" charset="-120"/>
                <a:ea typeface="微軟正黑體" panose="020B0604030504040204" pitchFamily="34" charset="-120"/>
              </a:rPr>
              <a:t>9</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5</a:t>
            </a:r>
            <a:r>
              <a:rPr lang="zh-TW" altLang="en-US" sz="2400" dirty="0">
                <a:latin typeface="微軟正黑體" panose="020B0604030504040204" pitchFamily="34" charset="-120"/>
                <a:ea typeface="微軟正黑體" panose="020B0604030504040204" pitchFamily="34" charset="-120"/>
              </a:rPr>
              <a:t>日函說明略以，公務人員</a:t>
            </a:r>
            <a:r>
              <a:rPr lang="zh-TW" altLang="en-US" sz="2400" b="1" dirty="0">
                <a:solidFill>
                  <a:srgbClr val="FF0000"/>
                </a:solidFill>
                <a:latin typeface="微軟正黑體" panose="020B0604030504040204" pitchFamily="34" charset="-120"/>
                <a:ea typeface="微軟正黑體" panose="020B0604030504040204" pitchFamily="34" charset="-120"/>
              </a:rPr>
              <a:t>經機關指派</a:t>
            </a:r>
            <a:r>
              <a:rPr lang="zh-TW" altLang="en-US" sz="2400" dirty="0">
                <a:latin typeface="微軟正黑體" panose="020B0604030504040204" pitchFamily="34" charset="-120"/>
                <a:ea typeface="微軟正黑體" panose="020B0604030504040204" pitchFamily="34" charset="-120"/>
              </a:rPr>
              <a:t>於</a:t>
            </a:r>
            <a:r>
              <a:rPr lang="zh-TW" altLang="en-US" sz="2400" b="1" dirty="0">
                <a:solidFill>
                  <a:srgbClr val="FF0000"/>
                </a:solidFill>
                <a:latin typeface="微軟正黑體" panose="020B0604030504040204" pitchFamily="34" charset="-120"/>
                <a:ea typeface="微軟正黑體" panose="020B0604030504040204" pitchFamily="34" charset="-120"/>
              </a:rPr>
              <a:t>法定辦公時間以外執行職務</a:t>
            </a:r>
            <a:r>
              <a:rPr lang="zh-TW" altLang="en-US" sz="2400" dirty="0">
                <a:latin typeface="微軟正黑體" panose="020B0604030504040204" pitchFamily="34" charset="-120"/>
                <a:ea typeface="微軟正黑體" panose="020B0604030504040204" pitchFamily="34" charset="-120"/>
              </a:rPr>
              <a:t>者為加班，應依保障法第</a:t>
            </a:r>
            <a:r>
              <a:rPr lang="en-US" altLang="zh-TW" sz="2400" dirty="0">
                <a:latin typeface="微軟正黑體" panose="020B0604030504040204" pitchFamily="34" charset="-120"/>
                <a:ea typeface="微軟正黑體" panose="020B0604030504040204" pitchFamily="34" charset="-120"/>
              </a:rPr>
              <a:t>23</a:t>
            </a:r>
            <a:r>
              <a:rPr lang="zh-TW" altLang="en-US" sz="2400" dirty="0">
                <a:latin typeface="微軟正黑體" panose="020B0604030504040204" pitchFamily="34" charset="-120"/>
                <a:ea typeface="微軟正黑體" panose="020B0604030504040204" pitchFamily="34" charset="-120"/>
              </a:rPr>
              <a:t>條規定予以補償；至於公務人員所參加之活動、訓練或研習性質是否屬於執行職務，則宜由服務機關覈實認定辦理。</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如經審認非屬保障法第</a:t>
            </a:r>
            <a:r>
              <a:rPr lang="en-US" altLang="zh-TW" sz="2400" dirty="0">
                <a:latin typeface="微軟正黑體" panose="020B0604030504040204" pitchFamily="34" charset="-120"/>
                <a:ea typeface="微軟正黑體" panose="020B0604030504040204" pitchFamily="34" charset="-120"/>
              </a:rPr>
              <a:t>23</a:t>
            </a:r>
            <a:r>
              <a:rPr lang="zh-TW" altLang="en-US" sz="2400" dirty="0">
                <a:latin typeface="微軟正黑體" panose="020B0604030504040204" pitchFamily="34" charset="-120"/>
                <a:ea typeface="微軟正黑體" panose="020B0604030504040204" pitchFamily="34" charset="-120"/>
              </a:rPr>
              <a:t>條之執行職務，考量公務人員係奉派（准）於休息日及放假日參加，非自行前往，仍得由服務機關予以補休。（該補休性質應視為加班補休以外之「其他補休」）。</a:t>
            </a:r>
            <a:endParaRPr lang="en-US" altLang="zh-TW" sz="2400" dirty="0">
              <a:latin typeface="微軟正黑體" panose="020B0604030504040204" pitchFamily="34" charset="-120"/>
              <a:ea typeface="微軟正黑體" panose="020B0604030504040204" pitchFamily="34" charset="-120"/>
            </a:endParaRPr>
          </a:p>
          <a:p>
            <a:pPr marL="457200" indent="-457200" algn="just">
              <a:lnSpc>
                <a:spcPct val="100000"/>
              </a:lnSpc>
              <a:spcBef>
                <a:spcPts val="0"/>
              </a:spcBef>
              <a:buSzPct val="100000"/>
              <a:buFont typeface="+mj-lt"/>
              <a:buAutoNum type="arabicPeriod"/>
              <a:defRPr/>
            </a:pPr>
            <a:endParaRPr lang="en-US" altLang="zh-TW" sz="2400" dirty="0">
              <a:latin typeface="微軟正黑體" panose="020B0604030504040204" pitchFamily="34" charset="-120"/>
              <a:ea typeface="微軟正黑體" panose="020B0604030504040204" pitchFamily="34" charset="-120"/>
            </a:endParaRPr>
          </a:p>
        </p:txBody>
      </p:sp>
      <p:sp>
        <p:nvSpPr>
          <p:cNvPr id="12" name="文字方塊 11">
            <a:extLst>
              <a:ext uri="{FF2B5EF4-FFF2-40B4-BE49-F238E27FC236}">
                <a16:creationId xmlns:a16="http://schemas.microsoft.com/office/drawing/2014/main" xmlns="" id="{6A3D7E83-06B3-4117-8DD3-2ECE277CDE6D}"/>
              </a:ext>
            </a:extLst>
          </p:cNvPr>
          <p:cNvSpPr txBox="1"/>
          <p:nvPr/>
        </p:nvSpPr>
        <p:spPr>
          <a:xfrm>
            <a:off x="1047158" y="5877140"/>
            <a:ext cx="6986155" cy="646331"/>
          </a:xfrm>
          <a:prstGeom prst="rect">
            <a:avLst/>
          </a:prstGeom>
          <a:noFill/>
        </p:spPr>
        <p:txBody>
          <a:bodyPr wrap="square" rtlCol="0">
            <a:spAutoFit/>
          </a:bodyPr>
          <a:lstStyle/>
          <a:p>
            <a:pPr>
              <a:defRPr/>
            </a:pP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參考資料：</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0"/>
              </a:spcBef>
              <a:buSzPct val="100000"/>
              <a:defRPr/>
            </a:pPr>
            <a:r>
              <a:rPr lang="zh-TW" altLang="en-US" dirty="0">
                <a:latin typeface="微軟正黑體" panose="020B0604030504040204" pitchFamily="34" charset="-120"/>
                <a:ea typeface="微軟正黑體" panose="020B0604030504040204" pitchFamily="34" charset="-120"/>
              </a:rPr>
              <a:t>行政院人事行政總處</a:t>
            </a:r>
            <a:r>
              <a:rPr lang="en-US" altLang="zh-TW" dirty="0">
                <a:latin typeface="微軟正黑體" panose="020B0604030504040204" pitchFamily="34" charset="-120"/>
                <a:ea typeface="微軟正黑體" panose="020B0604030504040204" pitchFamily="34" charset="-120"/>
              </a:rPr>
              <a:t>112</a:t>
            </a:r>
            <a:r>
              <a:rPr lang="zh-TW" altLang="en-US" dirty="0">
                <a:latin typeface="微軟正黑體" panose="020B0604030504040204" pitchFamily="34" charset="-120"/>
                <a:ea typeface="微軟正黑體" panose="020B0604030504040204" pitchFamily="34" charset="-120"/>
              </a:rPr>
              <a:t>年</a:t>
            </a:r>
            <a:r>
              <a:rPr lang="en-US" altLang="zh-TW" dirty="0">
                <a:latin typeface="微軟正黑體" panose="020B0604030504040204" pitchFamily="34" charset="-120"/>
                <a:ea typeface="微軟正黑體" panose="020B0604030504040204" pitchFamily="34" charset="-120"/>
              </a:rPr>
              <a:t>9</a:t>
            </a:r>
            <a:r>
              <a:rPr lang="zh-TW" altLang="en-US" dirty="0">
                <a:latin typeface="微軟正黑體" panose="020B0604030504040204" pitchFamily="34" charset="-120"/>
                <a:ea typeface="微軟正黑體" panose="020B0604030504040204" pitchFamily="34" charset="-120"/>
              </a:rPr>
              <a:t>月</a:t>
            </a:r>
            <a:r>
              <a:rPr lang="en-US" altLang="zh-TW" dirty="0">
                <a:latin typeface="微軟正黑體" panose="020B0604030504040204" pitchFamily="34" charset="-120"/>
                <a:ea typeface="微軟正黑體" panose="020B0604030504040204" pitchFamily="34" charset="-120"/>
              </a:rPr>
              <a:t>5</a:t>
            </a:r>
            <a:r>
              <a:rPr lang="zh-TW" altLang="en-US" dirty="0">
                <a:latin typeface="微軟正黑體" panose="020B0604030504040204" pitchFamily="34" charset="-120"/>
                <a:ea typeface="微軟正黑體" panose="020B0604030504040204" pitchFamily="34" charset="-120"/>
              </a:rPr>
              <a:t>日總處培字第</a:t>
            </a:r>
            <a:r>
              <a:rPr lang="en-US" altLang="zh-TW" dirty="0">
                <a:latin typeface="微軟正黑體" panose="020B0604030504040204" pitchFamily="34" charset="-120"/>
                <a:ea typeface="微軟正黑體" panose="020B0604030504040204" pitchFamily="34" charset="-120"/>
              </a:rPr>
              <a:t>11230289053</a:t>
            </a:r>
            <a:r>
              <a:rPr lang="zh-TW" altLang="en-US" dirty="0">
                <a:latin typeface="微軟正黑體" panose="020B0604030504040204" pitchFamily="34" charset="-120"/>
                <a:ea typeface="微軟正黑體" panose="020B0604030504040204" pitchFamily="34" charset="-120"/>
              </a:rPr>
              <a:t>號函</a:t>
            </a:r>
          </a:p>
        </p:txBody>
      </p:sp>
    </p:spTree>
    <p:extLst>
      <p:ext uri="{BB962C8B-B14F-4D97-AF65-F5344CB8AC3E}">
        <p14:creationId xmlns:p14="http://schemas.microsoft.com/office/powerpoint/2010/main" xmlns="" val="3161548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linds(horizontal)">
                                      <p:cBhvr>
                                        <p:cTn id="7" dur="500"/>
                                        <p:tgtEl>
                                          <p:spTgt spid="11">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1">
                                            <p:txEl>
                                              <p:pRg st="1" end="1"/>
                                            </p:txEl>
                                          </p:spTgt>
                                        </p:tgtEl>
                                        <p:attrNameLst>
                                          <p:attrName>style.visibility</p:attrName>
                                        </p:attrNameLst>
                                      </p:cBhvr>
                                      <p:to>
                                        <p:strVal val="visible"/>
                                      </p:to>
                                    </p:set>
                                    <p:animEffect transition="in" filter="blinds(horizontal)">
                                      <p:cBhvr>
                                        <p:cTn id="10" dur="500"/>
                                        <p:tgtEl>
                                          <p:spTgt spid="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animEffect transition="in" filter="blinds(horizontal)">
                                      <p:cBhvr>
                                        <p:cTn id="15" dur="500"/>
                                        <p:tgtEl>
                                          <p:spTgt spid="11">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1">
                                            <p:txEl>
                                              <p:pRg st="3" end="3"/>
                                            </p:txEl>
                                          </p:spTgt>
                                        </p:tgtEl>
                                        <p:attrNameLst>
                                          <p:attrName>style.visibility</p:attrName>
                                        </p:attrNameLst>
                                      </p:cBhvr>
                                      <p:to>
                                        <p:strVal val="visible"/>
                                      </p:to>
                                    </p:set>
                                    <p:animEffect transition="in" filter="blinds(horizontal)">
                                      <p:cBhvr>
                                        <p:cTn id="20" dur="500"/>
                                        <p:tgtEl>
                                          <p:spTgt spid="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(27)</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33</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90857" y="5889223"/>
            <a:ext cx="714768" cy="714768"/>
          </a:xfrm>
          <a:prstGeom prst="rect">
            <a:avLst/>
          </a:prstGeom>
        </p:spPr>
      </p:pic>
      <p:sp>
        <p:nvSpPr>
          <p:cNvPr id="10" name="矩形 9">
            <a:extLst>
              <a:ext uri="{FF2B5EF4-FFF2-40B4-BE49-F238E27FC236}">
                <a16:creationId xmlns:a16="http://schemas.microsoft.com/office/drawing/2014/main" xmlns="" id="{8C72D0DE-67C8-4707-9E5C-55E560D7B07B}"/>
              </a:ext>
            </a:extLst>
          </p:cNvPr>
          <p:cNvSpPr/>
          <p:nvPr/>
        </p:nvSpPr>
        <p:spPr>
          <a:xfrm>
            <a:off x="3589866" y="69586"/>
            <a:ext cx="395021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其他實務案例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4</a:t>
            </a:r>
            <a:endParaRPr lang="zh-TW" altLang="en-US" sz="2800" b="1" u="wavyHeavy" dirty="0">
              <a:latin typeface="微軟正黑體" panose="020B0604030504040204" pitchFamily="34" charset="-120"/>
              <a:ea typeface="微軟正黑體" panose="020B0604030504040204" pitchFamily="34" charset="-120"/>
            </a:endParaRPr>
          </a:p>
        </p:txBody>
      </p:sp>
      <p:sp>
        <p:nvSpPr>
          <p:cNvPr id="13" name="Rectangle 3">
            <a:extLst>
              <a:ext uri="{FF2B5EF4-FFF2-40B4-BE49-F238E27FC236}">
                <a16:creationId xmlns:a16="http://schemas.microsoft.com/office/drawing/2014/main" xmlns="" id="{B00D2547-DDCA-4BBD-B28B-2FFDA6937438}"/>
              </a:ext>
            </a:extLst>
          </p:cNvPr>
          <p:cNvSpPr txBox="1">
            <a:spLocks noChangeArrowheads="1"/>
          </p:cNvSpPr>
          <p:nvPr/>
        </p:nvSpPr>
        <p:spPr>
          <a:xfrm>
            <a:off x="589614" y="1027617"/>
            <a:ext cx="8616012" cy="4215135"/>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如果機關同仁逾服勤辦法所定加班時數的上限，因為有實際的加班，也完成了加班，是否仍得給予加班費或補休？</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gn="just">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依保障法第</a:t>
            </a:r>
            <a:r>
              <a:rPr lang="en-US" altLang="zh-TW" sz="2400" dirty="0">
                <a:latin typeface="微軟正黑體" panose="020B0604030504040204" pitchFamily="34" charset="-120"/>
                <a:ea typeface="微軟正黑體" panose="020B0604030504040204" pitchFamily="34" charset="-120"/>
              </a:rPr>
              <a:t>23</a:t>
            </a:r>
            <a:r>
              <a:rPr lang="zh-TW" altLang="en-US" sz="2400" dirty="0">
                <a:latin typeface="微軟正黑體" panose="020B0604030504040204" pitchFamily="34" charset="-120"/>
                <a:ea typeface="微軟正黑體" panose="020B0604030504040204" pitchFamily="34" charset="-120"/>
              </a:rPr>
              <a:t>條第</a:t>
            </a:r>
            <a:r>
              <a:rPr lang="en-US" altLang="zh-TW" sz="2400" dirty="0">
                <a:latin typeface="微軟正黑體" panose="020B0604030504040204" pitchFamily="34" charset="-120"/>
                <a:ea typeface="微軟正黑體" panose="020B0604030504040204" pitchFamily="34" charset="-120"/>
              </a:rPr>
              <a:t>1</a:t>
            </a:r>
            <a:r>
              <a:rPr lang="zh-TW" altLang="en-US" sz="2400" dirty="0">
                <a:latin typeface="微軟正黑體" panose="020B0604030504040204" pitchFamily="34" charset="-120"/>
                <a:ea typeface="微軟正黑體" panose="020B0604030504040204" pitchFamily="34" charset="-120"/>
              </a:rPr>
              <a:t>項規定，加班之要件為「經指派」、「於法定辦公時數以外」及「執行職務」，機關應依法覈實指派加班。</a:t>
            </a:r>
          </a:p>
          <a:p>
            <a:pPr marL="457200" indent="-457200" algn="just">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rPr>
              <a:t>復依公務人員保障暨培訓委員會</a:t>
            </a:r>
            <a:r>
              <a:rPr lang="en-US" altLang="zh-TW" sz="2400" dirty="0">
                <a:latin typeface="微軟正黑體" panose="020B0604030504040204" pitchFamily="34" charset="-120"/>
                <a:ea typeface="微軟正黑體" panose="020B0604030504040204" pitchFamily="34" charset="-120"/>
              </a:rPr>
              <a:t>112</a:t>
            </a:r>
            <a:r>
              <a:rPr lang="zh-TW" altLang="en-US" sz="2400" dirty="0">
                <a:latin typeface="微軟正黑體" panose="020B0604030504040204" pitchFamily="34" charset="-120"/>
                <a:ea typeface="微軟正黑體" panose="020B0604030504040204" pitchFamily="34" charset="-120"/>
              </a:rPr>
              <a:t>年</a:t>
            </a:r>
            <a:r>
              <a:rPr lang="en-US" altLang="zh-TW" sz="2400" dirty="0">
                <a:latin typeface="微軟正黑體" panose="020B0604030504040204" pitchFamily="34" charset="-120"/>
                <a:ea typeface="微軟正黑體" panose="020B0604030504040204" pitchFamily="34" charset="-120"/>
              </a:rPr>
              <a:t>6</a:t>
            </a:r>
            <a:r>
              <a:rPr lang="zh-TW" altLang="en-US" sz="2400" dirty="0">
                <a:latin typeface="微軟正黑體" panose="020B0604030504040204" pitchFamily="34" charset="-120"/>
                <a:ea typeface="微軟正黑體" panose="020B0604030504040204" pitchFamily="34" charset="-120"/>
              </a:rPr>
              <a:t>月</a:t>
            </a:r>
            <a:r>
              <a:rPr lang="en-US" altLang="zh-TW" sz="2400" dirty="0">
                <a:latin typeface="微軟正黑體" panose="020B0604030504040204" pitchFamily="34" charset="-120"/>
                <a:ea typeface="微軟正黑體" panose="020B0604030504040204" pitchFamily="34" charset="-120"/>
              </a:rPr>
              <a:t>29</a:t>
            </a:r>
            <a:r>
              <a:rPr lang="zh-TW" altLang="en-US" sz="2400" dirty="0">
                <a:latin typeface="微軟正黑體" panose="020B0604030504040204" pitchFamily="34" charset="-120"/>
                <a:ea typeface="微軟正黑體" panose="020B0604030504040204" pitchFamily="34" charset="-120"/>
              </a:rPr>
              <a:t>日函略以，逾法定加班時數上限之加班時數，得否予以補償，是</a:t>
            </a:r>
            <a:r>
              <a:rPr lang="zh-TW" altLang="en-US" sz="2400" b="1" dirty="0">
                <a:solidFill>
                  <a:srgbClr val="FF0000"/>
                </a:solidFill>
                <a:latin typeface="微軟正黑體" panose="020B0604030504040204" pitchFamily="34" charset="-120"/>
                <a:ea typeface="微軟正黑體" panose="020B0604030504040204" pitchFamily="34" charset="-120"/>
              </a:rPr>
              <a:t>公務人員如經指派於法定辦公時數以外執行職務，即屬加班，機關應予以加班費或補休假之補償。</a:t>
            </a:r>
            <a:endParaRPr lang="en-US" altLang="zh-TW" sz="20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4" name="文字方塊 13">
            <a:extLst>
              <a:ext uri="{FF2B5EF4-FFF2-40B4-BE49-F238E27FC236}">
                <a16:creationId xmlns:a16="http://schemas.microsoft.com/office/drawing/2014/main" xmlns="" id="{D49AEE51-52A8-4F81-9ADA-E3E662873C4E}"/>
              </a:ext>
            </a:extLst>
          </p:cNvPr>
          <p:cNvSpPr txBox="1"/>
          <p:nvPr/>
        </p:nvSpPr>
        <p:spPr>
          <a:xfrm>
            <a:off x="1029316" y="5566057"/>
            <a:ext cx="6986155" cy="646331"/>
          </a:xfrm>
          <a:prstGeom prst="rect">
            <a:avLst/>
          </a:prstGeom>
          <a:noFill/>
        </p:spPr>
        <p:txBody>
          <a:bodyPr wrap="square" rtlCol="0">
            <a:spAutoFit/>
          </a:bodyPr>
          <a:lstStyle/>
          <a:p>
            <a:pPr>
              <a:defRPr/>
            </a:pP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參考資料：</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0"/>
              </a:spcBef>
              <a:buSzPct val="100000"/>
              <a:defRPr/>
            </a:pP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公務人員保障暨培訓委員會</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112</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29</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日公保字第</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1120007088</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號函</a:t>
            </a:r>
            <a:endParaRPr lang="zh-TW" altLang="en-US" dirty="0"/>
          </a:p>
        </p:txBody>
      </p:sp>
    </p:spTree>
    <p:extLst>
      <p:ext uri="{BB962C8B-B14F-4D97-AF65-F5344CB8AC3E}">
        <p14:creationId xmlns:p14="http://schemas.microsoft.com/office/powerpoint/2010/main" xmlns="" val="2738138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linds(horizontal)">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linds(horizontal)">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linds(horizontal)">
                                      <p:cBhvr>
                                        <p:cTn id="20"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9" name="object 85">
            <a:extLst>
              <a:ext uri="{FF2B5EF4-FFF2-40B4-BE49-F238E27FC236}">
                <a16:creationId xmlns:a16="http://schemas.microsoft.com/office/drawing/2014/main" xmlns="" id="{31D0D5F8-A931-4E74-BD10-8E841FFF4141}"/>
              </a:ext>
            </a:extLst>
          </p:cNvPr>
          <p:cNvSpPr/>
          <p:nvPr/>
        </p:nvSpPr>
        <p:spPr>
          <a:xfrm>
            <a:off x="0" y="-21915"/>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(28)</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241AA6CD-B136-4156-A2AB-2A9C291B0135}"/>
              </a:ext>
            </a:extLst>
          </p:cNvPr>
          <p:cNvSpPr>
            <a:spLocks noGrp="1"/>
          </p:cNvSpPr>
          <p:nvPr>
            <p:ph type="sldNum" sz="quarter" idx="12"/>
          </p:nvPr>
        </p:nvSpPr>
        <p:spPr>
          <a:xfrm>
            <a:off x="7540085" y="6445640"/>
            <a:ext cx="2228850" cy="365125"/>
          </a:xfrm>
        </p:spPr>
        <p:txBody>
          <a:bodyPr/>
          <a:lstStyle/>
          <a:p>
            <a:fld id="{48639338-DA58-4C5A-94BB-99DE858384EA}" type="slidenum">
              <a:rPr lang="zh-TW" altLang="en-US" smtClean="0"/>
              <a:pPr/>
              <a:t>34</a:t>
            </a:fld>
            <a:endParaRPr lang="zh-TW" altLang="en-US" dirty="0"/>
          </a:p>
        </p:txBody>
      </p:sp>
      <p:sp>
        <p:nvSpPr>
          <p:cNvPr id="23" name="流程圖: 人工輸入 2">
            <a:extLst>
              <a:ext uri="{FF2B5EF4-FFF2-40B4-BE49-F238E27FC236}">
                <a16:creationId xmlns:a16="http://schemas.microsoft.com/office/drawing/2014/main" xmlns="" id="{08C0DED6-C952-4356-9344-AB7B00E3BD7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pic>
        <p:nvPicPr>
          <p:cNvPr id="16" name="圖片 15">
            <a:extLst>
              <a:ext uri="{FF2B5EF4-FFF2-40B4-BE49-F238E27FC236}">
                <a16:creationId xmlns:a16="http://schemas.microsoft.com/office/drawing/2014/main" xmlns="" id="{508BABED-038D-45E2-9ED8-52A5CE4546B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8490857" y="5889223"/>
            <a:ext cx="714768" cy="714768"/>
          </a:xfrm>
          <a:prstGeom prst="rect">
            <a:avLst/>
          </a:prstGeom>
        </p:spPr>
      </p:pic>
      <p:sp>
        <p:nvSpPr>
          <p:cNvPr id="10" name="矩形 9">
            <a:extLst>
              <a:ext uri="{FF2B5EF4-FFF2-40B4-BE49-F238E27FC236}">
                <a16:creationId xmlns:a16="http://schemas.microsoft.com/office/drawing/2014/main" xmlns="" id="{8C72D0DE-67C8-4707-9E5C-55E560D7B07B}"/>
              </a:ext>
            </a:extLst>
          </p:cNvPr>
          <p:cNvSpPr/>
          <p:nvPr/>
        </p:nvSpPr>
        <p:spPr>
          <a:xfrm>
            <a:off x="3589866" y="69586"/>
            <a:ext cx="395021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其他實務案例</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5</a:t>
            </a:r>
            <a:endParaRPr lang="zh-TW" altLang="en-US" sz="2800" b="1" u="wavyHeavy" dirty="0">
              <a:latin typeface="微軟正黑體" panose="020B0604030504040204" pitchFamily="34" charset="-120"/>
              <a:ea typeface="微軟正黑體" panose="020B0604030504040204" pitchFamily="34" charset="-120"/>
            </a:endParaRPr>
          </a:p>
        </p:txBody>
      </p:sp>
      <p:sp>
        <p:nvSpPr>
          <p:cNvPr id="13" name="Rectangle 3">
            <a:extLst>
              <a:ext uri="{FF2B5EF4-FFF2-40B4-BE49-F238E27FC236}">
                <a16:creationId xmlns:a16="http://schemas.microsoft.com/office/drawing/2014/main" xmlns="" id="{B00D2547-DDCA-4BBD-B28B-2FFDA6937438}"/>
              </a:ext>
            </a:extLst>
          </p:cNvPr>
          <p:cNvSpPr txBox="1">
            <a:spLocks noChangeArrowheads="1"/>
          </p:cNvSpPr>
          <p:nvPr/>
        </p:nvSpPr>
        <p:spPr>
          <a:xfrm>
            <a:off x="589614" y="1027617"/>
            <a:ext cx="8616012" cy="4454917"/>
          </a:xfrm>
          <a:prstGeom prst="rect">
            <a:avLst/>
          </a:prstGeom>
          <a:effectLst>
            <a:glow rad="228600">
              <a:schemeClr val="accent5">
                <a:satMod val="175000"/>
                <a:alpha val="40000"/>
              </a:schemeClr>
            </a:glow>
          </a:effectLst>
          <a:scene3d>
            <a:camera prst="orthographicFront"/>
            <a:lightRig rig="threePt" dir="t"/>
          </a:scene3d>
          <a:sp3d>
            <a:bevelT w="165100" prst="coolSlant"/>
          </a:sp3d>
        </p:spPr>
        <p:txBody>
          <a:bodyPr>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803275" indent="-803275">
              <a:spcBef>
                <a:spcPts val="0"/>
              </a:spcBef>
              <a:buNone/>
              <a:defRPr/>
            </a:pPr>
            <a:r>
              <a:rPr lang="en-US" altLang="zh-TW"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Q</a:t>
            </a:r>
            <a:r>
              <a:rPr lang="zh-TW" altLang="en-US" sz="3600"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a:t>
            </a:r>
            <a:r>
              <a:rPr lang="zh-TW" altLang="en-US"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rPr>
              <a:t>行政院與所屬中央及地方機關公務人員，除加班補休以外之其他補休期限與相關規定？</a:t>
            </a:r>
            <a:endParaRPr lang="en-US" altLang="zh-TW" b="1" dirty="0">
              <a:solidFill>
                <a:srgbClr val="0070C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0" indent="0" algn="just">
              <a:spcBef>
                <a:spcPts val="0"/>
              </a:spcBef>
              <a:buNone/>
              <a:defRPr/>
            </a:pPr>
            <a:r>
              <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a:t>
            </a:r>
            <a:r>
              <a:rPr lang="zh-TW" altLang="en-US"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36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加班補休以外之其他項補休（如參加兵役召集當日為例假日或國定假日；公職人員選舉投票日，參與選務工作人員、各機關奉派出差人員，其為執行職務所必要之交通往返路程，經機關核予補休者），</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其要件事實發生於</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112</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年</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月</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1</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日以後者，應於</a:t>
            </a:r>
            <a:r>
              <a:rPr lang="en-US" altLang="zh-TW"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2</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年內補休完畢，並以「時」為計算單位</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a:p>
            <a:pPr marL="457200" indent="-457200" algn="just">
              <a:spcBef>
                <a:spcPts val="0"/>
              </a:spcBef>
              <a:buSzPct val="100000"/>
              <a:buFont typeface="+mj-lt"/>
              <a:buAutoNum type="arabicPeriod"/>
              <a:defRPr/>
            </a:pP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另於</a:t>
            </a:r>
            <a:r>
              <a:rPr lang="zh-TW" altLang="en-US" sz="2400" b="1" dirty="0">
                <a:solidFill>
                  <a:srgbClr val="FF0000"/>
                </a:solidFill>
                <a:latin typeface="微軟正黑體" panose="020B0604030504040204" pitchFamily="34" charset="-120"/>
                <a:ea typeface="微軟正黑體" panose="020B0604030504040204" pitchFamily="34" charset="-120"/>
                <a:cs typeface="Times New Roman" panose="02020603050405020304" pitchFamily="18" charset="0"/>
              </a:rPr>
              <a:t>補休期限內未休畢者，不得續行補休</a:t>
            </a:r>
            <a:r>
              <a:rPr lang="zh-TW" altLang="en-US" sz="2400" dirty="0">
                <a:latin typeface="微軟正黑體" panose="020B0604030504040204" pitchFamily="34" charset="-120"/>
                <a:ea typeface="微軟正黑體" panose="020B0604030504040204" pitchFamily="34" charset="-120"/>
                <a:cs typeface="Times New Roman" panose="02020603050405020304" pitchFamily="18" charset="0"/>
              </a:rPr>
              <a:t>。惟遷調人員如為年資銜接者，是類人員之其他項補休得於原期限內，攜至新任職機關續行補休。又其他項補休於期限內未休畢者，不得續行補休。</a:t>
            </a:r>
            <a:endParaRPr lang="en-US" altLang="zh-TW" sz="2400" dirty="0">
              <a:latin typeface="微軟正黑體" panose="020B0604030504040204" pitchFamily="34" charset="-120"/>
              <a:ea typeface="微軟正黑體" panose="020B0604030504040204" pitchFamily="34" charset="-120"/>
              <a:cs typeface="Times New Roman" panose="02020603050405020304" pitchFamily="18" charset="0"/>
            </a:endParaRPr>
          </a:p>
        </p:txBody>
      </p:sp>
      <p:sp>
        <p:nvSpPr>
          <p:cNvPr id="14" name="文字方塊 13">
            <a:extLst>
              <a:ext uri="{FF2B5EF4-FFF2-40B4-BE49-F238E27FC236}">
                <a16:creationId xmlns:a16="http://schemas.microsoft.com/office/drawing/2014/main" xmlns="" id="{D49AEE51-52A8-4F81-9ADA-E3E662873C4E}"/>
              </a:ext>
            </a:extLst>
          </p:cNvPr>
          <p:cNvSpPr txBox="1"/>
          <p:nvPr/>
        </p:nvSpPr>
        <p:spPr>
          <a:xfrm>
            <a:off x="1029316" y="5682916"/>
            <a:ext cx="6986155" cy="646331"/>
          </a:xfrm>
          <a:prstGeom prst="rect">
            <a:avLst/>
          </a:prstGeom>
          <a:noFill/>
        </p:spPr>
        <p:txBody>
          <a:bodyPr wrap="square" rtlCol="0">
            <a:spAutoFit/>
          </a:bodyPr>
          <a:lstStyle/>
          <a:p>
            <a:pPr>
              <a:defRPr/>
            </a:pP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參考資料：</a:t>
            </a:r>
            <a:endParaRPr lang="en-US" altLang="zh-TW" dirty="0">
              <a:latin typeface="Times New Roman" panose="02020603050405020304" pitchFamily="18" charset="0"/>
              <a:ea typeface="微軟正黑體" panose="020B0604030504040204" pitchFamily="34" charset="-120"/>
              <a:cs typeface="Times New Roman" panose="02020603050405020304" pitchFamily="18" charset="0"/>
            </a:endParaRPr>
          </a:p>
          <a:p>
            <a:pPr>
              <a:spcBef>
                <a:spcPts val="0"/>
              </a:spcBef>
              <a:buSzPct val="100000"/>
              <a:defRPr/>
            </a:pP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行政院</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112</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年</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2</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月</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6</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日院授人培字第</a:t>
            </a:r>
            <a:r>
              <a:rPr lang="en-US" altLang="zh-TW" dirty="0">
                <a:latin typeface="Times New Roman" panose="02020603050405020304" pitchFamily="18" charset="0"/>
                <a:ea typeface="微軟正黑體" panose="020B0604030504040204" pitchFamily="34" charset="-120"/>
                <a:cs typeface="Times New Roman" panose="02020603050405020304" pitchFamily="18" charset="0"/>
              </a:rPr>
              <a:t>1123024309</a:t>
            </a:r>
            <a:r>
              <a:rPr lang="zh-TW" altLang="en-US" dirty="0">
                <a:latin typeface="Times New Roman" panose="02020603050405020304" pitchFamily="18" charset="0"/>
                <a:ea typeface="微軟正黑體" panose="020B0604030504040204" pitchFamily="34" charset="-120"/>
                <a:cs typeface="Times New Roman" panose="02020603050405020304" pitchFamily="18" charset="0"/>
              </a:rPr>
              <a:t>號函</a:t>
            </a:r>
            <a:endParaRPr lang="zh-TW" altLang="en-US" dirty="0"/>
          </a:p>
        </p:txBody>
      </p:sp>
    </p:spTree>
    <p:extLst>
      <p:ext uri="{BB962C8B-B14F-4D97-AF65-F5344CB8AC3E}">
        <p14:creationId xmlns:p14="http://schemas.microsoft.com/office/powerpoint/2010/main" xmlns="" val="3707133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blinds(horizontal)">
                                      <p:cBhvr>
                                        <p:cTn id="7" dur="500"/>
                                        <p:tgtEl>
                                          <p:spTgt spid="13">
                                            <p:txEl>
                                              <p:pRg st="0" end="0"/>
                                            </p:txEl>
                                          </p:spTgt>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3">
                                            <p:txEl>
                                              <p:pRg st="1" end="1"/>
                                            </p:txEl>
                                          </p:spTgt>
                                        </p:tgtEl>
                                        <p:attrNameLst>
                                          <p:attrName>style.visibility</p:attrName>
                                        </p:attrNameLst>
                                      </p:cBhvr>
                                      <p:to>
                                        <p:strVal val="visible"/>
                                      </p:to>
                                    </p:set>
                                    <p:animEffect transition="in" filter="blinds(horizontal)">
                                      <p:cBhvr>
                                        <p:cTn id="10" dur="500"/>
                                        <p:tgtEl>
                                          <p:spTgt spid="1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3">
                                            <p:txEl>
                                              <p:pRg st="2" end="2"/>
                                            </p:txEl>
                                          </p:spTgt>
                                        </p:tgtEl>
                                        <p:attrNameLst>
                                          <p:attrName>style.visibility</p:attrName>
                                        </p:attrNameLst>
                                      </p:cBhvr>
                                      <p:to>
                                        <p:strVal val="visible"/>
                                      </p:to>
                                    </p:set>
                                    <p:animEffect transition="in" filter="blinds(horizontal)">
                                      <p:cBhvr>
                                        <p:cTn id="15" dur="500"/>
                                        <p:tgtEl>
                                          <p:spTgt spid="1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13">
                                            <p:txEl>
                                              <p:pRg st="3" end="3"/>
                                            </p:txEl>
                                          </p:spTgt>
                                        </p:tgtEl>
                                        <p:attrNameLst>
                                          <p:attrName>style.visibility</p:attrName>
                                        </p:attrNameLst>
                                      </p:cBhvr>
                                      <p:to>
                                        <p:strVal val="visible"/>
                                      </p:to>
                                    </p:set>
                                    <p:animEffect transition="in" filter="blinds(horizontal)">
                                      <p:cBhvr>
                                        <p:cTn id="20" dur="500"/>
                                        <p:tgtEl>
                                          <p:spTgt spid="1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5">
            <a:extLst>
              <a:ext uri="{FF2B5EF4-FFF2-40B4-BE49-F238E27FC236}">
                <a16:creationId xmlns:a16="http://schemas.microsoft.com/office/drawing/2014/main" xmlns="" id="{51EE2BE2-40F7-4E70-91E8-15D64F2F8996}"/>
              </a:ext>
            </a:extLst>
          </p:cNvPr>
          <p:cNvSpPr txBox="1"/>
          <p:nvPr/>
        </p:nvSpPr>
        <p:spPr>
          <a:xfrm>
            <a:off x="547440" y="3052937"/>
            <a:ext cx="8897236" cy="813681"/>
          </a:xfrm>
          <a:prstGeom prst="rect">
            <a:avLst/>
          </a:prstGeom>
          <a:noFill/>
          <a:effectLst/>
        </p:spPr>
        <p:txBody>
          <a:bodyPr wrap="square" lIns="74294" tIns="37146" rIns="74294" bIns="37146" rtlCol="0">
            <a:spAutoFit/>
          </a:bodyPr>
          <a:lstStyle/>
          <a:p>
            <a:pPr algn="ctr"/>
            <a:r>
              <a:rPr lang="zh-TW" altLang="en-US" sz="4800" b="1" dirty="0">
                <a:solidFill>
                  <a:srgbClr val="FF8989"/>
                </a:solidFill>
                <a:latin typeface="微軟正黑體" panose="020B0604030504040204" pitchFamily="34" charset="-120"/>
                <a:ea typeface="微軟正黑體" panose="020B0604030504040204" pitchFamily="34" charset="-120"/>
              </a:rPr>
              <a:t>三、提醒事項</a:t>
            </a:r>
            <a:endParaRPr lang="en-US" altLang="zh-TW" sz="4800" b="1" dirty="0">
              <a:solidFill>
                <a:srgbClr val="FF8989"/>
              </a:solidFill>
              <a:latin typeface="微軟正黑體" panose="020B0604030504040204" pitchFamily="34" charset="-120"/>
              <a:ea typeface="微軟正黑體" panose="020B0604030504040204" pitchFamily="34" charset="-120"/>
            </a:endParaRPr>
          </a:p>
        </p:txBody>
      </p:sp>
      <p:sp>
        <p:nvSpPr>
          <p:cNvPr id="3" name="流程圖: 人工輸入 2">
            <a:extLst>
              <a:ext uri="{FF2B5EF4-FFF2-40B4-BE49-F238E27FC236}">
                <a16:creationId xmlns:a16="http://schemas.microsoft.com/office/drawing/2014/main" xmlns="" id="{041FF075-979B-4E45-BA0D-357BCC484FE8}"/>
              </a:ext>
            </a:extLst>
          </p:cNvPr>
          <p:cNvSpPr/>
          <p:nvPr/>
        </p:nvSpPr>
        <p:spPr>
          <a:xfrm rot="10800000">
            <a:off x="1" y="0"/>
            <a:ext cx="9906001" cy="60497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grpSp>
        <p:nvGrpSpPr>
          <p:cNvPr id="21" name="群組 20">
            <a:extLst>
              <a:ext uri="{FF2B5EF4-FFF2-40B4-BE49-F238E27FC236}">
                <a16:creationId xmlns:a16="http://schemas.microsoft.com/office/drawing/2014/main" xmlns="" id="{3862B4B9-20E2-471A-ABAB-F58AFA4EEF2F}"/>
              </a:ext>
            </a:extLst>
          </p:cNvPr>
          <p:cNvGrpSpPr/>
          <p:nvPr/>
        </p:nvGrpSpPr>
        <p:grpSpPr>
          <a:xfrm>
            <a:off x="580763" y="873830"/>
            <a:ext cx="1949008" cy="613741"/>
            <a:chOff x="1198051" y="1233600"/>
            <a:chExt cx="2398779" cy="755373"/>
          </a:xfrm>
        </p:grpSpPr>
        <p:sp>
          <p:nvSpPr>
            <p:cNvPr id="12" name="Oval 8">
              <a:extLst>
                <a:ext uri="{FF2B5EF4-FFF2-40B4-BE49-F238E27FC236}">
                  <a16:creationId xmlns:a16="http://schemas.microsoft.com/office/drawing/2014/main" xmlns="" id="{6135776C-7DF7-422A-92E9-C3AAC4381062}"/>
                </a:ext>
              </a:extLst>
            </p:cNvPr>
            <p:cNvSpPr/>
            <p:nvPr/>
          </p:nvSpPr>
          <p:spPr>
            <a:xfrm>
              <a:off x="1198051"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5" name="圖形 14" descr="業績成長">
              <a:extLst>
                <a:ext uri="{FF2B5EF4-FFF2-40B4-BE49-F238E27FC236}">
                  <a16:creationId xmlns:a16="http://schemas.microsoft.com/office/drawing/2014/main" xmlns="" id="{7A89203A-7E5C-4D5C-8066-8A50EA4F3F72}"/>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298736" y="1306310"/>
              <a:ext cx="651596" cy="652084"/>
            </a:xfrm>
            <a:prstGeom prst="rect">
              <a:avLst/>
            </a:prstGeom>
          </p:spPr>
        </p:pic>
        <p:grpSp>
          <p:nvGrpSpPr>
            <p:cNvPr id="20" name="群組 19">
              <a:extLst>
                <a:ext uri="{FF2B5EF4-FFF2-40B4-BE49-F238E27FC236}">
                  <a16:creationId xmlns:a16="http://schemas.microsoft.com/office/drawing/2014/main" xmlns="" id="{3F2E40C8-77ED-4493-91B6-3D60AFC84055}"/>
                </a:ext>
              </a:extLst>
            </p:cNvPr>
            <p:cNvGrpSpPr/>
            <p:nvPr/>
          </p:nvGrpSpPr>
          <p:grpSpPr>
            <a:xfrm>
              <a:off x="2852799" y="1235138"/>
              <a:ext cx="744031" cy="744588"/>
              <a:chOff x="2044708" y="1244385"/>
              <a:chExt cx="744031" cy="744588"/>
            </a:xfrm>
          </p:grpSpPr>
          <p:sp>
            <p:nvSpPr>
              <p:cNvPr id="14" name="Oval 24">
                <a:extLst>
                  <a:ext uri="{FF2B5EF4-FFF2-40B4-BE49-F238E27FC236}">
                    <a16:creationId xmlns:a16="http://schemas.microsoft.com/office/drawing/2014/main" xmlns="" id="{69354450-8E04-4734-A495-824B04B3E5B9}"/>
                  </a:ext>
                </a:extLst>
              </p:cNvPr>
              <p:cNvSpPr/>
              <p:nvPr/>
            </p:nvSpPr>
            <p:spPr>
              <a:xfrm>
                <a:off x="204470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6" name="圖形 15" descr="頭顱中有齒輪">
                <a:extLst>
                  <a:ext uri="{FF2B5EF4-FFF2-40B4-BE49-F238E27FC236}">
                    <a16:creationId xmlns:a16="http://schemas.microsoft.com/office/drawing/2014/main" xmlns="" id="{6F69858A-6CEC-4086-AFD6-E20C2F957853}"/>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20643" y="1313131"/>
                <a:ext cx="651596" cy="652084"/>
              </a:xfrm>
              <a:prstGeom prst="rect">
                <a:avLst/>
              </a:prstGeom>
            </p:spPr>
          </p:pic>
        </p:grpSp>
        <p:grpSp>
          <p:nvGrpSpPr>
            <p:cNvPr id="19" name="群組 18">
              <a:extLst>
                <a:ext uri="{FF2B5EF4-FFF2-40B4-BE49-F238E27FC236}">
                  <a16:creationId xmlns:a16="http://schemas.microsoft.com/office/drawing/2014/main" xmlns="" id="{788F838F-A9C1-4752-B658-3667CA93A83B}"/>
                </a:ext>
              </a:extLst>
            </p:cNvPr>
            <p:cNvGrpSpPr/>
            <p:nvPr/>
          </p:nvGrpSpPr>
          <p:grpSpPr>
            <a:xfrm>
              <a:off x="2033680" y="1233600"/>
              <a:ext cx="744031" cy="744588"/>
              <a:chOff x="2882598" y="1244385"/>
              <a:chExt cx="744031" cy="744588"/>
            </a:xfrm>
          </p:grpSpPr>
          <p:sp>
            <p:nvSpPr>
              <p:cNvPr id="13" name="Oval 23">
                <a:extLst>
                  <a:ext uri="{FF2B5EF4-FFF2-40B4-BE49-F238E27FC236}">
                    <a16:creationId xmlns:a16="http://schemas.microsoft.com/office/drawing/2014/main" xmlns="" id="{9A0AE0DE-35FB-4CD4-A447-4249B38EFB49}"/>
                  </a:ext>
                </a:extLst>
              </p:cNvPr>
              <p:cNvSpPr/>
              <p:nvPr/>
            </p:nvSpPr>
            <p:spPr>
              <a:xfrm>
                <a:off x="288259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7" name="圖形 16" descr="握手">
                <a:extLst>
                  <a:ext uri="{FF2B5EF4-FFF2-40B4-BE49-F238E27FC236}">
                    <a16:creationId xmlns:a16="http://schemas.microsoft.com/office/drawing/2014/main" xmlns="" id="{F0A89929-8E28-4ECD-9C62-B480AE5CEAF2}"/>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928815" y="1322299"/>
                <a:ext cx="651596" cy="652084"/>
              </a:xfrm>
              <a:prstGeom prst="rect">
                <a:avLst/>
              </a:prstGeom>
            </p:spPr>
          </p:pic>
        </p:grpSp>
      </p:grpSp>
      <p:sp>
        <p:nvSpPr>
          <p:cNvPr id="23" name="流程圖: 抽選 22">
            <a:extLst>
              <a:ext uri="{FF2B5EF4-FFF2-40B4-BE49-F238E27FC236}">
                <a16:creationId xmlns:a16="http://schemas.microsoft.com/office/drawing/2014/main" xmlns="" id="{D6CD6087-9524-4702-905F-FAE03A7DF986}"/>
              </a:ext>
            </a:extLst>
          </p:cNvPr>
          <p:cNvSpPr/>
          <p:nvPr/>
        </p:nvSpPr>
        <p:spPr>
          <a:xfrm rot="5400000">
            <a:off x="-28593" y="28593"/>
            <a:ext cx="1218719" cy="1161533"/>
          </a:xfrm>
          <a:prstGeom prst="flowChartExtra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p>
        </p:txBody>
      </p:sp>
      <p:pic>
        <p:nvPicPr>
          <p:cNvPr id="27" name="Picture 2" descr="行政院人事行政總處">
            <a:extLst>
              <a:ext uri="{FF2B5EF4-FFF2-40B4-BE49-F238E27FC236}">
                <a16:creationId xmlns:a16="http://schemas.microsoft.com/office/drawing/2014/main" xmlns="" id="{46B7F153-DD2E-4031-9DD7-0225AC9D55E2}"/>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2657" y="137198"/>
            <a:ext cx="2450577" cy="36561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矩形 1">
            <a:extLst>
              <a:ext uri="{FF2B5EF4-FFF2-40B4-BE49-F238E27FC236}">
                <a16:creationId xmlns:a16="http://schemas.microsoft.com/office/drawing/2014/main" xmlns="" id="{322D4E12-03F8-420F-92E1-F9C63B9CEF37}"/>
              </a:ext>
            </a:extLst>
          </p:cNvPr>
          <p:cNvSpPr/>
          <p:nvPr/>
        </p:nvSpPr>
        <p:spPr>
          <a:xfrm>
            <a:off x="0" y="6570483"/>
            <a:ext cx="9906001" cy="300637"/>
          </a:xfrm>
          <a:prstGeom prst="re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a:p>
        </p:txBody>
      </p:sp>
      <p:sp>
        <p:nvSpPr>
          <p:cNvPr id="5" name="文字方塊 4">
            <a:extLst>
              <a:ext uri="{FF2B5EF4-FFF2-40B4-BE49-F238E27FC236}">
                <a16:creationId xmlns:a16="http://schemas.microsoft.com/office/drawing/2014/main" xmlns="" id="{037F8FB5-B5FB-1EAA-C0C1-C30CE97B5DF5}"/>
              </a:ext>
            </a:extLst>
          </p:cNvPr>
          <p:cNvSpPr txBox="1"/>
          <p:nvPr/>
        </p:nvSpPr>
        <p:spPr>
          <a:xfrm>
            <a:off x="4996058" y="6321573"/>
            <a:ext cx="4949016" cy="276999"/>
          </a:xfrm>
          <a:prstGeom prst="rect">
            <a:avLst/>
          </a:prstGeom>
          <a:noFill/>
        </p:spPr>
        <p:txBody>
          <a:bodyPr wrap="square" rtlCol="0">
            <a:spAutoFit/>
          </a:bodyPr>
          <a:lstStyle/>
          <a:p>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本講義部分模板及</a:t>
            </a:r>
            <a:r>
              <a:rPr lang="en-US" altLang="zh-TW" sz="1200" dirty="0">
                <a:solidFill>
                  <a:schemeClr val="bg1">
                    <a:lumMod val="75000"/>
                  </a:schemeClr>
                </a:solidFill>
                <a:latin typeface="微軟正黑體" panose="020B0604030504040204" pitchFamily="34" charset="-120"/>
                <a:ea typeface="微軟正黑體" panose="020B0604030504040204" pitchFamily="34" charset="-120"/>
              </a:rPr>
              <a:t>icon</a:t>
            </a:r>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來源為商業簡報網等網站，且非使用於商業用途</a:t>
            </a:r>
          </a:p>
        </p:txBody>
      </p:sp>
      <p:sp>
        <p:nvSpPr>
          <p:cNvPr id="4" name="投影片編號版面配置區 3">
            <a:extLst>
              <a:ext uri="{FF2B5EF4-FFF2-40B4-BE49-F238E27FC236}">
                <a16:creationId xmlns:a16="http://schemas.microsoft.com/office/drawing/2014/main" xmlns="" id="{82428EA5-03DE-41EB-A68A-27EA3842D1AF}"/>
              </a:ext>
            </a:extLst>
          </p:cNvPr>
          <p:cNvSpPr>
            <a:spLocks noGrp="1"/>
          </p:cNvSpPr>
          <p:nvPr>
            <p:ph type="sldNum" sz="quarter" idx="12"/>
          </p:nvPr>
        </p:nvSpPr>
        <p:spPr>
          <a:xfrm>
            <a:off x="7470566" y="6570483"/>
            <a:ext cx="2228850" cy="365125"/>
          </a:xfrm>
        </p:spPr>
        <p:txBody>
          <a:bodyPr/>
          <a:lstStyle/>
          <a:p>
            <a:fld id="{48639338-DA58-4C5A-94BB-99DE858384EA}" type="slidenum">
              <a:rPr lang="zh-TW" altLang="en-US" smtClean="0"/>
              <a:pPr/>
              <a:t>35</a:t>
            </a:fld>
            <a:endParaRPr lang="zh-TW" altLang="en-US" dirty="0"/>
          </a:p>
        </p:txBody>
      </p:sp>
    </p:spTree>
    <p:extLst>
      <p:ext uri="{BB962C8B-B14F-4D97-AF65-F5344CB8AC3E}">
        <p14:creationId xmlns:p14="http://schemas.microsoft.com/office/powerpoint/2010/main" xmlns="" val="16942696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三、提醒事項</a:t>
            </a:r>
            <a:r>
              <a:rPr lang="en-US" altLang="zh-TW" sz="2800" b="1" dirty="0">
                <a:latin typeface="微軟正黑體" panose="020B0604030504040204" pitchFamily="34" charset="-120"/>
                <a:ea typeface="微軟正黑體" panose="020B0604030504040204" pitchFamily="34" charset="-120"/>
              </a:rPr>
              <a:t>(1)</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9" name="投影片編號版面配置區 4">
            <a:extLst>
              <a:ext uri="{FF2B5EF4-FFF2-40B4-BE49-F238E27FC236}">
                <a16:creationId xmlns:a16="http://schemas.microsoft.com/office/drawing/2014/main" xmlns="" id="{7CF778C7-70D2-478E-BB78-E69DF8449AFD}"/>
              </a:ext>
            </a:extLst>
          </p:cNvPr>
          <p:cNvSpPr>
            <a:spLocks noGrp="1"/>
          </p:cNvSpPr>
          <p:nvPr>
            <p:ph type="sldNum" sz="quarter" idx="12"/>
          </p:nvPr>
        </p:nvSpPr>
        <p:spPr>
          <a:xfrm>
            <a:off x="7273128" y="6376939"/>
            <a:ext cx="2228850" cy="365125"/>
          </a:xfrm>
        </p:spPr>
        <p:txBody>
          <a:bodyPr/>
          <a:lstStyle/>
          <a:p>
            <a:fld id="{48639338-DA58-4C5A-94BB-99DE858384EA}" type="slidenum">
              <a:rPr lang="zh-TW" altLang="en-US" smtClean="0"/>
              <a:pPr/>
              <a:t>36</a:t>
            </a:fld>
            <a:endParaRPr lang="zh-TW" altLang="en-US" dirty="0"/>
          </a:p>
        </p:txBody>
      </p:sp>
      <p:sp>
        <p:nvSpPr>
          <p:cNvPr id="3" name="文字方塊 2">
            <a:extLst>
              <a:ext uri="{FF2B5EF4-FFF2-40B4-BE49-F238E27FC236}">
                <a16:creationId xmlns:a16="http://schemas.microsoft.com/office/drawing/2014/main" xmlns="" id="{CC6F95AE-74D8-4C4A-86C0-8AFC50F4E6E4}"/>
              </a:ext>
            </a:extLst>
          </p:cNvPr>
          <p:cNvSpPr txBox="1"/>
          <p:nvPr/>
        </p:nvSpPr>
        <p:spPr>
          <a:xfrm>
            <a:off x="2890388" y="1455666"/>
            <a:ext cx="6057670" cy="1815882"/>
          </a:xfrm>
          <a:prstGeom prst="rect">
            <a:avLst/>
          </a:prstGeom>
          <a:noFill/>
          <a:ln w="38100">
            <a:solidFill>
              <a:schemeClr val="accent1"/>
            </a:solidFill>
          </a:ln>
        </p:spPr>
        <p:txBody>
          <a:bodyPr wrap="square" rtlCol="0">
            <a:spAutoFit/>
          </a:bodyPr>
          <a:lstStyle/>
          <a:p>
            <a:pPr algn="just"/>
            <a:r>
              <a:rPr lang="zh-TW" altLang="en-US" sz="2800" b="1" dirty="0">
                <a:latin typeface="微軟正黑體" panose="020B0604030504040204" pitchFamily="34" charset="-120"/>
                <a:ea typeface="微軟正黑體" panose="020B0604030504040204" pitchFamily="34" charset="-120"/>
              </a:rPr>
              <a:t>各機關應運用多元管道（如座談會、研習訓練、主管或業務會報、同仁關懷訪談等）向所屬公務員宣導勤休相關法規，以落實勤休制度之推動。</a:t>
            </a:r>
          </a:p>
        </p:txBody>
      </p:sp>
      <p:sp>
        <p:nvSpPr>
          <p:cNvPr id="20" name="矩形 19">
            <a:extLst>
              <a:ext uri="{FF2B5EF4-FFF2-40B4-BE49-F238E27FC236}">
                <a16:creationId xmlns:a16="http://schemas.microsoft.com/office/drawing/2014/main" xmlns="" id="{6FD9A75F-6D32-4538-B9C2-DC68F20D231E}"/>
              </a:ext>
            </a:extLst>
          </p:cNvPr>
          <p:cNvSpPr/>
          <p:nvPr/>
        </p:nvSpPr>
        <p:spPr>
          <a:xfrm>
            <a:off x="1406106" y="3594341"/>
            <a:ext cx="1484283" cy="1823773"/>
          </a:xfrm>
          <a:prstGeom prst="rect">
            <a:avLst/>
          </a:prstGeom>
          <a:solidFill>
            <a:schemeClr val="accent4">
              <a:lumMod val="40000"/>
              <a:lumOff val="60000"/>
            </a:schemeClr>
          </a:solid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tx1"/>
                </a:solidFill>
                <a:latin typeface="微軟正黑體" panose="020B0604030504040204" pitchFamily="34" charset="-120"/>
                <a:ea typeface="微軟正黑體" panose="020B0604030504040204" pitchFamily="34" charset="-120"/>
              </a:rPr>
              <a:t>覈實加班</a:t>
            </a:r>
          </a:p>
        </p:txBody>
      </p:sp>
      <p:sp>
        <p:nvSpPr>
          <p:cNvPr id="22" name="文字方塊 21">
            <a:extLst>
              <a:ext uri="{FF2B5EF4-FFF2-40B4-BE49-F238E27FC236}">
                <a16:creationId xmlns:a16="http://schemas.microsoft.com/office/drawing/2014/main" xmlns="" id="{BDFFA4B1-B057-405B-AA20-3826CE3D5930}"/>
              </a:ext>
            </a:extLst>
          </p:cNvPr>
          <p:cNvSpPr txBox="1"/>
          <p:nvPr/>
        </p:nvSpPr>
        <p:spPr>
          <a:xfrm>
            <a:off x="2890388" y="3594343"/>
            <a:ext cx="6057669" cy="1815882"/>
          </a:xfrm>
          <a:prstGeom prst="rect">
            <a:avLst/>
          </a:prstGeom>
          <a:noFill/>
          <a:ln w="38100">
            <a:solidFill>
              <a:srgbClr val="FFC000"/>
            </a:solidFill>
          </a:ln>
        </p:spPr>
        <p:txBody>
          <a:bodyPr wrap="square" rtlCol="0">
            <a:spAutoFit/>
          </a:bodyPr>
          <a:lstStyle/>
          <a:p>
            <a:pPr marL="342908" indent="-342908" algn="just">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加班要件：</a:t>
            </a:r>
            <a:r>
              <a:rPr lang="zh-TW" altLang="en-US" sz="2800" b="1" dirty="0">
                <a:solidFill>
                  <a:srgbClr val="FF0000"/>
                </a:solidFill>
                <a:latin typeface="微軟正黑體" panose="020B0604030504040204" pitchFamily="34" charset="-120"/>
                <a:ea typeface="微軟正黑體" panose="020B0604030504040204" pitchFamily="34" charset="-120"/>
              </a:rPr>
              <a:t>經指派</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法定辦公時數以外</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執行職務</a:t>
            </a:r>
            <a:r>
              <a:rPr lang="zh-TW" altLang="en-US" sz="2800" b="1" dirty="0">
                <a:latin typeface="微軟正黑體" panose="020B0604030504040204" pitchFamily="34" charset="-120"/>
                <a:ea typeface="微軟正黑體" panose="020B0604030504040204" pitchFamily="34" charset="-120"/>
              </a:rPr>
              <a:t>。</a:t>
            </a:r>
          </a:p>
          <a:p>
            <a:pPr marL="342908" indent="-342908">
              <a:buFont typeface="Wingdings" panose="05000000000000000000" pitchFamily="2" charset="2"/>
              <a:buChar char="Ø"/>
            </a:pPr>
            <a:r>
              <a:rPr lang="zh-TW" altLang="en-US" sz="2800" b="1" dirty="0">
                <a:latin typeface="微軟正黑體" panose="020B0604030504040204" pitchFamily="34" charset="-120"/>
                <a:ea typeface="微軟正黑體" panose="020B0604030504040204" pitchFamily="34" charset="-120"/>
              </a:rPr>
              <a:t>加班指派考量急迫、必要及合理性，並應併同檢視同仁當月加班情形。</a:t>
            </a:r>
          </a:p>
        </p:txBody>
      </p:sp>
      <p:sp>
        <p:nvSpPr>
          <p:cNvPr id="21" name="矩形 20">
            <a:extLst>
              <a:ext uri="{FF2B5EF4-FFF2-40B4-BE49-F238E27FC236}">
                <a16:creationId xmlns:a16="http://schemas.microsoft.com/office/drawing/2014/main" xmlns="" id="{F87C1E4C-3B82-47C0-8A52-CA7B0AEE776E}"/>
              </a:ext>
            </a:extLst>
          </p:cNvPr>
          <p:cNvSpPr/>
          <p:nvPr/>
        </p:nvSpPr>
        <p:spPr>
          <a:xfrm>
            <a:off x="3589866" y="69586"/>
            <a:ext cx="631613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多元宣導，覈實加班</a:t>
            </a:r>
            <a:endParaRPr lang="zh-TW" altLang="en-US" sz="2800" b="1" dirty="0">
              <a:latin typeface="微軟正黑體" panose="020B0604030504040204" pitchFamily="34" charset="-120"/>
              <a:ea typeface="微軟正黑體" panose="020B0604030504040204" pitchFamily="34" charset="-120"/>
            </a:endParaRPr>
          </a:p>
        </p:txBody>
      </p:sp>
      <p:sp>
        <p:nvSpPr>
          <p:cNvPr id="32" name="矩形 31">
            <a:extLst>
              <a:ext uri="{FF2B5EF4-FFF2-40B4-BE49-F238E27FC236}">
                <a16:creationId xmlns:a16="http://schemas.microsoft.com/office/drawing/2014/main" xmlns="" id="{1B82A0F6-7E86-424F-8D45-4A08CE042F28}"/>
              </a:ext>
            </a:extLst>
          </p:cNvPr>
          <p:cNvSpPr/>
          <p:nvPr/>
        </p:nvSpPr>
        <p:spPr>
          <a:xfrm>
            <a:off x="1406106" y="1455666"/>
            <a:ext cx="1484283" cy="1815882"/>
          </a:xfrm>
          <a:prstGeom prst="rect">
            <a:avLst/>
          </a:prstGeom>
          <a:solidFill>
            <a:srgbClr val="B4DDEE"/>
          </a:solid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tx1"/>
                </a:solidFill>
                <a:latin typeface="微軟正黑體" panose="020B0604030504040204" pitchFamily="34" charset="-120"/>
                <a:ea typeface="微軟正黑體" panose="020B0604030504040204" pitchFamily="34" charset="-120"/>
              </a:rPr>
              <a:t>多元宣導</a:t>
            </a:r>
          </a:p>
        </p:txBody>
      </p:sp>
      <p:sp>
        <p:nvSpPr>
          <p:cNvPr id="11" name="流程圖: 人工輸入 2">
            <a:extLst>
              <a:ext uri="{FF2B5EF4-FFF2-40B4-BE49-F238E27FC236}">
                <a16:creationId xmlns:a16="http://schemas.microsoft.com/office/drawing/2014/main" xmlns="" id="{06633441-C229-41A0-900E-4582B0E80D5B}"/>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Tree>
    <p:extLst>
      <p:ext uri="{BB962C8B-B14F-4D97-AF65-F5344CB8AC3E}">
        <p14:creationId xmlns:p14="http://schemas.microsoft.com/office/powerpoint/2010/main" xmlns="" val="4715189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三、提醒事項</a:t>
            </a:r>
            <a:r>
              <a:rPr lang="en-US" altLang="zh-TW" sz="2800" b="1" dirty="0">
                <a:latin typeface="微軟正黑體" panose="020B0604030504040204" pitchFamily="34" charset="-120"/>
                <a:ea typeface="微軟正黑體" panose="020B0604030504040204" pitchFamily="34" charset="-120"/>
              </a:rPr>
              <a:t>(2)</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9" name="投影片編號版面配置區 4">
            <a:extLst>
              <a:ext uri="{FF2B5EF4-FFF2-40B4-BE49-F238E27FC236}">
                <a16:creationId xmlns:a16="http://schemas.microsoft.com/office/drawing/2014/main" xmlns="" id="{7CF778C7-70D2-478E-BB78-E69DF8449AFD}"/>
              </a:ext>
            </a:extLst>
          </p:cNvPr>
          <p:cNvSpPr>
            <a:spLocks noGrp="1"/>
          </p:cNvSpPr>
          <p:nvPr>
            <p:ph type="sldNum" sz="quarter" idx="12"/>
          </p:nvPr>
        </p:nvSpPr>
        <p:spPr>
          <a:xfrm>
            <a:off x="7273128" y="6376939"/>
            <a:ext cx="2228850" cy="365125"/>
          </a:xfrm>
        </p:spPr>
        <p:txBody>
          <a:bodyPr/>
          <a:lstStyle/>
          <a:p>
            <a:fld id="{48639338-DA58-4C5A-94BB-99DE858384EA}" type="slidenum">
              <a:rPr lang="zh-TW" altLang="en-US" smtClean="0"/>
              <a:pPr/>
              <a:t>37</a:t>
            </a:fld>
            <a:endParaRPr lang="zh-TW" altLang="en-US" dirty="0"/>
          </a:p>
        </p:txBody>
      </p:sp>
      <p:sp>
        <p:nvSpPr>
          <p:cNvPr id="23" name="矩形 22">
            <a:extLst>
              <a:ext uri="{FF2B5EF4-FFF2-40B4-BE49-F238E27FC236}">
                <a16:creationId xmlns:a16="http://schemas.microsoft.com/office/drawing/2014/main" xmlns="" id="{3913F834-8345-4101-A2E1-BA7C7D5FD16B}"/>
              </a:ext>
            </a:extLst>
          </p:cNvPr>
          <p:cNvSpPr/>
          <p:nvPr/>
        </p:nvSpPr>
        <p:spPr>
          <a:xfrm>
            <a:off x="1190445" y="1068422"/>
            <a:ext cx="1438688" cy="2252281"/>
          </a:xfrm>
          <a:prstGeom prst="rect">
            <a:avLst/>
          </a:prstGeom>
          <a:solidFill>
            <a:srgbClr val="E4C9FF"/>
          </a:solidFill>
          <a:ln w="3810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tx1"/>
                </a:solidFill>
                <a:latin typeface="微軟正黑體" panose="020B0604030504040204" pitchFamily="34" charset="-120"/>
                <a:ea typeface="微軟正黑體" panose="020B0604030504040204" pitchFamily="34" charset="-120"/>
              </a:rPr>
              <a:t>監督機制</a:t>
            </a:r>
          </a:p>
        </p:txBody>
      </p:sp>
      <p:sp>
        <p:nvSpPr>
          <p:cNvPr id="3" name="文字方塊 2">
            <a:extLst>
              <a:ext uri="{FF2B5EF4-FFF2-40B4-BE49-F238E27FC236}">
                <a16:creationId xmlns:a16="http://schemas.microsoft.com/office/drawing/2014/main" xmlns="" id="{CC6F95AE-74D8-4C4A-86C0-8AFC50F4E6E4}"/>
              </a:ext>
            </a:extLst>
          </p:cNvPr>
          <p:cNvSpPr txBox="1"/>
          <p:nvPr/>
        </p:nvSpPr>
        <p:spPr>
          <a:xfrm>
            <a:off x="2635419" y="1068424"/>
            <a:ext cx="6212747" cy="2246769"/>
          </a:xfrm>
          <a:prstGeom prst="rect">
            <a:avLst/>
          </a:prstGeom>
          <a:noFill/>
          <a:ln w="38100">
            <a:solidFill>
              <a:srgbClr val="7030A0"/>
            </a:solidFill>
          </a:ln>
        </p:spPr>
        <p:txBody>
          <a:bodyPr wrap="square" rtlCol="0">
            <a:spAutoFit/>
          </a:bodyPr>
          <a:lstStyle/>
          <a:p>
            <a:pPr algn="just"/>
            <a:r>
              <a:rPr lang="zh-TW" altLang="en-US" sz="2800" b="1" dirty="0">
                <a:latin typeface="微軟正黑體" panose="020B0604030504040204" pitchFamily="34" charset="-120"/>
                <a:ea typeface="微軟正黑體" panose="020B0604030504040204" pitchFamily="34" charset="-120"/>
              </a:rPr>
              <a:t>主管機關定期就本機關及所屬機關（構）工時進行</a:t>
            </a:r>
            <a:r>
              <a:rPr lang="zh-TW" altLang="en-US" sz="2800" b="1" dirty="0">
                <a:solidFill>
                  <a:srgbClr val="FF0000"/>
                </a:solidFill>
                <a:latin typeface="微軟正黑體" panose="020B0604030504040204" pitchFamily="34" charset="-120"/>
                <a:ea typeface="微軟正黑體" panose="020B0604030504040204" pitchFamily="34" charset="-120"/>
              </a:rPr>
              <a:t>分析</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抽查</a:t>
            </a:r>
            <a:r>
              <a:rPr lang="zh-TW" altLang="en-US" sz="2800" b="1" dirty="0">
                <a:latin typeface="微軟正黑體" panose="020B0604030504040204" pitchFamily="34" charset="-120"/>
                <a:ea typeface="微軟正黑體" panose="020B0604030504040204" pitchFamily="34" charset="-120"/>
              </a:rPr>
              <a:t>，</a:t>
            </a:r>
            <a:r>
              <a:rPr lang="zh-TW" altLang="en-US" sz="2800" b="1" dirty="0">
                <a:solidFill>
                  <a:srgbClr val="FF0000"/>
                </a:solidFill>
                <a:latin typeface="微軟正黑體" panose="020B0604030504040204" pitchFamily="34" charset="-120"/>
                <a:ea typeface="微軟正黑體" panose="020B0604030504040204" pitchFamily="34" charset="-120"/>
              </a:rPr>
              <a:t>提出改善或精進建議</a:t>
            </a:r>
            <a:r>
              <a:rPr lang="zh-TW" altLang="en-US" sz="2800" b="1" dirty="0">
                <a:latin typeface="微軟正黑體" panose="020B0604030504040204" pitchFamily="34" charset="-120"/>
                <a:ea typeface="微軟正黑體" panose="020B0604030504040204" pitchFamily="34" charset="-120"/>
              </a:rPr>
              <a:t>，及</a:t>
            </a:r>
            <a:r>
              <a:rPr lang="zh-TW" altLang="en-US" sz="2800" b="1" dirty="0">
                <a:solidFill>
                  <a:srgbClr val="FF0000"/>
                </a:solidFill>
                <a:latin typeface="微軟正黑體" panose="020B0604030504040204" pitchFamily="34" charset="-120"/>
                <a:ea typeface="微軟正黑體" panose="020B0604030504040204" pitchFamily="34" charset="-120"/>
              </a:rPr>
              <a:t>陳報機關首長</a:t>
            </a:r>
            <a:r>
              <a:rPr lang="zh-TW" altLang="en-US" sz="2800" b="1" dirty="0">
                <a:latin typeface="微軟正黑體" panose="020B0604030504040204" pitchFamily="34" charset="-120"/>
                <a:ea typeface="微軟正黑體" panose="020B0604030504040204" pitchFamily="34" charset="-120"/>
              </a:rPr>
              <a:t>，並督請所屬機關（構）落實上開改善或精進建議。</a:t>
            </a:r>
          </a:p>
        </p:txBody>
      </p:sp>
      <p:sp>
        <p:nvSpPr>
          <p:cNvPr id="20" name="矩形 19">
            <a:extLst>
              <a:ext uri="{FF2B5EF4-FFF2-40B4-BE49-F238E27FC236}">
                <a16:creationId xmlns:a16="http://schemas.microsoft.com/office/drawing/2014/main" xmlns="" id="{6FD9A75F-6D32-4538-B9C2-DC68F20D231E}"/>
              </a:ext>
            </a:extLst>
          </p:cNvPr>
          <p:cNvSpPr/>
          <p:nvPr/>
        </p:nvSpPr>
        <p:spPr>
          <a:xfrm>
            <a:off x="1190445" y="3654121"/>
            <a:ext cx="1438688" cy="2241401"/>
          </a:xfrm>
          <a:prstGeom prst="rect">
            <a:avLst/>
          </a:prstGeom>
          <a:solidFill>
            <a:srgbClr val="FFCCCC"/>
          </a:solidFill>
          <a:ln w="38100">
            <a:solidFill>
              <a:srgbClr val="FF7C8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tx1"/>
                </a:solidFill>
                <a:latin typeface="微軟正黑體" panose="020B0604030504040204" pitchFamily="34" charset="-120"/>
                <a:ea typeface="微軟正黑體" panose="020B0604030504040204" pitchFamily="34" charset="-120"/>
              </a:rPr>
              <a:t>資訊公開</a:t>
            </a:r>
          </a:p>
        </p:txBody>
      </p:sp>
      <p:sp>
        <p:nvSpPr>
          <p:cNvPr id="22" name="文字方塊 21">
            <a:extLst>
              <a:ext uri="{FF2B5EF4-FFF2-40B4-BE49-F238E27FC236}">
                <a16:creationId xmlns:a16="http://schemas.microsoft.com/office/drawing/2014/main" xmlns="" id="{BDFFA4B1-B057-405B-AA20-3826CE3D5930}"/>
              </a:ext>
            </a:extLst>
          </p:cNvPr>
          <p:cNvSpPr txBox="1"/>
          <p:nvPr/>
        </p:nvSpPr>
        <p:spPr>
          <a:xfrm>
            <a:off x="2635419" y="3655036"/>
            <a:ext cx="6212747" cy="2246769"/>
          </a:xfrm>
          <a:prstGeom prst="rect">
            <a:avLst/>
          </a:prstGeom>
          <a:noFill/>
          <a:ln w="38100">
            <a:solidFill>
              <a:srgbClr val="FF7C80"/>
            </a:solidFill>
          </a:ln>
        </p:spPr>
        <p:txBody>
          <a:bodyPr wrap="square" rtlCol="0">
            <a:spAutoFit/>
          </a:bodyPr>
          <a:lstStyle/>
          <a:p>
            <a:pPr algn="just"/>
            <a:r>
              <a:rPr lang="zh-TW" altLang="en-US" sz="2800" b="1" dirty="0">
                <a:latin typeface="微軟正黑體" panose="020B0604030504040204" pitchFamily="34" charset="-120"/>
                <a:ea typeface="微軟正黑體" panose="020B0604030504040204" pitchFamily="34" charset="-120"/>
              </a:rPr>
              <a:t>特殊輪班輪休人員主管機關應</a:t>
            </a:r>
            <a:r>
              <a:rPr lang="zh-TW" altLang="en-US" sz="2800" b="1" dirty="0">
                <a:solidFill>
                  <a:srgbClr val="FF0000"/>
                </a:solidFill>
                <a:latin typeface="微軟正黑體" panose="020B0604030504040204" pitchFamily="34" charset="-120"/>
                <a:ea typeface="微軟正黑體" panose="020B0604030504040204" pitchFamily="34" charset="-120"/>
              </a:rPr>
              <a:t>持續公開並更新</a:t>
            </a:r>
            <a:r>
              <a:rPr lang="zh-TW" altLang="en-US" sz="2800" b="1" dirty="0">
                <a:latin typeface="微軟正黑體" panose="020B0604030504040204" pitchFamily="34" charset="-120"/>
                <a:ea typeface="微軟正黑體" panose="020B0604030504040204" pitchFamily="34" charset="-120"/>
              </a:rPr>
              <a:t>所屬特殊輪班輪休人員工時狀況、勤休制度檢討結果，以及行政獎勵作為加班補償之運用情形等相關資訊。</a:t>
            </a:r>
          </a:p>
        </p:txBody>
      </p:sp>
      <p:sp>
        <p:nvSpPr>
          <p:cNvPr id="21" name="矩形 20">
            <a:extLst>
              <a:ext uri="{FF2B5EF4-FFF2-40B4-BE49-F238E27FC236}">
                <a16:creationId xmlns:a16="http://schemas.microsoft.com/office/drawing/2014/main" xmlns="" id="{F87C1E4C-3B82-47C0-8A52-CA7B0AEE776E}"/>
              </a:ext>
            </a:extLst>
          </p:cNvPr>
          <p:cNvSpPr/>
          <p:nvPr/>
        </p:nvSpPr>
        <p:spPr>
          <a:xfrm>
            <a:off x="3589866" y="69586"/>
            <a:ext cx="4572499"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落實檢討勤休制度之妥適性</a:t>
            </a:r>
            <a:endParaRPr lang="zh-TW" altLang="en-US" sz="2800" b="1" dirty="0">
              <a:latin typeface="微軟正黑體" panose="020B0604030504040204" pitchFamily="34" charset="-120"/>
              <a:ea typeface="微軟正黑體" panose="020B0604030504040204" pitchFamily="34" charset="-120"/>
            </a:endParaRPr>
          </a:p>
        </p:txBody>
      </p:sp>
      <p:sp>
        <p:nvSpPr>
          <p:cNvPr id="11" name="流程圖: 人工輸入 2">
            <a:extLst>
              <a:ext uri="{FF2B5EF4-FFF2-40B4-BE49-F238E27FC236}">
                <a16:creationId xmlns:a16="http://schemas.microsoft.com/office/drawing/2014/main" xmlns="" id="{38FE14C1-DBF0-40EA-9319-A4BBD3DD68E9}"/>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Tree>
    <p:extLst>
      <p:ext uri="{BB962C8B-B14F-4D97-AF65-F5344CB8AC3E}">
        <p14:creationId xmlns:p14="http://schemas.microsoft.com/office/powerpoint/2010/main" xmlns="" val="335247440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三、提醒事項</a:t>
            </a:r>
            <a:r>
              <a:rPr lang="en-US" altLang="zh-TW" sz="2800" b="1" dirty="0">
                <a:latin typeface="微軟正黑體" panose="020B0604030504040204" pitchFamily="34" charset="-120"/>
                <a:ea typeface="微軟正黑體" panose="020B0604030504040204" pitchFamily="34" charset="-120"/>
              </a:rPr>
              <a:t>(3)</a:t>
            </a: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9" name="投影片編號版面配置區 4">
            <a:extLst>
              <a:ext uri="{FF2B5EF4-FFF2-40B4-BE49-F238E27FC236}">
                <a16:creationId xmlns:a16="http://schemas.microsoft.com/office/drawing/2014/main" xmlns="" id="{7CF778C7-70D2-478E-BB78-E69DF8449AFD}"/>
              </a:ext>
            </a:extLst>
          </p:cNvPr>
          <p:cNvSpPr>
            <a:spLocks noGrp="1"/>
          </p:cNvSpPr>
          <p:nvPr>
            <p:ph type="sldNum" sz="quarter" idx="12"/>
          </p:nvPr>
        </p:nvSpPr>
        <p:spPr>
          <a:xfrm>
            <a:off x="7273128" y="6376939"/>
            <a:ext cx="2228850" cy="365125"/>
          </a:xfrm>
        </p:spPr>
        <p:txBody>
          <a:bodyPr/>
          <a:lstStyle/>
          <a:p>
            <a:fld id="{48639338-DA58-4C5A-94BB-99DE858384EA}" type="slidenum">
              <a:rPr lang="zh-TW" altLang="en-US" smtClean="0"/>
              <a:pPr/>
              <a:t>38</a:t>
            </a:fld>
            <a:endParaRPr lang="zh-TW" altLang="en-US" dirty="0"/>
          </a:p>
        </p:txBody>
      </p:sp>
      <p:sp>
        <p:nvSpPr>
          <p:cNvPr id="21" name="矩形 20">
            <a:extLst>
              <a:ext uri="{FF2B5EF4-FFF2-40B4-BE49-F238E27FC236}">
                <a16:creationId xmlns:a16="http://schemas.microsoft.com/office/drawing/2014/main" xmlns="" id="{F87C1E4C-3B82-47C0-8A52-CA7B0AEE776E}"/>
              </a:ext>
            </a:extLst>
          </p:cNvPr>
          <p:cNvSpPr/>
          <p:nvPr/>
        </p:nvSpPr>
        <p:spPr>
          <a:xfrm>
            <a:off x="3589866" y="69586"/>
            <a:ext cx="6316134"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落實公務員健康權之保障</a:t>
            </a:r>
            <a:endParaRPr lang="zh-TW" altLang="en-US" sz="2800" b="1" dirty="0">
              <a:latin typeface="微軟正黑體" panose="020B0604030504040204" pitchFamily="34" charset="-120"/>
              <a:ea typeface="微軟正黑體" panose="020B0604030504040204" pitchFamily="34" charset="-120"/>
            </a:endParaRPr>
          </a:p>
        </p:txBody>
      </p:sp>
      <p:sp>
        <p:nvSpPr>
          <p:cNvPr id="30" name="矩形 29">
            <a:extLst>
              <a:ext uri="{FF2B5EF4-FFF2-40B4-BE49-F238E27FC236}">
                <a16:creationId xmlns:a16="http://schemas.microsoft.com/office/drawing/2014/main" xmlns="" id="{AD256E76-6803-4E9F-8A7A-902A429320C7}"/>
              </a:ext>
            </a:extLst>
          </p:cNvPr>
          <p:cNvSpPr/>
          <p:nvPr/>
        </p:nvSpPr>
        <p:spPr>
          <a:xfrm>
            <a:off x="1164566" y="1018804"/>
            <a:ext cx="1464567" cy="5044087"/>
          </a:xfrm>
          <a:prstGeom prst="rect">
            <a:avLst/>
          </a:prstGeom>
          <a:solidFill>
            <a:srgbClr val="92D050"/>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000" b="1" dirty="0">
                <a:solidFill>
                  <a:schemeClr val="tx1"/>
                </a:solidFill>
                <a:latin typeface="微軟正黑體" panose="020B0604030504040204" pitchFamily="34" charset="-120"/>
                <a:ea typeface="微軟正黑體" panose="020B0604030504040204" pitchFamily="34" charset="-120"/>
              </a:rPr>
              <a:t>落實保障</a:t>
            </a:r>
          </a:p>
        </p:txBody>
      </p:sp>
      <p:sp>
        <p:nvSpPr>
          <p:cNvPr id="31" name="文字方塊 30">
            <a:extLst>
              <a:ext uri="{FF2B5EF4-FFF2-40B4-BE49-F238E27FC236}">
                <a16:creationId xmlns:a16="http://schemas.microsoft.com/office/drawing/2014/main" xmlns="" id="{FF1A6B16-EDEC-48BA-9AEF-26B6BB8A0250}"/>
              </a:ext>
            </a:extLst>
          </p:cNvPr>
          <p:cNvSpPr txBox="1"/>
          <p:nvPr/>
        </p:nvSpPr>
        <p:spPr>
          <a:xfrm>
            <a:off x="2629133" y="1015355"/>
            <a:ext cx="6316136" cy="5047536"/>
          </a:xfrm>
          <a:prstGeom prst="rect">
            <a:avLst/>
          </a:prstGeom>
          <a:noFill/>
          <a:ln w="38100">
            <a:solidFill>
              <a:schemeClr val="accent6">
                <a:lumMod val="75000"/>
              </a:schemeClr>
            </a:solidFill>
          </a:ln>
        </p:spPr>
        <p:txBody>
          <a:bodyPr wrap="square" rtlCol="0">
            <a:spAutoFit/>
          </a:bodyPr>
          <a:lstStyle/>
          <a:p>
            <a:pPr marL="342908" indent="-342908" algn="just">
              <a:spcAft>
                <a:spcPts val="600"/>
              </a:spcAft>
              <a:buFont typeface="Wingdings" panose="05000000000000000000" pitchFamily="2" charset="2"/>
              <a:buChar char="Ø"/>
            </a:pPr>
            <a:r>
              <a:rPr lang="zh-TW" altLang="en-US" sz="2400" b="1" dirty="0">
                <a:latin typeface="微軟正黑體" panose="020B0604030504040204" pitchFamily="34" charset="-120"/>
                <a:ea typeface="微軟正黑體" panose="020B0604030504040204" pitchFamily="34" charset="-120"/>
              </a:rPr>
              <a:t>機關應定期自差勤系統檢視加班補休運用情形，並透過於差勤系統</a:t>
            </a:r>
            <a:r>
              <a:rPr lang="zh-TW" altLang="en-US" sz="2400" b="1" dirty="0">
                <a:solidFill>
                  <a:srgbClr val="FF0000"/>
                </a:solidFill>
                <a:latin typeface="微軟正黑體" panose="020B0604030504040204" pitchFamily="34" charset="-120"/>
                <a:ea typeface="微軟正黑體" panose="020B0604030504040204" pitchFamily="34" charset="-120"/>
              </a:rPr>
              <a:t>建置加班補休屆期預警功能</a:t>
            </a:r>
            <a:r>
              <a:rPr lang="zh-TW" altLang="en-US" sz="2400" b="1" dirty="0">
                <a:latin typeface="微軟正黑體" panose="020B0604030504040204" pitchFamily="34" charset="-120"/>
                <a:ea typeface="微軟正黑體" panose="020B0604030504040204" pitchFamily="34" charset="-120"/>
              </a:rPr>
              <a:t>，及</a:t>
            </a:r>
            <a:r>
              <a:rPr lang="zh-TW" altLang="en-US" sz="2400" b="1" dirty="0">
                <a:solidFill>
                  <a:srgbClr val="FF0000"/>
                </a:solidFill>
                <a:latin typeface="微軟正黑體" panose="020B0604030504040204" pitchFamily="34" charset="-120"/>
                <a:ea typeface="微軟正黑體" panose="020B0604030504040204" pitchFamily="34" charset="-120"/>
              </a:rPr>
              <a:t>按月產製加班補休報表</a:t>
            </a:r>
            <a:r>
              <a:rPr lang="zh-TW" altLang="en-US" sz="2400" b="1" dirty="0">
                <a:latin typeface="微軟正黑體" panose="020B0604030504040204" pitchFamily="34" charset="-120"/>
                <a:ea typeface="微軟正黑體" panose="020B0604030504040204" pitchFamily="34" charset="-120"/>
              </a:rPr>
              <a:t>等方式，</a:t>
            </a:r>
            <a:r>
              <a:rPr lang="zh-TW" altLang="en-US" sz="2400" b="1" dirty="0">
                <a:solidFill>
                  <a:srgbClr val="FF0000"/>
                </a:solidFill>
                <a:latin typeface="微軟正黑體" panose="020B0604030504040204" pitchFamily="34" charset="-120"/>
                <a:ea typeface="微軟正黑體" panose="020B0604030504040204" pitchFamily="34" charset="-120"/>
              </a:rPr>
              <a:t>主動通知當事人及其單位主管</a:t>
            </a:r>
            <a:r>
              <a:rPr lang="zh-TW" altLang="en-US" sz="2400" b="1" dirty="0">
                <a:latin typeface="微軟正黑體" panose="020B0604030504040204" pitchFamily="34" charset="-120"/>
                <a:ea typeface="微軟正黑體" panose="020B0604030504040204" pitchFamily="34" charset="-120"/>
              </a:rPr>
              <a:t>，以妥為及早規劃補休假事宜。</a:t>
            </a:r>
            <a:endParaRPr lang="en-US" altLang="zh-TW" sz="2400" b="1" dirty="0">
              <a:latin typeface="微軟正黑體" panose="020B0604030504040204" pitchFamily="34" charset="-120"/>
              <a:ea typeface="微軟正黑體" panose="020B0604030504040204" pitchFamily="34" charset="-120"/>
            </a:endParaRPr>
          </a:p>
          <a:p>
            <a:pPr marL="342908" indent="-342908" algn="just">
              <a:spcAft>
                <a:spcPts val="600"/>
              </a:spcAft>
              <a:buFont typeface="Wingdings" panose="05000000000000000000" pitchFamily="2" charset="2"/>
              <a:buChar char="Ø"/>
            </a:pPr>
            <a:r>
              <a:rPr lang="zh-TW" altLang="en-US" sz="2400" b="1" dirty="0">
                <a:latin typeface="微軟正黑體" panose="020B0604030504040204" pitchFamily="34" charset="-120"/>
                <a:ea typeface="微軟正黑體" panose="020B0604030504040204" pitchFamily="34" charset="-120"/>
              </a:rPr>
              <a:t>如有明顯累積加班時數而未補休，或有將屆期之情形者，機關</a:t>
            </a:r>
            <a:r>
              <a:rPr lang="zh-TW" altLang="en-US" sz="2400" b="1" dirty="0">
                <a:solidFill>
                  <a:srgbClr val="FF0000"/>
                </a:solidFill>
                <a:latin typeface="微軟正黑體" panose="020B0604030504040204" pitchFamily="34" charset="-120"/>
                <a:ea typeface="微軟正黑體" panose="020B0604030504040204" pitchFamily="34" charset="-120"/>
              </a:rPr>
              <a:t>應視業務需要積極與當事人協調給予補休假</a:t>
            </a:r>
            <a:r>
              <a:rPr lang="zh-TW" altLang="en-US" sz="2400" b="1" dirty="0">
                <a:latin typeface="微軟正黑體" panose="020B0604030504040204" pitchFamily="34" charset="-120"/>
                <a:ea typeface="微軟正黑體" panose="020B0604030504040204" pitchFamily="34" charset="-120"/>
              </a:rPr>
              <a:t>。</a:t>
            </a:r>
            <a:endParaRPr lang="en-US" altLang="zh-TW" sz="2400" b="1" dirty="0">
              <a:latin typeface="微軟正黑體" panose="020B0604030504040204" pitchFamily="34" charset="-120"/>
              <a:ea typeface="微軟正黑體" panose="020B0604030504040204" pitchFamily="34" charset="-120"/>
            </a:endParaRPr>
          </a:p>
          <a:p>
            <a:pPr marL="342908" indent="-342908" algn="just">
              <a:spcAft>
                <a:spcPts val="600"/>
              </a:spcAft>
              <a:buFont typeface="Wingdings" panose="05000000000000000000" pitchFamily="2" charset="2"/>
              <a:buChar char="Ø"/>
            </a:pPr>
            <a:r>
              <a:rPr lang="zh-TW" altLang="en-US" sz="2400" b="1" dirty="0">
                <a:latin typeface="微軟正黑體" panose="020B0604030504040204" pitchFamily="34" charset="-120"/>
                <a:ea typeface="微軟正黑體" panose="020B0604030504040204" pitchFamily="34" charset="-120"/>
              </a:rPr>
              <a:t>機關確實因必要範圍內之業務需要，致所屬人員加班時數無法於補休期限內休畢，產生應計發加班費之情形，</a:t>
            </a:r>
            <a:r>
              <a:rPr lang="zh-TW" altLang="en-US" sz="2400" b="1" dirty="0">
                <a:solidFill>
                  <a:srgbClr val="FF0000"/>
                </a:solidFill>
                <a:latin typeface="微軟正黑體" panose="020B0604030504040204" pitchFamily="34" charset="-120"/>
                <a:ea typeface="微軟正黑體" panose="020B0604030504040204" pitchFamily="34" charset="-120"/>
              </a:rPr>
              <a:t>建議先行規劃編列相關經費，以減少平時考核獎勵辦理結算之例外情形</a:t>
            </a:r>
            <a:r>
              <a:rPr lang="zh-TW" altLang="en-US" sz="2400" b="1" dirty="0">
                <a:latin typeface="微軟正黑體" panose="020B0604030504040204" pitchFamily="34" charset="-120"/>
                <a:ea typeface="微軟正黑體" panose="020B0604030504040204" pitchFamily="34" charset="-120"/>
              </a:rPr>
              <a:t>。</a:t>
            </a:r>
          </a:p>
        </p:txBody>
      </p:sp>
      <p:sp>
        <p:nvSpPr>
          <p:cNvPr id="10" name="流程圖: 人工輸入 2">
            <a:extLst>
              <a:ext uri="{FF2B5EF4-FFF2-40B4-BE49-F238E27FC236}">
                <a16:creationId xmlns:a16="http://schemas.microsoft.com/office/drawing/2014/main" xmlns="" id="{AB9E4B40-85B6-457C-9113-1FCD8AA7EAB3}"/>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Tree>
    <p:extLst>
      <p:ext uri="{BB962C8B-B14F-4D97-AF65-F5344CB8AC3E}">
        <p14:creationId xmlns:p14="http://schemas.microsoft.com/office/powerpoint/2010/main" xmlns="" val="326162690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5">
            <a:extLst>
              <a:ext uri="{FF2B5EF4-FFF2-40B4-BE49-F238E27FC236}">
                <a16:creationId xmlns:a16="http://schemas.microsoft.com/office/drawing/2014/main" xmlns="" id="{51EE2BE2-40F7-4E70-91E8-15D64F2F8996}"/>
              </a:ext>
            </a:extLst>
          </p:cNvPr>
          <p:cNvSpPr txBox="1"/>
          <p:nvPr/>
        </p:nvSpPr>
        <p:spPr>
          <a:xfrm>
            <a:off x="547440" y="3052937"/>
            <a:ext cx="8897236" cy="813681"/>
          </a:xfrm>
          <a:prstGeom prst="rect">
            <a:avLst/>
          </a:prstGeom>
          <a:noFill/>
          <a:effectLst/>
        </p:spPr>
        <p:txBody>
          <a:bodyPr wrap="square" lIns="74294" tIns="37146" rIns="74294" bIns="37146" rtlCol="0">
            <a:spAutoFit/>
          </a:bodyPr>
          <a:lstStyle/>
          <a:p>
            <a:pPr algn="ctr"/>
            <a:r>
              <a:rPr lang="zh-TW" altLang="en-US" sz="4800" b="1" dirty="0">
                <a:solidFill>
                  <a:srgbClr val="2782A7"/>
                </a:solidFill>
                <a:latin typeface="微軟正黑體" panose="020B0604030504040204" pitchFamily="34" charset="-120"/>
                <a:ea typeface="微軟正黑體" panose="020B0604030504040204" pitchFamily="34" charset="-120"/>
              </a:rPr>
              <a:t>四、意見交流</a:t>
            </a:r>
            <a:endParaRPr lang="en-US" altLang="zh-TW" sz="4800" b="1" dirty="0">
              <a:solidFill>
                <a:srgbClr val="2782A7"/>
              </a:solidFill>
              <a:latin typeface="微軟正黑體" panose="020B0604030504040204" pitchFamily="34" charset="-120"/>
              <a:ea typeface="微軟正黑體" panose="020B0604030504040204" pitchFamily="34" charset="-120"/>
            </a:endParaRPr>
          </a:p>
        </p:txBody>
      </p:sp>
      <p:sp>
        <p:nvSpPr>
          <p:cNvPr id="3" name="流程圖: 人工輸入 2">
            <a:extLst>
              <a:ext uri="{FF2B5EF4-FFF2-40B4-BE49-F238E27FC236}">
                <a16:creationId xmlns:a16="http://schemas.microsoft.com/office/drawing/2014/main" xmlns="" id="{041FF075-979B-4E45-BA0D-357BCC484FE8}"/>
              </a:ext>
            </a:extLst>
          </p:cNvPr>
          <p:cNvSpPr/>
          <p:nvPr/>
        </p:nvSpPr>
        <p:spPr>
          <a:xfrm rot="10800000">
            <a:off x="1" y="0"/>
            <a:ext cx="9906001" cy="60497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grpSp>
        <p:nvGrpSpPr>
          <p:cNvPr id="21" name="群組 20">
            <a:extLst>
              <a:ext uri="{FF2B5EF4-FFF2-40B4-BE49-F238E27FC236}">
                <a16:creationId xmlns:a16="http://schemas.microsoft.com/office/drawing/2014/main" xmlns="" id="{3862B4B9-20E2-471A-ABAB-F58AFA4EEF2F}"/>
              </a:ext>
            </a:extLst>
          </p:cNvPr>
          <p:cNvGrpSpPr/>
          <p:nvPr/>
        </p:nvGrpSpPr>
        <p:grpSpPr>
          <a:xfrm>
            <a:off x="580763" y="873830"/>
            <a:ext cx="1949008" cy="613741"/>
            <a:chOff x="1198051" y="1233600"/>
            <a:chExt cx="2398779" cy="755373"/>
          </a:xfrm>
        </p:grpSpPr>
        <p:sp>
          <p:nvSpPr>
            <p:cNvPr id="12" name="Oval 8">
              <a:extLst>
                <a:ext uri="{FF2B5EF4-FFF2-40B4-BE49-F238E27FC236}">
                  <a16:creationId xmlns:a16="http://schemas.microsoft.com/office/drawing/2014/main" xmlns="" id="{6135776C-7DF7-422A-92E9-C3AAC4381062}"/>
                </a:ext>
              </a:extLst>
            </p:cNvPr>
            <p:cNvSpPr/>
            <p:nvPr/>
          </p:nvSpPr>
          <p:spPr>
            <a:xfrm>
              <a:off x="1198051"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5" name="圖形 14" descr="業績成長">
              <a:extLst>
                <a:ext uri="{FF2B5EF4-FFF2-40B4-BE49-F238E27FC236}">
                  <a16:creationId xmlns:a16="http://schemas.microsoft.com/office/drawing/2014/main" xmlns="" id="{7A89203A-7E5C-4D5C-8066-8A50EA4F3F72}"/>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298736" y="1306310"/>
              <a:ext cx="651596" cy="652084"/>
            </a:xfrm>
            <a:prstGeom prst="rect">
              <a:avLst/>
            </a:prstGeom>
          </p:spPr>
        </p:pic>
        <p:grpSp>
          <p:nvGrpSpPr>
            <p:cNvPr id="20" name="群組 19">
              <a:extLst>
                <a:ext uri="{FF2B5EF4-FFF2-40B4-BE49-F238E27FC236}">
                  <a16:creationId xmlns:a16="http://schemas.microsoft.com/office/drawing/2014/main" xmlns="" id="{3F2E40C8-77ED-4493-91B6-3D60AFC84055}"/>
                </a:ext>
              </a:extLst>
            </p:cNvPr>
            <p:cNvGrpSpPr/>
            <p:nvPr/>
          </p:nvGrpSpPr>
          <p:grpSpPr>
            <a:xfrm>
              <a:off x="2852799" y="1235138"/>
              <a:ext cx="744031" cy="744588"/>
              <a:chOff x="2044708" y="1244385"/>
              <a:chExt cx="744031" cy="744588"/>
            </a:xfrm>
          </p:grpSpPr>
          <p:sp>
            <p:nvSpPr>
              <p:cNvPr id="14" name="Oval 24">
                <a:extLst>
                  <a:ext uri="{FF2B5EF4-FFF2-40B4-BE49-F238E27FC236}">
                    <a16:creationId xmlns:a16="http://schemas.microsoft.com/office/drawing/2014/main" xmlns="" id="{69354450-8E04-4734-A495-824B04B3E5B9}"/>
                  </a:ext>
                </a:extLst>
              </p:cNvPr>
              <p:cNvSpPr/>
              <p:nvPr/>
            </p:nvSpPr>
            <p:spPr>
              <a:xfrm>
                <a:off x="204470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6" name="圖形 15" descr="頭顱中有齒輪">
                <a:extLst>
                  <a:ext uri="{FF2B5EF4-FFF2-40B4-BE49-F238E27FC236}">
                    <a16:creationId xmlns:a16="http://schemas.microsoft.com/office/drawing/2014/main" xmlns="" id="{6F69858A-6CEC-4086-AFD6-E20C2F957853}"/>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20643" y="1313131"/>
                <a:ext cx="651596" cy="652084"/>
              </a:xfrm>
              <a:prstGeom prst="rect">
                <a:avLst/>
              </a:prstGeom>
            </p:spPr>
          </p:pic>
        </p:grpSp>
        <p:grpSp>
          <p:nvGrpSpPr>
            <p:cNvPr id="19" name="群組 18">
              <a:extLst>
                <a:ext uri="{FF2B5EF4-FFF2-40B4-BE49-F238E27FC236}">
                  <a16:creationId xmlns:a16="http://schemas.microsoft.com/office/drawing/2014/main" xmlns="" id="{788F838F-A9C1-4752-B658-3667CA93A83B}"/>
                </a:ext>
              </a:extLst>
            </p:cNvPr>
            <p:cNvGrpSpPr/>
            <p:nvPr/>
          </p:nvGrpSpPr>
          <p:grpSpPr>
            <a:xfrm>
              <a:off x="2033680" y="1233600"/>
              <a:ext cx="744031" cy="744588"/>
              <a:chOff x="2882598" y="1244385"/>
              <a:chExt cx="744031" cy="744588"/>
            </a:xfrm>
          </p:grpSpPr>
          <p:sp>
            <p:nvSpPr>
              <p:cNvPr id="13" name="Oval 23">
                <a:extLst>
                  <a:ext uri="{FF2B5EF4-FFF2-40B4-BE49-F238E27FC236}">
                    <a16:creationId xmlns:a16="http://schemas.microsoft.com/office/drawing/2014/main" xmlns="" id="{9A0AE0DE-35FB-4CD4-A447-4249B38EFB49}"/>
                  </a:ext>
                </a:extLst>
              </p:cNvPr>
              <p:cNvSpPr/>
              <p:nvPr/>
            </p:nvSpPr>
            <p:spPr>
              <a:xfrm>
                <a:off x="288259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7" name="圖形 16" descr="握手">
                <a:extLst>
                  <a:ext uri="{FF2B5EF4-FFF2-40B4-BE49-F238E27FC236}">
                    <a16:creationId xmlns:a16="http://schemas.microsoft.com/office/drawing/2014/main" xmlns="" id="{F0A89929-8E28-4ECD-9C62-B480AE5CEAF2}"/>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928815" y="1322299"/>
                <a:ext cx="651596" cy="652084"/>
              </a:xfrm>
              <a:prstGeom prst="rect">
                <a:avLst/>
              </a:prstGeom>
            </p:spPr>
          </p:pic>
        </p:grpSp>
      </p:grpSp>
      <p:sp>
        <p:nvSpPr>
          <p:cNvPr id="23" name="流程圖: 抽選 22">
            <a:extLst>
              <a:ext uri="{FF2B5EF4-FFF2-40B4-BE49-F238E27FC236}">
                <a16:creationId xmlns:a16="http://schemas.microsoft.com/office/drawing/2014/main" xmlns="" id="{D6CD6087-9524-4702-905F-FAE03A7DF986}"/>
              </a:ext>
            </a:extLst>
          </p:cNvPr>
          <p:cNvSpPr/>
          <p:nvPr/>
        </p:nvSpPr>
        <p:spPr>
          <a:xfrm rot="5400000">
            <a:off x="-28593" y="28593"/>
            <a:ext cx="1218719" cy="1161533"/>
          </a:xfrm>
          <a:prstGeom prst="flowChartExtra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p>
        </p:txBody>
      </p:sp>
      <p:pic>
        <p:nvPicPr>
          <p:cNvPr id="27" name="Picture 2" descr="行政院人事行政總處">
            <a:extLst>
              <a:ext uri="{FF2B5EF4-FFF2-40B4-BE49-F238E27FC236}">
                <a16:creationId xmlns:a16="http://schemas.microsoft.com/office/drawing/2014/main" xmlns="" id="{46B7F153-DD2E-4031-9DD7-0225AC9D55E2}"/>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2657" y="137198"/>
            <a:ext cx="2450577" cy="36561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矩形 1">
            <a:extLst>
              <a:ext uri="{FF2B5EF4-FFF2-40B4-BE49-F238E27FC236}">
                <a16:creationId xmlns:a16="http://schemas.microsoft.com/office/drawing/2014/main" xmlns="" id="{322D4E12-03F8-420F-92E1-F9C63B9CEF37}"/>
              </a:ext>
            </a:extLst>
          </p:cNvPr>
          <p:cNvSpPr/>
          <p:nvPr/>
        </p:nvSpPr>
        <p:spPr>
          <a:xfrm>
            <a:off x="0" y="6570483"/>
            <a:ext cx="9906001" cy="300637"/>
          </a:xfrm>
          <a:prstGeom prst="re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a:p>
        </p:txBody>
      </p:sp>
      <p:sp>
        <p:nvSpPr>
          <p:cNvPr id="5" name="文字方塊 4">
            <a:extLst>
              <a:ext uri="{FF2B5EF4-FFF2-40B4-BE49-F238E27FC236}">
                <a16:creationId xmlns:a16="http://schemas.microsoft.com/office/drawing/2014/main" xmlns="" id="{037F8FB5-B5FB-1EAA-C0C1-C30CE97B5DF5}"/>
              </a:ext>
            </a:extLst>
          </p:cNvPr>
          <p:cNvSpPr txBox="1"/>
          <p:nvPr/>
        </p:nvSpPr>
        <p:spPr>
          <a:xfrm>
            <a:off x="4996058" y="6321573"/>
            <a:ext cx="4949016" cy="276999"/>
          </a:xfrm>
          <a:prstGeom prst="rect">
            <a:avLst/>
          </a:prstGeom>
          <a:noFill/>
        </p:spPr>
        <p:txBody>
          <a:bodyPr wrap="square" rtlCol="0">
            <a:spAutoFit/>
          </a:bodyPr>
          <a:lstStyle/>
          <a:p>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本講義部分模板及</a:t>
            </a:r>
            <a:r>
              <a:rPr lang="en-US" altLang="zh-TW" sz="1200" dirty="0">
                <a:solidFill>
                  <a:schemeClr val="bg1">
                    <a:lumMod val="75000"/>
                  </a:schemeClr>
                </a:solidFill>
                <a:latin typeface="微軟正黑體" panose="020B0604030504040204" pitchFamily="34" charset="-120"/>
                <a:ea typeface="微軟正黑體" panose="020B0604030504040204" pitchFamily="34" charset="-120"/>
              </a:rPr>
              <a:t>icon</a:t>
            </a:r>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來源為商業簡報網等網站，且非使用於商業用途</a:t>
            </a:r>
          </a:p>
        </p:txBody>
      </p:sp>
      <p:sp>
        <p:nvSpPr>
          <p:cNvPr id="4" name="投影片編號版面配置區 3">
            <a:extLst>
              <a:ext uri="{FF2B5EF4-FFF2-40B4-BE49-F238E27FC236}">
                <a16:creationId xmlns:a16="http://schemas.microsoft.com/office/drawing/2014/main" xmlns="" id="{82428EA5-03DE-41EB-A68A-27EA3842D1AF}"/>
              </a:ext>
            </a:extLst>
          </p:cNvPr>
          <p:cNvSpPr>
            <a:spLocks noGrp="1"/>
          </p:cNvSpPr>
          <p:nvPr>
            <p:ph type="sldNum" sz="quarter" idx="12"/>
          </p:nvPr>
        </p:nvSpPr>
        <p:spPr>
          <a:xfrm>
            <a:off x="7470566" y="6570483"/>
            <a:ext cx="2228850" cy="365125"/>
          </a:xfrm>
        </p:spPr>
        <p:txBody>
          <a:bodyPr/>
          <a:lstStyle/>
          <a:p>
            <a:fld id="{48639338-DA58-4C5A-94BB-99DE858384EA}" type="slidenum">
              <a:rPr lang="zh-TW" altLang="en-US" smtClean="0"/>
              <a:pPr/>
              <a:t>39</a:t>
            </a:fld>
            <a:endParaRPr lang="zh-TW" altLang="en-US" dirty="0"/>
          </a:p>
        </p:txBody>
      </p:sp>
    </p:spTree>
    <p:extLst>
      <p:ext uri="{BB962C8B-B14F-4D97-AF65-F5344CB8AC3E}">
        <p14:creationId xmlns:p14="http://schemas.microsoft.com/office/powerpoint/2010/main" xmlns="" val="2324521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流程圖: 人工輸入 2">
            <a:extLst>
              <a:ext uri="{FF2B5EF4-FFF2-40B4-BE49-F238E27FC236}">
                <a16:creationId xmlns:a16="http://schemas.microsoft.com/office/drawing/2014/main" xmlns="" id="{3D70C03A-436E-481D-858D-81899103FE64}"/>
              </a:ext>
            </a:extLst>
          </p:cNvPr>
          <p:cNvSpPr/>
          <p:nvPr/>
        </p:nvSpPr>
        <p:spPr>
          <a:xfrm rot="10800000">
            <a:off x="-5" y="-21917"/>
            <a:ext cx="9922935" cy="654056"/>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25" name="矩形 24">
            <a:extLst>
              <a:ext uri="{FF2B5EF4-FFF2-40B4-BE49-F238E27FC236}">
                <a16:creationId xmlns:a16="http://schemas.microsoft.com/office/drawing/2014/main" xmlns="" id="{58140BC8-2DA2-42BD-B4BF-6FD5C561205F}"/>
              </a:ext>
            </a:extLst>
          </p:cNvPr>
          <p:cNvSpPr/>
          <p:nvPr/>
        </p:nvSpPr>
        <p:spPr>
          <a:xfrm>
            <a:off x="881690" y="1715845"/>
            <a:ext cx="2253294" cy="1703415"/>
          </a:xfrm>
          <a:prstGeom prst="rect">
            <a:avLst/>
          </a:prstGeom>
          <a:solidFill>
            <a:srgbClr val="E5FFFF"/>
          </a:solidFill>
          <a:ln w="19050">
            <a:solidFill>
              <a:srgbClr val="2782A7"/>
            </a:solidFill>
          </a:ln>
        </p:spPr>
        <p:txBody>
          <a:bodyPr wrap="square">
            <a:spAutoFit/>
          </a:bodyPr>
          <a:lstStyle/>
          <a:p>
            <a:pPr marL="180980" indent="-180980" defTabSz="1431961">
              <a:lnSpc>
                <a:spcPct val="150000"/>
              </a:lnSpc>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服勤時數合理上限</a:t>
            </a:r>
            <a:endParaRPr lang="en-US" altLang="zh-TW" dirty="0">
              <a:latin typeface="微軟正黑體" panose="020B0604030504040204" pitchFamily="34" charset="-120"/>
              <a:ea typeface="微軟正黑體" panose="020B0604030504040204" pitchFamily="34" charset="-120"/>
            </a:endParaRPr>
          </a:p>
          <a:p>
            <a:pPr marL="180980" indent="-180980" defTabSz="1431961">
              <a:lnSpc>
                <a:spcPct val="150000"/>
              </a:lnSpc>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服勤與休假頻率</a:t>
            </a:r>
            <a:endParaRPr lang="en-US" altLang="zh-TW" dirty="0">
              <a:latin typeface="微軟正黑體" panose="020B0604030504040204" pitchFamily="34" charset="-120"/>
              <a:ea typeface="微軟正黑體" panose="020B0604030504040204" pitchFamily="34" charset="-120"/>
            </a:endParaRPr>
          </a:p>
          <a:p>
            <a:pPr marL="180980" indent="-180980" defTabSz="1431961">
              <a:lnSpc>
                <a:spcPct val="150000"/>
              </a:lnSpc>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服勤日中最低連續休息時數</a:t>
            </a:r>
          </a:p>
        </p:txBody>
      </p:sp>
      <p:grpSp>
        <p:nvGrpSpPr>
          <p:cNvPr id="26" name="Google Shape;12676;p64">
            <a:extLst>
              <a:ext uri="{FF2B5EF4-FFF2-40B4-BE49-F238E27FC236}">
                <a16:creationId xmlns:a16="http://schemas.microsoft.com/office/drawing/2014/main" xmlns="" id="{9BF8D56D-DC60-4F45-9588-11E6289E5701}"/>
              </a:ext>
            </a:extLst>
          </p:cNvPr>
          <p:cNvGrpSpPr/>
          <p:nvPr/>
        </p:nvGrpSpPr>
        <p:grpSpPr>
          <a:xfrm>
            <a:off x="452278" y="1803872"/>
            <a:ext cx="381333" cy="375963"/>
            <a:chOff x="5823294" y="2309751"/>
            <a:chExt cx="315327" cy="314978"/>
          </a:xfrm>
        </p:grpSpPr>
        <p:sp>
          <p:nvSpPr>
            <p:cNvPr id="27" name="Google Shape;12677;p64">
              <a:extLst>
                <a:ext uri="{FF2B5EF4-FFF2-40B4-BE49-F238E27FC236}">
                  <a16:creationId xmlns:a16="http://schemas.microsoft.com/office/drawing/2014/main" xmlns="" id="{2A0F7813-F4C6-4E9A-91EE-F8989FAD17E6}"/>
                </a:ext>
              </a:extLst>
            </p:cNvPr>
            <p:cNvSpPr/>
            <p:nvPr/>
          </p:nvSpPr>
          <p:spPr>
            <a:xfrm>
              <a:off x="5823294" y="2309751"/>
              <a:ext cx="315327" cy="314978"/>
            </a:xfrm>
            <a:custGeom>
              <a:avLst/>
              <a:gdLst/>
              <a:ahLst/>
              <a:cxnLst/>
              <a:rect l="l" t="t" r="r" b="b"/>
              <a:pathLst>
                <a:path w="9930" h="9919" extrusionOk="0">
                  <a:moveTo>
                    <a:pt x="4953" y="0"/>
                  </a:moveTo>
                  <a:cubicBezTo>
                    <a:pt x="3632" y="0"/>
                    <a:pt x="2381" y="524"/>
                    <a:pt x="1465" y="1465"/>
                  </a:cubicBezTo>
                  <a:cubicBezTo>
                    <a:pt x="524" y="2405"/>
                    <a:pt x="0" y="3656"/>
                    <a:pt x="0" y="4965"/>
                  </a:cubicBezTo>
                  <a:cubicBezTo>
                    <a:pt x="0" y="6275"/>
                    <a:pt x="524" y="7537"/>
                    <a:pt x="1465" y="8466"/>
                  </a:cubicBezTo>
                  <a:cubicBezTo>
                    <a:pt x="2393" y="9394"/>
                    <a:pt x="3643" y="9918"/>
                    <a:pt x="4953" y="9918"/>
                  </a:cubicBezTo>
                  <a:cubicBezTo>
                    <a:pt x="6263" y="9918"/>
                    <a:pt x="7537" y="9394"/>
                    <a:pt x="8454" y="8466"/>
                  </a:cubicBezTo>
                  <a:cubicBezTo>
                    <a:pt x="9394" y="7525"/>
                    <a:pt x="9918" y="6275"/>
                    <a:pt x="9918" y="4965"/>
                  </a:cubicBezTo>
                  <a:cubicBezTo>
                    <a:pt x="9930" y="4858"/>
                    <a:pt x="9930" y="4775"/>
                    <a:pt x="9930" y="4680"/>
                  </a:cubicBezTo>
                  <a:cubicBezTo>
                    <a:pt x="9930" y="4613"/>
                    <a:pt x="9869" y="4547"/>
                    <a:pt x="9803" y="4547"/>
                  </a:cubicBezTo>
                  <a:cubicBezTo>
                    <a:pt x="9798" y="4547"/>
                    <a:pt x="9792" y="4548"/>
                    <a:pt x="9787" y="4549"/>
                  </a:cubicBezTo>
                  <a:cubicBezTo>
                    <a:pt x="9704" y="4549"/>
                    <a:pt x="9632" y="4620"/>
                    <a:pt x="9644" y="4691"/>
                  </a:cubicBezTo>
                  <a:lnTo>
                    <a:pt x="9644" y="4953"/>
                  </a:lnTo>
                  <a:cubicBezTo>
                    <a:pt x="9644" y="6204"/>
                    <a:pt x="9156" y="7358"/>
                    <a:pt x="8275" y="8251"/>
                  </a:cubicBezTo>
                  <a:cubicBezTo>
                    <a:pt x="7394" y="9144"/>
                    <a:pt x="6227" y="9621"/>
                    <a:pt x="4977" y="9621"/>
                  </a:cubicBezTo>
                  <a:cubicBezTo>
                    <a:pt x="3727" y="9621"/>
                    <a:pt x="2560" y="9132"/>
                    <a:pt x="1667" y="8251"/>
                  </a:cubicBezTo>
                  <a:cubicBezTo>
                    <a:pt x="774" y="7370"/>
                    <a:pt x="298" y="6204"/>
                    <a:pt x="298" y="4953"/>
                  </a:cubicBezTo>
                  <a:cubicBezTo>
                    <a:pt x="298" y="3703"/>
                    <a:pt x="786" y="2536"/>
                    <a:pt x="1667" y="1643"/>
                  </a:cubicBezTo>
                  <a:cubicBezTo>
                    <a:pt x="2548" y="750"/>
                    <a:pt x="3727" y="274"/>
                    <a:pt x="4977" y="274"/>
                  </a:cubicBezTo>
                  <a:cubicBezTo>
                    <a:pt x="6072" y="274"/>
                    <a:pt x="7144" y="667"/>
                    <a:pt x="7977" y="1382"/>
                  </a:cubicBezTo>
                  <a:cubicBezTo>
                    <a:pt x="8811" y="2072"/>
                    <a:pt x="9382" y="3048"/>
                    <a:pt x="9561" y="4120"/>
                  </a:cubicBezTo>
                  <a:cubicBezTo>
                    <a:pt x="9572" y="4185"/>
                    <a:pt x="9632" y="4241"/>
                    <a:pt x="9697" y="4241"/>
                  </a:cubicBezTo>
                  <a:cubicBezTo>
                    <a:pt x="9703" y="4241"/>
                    <a:pt x="9709" y="4240"/>
                    <a:pt x="9716" y="4239"/>
                  </a:cubicBezTo>
                  <a:cubicBezTo>
                    <a:pt x="9799" y="4215"/>
                    <a:pt x="9858" y="4144"/>
                    <a:pt x="9835" y="4072"/>
                  </a:cubicBezTo>
                  <a:cubicBezTo>
                    <a:pt x="9632" y="2941"/>
                    <a:pt x="9037" y="1917"/>
                    <a:pt x="8156" y="1167"/>
                  </a:cubicBezTo>
                  <a:cubicBezTo>
                    <a:pt x="7263" y="405"/>
                    <a:pt x="6132" y="0"/>
                    <a:pt x="4953" y="0"/>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28" name="Google Shape;12678;p64">
              <a:extLst>
                <a:ext uri="{FF2B5EF4-FFF2-40B4-BE49-F238E27FC236}">
                  <a16:creationId xmlns:a16="http://schemas.microsoft.com/office/drawing/2014/main" xmlns="" id="{09B17CA0-3649-41DC-8F05-2A3F6E2EC95F}"/>
                </a:ext>
              </a:extLst>
            </p:cNvPr>
            <p:cNvSpPr/>
            <p:nvPr/>
          </p:nvSpPr>
          <p:spPr>
            <a:xfrm>
              <a:off x="5846348" y="2332805"/>
              <a:ext cx="268457" cy="268489"/>
            </a:xfrm>
            <a:custGeom>
              <a:avLst/>
              <a:gdLst/>
              <a:ahLst/>
              <a:cxnLst/>
              <a:rect l="l" t="t" r="r" b="b"/>
              <a:pathLst>
                <a:path w="8454" h="8455" extrusionOk="0">
                  <a:moveTo>
                    <a:pt x="4227" y="1"/>
                  </a:moveTo>
                  <a:cubicBezTo>
                    <a:pt x="3632" y="1"/>
                    <a:pt x="3060" y="120"/>
                    <a:pt x="2501" y="370"/>
                  </a:cubicBezTo>
                  <a:cubicBezTo>
                    <a:pt x="1989" y="608"/>
                    <a:pt x="1512" y="929"/>
                    <a:pt x="1120" y="1358"/>
                  </a:cubicBezTo>
                  <a:cubicBezTo>
                    <a:pt x="1060" y="1418"/>
                    <a:pt x="1072" y="1513"/>
                    <a:pt x="1131" y="1572"/>
                  </a:cubicBezTo>
                  <a:cubicBezTo>
                    <a:pt x="1158" y="1599"/>
                    <a:pt x="1192" y="1611"/>
                    <a:pt x="1227" y="1611"/>
                  </a:cubicBezTo>
                  <a:cubicBezTo>
                    <a:pt x="1270" y="1611"/>
                    <a:pt x="1313" y="1593"/>
                    <a:pt x="1346" y="1560"/>
                  </a:cubicBezTo>
                  <a:cubicBezTo>
                    <a:pt x="1715" y="1156"/>
                    <a:pt x="2155" y="846"/>
                    <a:pt x="2644" y="632"/>
                  </a:cubicBezTo>
                  <a:cubicBezTo>
                    <a:pt x="3144" y="405"/>
                    <a:pt x="3679" y="286"/>
                    <a:pt x="4251" y="286"/>
                  </a:cubicBezTo>
                  <a:cubicBezTo>
                    <a:pt x="6418" y="286"/>
                    <a:pt x="8192" y="2060"/>
                    <a:pt x="8192" y="4239"/>
                  </a:cubicBezTo>
                  <a:cubicBezTo>
                    <a:pt x="8192" y="6406"/>
                    <a:pt x="6418" y="8180"/>
                    <a:pt x="4251" y="8180"/>
                  </a:cubicBezTo>
                  <a:cubicBezTo>
                    <a:pt x="2072" y="8180"/>
                    <a:pt x="298" y="6406"/>
                    <a:pt x="298" y="4239"/>
                  </a:cubicBezTo>
                  <a:cubicBezTo>
                    <a:pt x="298" y="3465"/>
                    <a:pt x="524" y="2703"/>
                    <a:pt x="965" y="2060"/>
                  </a:cubicBezTo>
                  <a:cubicBezTo>
                    <a:pt x="1001" y="1989"/>
                    <a:pt x="989" y="1882"/>
                    <a:pt x="917" y="1846"/>
                  </a:cubicBezTo>
                  <a:cubicBezTo>
                    <a:pt x="893" y="1827"/>
                    <a:pt x="862" y="1818"/>
                    <a:pt x="830" y="1818"/>
                  </a:cubicBezTo>
                  <a:cubicBezTo>
                    <a:pt x="781" y="1818"/>
                    <a:pt x="731" y="1839"/>
                    <a:pt x="703" y="1882"/>
                  </a:cubicBezTo>
                  <a:cubicBezTo>
                    <a:pt x="250" y="2584"/>
                    <a:pt x="0" y="3394"/>
                    <a:pt x="0" y="4227"/>
                  </a:cubicBezTo>
                  <a:cubicBezTo>
                    <a:pt x="0" y="5358"/>
                    <a:pt x="453" y="6406"/>
                    <a:pt x="1239" y="7216"/>
                  </a:cubicBezTo>
                  <a:cubicBezTo>
                    <a:pt x="2048" y="8014"/>
                    <a:pt x="3096" y="8454"/>
                    <a:pt x="4227" y="8454"/>
                  </a:cubicBezTo>
                  <a:cubicBezTo>
                    <a:pt x="5358" y="8454"/>
                    <a:pt x="6418" y="8002"/>
                    <a:pt x="7227" y="7216"/>
                  </a:cubicBezTo>
                  <a:cubicBezTo>
                    <a:pt x="8025" y="6430"/>
                    <a:pt x="8454" y="5358"/>
                    <a:pt x="8454" y="4227"/>
                  </a:cubicBezTo>
                  <a:cubicBezTo>
                    <a:pt x="8454" y="3096"/>
                    <a:pt x="8013" y="2037"/>
                    <a:pt x="7227" y="1227"/>
                  </a:cubicBezTo>
                  <a:cubicBezTo>
                    <a:pt x="6418" y="429"/>
                    <a:pt x="5358" y="1"/>
                    <a:pt x="4227"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29" name="Google Shape;12679;p64">
              <a:extLst>
                <a:ext uri="{FF2B5EF4-FFF2-40B4-BE49-F238E27FC236}">
                  <a16:creationId xmlns:a16="http://schemas.microsoft.com/office/drawing/2014/main" xmlns="" id="{6FE1A72C-E79C-43E4-A5A2-80CA5CAD3CF0}"/>
                </a:ext>
              </a:extLst>
            </p:cNvPr>
            <p:cNvSpPr/>
            <p:nvPr/>
          </p:nvSpPr>
          <p:spPr>
            <a:xfrm>
              <a:off x="5869402" y="2462111"/>
              <a:ext cx="15909" cy="9495"/>
            </a:xfrm>
            <a:custGeom>
              <a:avLst/>
              <a:gdLst/>
              <a:ahLst/>
              <a:cxnLst/>
              <a:rect l="l" t="t" r="r" b="b"/>
              <a:pathLst>
                <a:path w="501" h="299" extrusionOk="0">
                  <a:moveTo>
                    <a:pt x="144" y="1"/>
                  </a:moveTo>
                  <a:cubicBezTo>
                    <a:pt x="72" y="1"/>
                    <a:pt x="1" y="72"/>
                    <a:pt x="1" y="155"/>
                  </a:cubicBezTo>
                  <a:cubicBezTo>
                    <a:pt x="1" y="227"/>
                    <a:pt x="60" y="298"/>
                    <a:pt x="144" y="298"/>
                  </a:cubicBezTo>
                  <a:lnTo>
                    <a:pt x="358" y="298"/>
                  </a:lnTo>
                  <a:cubicBezTo>
                    <a:pt x="429" y="298"/>
                    <a:pt x="501" y="239"/>
                    <a:pt x="501" y="155"/>
                  </a:cubicBezTo>
                  <a:cubicBezTo>
                    <a:pt x="501" y="60"/>
                    <a:pt x="441" y="1"/>
                    <a:pt x="358"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0" name="Google Shape;12680;p64">
              <a:extLst>
                <a:ext uri="{FF2B5EF4-FFF2-40B4-BE49-F238E27FC236}">
                  <a16:creationId xmlns:a16="http://schemas.microsoft.com/office/drawing/2014/main" xmlns="" id="{64070D63-256B-43CB-9C22-F39C3A657347}"/>
                </a:ext>
              </a:extLst>
            </p:cNvPr>
            <p:cNvSpPr/>
            <p:nvPr/>
          </p:nvSpPr>
          <p:spPr>
            <a:xfrm>
              <a:off x="5976416" y="2354748"/>
              <a:ext cx="116858" cy="116858"/>
            </a:xfrm>
            <a:custGeom>
              <a:avLst/>
              <a:gdLst/>
              <a:ahLst/>
              <a:cxnLst/>
              <a:rect l="l" t="t" r="r" b="b"/>
              <a:pathLst>
                <a:path w="3680" h="3680" extrusionOk="0">
                  <a:moveTo>
                    <a:pt x="155" y="0"/>
                  </a:moveTo>
                  <a:cubicBezTo>
                    <a:pt x="60" y="0"/>
                    <a:pt x="0" y="60"/>
                    <a:pt x="0" y="155"/>
                  </a:cubicBezTo>
                  <a:lnTo>
                    <a:pt x="0" y="3536"/>
                  </a:lnTo>
                  <a:cubicBezTo>
                    <a:pt x="0" y="3608"/>
                    <a:pt x="60" y="3679"/>
                    <a:pt x="155" y="3679"/>
                  </a:cubicBezTo>
                  <a:lnTo>
                    <a:pt x="3536" y="3679"/>
                  </a:lnTo>
                  <a:cubicBezTo>
                    <a:pt x="3608" y="3679"/>
                    <a:pt x="3679" y="3620"/>
                    <a:pt x="3679" y="3536"/>
                  </a:cubicBezTo>
                  <a:cubicBezTo>
                    <a:pt x="3679" y="3441"/>
                    <a:pt x="3620" y="3382"/>
                    <a:pt x="3536" y="3382"/>
                  </a:cubicBezTo>
                  <a:lnTo>
                    <a:pt x="298" y="3382"/>
                  </a:lnTo>
                  <a:lnTo>
                    <a:pt x="298" y="155"/>
                  </a:lnTo>
                  <a:cubicBezTo>
                    <a:pt x="298" y="84"/>
                    <a:pt x="238" y="0"/>
                    <a:pt x="155" y="0"/>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1" name="Google Shape;12681;p64">
              <a:extLst>
                <a:ext uri="{FF2B5EF4-FFF2-40B4-BE49-F238E27FC236}">
                  <a16:creationId xmlns:a16="http://schemas.microsoft.com/office/drawing/2014/main" xmlns="" id="{907B3161-E920-46F1-BACB-CAF8CBC55F3D}"/>
                </a:ext>
              </a:extLst>
            </p:cNvPr>
            <p:cNvSpPr/>
            <p:nvPr/>
          </p:nvSpPr>
          <p:spPr>
            <a:xfrm>
              <a:off x="5976416" y="2562679"/>
              <a:ext cx="9463" cy="16290"/>
            </a:xfrm>
            <a:custGeom>
              <a:avLst/>
              <a:gdLst/>
              <a:ahLst/>
              <a:cxnLst/>
              <a:rect l="l" t="t" r="r" b="b"/>
              <a:pathLst>
                <a:path w="298" h="513" extrusionOk="0">
                  <a:moveTo>
                    <a:pt x="155" y="1"/>
                  </a:moveTo>
                  <a:cubicBezTo>
                    <a:pt x="60" y="1"/>
                    <a:pt x="0" y="60"/>
                    <a:pt x="0" y="155"/>
                  </a:cubicBezTo>
                  <a:lnTo>
                    <a:pt x="0" y="358"/>
                  </a:lnTo>
                  <a:cubicBezTo>
                    <a:pt x="0" y="441"/>
                    <a:pt x="60" y="513"/>
                    <a:pt x="155" y="513"/>
                  </a:cubicBezTo>
                  <a:cubicBezTo>
                    <a:pt x="238" y="513"/>
                    <a:pt x="298" y="453"/>
                    <a:pt x="298" y="358"/>
                  </a:cubicBezTo>
                  <a:lnTo>
                    <a:pt x="298" y="155"/>
                  </a:lnTo>
                  <a:cubicBezTo>
                    <a:pt x="298" y="84"/>
                    <a:pt x="238" y="1"/>
                    <a:pt x="155"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2" name="Google Shape;12682;p64">
              <a:extLst>
                <a:ext uri="{FF2B5EF4-FFF2-40B4-BE49-F238E27FC236}">
                  <a16:creationId xmlns:a16="http://schemas.microsoft.com/office/drawing/2014/main" xmlns="" id="{A4A4CE31-DADF-4026-A5EA-460A24A745AF}"/>
                </a:ext>
              </a:extLst>
            </p:cNvPr>
            <p:cNvSpPr/>
            <p:nvPr/>
          </p:nvSpPr>
          <p:spPr>
            <a:xfrm>
              <a:off x="5900395" y="2386217"/>
              <a:ext cx="15179" cy="13909"/>
            </a:xfrm>
            <a:custGeom>
              <a:avLst/>
              <a:gdLst/>
              <a:ahLst/>
              <a:cxnLst/>
              <a:rect l="l" t="t" r="r" b="b"/>
              <a:pathLst>
                <a:path w="478" h="438" extrusionOk="0">
                  <a:moveTo>
                    <a:pt x="168" y="0"/>
                  </a:moveTo>
                  <a:cubicBezTo>
                    <a:pt x="129" y="0"/>
                    <a:pt x="90" y="15"/>
                    <a:pt x="61" y="45"/>
                  </a:cubicBezTo>
                  <a:cubicBezTo>
                    <a:pt x="1" y="105"/>
                    <a:pt x="1" y="188"/>
                    <a:pt x="61" y="247"/>
                  </a:cubicBezTo>
                  <a:lnTo>
                    <a:pt x="215" y="402"/>
                  </a:lnTo>
                  <a:cubicBezTo>
                    <a:pt x="239" y="426"/>
                    <a:pt x="275" y="438"/>
                    <a:pt x="311" y="438"/>
                  </a:cubicBezTo>
                  <a:cubicBezTo>
                    <a:pt x="358" y="438"/>
                    <a:pt x="394" y="426"/>
                    <a:pt x="418" y="402"/>
                  </a:cubicBezTo>
                  <a:cubicBezTo>
                    <a:pt x="477" y="343"/>
                    <a:pt x="477" y="247"/>
                    <a:pt x="418" y="188"/>
                  </a:cubicBezTo>
                  <a:lnTo>
                    <a:pt x="275" y="45"/>
                  </a:lnTo>
                  <a:cubicBezTo>
                    <a:pt x="245" y="15"/>
                    <a:pt x="206" y="0"/>
                    <a:pt x="168" y="0"/>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3" name="Google Shape;12683;p64">
              <a:extLst>
                <a:ext uri="{FF2B5EF4-FFF2-40B4-BE49-F238E27FC236}">
                  <a16:creationId xmlns:a16="http://schemas.microsoft.com/office/drawing/2014/main" xmlns="" id="{4788E354-90A1-4E42-91DF-46FBCFE8E9D0}"/>
                </a:ext>
              </a:extLst>
            </p:cNvPr>
            <p:cNvSpPr/>
            <p:nvPr/>
          </p:nvSpPr>
          <p:spPr>
            <a:xfrm>
              <a:off x="6047484" y="2533655"/>
              <a:ext cx="15147" cy="13940"/>
            </a:xfrm>
            <a:custGeom>
              <a:avLst/>
              <a:gdLst/>
              <a:ahLst/>
              <a:cxnLst/>
              <a:rect l="l" t="t" r="r" b="b"/>
              <a:pathLst>
                <a:path w="477" h="439" extrusionOk="0">
                  <a:moveTo>
                    <a:pt x="161" y="1"/>
                  </a:moveTo>
                  <a:cubicBezTo>
                    <a:pt x="126" y="1"/>
                    <a:pt x="90" y="16"/>
                    <a:pt x="60" y="46"/>
                  </a:cubicBezTo>
                  <a:cubicBezTo>
                    <a:pt x="1" y="93"/>
                    <a:pt x="1" y="188"/>
                    <a:pt x="60" y="248"/>
                  </a:cubicBezTo>
                  <a:lnTo>
                    <a:pt x="203" y="391"/>
                  </a:lnTo>
                  <a:cubicBezTo>
                    <a:pt x="239" y="427"/>
                    <a:pt x="262" y="438"/>
                    <a:pt x="310" y="438"/>
                  </a:cubicBezTo>
                  <a:cubicBezTo>
                    <a:pt x="358" y="438"/>
                    <a:pt x="382" y="427"/>
                    <a:pt x="417" y="391"/>
                  </a:cubicBezTo>
                  <a:cubicBezTo>
                    <a:pt x="477" y="343"/>
                    <a:pt x="477" y="248"/>
                    <a:pt x="417" y="188"/>
                  </a:cubicBezTo>
                  <a:lnTo>
                    <a:pt x="262" y="46"/>
                  </a:lnTo>
                  <a:cubicBezTo>
                    <a:pt x="233" y="16"/>
                    <a:pt x="197" y="1"/>
                    <a:pt x="161"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4" name="Google Shape;12684;p64">
              <a:extLst>
                <a:ext uri="{FF2B5EF4-FFF2-40B4-BE49-F238E27FC236}">
                  <a16:creationId xmlns:a16="http://schemas.microsoft.com/office/drawing/2014/main" xmlns="" id="{4490BAB4-CCE4-475A-BCCA-CE4773566BA3}"/>
                </a:ext>
              </a:extLst>
            </p:cNvPr>
            <p:cNvSpPr/>
            <p:nvPr/>
          </p:nvSpPr>
          <p:spPr>
            <a:xfrm>
              <a:off x="6047484" y="2386217"/>
              <a:ext cx="15147" cy="13909"/>
            </a:xfrm>
            <a:custGeom>
              <a:avLst/>
              <a:gdLst/>
              <a:ahLst/>
              <a:cxnLst/>
              <a:rect l="l" t="t" r="r" b="b"/>
              <a:pathLst>
                <a:path w="477" h="438" extrusionOk="0">
                  <a:moveTo>
                    <a:pt x="310" y="0"/>
                  </a:moveTo>
                  <a:cubicBezTo>
                    <a:pt x="271" y="0"/>
                    <a:pt x="233" y="15"/>
                    <a:pt x="203" y="45"/>
                  </a:cubicBezTo>
                  <a:lnTo>
                    <a:pt x="60" y="188"/>
                  </a:lnTo>
                  <a:cubicBezTo>
                    <a:pt x="1" y="247"/>
                    <a:pt x="1" y="343"/>
                    <a:pt x="60" y="402"/>
                  </a:cubicBezTo>
                  <a:cubicBezTo>
                    <a:pt x="84" y="426"/>
                    <a:pt x="120" y="438"/>
                    <a:pt x="167" y="438"/>
                  </a:cubicBezTo>
                  <a:cubicBezTo>
                    <a:pt x="203" y="438"/>
                    <a:pt x="239" y="426"/>
                    <a:pt x="262" y="402"/>
                  </a:cubicBezTo>
                  <a:lnTo>
                    <a:pt x="417" y="247"/>
                  </a:lnTo>
                  <a:cubicBezTo>
                    <a:pt x="477" y="188"/>
                    <a:pt x="477" y="105"/>
                    <a:pt x="417" y="45"/>
                  </a:cubicBezTo>
                  <a:cubicBezTo>
                    <a:pt x="387" y="15"/>
                    <a:pt x="349" y="0"/>
                    <a:pt x="310" y="0"/>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5" name="Google Shape;12685;p64">
              <a:extLst>
                <a:ext uri="{FF2B5EF4-FFF2-40B4-BE49-F238E27FC236}">
                  <a16:creationId xmlns:a16="http://schemas.microsoft.com/office/drawing/2014/main" xmlns="" id="{4DBAE69B-B16E-4AA5-9F64-CA545AFA7380}"/>
                </a:ext>
              </a:extLst>
            </p:cNvPr>
            <p:cNvSpPr/>
            <p:nvPr/>
          </p:nvSpPr>
          <p:spPr>
            <a:xfrm>
              <a:off x="5900395" y="2533655"/>
              <a:ext cx="15179" cy="13940"/>
            </a:xfrm>
            <a:custGeom>
              <a:avLst/>
              <a:gdLst/>
              <a:ahLst/>
              <a:cxnLst/>
              <a:rect l="l" t="t" r="r" b="b"/>
              <a:pathLst>
                <a:path w="478" h="439" extrusionOk="0">
                  <a:moveTo>
                    <a:pt x="316" y="1"/>
                  </a:moveTo>
                  <a:cubicBezTo>
                    <a:pt x="281" y="1"/>
                    <a:pt x="245" y="16"/>
                    <a:pt x="215" y="46"/>
                  </a:cubicBezTo>
                  <a:lnTo>
                    <a:pt x="61" y="188"/>
                  </a:lnTo>
                  <a:cubicBezTo>
                    <a:pt x="1" y="248"/>
                    <a:pt x="1" y="343"/>
                    <a:pt x="61" y="403"/>
                  </a:cubicBezTo>
                  <a:cubicBezTo>
                    <a:pt x="96" y="427"/>
                    <a:pt x="120" y="438"/>
                    <a:pt x="168" y="438"/>
                  </a:cubicBezTo>
                  <a:cubicBezTo>
                    <a:pt x="215" y="438"/>
                    <a:pt x="239" y="427"/>
                    <a:pt x="275" y="403"/>
                  </a:cubicBezTo>
                  <a:lnTo>
                    <a:pt x="418" y="248"/>
                  </a:lnTo>
                  <a:cubicBezTo>
                    <a:pt x="477" y="188"/>
                    <a:pt x="477" y="105"/>
                    <a:pt x="418" y="46"/>
                  </a:cubicBezTo>
                  <a:cubicBezTo>
                    <a:pt x="388" y="16"/>
                    <a:pt x="352" y="1"/>
                    <a:pt x="316"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6" name="Google Shape;12686;p64">
              <a:extLst>
                <a:ext uri="{FF2B5EF4-FFF2-40B4-BE49-F238E27FC236}">
                  <a16:creationId xmlns:a16="http://schemas.microsoft.com/office/drawing/2014/main" xmlns="" id="{48AA782F-21CF-4F4C-83E5-AC56DF80BB67}"/>
                </a:ext>
              </a:extLst>
            </p:cNvPr>
            <p:cNvSpPr/>
            <p:nvPr/>
          </p:nvSpPr>
          <p:spPr>
            <a:xfrm>
              <a:off x="5877341" y="2420639"/>
              <a:ext cx="16671" cy="11654"/>
            </a:xfrm>
            <a:custGeom>
              <a:avLst/>
              <a:gdLst/>
              <a:ahLst/>
              <a:cxnLst/>
              <a:rect l="l" t="t" r="r" b="b"/>
              <a:pathLst>
                <a:path w="525" h="367" extrusionOk="0">
                  <a:moveTo>
                    <a:pt x="167" y="0"/>
                  </a:moveTo>
                  <a:cubicBezTo>
                    <a:pt x="106" y="0"/>
                    <a:pt x="52" y="29"/>
                    <a:pt x="25" y="92"/>
                  </a:cubicBezTo>
                  <a:cubicBezTo>
                    <a:pt x="1" y="164"/>
                    <a:pt x="25" y="247"/>
                    <a:pt x="108" y="283"/>
                  </a:cubicBezTo>
                  <a:lnTo>
                    <a:pt x="298" y="354"/>
                  </a:lnTo>
                  <a:cubicBezTo>
                    <a:pt x="310" y="366"/>
                    <a:pt x="346" y="366"/>
                    <a:pt x="358" y="366"/>
                  </a:cubicBezTo>
                  <a:cubicBezTo>
                    <a:pt x="417" y="366"/>
                    <a:pt x="465" y="342"/>
                    <a:pt x="489" y="283"/>
                  </a:cubicBezTo>
                  <a:cubicBezTo>
                    <a:pt x="525" y="187"/>
                    <a:pt x="489" y="116"/>
                    <a:pt x="417" y="92"/>
                  </a:cubicBezTo>
                  <a:lnTo>
                    <a:pt x="227" y="9"/>
                  </a:lnTo>
                  <a:cubicBezTo>
                    <a:pt x="207" y="3"/>
                    <a:pt x="186" y="0"/>
                    <a:pt x="167" y="0"/>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7" name="Google Shape;12687;p64">
              <a:extLst>
                <a:ext uri="{FF2B5EF4-FFF2-40B4-BE49-F238E27FC236}">
                  <a16:creationId xmlns:a16="http://schemas.microsoft.com/office/drawing/2014/main" xmlns="" id="{D83A5D94-0165-4A23-84B6-CB4ADC66A6DA}"/>
                </a:ext>
              </a:extLst>
            </p:cNvPr>
            <p:cNvSpPr/>
            <p:nvPr/>
          </p:nvSpPr>
          <p:spPr>
            <a:xfrm>
              <a:off x="6068665" y="2501519"/>
              <a:ext cx="16671" cy="11654"/>
            </a:xfrm>
            <a:custGeom>
              <a:avLst/>
              <a:gdLst/>
              <a:ahLst/>
              <a:cxnLst/>
              <a:rect l="l" t="t" r="r" b="b"/>
              <a:pathLst>
                <a:path w="525" h="367" extrusionOk="0">
                  <a:moveTo>
                    <a:pt x="170" y="1"/>
                  </a:moveTo>
                  <a:cubicBezTo>
                    <a:pt x="112" y="1"/>
                    <a:pt x="54" y="28"/>
                    <a:pt x="36" y="81"/>
                  </a:cubicBezTo>
                  <a:cubicBezTo>
                    <a:pt x="0" y="165"/>
                    <a:pt x="36" y="248"/>
                    <a:pt x="107" y="284"/>
                  </a:cubicBezTo>
                  <a:lnTo>
                    <a:pt x="298" y="355"/>
                  </a:lnTo>
                  <a:cubicBezTo>
                    <a:pt x="310" y="367"/>
                    <a:pt x="346" y="367"/>
                    <a:pt x="357" y="367"/>
                  </a:cubicBezTo>
                  <a:cubicBezTo>
                    <a:pt x="417" y="367"/>
                    <a:pt x="465" y="343"/>
                    <a:pt x="488" y="284"/>
                  </a:cubicBezTo>
                  <a:cubicBezTo>
                    <a:pt x="524" y="200"/>
                    <a:pt x="488" y="117"/>
                    <a:pt x="417" y="81"/>
                  </a:cubicBezTo>
                  <a:lnTo>
                    <a:pt x="226" y="10"/>
                  </a:lnTo>
                  <a:cubicBezTo>
                    <a:pt x="209" y="4"/>
                    <a:pt x="189" y="1"/>
                    <a:pt x="170"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8" name="Google Shape;12688;p64">
              <a:extLst>
                <a:ext uri="{FF2B5EF4-FFF2-40B4-BE49-F238E27FC236}">
                  <a16:creationId xmlns:a16="http://schemas.microsoft.com/office/drawing/2014/main" xmlns="" id="{92DC709D-C74D-4EF2-8C85-54E62A65F740}"/>
                </a:ext>
              </a:extLst>
            </p:cNvPr>
            <p:cNvSpPr/>
            <p:nvPr/>
          </p:nvSpPr>
          <p:spPr>
            <a:xfrm>
              <a:off x="6015729" y="2363353"/>
              <a:ext cx="12893" cy="15623"/>
            </a:xfrm>
            <a:custGeom>
              <a:avLst/>
              <a:gdLst/>
              <a:ahLst/>
              <a:cxnLst/>
              <a:rect l="l" t="t" r="r" b="b"/>
              <a:pathLst>
                <a:path w="406" h="492" extrusionOk="0">
                  <a:moveTo>
                    <a:pt x="237" y="1"/>
                  </a:moveTo>
                  <a:cubicBezTo>
                    <a:pt x="181" y="1"/>
                    <a:pt x="125" y="34"/>
                    <a:pt x="108" y="86"/>
                  </a:cubicBezTo>
                  <a:lnTo>
                    <a:pt x="36" y="277"/>
                  </a:lnTo>
                  <a:cubicBezTo>
                    <a:pt x="0" y="360"/>
                    <a:pt x="36" y="444"/>
                    <a:pt x="108" y="479"/>
                  </a:cubicBezTo>
                  <a:cubicBezTo>
                    <a:pt x="119" y="479"/>
                    <a:pt x="131" y="491"/>
                    <a:pt x="167" y="491"/>
                  </a:cubicBezTo>
                  <a:cubicBezTo>
                    <a:pt x="227" y="491"/>
                    <a:pt x="274" y="467"/>
                    <a:pt x="298" y="396"/>
                  </a:cubicBezTo>
                  <a:lnTo>
                    <a:pt x="369" y="205"/>
                  </a:lnTo>
                  <a:cubicBezTo>
                    <a:pt x="405" y="134"/>
                    <a:pt x="369" y="39"/>
                    <a:pt x="298" y="15"/>
                  </a:cubicBezTo>
                  <a:cubicBezTo>
                    <a:pt x="279" y="5"/>
                    <a:pt x="258" y="1"/>
                    <a:pt x="237"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39" name="Google Shape;12689;p64">
              <a:extLst>
                <a:ext uri="{FF2B5EF4-FFF2-40B4-BE49-F238E27FC236}">
                  <a16:creationId xmlns:a16="http://schemas.microsoft.com/office/drawing/2014/main" xmlns="" id="{803B90EE-41E5-4B12-9601-9BD7F41D90CE}"/>
                </a:ext>
              </a:extLst>
            </p:cNvPr>
            <p:cNvSpPr/>
            <p:nvPr/>
          </p:nvSpPr>
          <p:spPr>
            <a:xfrm>
              <a:off x="5934055" y="2554836"/>
              <a:ext cx="13274" cy="15433"/>
            </a:xfrm>
            <a:custGeom>
              <a:avLst/>
              <a:gdLst/>
              <a:ahLst/>
              <a:cxnLst/>
              <a:rect l="l" t="t" r="r" b="b"/>
              <a:pathLst>
                <a:path w="418" h="486" extrusionOk="0">
                  <a:moveTo>
                    <a:pt x="255" y="1"/>
                  </a:moveTo>
                  <a:cubicBezTo>
                    <a:pt x="197" y="1"/>
                    <a:pt x="138" y="30"/>
                    <a:pt x="120" y="93"/>
                  </a:cubicBezTo>
                  <a:lnTo>
                    <a:pt x="48" y="283"/>
                  </a:lnTo>
                  <a:cubicBezTo>
                    <a:pt x="1" y="355"/>
                    <a:pt x="48" y="450"/>
                    <a:pt x="120" y="474"/>
                  </a:cubicBezTo>
                  <a:cubicBezTo>
                    <a:pt x="132" y="486"/>
                    <a:pt x="167" y="486"/>
                    <a:pt x="179" y="486"/>
                  </a:cubicBezTo>
                  <a:cubicBezTo>
                    <a:pt x="239" y="486"/>
                    <a:pt x="286" y="462"/>
                    <a:pt x="310" y="402"/>
                  </a:cubicBezTo>
                  <a:lnTo>
                    <a:pt x="382" y="212"/>
                  </a:lnTo>
                  <a:cubicBezTo>
                    <a:pt x="417" y="129"/>
                    <a:pt x="382" y="45"/>
                    <a:pt x="310" y="10"/>
                  </a:cubicBezTo>
                  <a:cubicBezTo>
                    <a:pt x="293" y="4"/>
                    <a:pt x="274" y="1"/>
                    <a:pt x="255"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40" name="Google Shape;12690;p64">
              <a:extLst>
                <a:ext uri="{FF2B5EF4-FFF2-40B4-BE49-F238E27FC236}">
                  <a16:creationId xmlns:a16="http://schemas.microsoft.com/office/drawing/2014/main" xmlns="" id="{29693F7F-C2E5-423D-8EDE-2AB93771D772}"/>
                </a:ext>
              </a:extLst>
            </p:cNvPr>
            <p:cNvSpPr/>
            <p:nvPr/>
          </p:nvSpPr>
          <p:spPr>
            <a:xfrm>
              <a:off x="5935960" y="2362401"/>
              <a:ext cx="12861" cy="15814"/>
            </a:xfrm>
            <a:custGeom>
              <a:avLst/>
              <a:gdLst/>
              <a:ahLst/>
              <a:cxnLst/>
              <a:rect l="l" t="t" r="r" b="b"/>
              <a:pathLst>
                <a:path w="405" h="498" extrusionOk="0">
                  <a:moveTo>
                    <a:pt x="161" y="1"/>
                  </a:moveTo>
                  <a:cubicBezTo>
                    <a:pt x="143" y="1"/>
                    <a:pt x="125" y="3"/>
                    <a:pt x="107" y="9"/>
                  </a:cubicBezTo>
                  <a:cubicBezTo>
                    <a:pt x="24" y="45"/>
                    <a:pt x="0" y="128"/>
                    <a:pt x="24" y="212"/>
                  </a:cubicBezTo>
                  <a:lnTo>
                    <a:pt x="107" y="402"/>
                  </a:lnTo>
                  <a:cubicBezTo>
                    <a:pt x="131" y="462"/>
                    <a:pt x="191" y="497"/>
                    <a:pt x="238" y="497"/>
                  </a:cubicBezTo>
                  <a:cubicBezTo>
                    <a:pt x="250" y="497"/>
                    <a:pt x="262" y="497"/>
                    <a:pt x="298" y="474"/>
                  </a:cubicBezTo>
                  <a:cubicBezTo>
                    <a:pt x="369" y="450"/>
                    <a:pt x="405" y="355"/>
                    <a:pt x="369" y="283"/>
                  </a:cubicBezTo>
                  <a:lnTo>
                    <a:pt x="298" y="93"/>
                  </a:lnTo>
                  <a:cubicBezTo>
                    <a:pt x="271" y="29"/>
                    <a:pt x="216" y="1"/>
                    <a:pt x="161"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42" name="Google Shape;12691;p64">
              <a:extLst>
                <a:ext uri="{FF2B5EF4-FFF2-40B4-BE49-F238E27FC236}">
                  <a16:creationId xmlns:a16="http://schemas.microsoft.com/office/drawing/2014/main" xmlns="" id="{045B6F3C-1EF4-4DEB-92BE-7B52957F13CD}"/>
                </a:ext>
              </a:extLst>
            </p:cNvPr>
            <p:cNvSpPr/>
            <p:nvPr/>
          </p:nvSpPr>
          <p:spPr>
            <a:xfrm>
              <a:off x="6013824" y="2555820"/>
              <a:ext cx="12893" cy="15592"/>
            </a:xfrm>
            <a:custGeom>
              <a:avLst/>
              <a:gdLst/>
              <a:ahLst/>
              <a:cxnLst/>
              <a:rect l="l" t="t" r="r" b="b"/>
              <a:pathLst>
                <a:path w="406" h="491" extrusionOk="0">
                  <a:moveTo>
                    <a:pt x="167" y="0"/>
                  </a:moveTo>
                  <a:cubicBezTo>
                    <a:pt x="147" y="0"/>
                    <a:pt x="127" y="5"/>
                    <a:pt x="108" y="14"/>
                  </a:cubicBezTo>
                  <a:cubicBezTo>
                    <a:pt x="37" y="38"/>
                    <a:pt x="1" y="133"/>
                    <a:pt x="37" y="205"/>
                  </a:cubicBezTo>
                  <a:lnTo>
                    <a:pt x="108" y="395"/>
                  </a:lnTo>
                  <a:cubicBezTo>
                    <a:pt x="132" y="455"/>
                    <a:pt x="179" y="491"/>
                    <a:pt x="239" y="491"/>
                  </a:cubicBezTo>
                  <a:cubicBezTo>
                    <a:pt x="251" y="491"/>
                    <a:pt x="275" y="491"/>
                    <a:pt x="299" y="479"/>
                  </a:cubicBezTo>
                  <a:cubicBezTo>
                    <a:pt x="370" y="443"/>
                    <a:pt x="406" y="360"/>
                    <a:pt x="370" y="276"/>
                  </a:cubicBezTo>
                  <a:lnTo>
                    <a:pt x="299" y="86"/>
                  </a:lnTo>
                  <a:cubicBezTo>
                    <a:pt x="272" y="33"/>
                    <a:pt x="221" y="0"/>
                    <a:pt x="167" y="0"/>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43" name="Google Shape;12692;p64">
              <a:extLst>
                <a:ext uri="{FF2B5EF4-FFF2-40B4-BE49-F238E27FC236}">
                  <a16:creationId xmlns:a16="http://schemas.microsoft.com/office/drawing/2014/main" xmlns="" id="{9240FDF6-9E94-423B-BF90-6866A8A3471F}"/>
                </a:ext>
              </a:extLst>
            </p:cNvPr>
            <p:cNvSpPr/>
            <p:nvPr/>
          </p:nvSpPr>
          <p:spPr>
            <a:xfrm>
              <a:off x="6069776" y="2422132"/>
              <a:ext cx="16290" cy="11654"/>
            </a:xfrm>
            <a:custGeom>
              <a:avLst/>
              <a:gdLst/>
              <a:ahLst/>
              <a:cxnLst/>
              <a:rect l="l" t="t" r="r" b="b"/>
              <a:pathLst>
                <a:path w="513" h="367" extrusionOk="0">
                  <a:moveTo>
                    <a:pt x="354" y="1"/>
                  </a:moveTo>
                  <a:cubicBezTo>
                    <a:pt x="335" y="1"/>
                    <a:pt x="316" y="3"/>
                    <a:pt x="299" y="9"/>
                  </a:cubicBezTo>
                  <a:lnTo>
                    <a:pt x="96" y="81"/>
                  </a:lnTo>
                  <a:cubicBezTo>
                    <a:pt x="25" y="117"/>
                    <a:pt x="1" y="200"/>
                    <a:pt x="25" y="283"/>
                  </a:cubicBezTo>
                  <a:cubicBezTo>
                    <a:pt x="37" y="343"/>
                    <a:pt x="96" y="367"/>
                    <a:pt x="156" y="367"/>
                  </a:cubicBezTo>
                  <a:cubicBezTo>
                    <a:pt x="180" y="367"/>
                    <a:pt x="191" y="367"/>
                    <a:pt x="215" y="355"/>
                  </a:cubicBezTo>
                  <a:lnTo>
                    <a:pt x="418" y="283"/>
                  </a:lnTo>
                  <a:cubicBezTo>
                    <a:pt x="489" y="248"/>
                    <a:pt x="513" y="164"/>
                    <a:pt x="489" y="81"/>
                  </a:cubicBezTo>
                  <a:cubicBezTo>
                    <a:pt x="462" y="27"/>
                    <a:pt x="409" y="1"/>
                    <a:pt x="354" y="1"/>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sp>
          <p:nvSpPr>
            <p:cNvPr id="44" name="Google Shape;12693;p64">
              <a:extLst>
                <a:ext uri="{FF2B5EF4-FFF2-40B4-BE49-F238E27FC236}">
                  <a16:creationId xmlns:a16="http://schemas.microsoft.com/office/drawing/2014/main" xmlns="" id="{C471EF3E-98BF-444A-8E11-9031B752F3E1}"/>
                </a:ext>
              </a:extLst>
            </p:cNvPr>
            <p:cNvSpPr/>
            <p:nvPr/>
          </p:nvSpPr>
          <p:spPr>
            <a:xfrm>
              <a:off x="5876960" y="2500027"/>
              <a:ext cx="16290" cy="11654"/>
            </a:xfrm>
            <a:custGeom>
              <a:avLst/>
              <a:gdLst/>
              <a:ahLst/>
              <a:cxnLst/>
              <a:rect l="l" t="t" r="r" b="b"/>
              <a:pathLst>
                <a:path w="513" h="367" extrusionOk="0">
                  <a:moveTo>
                    <a:pt x="352" y="0"/>
                  </a:moveTo>
                  <a:cubicBezTo>
                    <a:pt x="334" y="0"/>
                    <a:pt x="316" y="3"/>
                    <a:pt x="298" y="9"/>
                  </a:cubicBezTo>
                  <a:lnTo>
                    <a:pt x="96" y="92"/>
                  </a:lnTo>
                  <a:cubicBezTo>
                    <a:pt x="25" y="116"/>
                    <a:pt x="1" y="212"/>
                    <a:pt x="25" y="283"/>
                  </a:cubicBezTo>
                  <a:cubicBezTo>
                    <a:pt x="60" y="343"/>
                    <a:pt x="96" y="366"/>
                    <a:pt x="156" y="366"/>
                  </a:cubicBezTo>
                  <a:cubicBezTo>
                    <a:pt x="179" y="366"/>
                    <a:pt x="191" y="366"/>
                    <a:pt x="215" y="354"/>
                  </a:cubicBezTo>
                  <a:lnTo>
                    <a:pt x="418" y="283"/>
                  </a:lnTo>
                  <a:cubicBezTo>
                    <a:pt x="489" y="247"/>
                    <a:pt x="513" y="164"/>
                    <a:pt x="489" y="92"/>
                  </a:cubicBezTo>
                  <a:cubicBezTo>
                    <a:pt x="462" y="29"/>
                    <a:pt x="408" y="0"/>
                    <a:pt x="352" y="0"/>
                  </a:cubicBezTo>
                  <a:close/>
                </a:path>
              </a:pathLst>
            </a:custGeom>
            <a:solidFill>
              <a:srgbClr val="657E93"/>
            </a:solidFill>
            <a:ln>
              <a:solidFill>
                <a:srgbClr val="2782A7"/>
              </a:solidFill>
            </a:ln>
          </p:spPr>
          <p:txBody>
            <a:bodyPr spcFirstLastPara="1" wrap="square" lIns="91425" tIns="91425" rIns="91425" bIns="91425" anchor="ctr" anchorCtr="0">
              <a:noAutofit/>
            </a:bodyPr>
            <a:lstStyle/>
            <a:p>
              <a:endParaRPr/>
            </a:p>
          </p:txBody>
        </p:sp>
      </p:grpSp>
      <p:sp>
        <p:nvSpPr>
          <p:cNvPr id="45" name="矩形 44">
            <a:extLst>
              <a:ext uri="{FF2B5EF4-FFF2-40B4-BE49-F238E27FC236}">
                <a16:creationId xmlns:a16="http://schemas.microsoft.com/office/drawing/2014/main" xmlns="" id="{630A527A-CAAD-4B28-89EF-EB22B160D490}"/>
              </a:ext>
            </a:extLst>
          </p:cNvPr>
          <p:cNvSpPr/>
          <p:nvPr/>
        </p:nvSpPr>
        <p:spPr>
          <a:xfrm>
            <a:off x="885819" y="4291647"/>
            <a:ext cx="2249165" cy="707886"/>
          </a:xfrm>
          <a:prstGeom prst="rect">
            <a:avLst/>
          </a:prstGeom>
          <a:solidFill>
            <a:schemeClr val="accent4">
              <a:lumMod val="20000"/>
              <a:lumOff val="80000"/>
            </a:schemeClr>
          </a:solidFill>
          <a:ln w="19050">
            <a:solidFill>
              <a:srgbClr val="FFC000"/>
            </a:solidFill>
          </a:ln>
        </p:spPr>
        <p:txBody>
          <a:bodyPr wrap="square">
            <a:spAutoFit/>
          </a:bodyPr>
          <a:lstStyle/>
          <a:p>
            <a:pPr marL="180980" indent="-180980" defTabSz="1431961">
              <a:buFont typeface="Arial" panose="020B0604020202020204" pitchFamily="34" charset="0"/>
              <a:buChar char="•"/>
            </a:pPr>
            <a:r>
              <a:rPr lang="zh-TW" altLang="en-US" sz="2000" dirty="0">
                <a:latin typeface="微軟正黑體" panose="020B0604030504040204" pitchFamily="34" charset="-120"/>
                <a:ea typeface="微軟正黑體" panose="020B0604030504040204" pitchFamily="34" charset="-120"/>
              </a:rPr>
              <a:t>超時服勤補償事項</a:t>
            </a:r>
          </a:p>
        </p:txBody>
      </p:sp>
      <p:grpSp>
        <p:nvGrpSpPr>
          <p:cNvPr id="46" name="Google Shape;12913;p64">
            <a:extLst>
              <a:ext uri="{FF2B5EF4-FFF2-40B4-BE49-F238E27FC236}">
                <a16:creationId xmlns:a16="http://schemas.microsoft.com/office/drawing/2014/main" xmlns="" id="{F36192B3-43BF-4962-99F0-FCF07D09B306}"/>
              </a:ext>
            </a:extLst>
          </p:cNvPr>
          <p:cNvGrpSpPr/>
          <p:nvPr/>
        </p:nvGrpSpPr>
        <p:grpSpPr>
          <a:xfrm>
            <a:off x="380518" y="4283143"/>
            <a:ext cx="420710" cy="400110"/>
            <a:chOff x="7390435" y="3680868"/>
            <a:chExt cx="372073" cy="355243"/>
          </a:xfrm>
        </p:grpSpPr>
        <p:sp>
          <p:nvSpPr>
            <p:cNvPr id="47" name="Google Shape;12914;p64">
              <a:extLst>
                <a:ext uri="{FF2B5EF4-FFF2-40B4-BE49-F238E27FC236}">
                  <a16:creationId xmlns:a16="http://schemas.microsoft.com/office/drawing/2014/main" xmlns="" id="{5351EBD3-BAE8-4BC4-A88C-B40A2E268084}"/>
                </a:ext>
              </a:extLst>
            </p:cNvPr>
            <p:cNvSpPr/>
            <p:nvPr/>
          </p:nvSpPr>
          <p:spPr>
            <a:xfrm>
              <a:off x="7390435" y="3744950"/>
              <a:ext cx="294178" cy="291162"/>
            </a:xfrm>
            <a:custGeom>
              <a:avLst/>
              <a:gdLst/>
              <a:ahLst/>
              <a:cxnLst/>
              <a:rect l="l" t="t" r="r" b="b"/>
              <a:pathLst>
                <a:path w="9264" h="9169" extrusionOk="0">
                  <a:moveTo>
                    <a:pt x="4668" y="0"/>
                  </a:moveTo>
                  <a:cubicBezTo>
                    <a:pt x="3441" y="0"/>
                    <a:pt x="2287" y="477"/>
                    <a:pt x="1417" y="1334"/>
                  </a:cubicBezTo>
                  <a:cubicBezTo>
                    <a:pt x="1358" y="1393"/>
                    <a:pt x="1358" y="1501"/>
                    <a:pt x="1417" y="1572"/>
                  </a:cubicBezTo>
                  <a:cubicBezTo>
                    <a:pt x="1447" y="1602"/>
                    <a:pt x="1489" y="1617"/>
                    <a:pt x="1532" y="1617"/>
                  </a:cubicBezTo>
                  <a:cubicBezTo>
                    <a:pt x="1575" y="1617"/>
                    <a:pt x="1620" y="1602"/>
                    <a:pt x="1655" y="1572"/>
                  </a:cubicBezTo>
                  <a:cubicBezTo>
                    <a:pt x="2465" y="774"/>
                    <a:pt x="3537" y="322"/>
                    <a:pt x="4668" y="322"/>
                  </a:cubicBezTo>
                  <a:cubicBezTo>
                    <a:pt x="5799" y="322"/>
                    <a:pt x="6870" y="774"/>
                    <a:pt x="7668" y="1572"/>
                  </a:cubicBezTo>
                  <a:cubicBezTo>
                    <a:pt x="8478" y="2382"/>
                    <a:pt x="8918" y="3453"/>
                    <a:pt x="8918" y="4584"/>
                  </a:cubicBezTo>
                  <a:cubicBezTo>
                    <a:pt x="8918" y="5715"/>
                    <a:pt x="8478" y="6787"/>
                    <a:pt x="7668" y="7585"/>
                  </a:cubicBezTo>
                  <a:cubicBezTo>
                    <a:pt x="6841" y="8412"/>
                    <a:pt x="5751" y="8826"/>
                    <a:pt x="4662" y="8826"/>
                  </a:cubicBezTo>
                  <a:cubicBezTo>
                    <a:pt x="3572" y="8826"/>
                    <a:pt x="2483" y="8412"/>
                    <a:pt x="1655" y="7585"/>
                  </a:cubicBezTo>
                  <a:cubicBezTo>
                    <a:pt x="953" y="6882"/>
                    <a:pt x="524" y="5965"/>
                    <a:pt x="441" y="4977"/>
                  </a:cubicBezTo>
                  <a:cubicBezTo>
                    <a:pt x="346" y="4013"/>
                    <a:pt x="596" y="3037"/>
                    <a:pt x="1132" y="2227"/>
                  </a:cubicBezTo>
                  <a:cubicBezTo>
                    <a:pt x="1179" y="2155"/>
                    <a:pt x="1167" y="2048"/>
                    <a:pt x="1096" y="1989"/>
                  </a:cubicBezTo>
                  <a:cubicBezTo>
                    <a:pt x="1066" y="1972"/>
                    <a:pt x="1035" y="1964"/>
                    <a:pt x="1005" y="1964"/>
                  </a:cubicBezTo>
                  <a:cubicBezTo>
                    <a:pt x="950" y="1964"/>
                    <a:pt x="896" y="1990"/>
                    <a:pt x="858" y="2036"/>
                  </a:cubicBezTo>
                  <a:cubicBezTo>
                    <a:pt x="274" y="2894"/>
                    <a:pt x="1" y="3953"/>
                    <a:pt x="108" y="5013"/>
                  </a:cubicBezTo>
                  <a:cubicBezTo>
                    <a:pt x="215" y="6073"/>
                    <a:pt x="679" y="7085"/>
                    <a:pt x="1429" y="7823"/>
                  </a:cubicBezTo>
                  <a:cubicBezTo>
                    <a:pt x="2322" y="8716"/>
                    <a:pt x="3501" y="9168"/>
                    <a:pt x="4680" y="9168"/>
                  </a:cubicBezTo>
                  <a:cubicBezTo>
                    <a:pt x="5858" y="9168"/>
                    <a:pt x="7025" y="8716"/>
                    <a:pt x="7918" y="7823"/>
                  </a:cubicBezTo>
                  <a:cubicBezTo>
                    <a:pt x="8787" y="6966"/>
                    <a:pt x="9264" y="5799"/>
                    <a:pt x="9264" y="4584"/>
                  </a:cubicBezTo>
                  <a:cubicBezTo>
                    <a:pt x="9264" y="3358"/>
                    <a:pt x="8787" y="2203"/>
                    <a:pt x="7906" y="1334"/>
                  </a:cubicBezTo>
                  <a:cubicBezTo>
                    <a:pt x="7049" y="477"/>
                    <a:pt x="5882" y="0"/>
                    <a:pt x="4668" y="0"/>
                  </a:cubicBezTo>
                  <a:close/>
                </a:path>
              </a:pathLst>
            </a:custGeom>
            <a:solidFill>
              <a:srgbClr val="657E93"/>
            </a:solidFill>
            <a:ln>
              <a:solidFill>
                <a:srgbClr val="FFC000"/>
              </a:solidFill>
            </a:ln>
          </p:spPr>
          <p:txBody>
            <a:bodyPr spcFirstLastPara="1" wrap="square" lIns="91425" tIns="91425" rIns="91425" bIns="91425" anchor="ctr" anchorCtr="0">
              <a:noAutofit/>
            </a:bodyPr>
            <a:lstStyle/>
            <a:p>
              <a:endParaRPr/>
            </a:p>
          </p:txBody>
        </p:sp>
        <p:sp>
          <p:nvSpPr>
            <p:cNvPr id="48" name="Google Shape;12915;p64">
              <a:extLst>
                <a:ext uri="{FF2B5EF4-FFF2-40B4-BE49-F238E27FC236}">
                  <a16:creationId xmlns:a16="http://schemas.microsoft.com/office/drawing/2014/main" xmlns="" id="{FC34C11B-325E-40FC-9633-2EA35A9F3E40}"/>
                </a:ext>
              </a:extLst>
            </p:cNvPr>
            <p:cNvSpPr/>
            <p:nvPr/>
          </p:nvSpPr>
          <p:spPr>
            <a:xfrm>
              <a:off x="7408948" y="3772259"/>
              <a:ext cx="259407" cy="236257"/>
            </a:xfrm>
            <a:custGeom>
              <a:avLst/>
              <a:gdLst/>
              <a:ahLst/>
              <a:cxnLst/>
              <a:rect l="l" t="t" r="r" b="b"/>
              <a:pathLst>
                <a:path w="8169" h="7440" extrusionOk="0">
                  <a:moveTo>
                    <a:pt x="4085" y="319"/>
                  </a:moveTo>
                  <a:cubicBezTo>
                    <a:pt x="4942" y="319"/>
                    <a:pt x="5823" y="653"/>
                    <a:pt x="6478" y="1319"/>
                  </a:cubicBezTo>
                  <a:cubicBezTo>
                    <a:pt x="7800" y="2653"/>
                    <a:pt x="7800" y="4796"/>
                    <a:pt x="6478" y="6117"/>
                  </a:cubicBezTo>
                  <a:cubicBezTo>
                    <a:pt x="5817" y="6778"/>
                    <a:pt x="4951" y="7109"/>
                    <a:pt x="4083" y="7109"/>
                  </a:cubicBezTo>
                  <a:cubicBezTo>
                    <a:pt x="3216" y="7109"/>
                    <a:pt x="2346" y="6778"/>
                    <a:pt x="1680" y="6117"/>
                  </a:cubicBezTo>
                  <a:cubicBezTo>
                    <a:pt x="358" y="4796"/>
                    <a:pt x="358" y="2653"/>
                    <a:pt x="1680" y="1319"/>
                  </a:cubicBezTo>
                  <a:cubicBezTo>
                    <a:pt x="2335" y="664"/>
                    <a:pt x="3216" y="319"/>
                    <a:pt x="4085" y="319"/>
                  </a:cubicBezTo>
                  <a:close/>
                  <a:moveTo>
                    <a:pt x="4088" y="1"/>
                  </a:moveTo>
                  <a:cubicBezTo>
                    <a:pt x="3132" y="1"/>
                    <a:pt x="2174" y="361"/>
                    <a:pt x="1442" y="1081"/>
                  </a:cubicBezTo>
                  <a:cubicBezTo>
                    <a:pt x="1" y="2534"/>
                    <a:pt x="1" y="4891"/>
                    <a:pt x="1442" y="6356"/>
                  </a:cubicBezTo>
                  <a:cubicBezTo>
                    <a:pt x="2180" y="7082"/>
                    <a:pt x="3120" y="7439"/>
                    <a:pt x="4085" y="7439"/>
                  </a:cubicBezTo>
                  <a:cubicBezTo>
                    <a:pt x="5037" y="7439"/>
                    <a:pt x="5978" y="7082"/>
                    <a:pt x="6716" y="6356"/>
                  </a:cubicBezTo>
                  <a:cubicBezTo>
                    <a:pt x="8169" y="4891"/>
                    <a:pt x="8169" y="2546"/>
                    <a:pt x="6716" y="1081"/>
                  </a:cubicBezTo>
                  <a:cubicBezTo>
                    <a:pt x="5996" y="361"/>
                    <a:pt x="5043" y="1"/>
                    <a:pt x="4088" y="1"/>
                  </a:cubicBezTo>
                  <a:close/>
                </a:path>
              </a:pathLst>
            </a:custGeom>
            <a:solidFill>
              <a:srgbClr val="657E93"/>
            </a:solidFill>
            <a:ln>
              <a:solidFill>
                <a:srgbClr val="FFC000"/>
              </a:solidFill>
            </a:ln>
          </p:spPr>
          <p:txBody>
            <a:bodyPr spcFirstLastPara="1" wrap="square" lIns="91425" tIns="91425" rIns="91425" bIns="91425" anchor="ctr" anchorCtr="0">
              <a:noAutofit/>
            </a:bodyPr>
            <a:lstStyle/>
            <a:p>
              <a:endParaRPr/>
            </a:p>
          </p:txBody>
        </p:sp>
        <p:sp>
          <p:nvSpPr>
            <p:cNvPr id="49" name="Google Shape;12916;p64">
              <a:extLst>
                <a:ext uri="{FF2B5EF4-FFF2-40B4-BE49-F238E27FC236}">
                  <a16:creationId xmlns:a16="http://schemas.microsoft.com/office/drawing/2014/main" xmlns="" id="{FADB28E9-F421-4D4E-AC7F-7290E3D829DA}"/>
                </a:ext>
              </a:extLst>
            </p:cNvPr>
            <p:cNvSpPr/>
            <p:nvPr/>
          </p:nvSpPr>
          <p:spPr>
            <a:xfrm>
              <a:off x="7487986" y="3680868"/>
              <a:ext cx="274522" cy="259565"/>
            </a:xfrm>
            <a:custGeom>
              <a:avLst/>
              <a:gdLst/>
              <a:ahLst/>
              <a:cxnLst/>
              <a:rect l="l" t="t" r="r" b="b"/>
              <a:pathLst>
                <a:path w="8645" h="8174" extrusionOk="0">
                  <a:moveTo>
                    <a:pt x="3614" y="0"/>
                  </a:moveTo>
                  <a:cubicBezTo>
                    <a:pt x="2438" y="0"/>
                    <a:pt x="1262" y="447"/>
                    <a:pt x="369" y="1340"/>
                  </a:cubicBezTo>
                  <a:cubicBezTo>
                    <a:pt x="262" y="1447"/>
                    <a:pt x="167" y="1566"/>
                    <a:pt x="60" y="1685"/>
                  </a:cubicBezTo>
                  <a:cubicBezTo>
                    <a:pt x="0" y="1756"/>
                    <a:pt x="12" y="1864"/>
                    <a:pt x="84" y="1923"/>
                  </a:cubicBezTo>
                  <a:cubicBezTo>
                    <a:pt x="118" y="1948"/>
                    <a:pt x="155" y="1960"/>
                    <a:pt x="191" y="1960"/>
                  </a:cubicBezTo>
                  <a:cubicBezTo>
                    <a:pt x="240" y="1960"/>
                    <a:pt x="287" y="1936"/>
                    <a:pt x="322" y="1887"/>
                  </a:cubicBezTo>
                  <a:cubicBezTo>
                    <a:pt x="417" y="1792"/>
                    <a:pt x="500" y="1685"/>
                    <a:pt x="608" y="1578"/>
                  </a:cubicBezTo>
                  <a:cubicBezTo>
                    <a:pt x="1435" y="750"/>
                    <a:pt x="2524" y="337"/>
                    <a:pt x="3614" y="337"/>
                  </a:cubicBezTo>
                  <a:cubicBezTo>
                    <a:pt x="4703" y="337"/>
                    <a:pt x="5793" y="750"/>
                    <a:pt x="6620" y="1578"/>
                  </a:cubicBezTo>
                  <a:cubicBezTo>
                    <a:pt x="8275" y="3233"/>
                    <a:pt x="8275" y="5936"/>
                    <a:pt x="6620" y="7591"/>
                  </a:cubicBezTo>
                  <a:cubicBezTo>
                    <a:pt x="6513" y="7698"/>
                    <a:pt x="6418" y="7781"/>
                    <a:pt x="6311" y="7876"/>
                  </a:cubicBezTo>
                  <a:cubicBezTo>
                    <a:pt x="6239" y="7936"/>
                    <a:pt x="6215" y="8043"/>
                    <a:pt x="6275" y="8114"/>
                  </a:cubicBezTo>
                  <a:cubicBezTo>
                    <a:pt x="6311" y="8162"/>
                    <a:pt x="6358" y="8174"/>
                    <a:pt x="6418" y="8174"/>
                  </a:cubicBezTo>
                  <a:cubicBezTo>
                    <a:pt x="6454" y="8174"/>
                    <a:pt x="6489" y="8162"/>
                    <a:pt x="6513" y="8126"/>
                  </a:cubicBezTo>
                  <a:cubicBezTo>
                    <a:pt x="6632" y="8043"/>
                    <a:pt x="6751" y="7936"/>
                    <a:pt x="6858" y="7817"/>
                  </a:cubicBezTo>
                  <a:cubicBezTo>
                    <a:pt x="8644" y="6031"/>
                    <a:pt x="8644" y="3126"/>
                    <a:pt x="6858" y="1340"/>
                  </a:cubicBezTo>
                  <a:cubicBezTo>
                    <a:pt x="5965" y="447"/>
                    <a:pt x="4790" y="0"/>
                    <a:pt x="3614" y="0"/>
                  </a:cubicBezTo>
                  <a:close/>
                </a:path>
              </a:pathLst>
            </a:custGeom>
            <a:solidFill>
              <a:srgbClr val="657E93"/>
            </a:solidFill>
            <a:ln>
              <a:solidFill>
                <a:srgbClr val="FFC000"/>
              </a:solidFill>
            </a:ln>
          </p:spPr>
          <p:txBody>
            <a:bodyPr spcFirstLastPara="1" wrap="square" lIns="91425" tIns="91425" rIns="91425" bIns="91425" anchor="ctr" anchorCtr="0">
              <a:noAutofit/>
            </a:bodyPr>
            <a:lstStyle/>
            <a:p>
              <a:endParaRPr/>
            </a:p>
          </p:txBody>
        </p:sp>
        <p:sp>
          <p:nvSpPr>
            <p:cNvPr id="50" name="Google Shape;12917;p64">
              <a:extLst>
                <a:ext uri="{FF2B5EF4-FFF2-40B4-BE49-F238E27FC236}">
                  <a16:creationId xmlns:a16="http://schemas.microsoft.com/office/drawing/2014/main" xmlns="" id="{DA196C2F-0E30-45EF-8E5B-E5220B8F5EA1}"/>
                </a:ext>
              </a:extLst>
            </p:cNvPr>
            <p:cNvSpPr/>
            <p:nvPr/>
          </p:nvSpPr>
          <p:spPr>
            <a:xfrm>
              <a:off x="7691758" y="3789502"/>
              <a:ext cx="34073" cy="102918"/>
            </a:xfrm>
            <a:custGeom>
              <a:avLst/>
              <a:gdLst/>
              <a:ahLst/>
              <a:cxnLst/>
              <a:rect l="l" t="t" r="r" b="b"/>
              <a:pathLst>
                <a:path w="1073" h="3241" extrusionOk="0">
                  <a:moveTo>
                    <a:pt x="589" y="1"/>
                  </a:moveTo>
                  <a:cubicBezTo>
                    <a:pt x="580" y="1"/>
                    <a:pt x="570" y="1"/>
                    <a:pt x="560" y="2"/>
                  </a:cubicBezTo>
                  <a:cubicBezTo>
                    <a:pt x="477" y="38"/>
                    <a:pt x="429" y="121"/>
                    <a:pt x="441" y="217"/>
                  </a:cubicBezTo>
                  <a:cubicBezTo>
                    <a:pt x="715" y="1157"/>
                    <a:pt x="560" y="2145"/>
                    <a:pt x="37" y="2967"/>
                  </a:cubicBezTo>
                  <a:cubicBezTo>
                    <a:pt x="1" y="3038"/>
                    <a:pt x="13" y="3146"/>
                    <a:pt x="84" y="3205"/>
                  </a:cubicBezTo>
                  <a:cubicBezTo>
                    <a:pt x="120" y="3217"/>
                    <a:pt x="144" y="3241"/>
                    <a:pt x="167" y="3241"/>
                  </a:cubicBezTo>
                  <a:cubicBezTo>
                    <a:pt x="239" y="3241"/>
                    <a:pt x="275" y="3205"/>
                    <a:pt x="310" y="3158"/>
                  </a:cubicBezTo>
                  <a:cubicBezTo>
                    <a:pt x="906" y="2265"/>
                    <a:pt x="1072" y="1169"/>
                    <a:pt x="775" y="121"/>
                  </a:cubicBezTo>
                  <a:cubicBezTo>
                    <a:pt x="743" y="47"/>
                    <a:pt x="672" y="1"/>
                    <a:pt x="589" y="1"/>
                  </a:cubicBezTo>
                  <a:close/>
                </a:path>
              </a:pathLst>
            </a:custGeom>
            <a:solidFill>
              <a:srgbClr val="657E93"/>
            </a:solidFill>
            <a:ln>
              <a:solidFill>
                <a:srgbClr val="FFC000"/>
              </a:solidFill>
            </a:ln>
          </p:spPr>
          <p:txBody>
            <a:bodyPr spcFirstLastPara="1" wrap="square" lIns="91425" tIns="91425" rIns="91425" bIns="91425" anchor="ctr" anchorCtr="0">
              <a:noAutofit/>
            </a:bodyPr>
            <a:lstStyle/>
            <a:p>
              <a:endParaRPr/>
            </a:p>
          </p:txBody>
        </p:sp>
        <p:sp>
          <p:nvSpPr>
            <p:cNvPr id="51" name="Google Shape;12918;p64">
              <a:extLst>
                <a:ext uri="{FF2B5EF4-FFF2-40B4-BE49-F238E27FC236}">
                  <a16:creationId xmlns:a16="http://schemas.microsoft.com/office/drawing/2014/main" xmlns="" id="{C1DB5530-CAEC-4AB1-AE50-7657CA69FB2B}"/>
                </a:ext>
              </a:extLst>
            </p:cNvPr>
            <p:cNvSpPr/>
            <p:nvPr/>
          </p:nvSpPr>
          <p:spPr>
            <a:xfrm>
              <a:off x="7536000" y="3708082"/>
              <a:ext cx="173192" cy="72052"/>
            </a:xfrm>
            <a:custGeom>
              <a:avLst/>
              <a:gdLst/>
              <a:ahLst/>
              <a:cxnLst/>
              <a:rect l="l" t="t" r="r" b="b"/>
              <a:pathLst>
                <a:path w="5454" h="2269" extrusionOk="0">
                  <a:moveTo>
                    <a:pt x="2121" y="0"/>
                  </a:moveTo>
                  <a:cubicBezTo>
                    <a:pt x="1410" y="0"/>
                    <a:pt x="707" y="204"/>
                    <a:pt x="108" y="590"/>
                  </a:cubicBezTo>
                  <a:cubicBezTo>
                    <a:pt x="36" y="638"/>
                    <a:pt x="0" y="733"/>
                    <a:pt x="60" y="828"/>
                  </a:cubicBezTo>
                  <a:cubicBezTo>
                    <a:pt x="91" y="874"/>
                    <a:pt x="147" y="906"/>
                    <a:pt x="205" y="906"/>
                  </a:cubicBezTo>
                  <a:cubicBezTo>
                    <a:pt x="237" y="906"/>
                    <a:pt x="269" y="897"/>
                    <a:pt x="298" y="876"/>
                  </a:cubicBezTo>
                  <a:cubicBezTo>
                    <a:pt x="841" y="534"/>
                    <a:pt x="1478" y="344"/>
                    <a:pt x="2123" y="344"/>
                  </a:cubicBezTo>
                  <a:cubicBezTo>
                    <a:pt x="2241" y="344"/>
                    <a:pt x="2359" y="351"/>
                    <a:pt x="2477" y="364"/>
                  </a:cubicBezTo>
                  <a:cubicBezTo>
                    <a:pt x="3251" y="435"/>
                    <a:pt x="3977" y="792"/>
                    <a:pt x="4513" y="1328"/>
                  </a:cubicBezTo>
                  <a:cubicBezTo>
                    <a:pt x="4763" y="1590"/>
                    <a:pt x="4977" y="1864"/>
                    <a:pt x="5120" y="2185"/>
                  </a:cubicBezTo>
                  <a:cubicBezTo>
                    <a:pt x="5156" y="2245"/>
                    <a:pt x="5215" y="2269"/>
                    <a:pt x="5275" y="2269"/>
                  </a:cubicBezTo>
                  <a:cubicBezTo>
                    <a:pt x="5299" y="2269"/>
                    <a:pt x="5323" y="2269"/>
                    <a:pt x="5346" y="2257"/>
                  </a:cubicBezTo>
                  <a:cubicBezTo>
                    <a:pt x="5418" y="2197"/>
                    <a:pt x="5453" y="2102"/>
                    <a:pt x="5406" y="2019"/>
                  </a:cubicBezTo>
                  <a:cubicBezTo>
                    <a:pt x="5227" y="1673"/>
                    <a:pt x="5001" y="1364"/>
                    <a:pt x="4739" y="1102"/>
                  </a:cubicBezTo>
                  <a:cubicBezTo>
                    <a:pt x="4144" y="507"/>
                    <a:pt x="3334" y="114"/>
                    <a:pt x="2489" y="18"/>
                  </a:cubicBezTo>
                  <a:cubicBezTo>
                    <a:pt x="2366" y="6"/>
                    <a:pt x="2243" y="0"/>
                    <a:pt x="2121" y="0"/>
                  </a:cubicBezTo>
                  <a:close/>
                </a:path>
              </a:pathLst>
            </a:custGeom>
            <a:solidFill>
              <a:srgbClr val="657E93"/>
            </a:solidFill>
            <a:ln>
              <a:solidFill>
                <a:srgbClr val="FFC000"/>
              </a:solidFill>
            </a:ln>
          </p:spPr>
          <p:txBody>
            <a:bodyPr spcFirstLastPara="1" wrap="square" lIns="91425" tIns="91425" rIns="91425" bIns="91425" anchor="ctr" anchorCtr="0">
              <a:noAutofit/>
            </a:bodyPr>
            <a:lstStyle/>
            <a:p>
              <a:endParaRPr/>
            </a:p>
          </p:txBody>
        </p:sp>
        <p:sp>
          <p:nvSpPr>
            <p:cNvPr id="52" name="Google Shape;12919;p64">
              <a:extLst>
                <a:ext uri="{FF2B5EF4-FFF2-40B4-BE49-F238E27FC236}">
                  <a16:creationId xmlns:a16="http://schemas.microsoft.com/office/drawing/2014/main" xmlns="" id="{16DB4084-1E97-40B1-9CD1-FE0F35A9F87E}"/>
                </a:ext>
              </a:extLst>
            </p:cNvPr>
            <p:cNvSpPr/>
            <p:nvPr/>
          </p:nvSpPr>
          <p:spPr>
            <a:xfrm>
              <a:off x="7501228" y="3819415"/>
              <a:ext cx="75640" cy="141437"/>
            </a:xfrm>
            <a:custGeom>
              <a:avLst/>
              <a:gdLst/>
              <a:ahLst/>
              <a:cxnLst/>
              <a:rect l="l" t="t" r="r" b="b"/>
              <a:pathLst>
                <a:path w="2382" h="4454" extrusionOk="0">
                  <a:moveTo>
                    <a:pt x="1012" y="692"/>
                  </a:moveTo>
                  <a:lnTo>
                    <a:pt x="1012" y="2061"/>
                  </a:lnTo>
                  <a:cubicBezTo>
                    <a:pt x="607" y="2001"/>
                    <a:pt x="310" y="1715"/>
                    <a:pt x="310" y="1370"/>
                  </a:cubicBezTo>
                  <a:cubicBezTo>
                    <a:pt x="310" y="1025"/>
                    <a:pt x="607" y="763"/>
                    <a:pt x="1012" y="692"/>
                  </a:cubicBezTo>
                  <a:close/>
                  <a:moveTo>
                    <a:pt x="1357" y="2418"/>
                  </a:moveTo>
                  <a:cubicBezTo>
                    <a:pt x="1750" y="2477"/>
                    <a:pt x="2048" y="2751"/>
                    <a:pt x="2048" y="3097"/>
                  </a:cubicBezTo>
                  <a:cubicBezTo>
                    <a:pt x="2048" y="3430"/>
                    <a:pt x="1738" y="3704"/>
                    <a:pt x="1357" y="3763"/>
                  </a:cubicBezTo>
                  <a:lnTo>
                    <a:pt x="1357" y="2418"/>
                  </a:lnTo>
                  <a:close/>
                  <a:moveTo>
                    <a:pt x="1191" y="1"/>
                  </a:moveTo>
                  <a:cubicBezTo>
                    <a:pt x="1095" y="1"/>
                    <a:pt x="1024" y="72"/>
                    <a:pt x="1024" y="168"/>
                  </a:cubicBezTo>
                  <a:lnTo>
                    <a:pt x="1024" y="358"/>
                  </a:lnTo>
                  <a:cubicBezTo>
                    <a:pt x="441" y="430"/>
                    <a:pt x="0" y="870"/>
                    <a:pt x="0" y="1370"/>
                  </a:cubicBezTo>
                  <a:cubicBezTo>
                    <a:pt x="0" y="1882"/>
                    <a:pt x="441" y="2323"/>
                    <a:pt x="1024" y="2382"/>
                  </a:cubicBezTo>
                  <a:lnTo>
                    <a:pt x="1024" y="3763"/>
                  </a:lnTo>
                  <a:cubicBezTo>
                    <a:pt x="619" y="3704"/>
                    <a:pt x="322" y="3430"/>
                    <a:pt x="322" y="3085"/>
                  </a:cubicBezTo>
                  <a:cubicBezTo>
                    <a:pt x="322" y="2989"/>
                    <a:pt x="250" y="2918"/>
                    <a:pt x="167" y="2918"/>
                  </a:cubicBezTo>
                  <a:cubicBezTo>
                    <a:pt x="71" y="2918"/>
                    <a:pt x="0" y="2989"/>
                    <a:pt x="0" y="3085"/>
                  </a:cubicBezTo>
                  <a:cubicBezTo>
                    <a:pt x="0" y="3609"/>
                    <a:pt x="441" y="4037"/>
                    <a:pt x="1024" y="4097"/>
                  </a:cubicBezTo>
                  <a:lnTo>
                    <a:pt x="1024" y="4287"/>
                  </a:lnTo>
                  <a:cubicBezTo>
                    <a:pt x="1024" y="4371"/>
                    <a:pt x="1095" y="4454"/>
                    <a:pt x="1191" y="4454"/>
                  </a:cubicBezTo>
                  <a:cubicBezTo>
                    <a:pt x="1274" y="4454"/>
                    <a:pt x="1357" y="4371"/>
                    <a:pt x="1357" y="4287"/>
                  </a:cubicBezTo>
                  <a:lnTo>
                    <a:pt x="1357" y="4097"/>
                  </a:lnTo>
                  <a:cubicBezTo>
                    <a:pt x="1929" y="4025"/>
                    <a:pt x="2381" y="3585"/>
                    <a:pt x="2381" y="3085"/>
                  </a:cubicBezTo>
                  <a:cubicBezTo>
                    <a:pt x="2381" y="2573"/>
                    <a:pt x="1929" y="2144"/>
                    <a:pt x="1357" y="2073"/>
                  </a:cubicBezTo>
                  <a:lnTo>
                    <a:pt x="1357" y="692"/>
                  </a:lnTo>
                  <a:cubicBezTo>
                    <a:pt x="1750" y="751"/>
                    <a:pt x="2048" y="1025"/>
                    <a:pt x="2048" y="1370"/>
                  </a:cubicBezTo>
                  <a:cubicBezTo>
                    <a:pt x="2048" y="1465"/>
                    <a:pt x="2131" y="1537"/>
                    <a:pt x="2215" y="1537"/>
                  </a:cubicBezTo>
                  <a:cubicBezTo>
                    <a:pt x="2298" y="1537"/>
                    <a:pt x="2381" y="1465"/>
                    <a:pt x="2381" y="1370"/>
                  </a:cubicBezTo>
                  <a:cubicBezTo>
                    <a:pt x="2381" y="846"/>
                    <a:pt x="1929" y="418"/>
                    <a:pt x="1345" y="358"/>
                  </a:cubicBezTo>
                  <a:lnTo>
                    <a:pt x="1345" y="168"/>
                  </a:lnTo>
                  <a:cubicBezTo>
                    <a:pt x="1345" y="72"/>
                    <a:pt x="1274" y="1"/>
                    <a:pt x="1191" y="1"/>
                  </a:cubicBezTo>
                  <a:close/>
                </a:path>
              </a:pathLst>
            </a:custGeom>
            <a:solidFill>
              <a:srgbClr val="657E93"/>
            </a:solidFill>
            <a:ln>
              <a:solidFill>
                <a:srgbClr val="FFC000"/>
              </a:solidFill>
            </a:ln>
          </p:spPr>
          <p:txBody>
            <a:bodyPr spcFirstLastPara="1" wrap="square" lIns="91425" tIns="91425" rIns="91425" bIns="91425" anchor="ctr" anchorCtr="0">
              <a:noAutofit/>
            </a:bodyPr>
            <a:lstStyle/>
            <a:p>
              <a:endParaRPr/>
            </a:p>
          </p:txBody>
        </p:sp>
      </p:grpSp>
      <p:sp>
        <p:nvSpPr>
          <p:cNvPr id="57" name="箭號: 向右 56">
            <a:extLst>
              <a:ext uri="{FF2B5EF4-FFF2-40B4-BE49-F238E27FC236}">
                <a16:creationId xmlns:a16="http://schemas.microsoft.com/office/drawing/2014/main" xmlns="" id="{80A91E1B-0448-48C4-8ABC-44C52E74402F}"/>
              </a:ext>
            </a:extLst>
          </p:cNvPr>
          <p:cNvSpPr/>
          <p:nvPr/>
        </p:nvSpPr>
        <p:spPr>
          <a:xfrm>
            <a:off x="3152448" y="4613613"/>
            <a:ext cx="235122" cy="250510"/>
          </a:xfrm>
          <a:prstGeom prst="rightArrow">
            <a:avLst/>
          </a:prstGeom>
          <a:solidFill>
            <a:schemeClr val="accent4">
              <a:lumMod val="20000"/>
              <a:lumOff val="80000"/>
            </a:schemeClr>
          </a:solidFill>
          <a:ln>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61" name="文字方塊 60">
            <a:extLst>
              <a:ext uri="{FF2B5EF4-FFF2-40B4-BE49-F238E27FC236}">
                <a16:creationId xmlns:a16="http://schemas.microsoft.com/office/drawing/2014/main" xmlns="" id="{65151F3F-0EA5-4076-AA04-243F8EE42D5E}"/>
              </a:ext>
            </a:extLst>
          </p:cNvPr>
          <p:cNvSpPr txBox="1"/>
          <p:nvPr/>
        </p:nvSpPr>
        <p:spPr>
          <a:xfrm>
            <a:off x="692796" y="835329"/>
            <a:ext cx="2667104" cy="578492"/>
          </a:xfrm>
          <a:prstGeom prst="rect">
            <a:avLst/>
          </a:prstGeom>
          <a:noFill/>
          <a:ln w="12700">
            <a:noFill/>
          </a:ln>
        </p:spPr>
        <p:txBody>
          <a:bodyPr wrap="square" rtlCol="0">
            <a:spAutoFit/>
          </a:bodyPr>
          <a:lstStyle/>
          <a:p>
            <a:pPr algn="ctr" defTabSz="914423">
              <a:lnSpc>
                <a:spcPct val="150000"/>
              </a:lnSpc>
              <a:defRPr/>
            </a:pPr>
            <a:r>
              <a:rPr lang="zh-TW" altLang="en-US" sz="2400" b="1" dirty="0">
                <a:solidFill>
                  <a:prstClr val="black"/>
                </a:solidFill>
                <a:latin typeface="微軟正黑體" panose="020B0604030504040204" pitchFamily="34" charset="-120"/>
                <a:ea typeface="微軟正黑體" panose="020B0604030504040204" pitchFamily="34" charset="-120"/>
                <a:cs typeface="DejaVu Sans"/>
              </a:rPr>
              <a:t>釋字</a:t>
            </a:r>
            <a:r>
              <a:rPr lang="en-US" altLang="zh-TW" sz="2400" b="1" dirty="0">
                <a:solidFill>
                  <a:prstClr val="black"/>
                </a:solidFill>
                <a:latin typeface="微軟正黑體" panose="020B0604030504040204" pitchFamily="34" charset="-120"/>
                <a:ea typeface="微軟正黑體" panose="020B0604030504040204" pitchFamily="34" charset="-120"/>
                <a:cs typeface="DejaVu Sans"/>
              </a:rPr>
              <a:t>785</a:t>
            </a:r>
            <a:r>
              <a:rPr lang="zh-TW" altLang="en-US" sz="2400" b="1" dirty="0">
                <a:solidFill>
                  <a:prstClr val="black"/>
                </a:solidFill>
                <a:latin typeface="微軟正黑體" panose="020B0604030504040204" pitchFamily="34" charset="-120"/>
                <a:ea typeface="微軟正黑體" panose="020B0604030504040204" pitchFamily="34" charset="-120"/>
                <a:cs typeface="DejaVu Sans"/>
              </a:rPr>
              <a:t>解釋意旨</a:t>
            </a:r>
          </a:p>
        </p:txBody>
      </p:sp>
      <p:sp>
        <p:nvSpPr>
          <p:cNvPr id="8" name="文字方塊 7">
            <a:extLst>
              <a:ext uri="{FF2B5EF4-FFF2-40B4-BE49-F238E27FC236}">
                <a16:creationId xmlns:a16="http://schemas.microsoft.com/office/drawing/2014/main" xmlns="" id="{CD90A82B-DAC0-4206-B1DB-6945656C60CE}"/>
              </a:ext>
            </a:extLst>
          </p:cNvPr>
          <p:cNvSpPr txBox="1"/>
          <p:nvPr/>
        </p:nvSpPr>
        <p:spPr>
          <a:xfrm>
            <a:off x="811580" y="1327894"/>
            <a:ext cx="2817919" cy="369332"/>
          </a:xfrm>
          <a:prstGeom prst="rect">
            <a:avLst/>
          </a:prstGeom>
          <a:noFill/>
        </p:spPr>
        <p:txBody>
          <a:bodyPr wrap="square" rtlCol="0">
            <a:spAutoFit/>
          </a:bodyPr>
          <a:lstStyle/>
          <a:p>
            <a:pPr defTabSz="914423">
              <a:defRPr/>
            </a:pPr>
            <a:r>
              <a:rPr lang="en-US" altLang="zh-TW" b="1" u="sng" dirty="0">
                <a:solidFill>
                  <a:srgbClr val="FF0000"/>
                </a:solidFill>
                <a:latin typeface="微軟正黑體" panose="020B0604030504040204" pitchFamily="34" charset="-120"/>
                <a:ea typeface="微軟正黑體" panose="020B0604030504040204" pitchFamily="34" charset="-120"/>
                <a:cs typeface="DejaVu Sans"/>
              </a:rPr>
              <a:t>3</a:t>
            </a:r>
            <a:r>
              <a:rPr lang="zh-TW" altLang="en-US" b="1" u="sng" dirty="0">
                <a:solidFill>
                  <a:srgbClr val="FF0000"/>
                </a:solidFill>
                <a:latin typeface="微軟正黑體" panose="020B0604030504040204" pitchFamily="34" charset="-120"/>
                <a:ea typeface="微軟正黑體" panose="020B0604030504040204" pitchFamily="34" charset="-120"/>
                <a:cs typeface="DejaVu Sans"/>
              </a:rPr>
              <a:t>年內訂定框架性規範</a:t>
            </a:r>
            <a:endParaRPr lang="en-US" altLang="zh-TW" b="1" u="sng" dirty="0">
              <a:solidFill>
                <a:srgbClr val="FF0000"/>
              </a:solidFill>
              <a:latin typeface="微軟正黑體" panose="020B0604030504040204" pitchFamily="34" charset="-120"/>
              <a:ea typeface="微軟正黑體" panose="020B0604030504040204" pitchFamily="34" charset="-120"/>
              <a:cs typeface="DejaVu Sans"/>
            </a:endParaRPr>
          </a:p>
        </p:txBody>
      </p:sp>
      <p:sp>
        <p:nvSpPr>
          <p:cNvPr id="72" name="流程圖: 人工輸入 2">
            <a:extLst>
              <a:ext uri="{FF2B5EF4-FFF2-40B4-BE49-F238E27FC236}">
                <a16:creationId xmlns:a16="http://schemas.microsoft.com/office/drawing/2014/main" xmlns="" id="{1E1FB685-860D-418A-B1BC-9C30B959F367}"/>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75" name="object 85">
            <a:extLst>
              <a:ext uri="{FF2B5EF4-FFF2-40B4-BE49-F238E27FC236}">
                <a16:creationId xmlns:a16="http://schemas.microsoft.com/office/drawing/2014/main" xmlns="" id="{E22A4E3C-3307-4E46-8FFB-870FA918344C}"/>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一、訂定背景</a:t>
            </a:r>
            <a:r>
              <a:rPr lang="en-US" altLang="zh-TW" sz="2800" b="1" dirty="0">
                <a:latin typeface="微軟正黑體" panose="020B0604030504040204" pitchFamily="34" charset="-120"/>
                <a:ea typeface="微軟正黑體" panose="020B0604030504040204" pitchFamily="34" charset="-120"/>
              </a:rPr>
              <a:t>(1)</a:t>
            </a:r>
            <a:endParaRPr sz="2800" b="1" dirty="0">
              <a:latin typeface="微軟正黑體" panose="020B0604030504040204" pitchFamily="34" charset="-120"/>
              <a:ea typeface="微軟正黑體" panose="020B0604030504040204" pitchFamily="34" charset="-120"/>
            </a:endParaRPr>
          </a:p>
        </p:txBody>
      </p:sp>
      <p:pic>
        <p:nvPicPr>
          <p:cNvPr id="5" name="圖片 4">
            <a:extLst>
              <a:ext uri="{FF2B5EF4-FFF2-40B4-BE49-F238E27FC236}">
                <a16:creationId xmlns:a16="http://schemas.microsoft.com/office/drawing/2014/main" xmlns="" id="{D3CB8053-B1AD-4C6A-B058-0BADEA23A0FD}"/>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1D66B360-9F8B-475F-8D90-04072C537A88}"/>
              </a:ext>
            </a:extLst>
          </p:cNvPr>
          <p:cNvSpPr>
            <a:spLocks noGrp="1"/>
          </p:cNvSpPr>
          <p:nvPr>
            <p:ph type="sldNum" sz="quarter" idx="12"/>
          </p:nvPr>
        </p:nvSpPr>
        <p:spPr>
          <a:xfrm>
            <a:off x="7472851" y="6440641"/>
            <a:ext cx="2228850" cy="365125"/>
          </a:xfrm>
        </p:spPr>
        <p:txBody>
          <a:bodyPr/>
          <a:lstStyle/>
          <a:p>
            <a:fld id="{48639338-DA58-4C5A-94BB-99DE858384EA}" type="slidenum">
              <a:rPr lang="zh-TW" altLang="en-US" smtClean="0"/>
              <a:pPr/>
              <a:t>4</a:t>
            </a:fld>
            <a:endParaRPr lang="zh-TW" altLang="en-US" dirty="0"/>
          </a:p>
        </p:txBody>
      </p:sp>
      <p:sp>
        <p:nvSpPr>
          <p:cNvPr id="4" name="文字方塊 3">
            <a:extLst>
              <a:ext uri="{FF2B5EF4-FFF2-40B4-BE49-F238E27FC236}">
                <a16:creationId xmlns:a16="http://schemas.microsoft.com/office/drawing/2014/main" xmlns="" id="{C6587A58-00B8-468F-AA5B-410ED717FB6D}"/>
              </a:ext>
            </a:extLst>
          </p:cNvPr>
          <p:cNvSpPr txBox="1"/>
          <p:nvPr/>
        </p:nvSpPr>
        <p:spPr>
          <a:xfrm>
            <a:off x="3581232" y="75023"/>
            <a:ext cx="4224276" cy="523220"/>
          </a:xfrm>
          <a:prstGeom prst="rect">
            <a:avLst/>
          </a:prstGeom>
          <a:noFill/>
        </p:spPr>
        <p:txBody>
          <a:bodyPr wrap="square" rtlCol="0">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司法院釋字第</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785</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號解釋</a:t>
            </a:r>
          </a:p>
        </p:txBody>
      </p:sp>
      <p:sp>
        <p:nvSpPr>
          <p:cNvPr id="59" name="箭號: 向右 58">
            <a:extLst>
              <a:ext uri="{FF2B5EF4-FFF2-40B4-BE49-F238E27FC236}">
                <a16:creationId xmlns:a16="http://schemas.microsoft.com/office/drawing/2014/main" xmlns="" id="{0B4DF184-F971-41BF-9F62-B2BE361EF88C}"/>
              </a:ext>
            </a:extLst>
          </p:cNvPr>
          <p:cNvSpPr/>
          <p:nvPr/>
        </p:nvSpPr>
        <p:spPr>
          <a:xfrm>
            <a:off x="3151925" y="2440176"/>
            <a:ext cx="235645" cy="233980"/>
          </a:xfrm>
          <a:prstGeom prst="rightArrow">
            <a:avLst/>
          </a:prstGeom>
          <a:solidFill>
            <a:srgbClr val="B4DDEE"/>
          </a:solidFill>
          <a:ln>
            <a:solidFill>
              <a:srgbClr val="2782A7"/>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69" name="矩形 68">
            <a:extLst>
              <a:ext uri="{FF2B5EF4-FFF2-40B4-BE49-F238E27FC236}">
                <a16:creationId xmlns:a16="http://schemas.microsoft.com/office/drawing/2014/main" xmlns="" id="{55F9A7BE-C5AF-4487-89BA-B321E582A59F}"/>
              </a:ext>
            </a:extLst>
          </p:cNvPr>
          <p:cNvSpPr/>
          <p:nvPr/>
        </p:nvSpPr>
        <p:spPr>
          <a:xfrm>
            <a:off x="3453465" y="1757539"/>
            <a:ext cx="2515245" cy="1477328"/>
          </a:xfrm>
          <a:prstGeom prst="rect">
            <a:avLst/>
          </a:prstGeom>
          <a:noFill/>
          <a:ln w="38100">
            <a:solidFill>
              <a:srgbClr val="2782A7"/>
            </a:solidFill>
          </a:ln>
        </p:spPr>
        <p:txBody>
          <a:bodyPr wrap="square">
            <a:spAutoFit/>
          </a:bodyPr>
          <a:lstStyle/>
          <a:p>
            <a:pPr marL="180980" indent="-180980" algn="just" defTabSz="1431961">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每日工時上限</a:t>
            </a:r>
            <a:r>
              <a:rPr lang="en-US" altLang="zh-TW" dirty="0">
                <a:latin typeface="微軟正黑體" panose="020B0604030504040204" pitchFamily="34" charset="-120"/>
                <a:ea typeface="微軟正黑體" panose="020B0604030504040204" pitchFamily="34" charset="-120"/>
              </a:rPr>
              <a:t>12</a:t>
            </a:r>
            <a:r>
              <a:rPr lang="zh-TW" altLang="en-US" dirty="0">
                <a:latin typeface="微軟正黑體" panose="020B0604030504040204" pitchFamily="34" charset="-120"/>
                <a:ea typeface="微軟正黑體" panose="020B0604030504040204" pitchFamily="34" charset="-120"/>
              </a:rPr>
              <a:t>小時</a:t>
            </a:r>
            <a:endParaRPr lang="en-US" altLang="zh-TW" dirty="0">
              <a:latin typeface="微軟正黑體" panose="020B0604030504040204" pitchFamily="34" charset="-120"/>
              <a:ea typeface="微軟正黑體" panose="020B0604030504040204" pitchFamily="34" charset="-120"/>
            </a:endParaRPr>
          </a:p>
          <a:p>
            <a:pPr marL="180980" indent="-180980" algn="just" defTabSz="1431961">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每月加班時數不得超過</a:t>
            </a:r>
            <a:r>
              <a:rPr lang="en-US" altLang="zh-TW" dirty="0">
                <a:latin typeface="微軟正黑體" panose="020B0604030504040204" pitchFamily="34" charset="-120"/>
                <a:ea typeface="微軟正黑體" panose="020B0604030504040204" pitchFamily="34" charset="-120"/>
              </a:rPr>
              <a:t>60</a:t>
            </a:r>
            <a:r>
              <a:rPr lang="zh-TW" altLang="en-US" dirty="0">
                <a:latin typeface="微軟正黑體" panose="020B0604030504040204" pitchFamily="34" charset="-120"/>
                <a:ea typeface="微軟正黑體" panose="020B0604030504040204" pitchFamily="34" charset="-120"/>
              </a:rPr>
              <a:t>小時</a:t>
            </a:r>
            <a:endParaRPr lang="en-US" altLang="zh-TW" dirty="0">
              <a:latin typeface="微軟正黑體" panose="020B0604030504040204" pitchFamily="34" charset="-120"/>
              <a:ea typeface="微軟正黑體" panose="020B0604030504040204" pitchFamily="34" charset="-120"/>
            </a:endParaRPr>
          </a:p>
          <a:p>
            <a:pPr marL="180980" indent="-180980" algn="just" defTabSz="1431961">
              <a:buFont typeface="Arial" panose="020B0604020202020204" pitchFamily="34" charset="0"/>
              <a:buChar char="•"/>
            </a:pPr>
            <a:r>
              <a:rPr lang="zh-TW" altLang="en-US" dirty="0">
                <a:latin typeface="微軟正黑體" panose="020B0604030504040204" pitchFamily="34" charset="-120"/>
                <a:ea typeface="微軟正黑體" panose="020B0604030504040204" pitchFamily="34" charset="-120"/>
              </a:rPr>
              <a:t>輪班制人員更換班次應有連續</a:t>
            </a:r>
            <a:r>
              <a:rPr lang="en-US" altLang="zh-TW" dirty="0">
                <a:latin typeface="微軟正黑體" panose="020B0604030504040204" pitchFamily="34" charset="-120"/>
                <a:ea typeface="微軟正黑體" panose="020B0604030504040204" pitchFamily="34" charset="-120"/>
              </a:rPr>
              <a:t>11</a:t>
            </a:r>
            <a:r>
              <a:rPr lang="zh-TW" altLang="en-US" dirty="0">
                <a:latin typeface="微軟正黑體" panose="020B0604030504040204" pitchFamily="34" charset="-120"/>
                <a:ea typeface="微軟正黑體" panose="020B0604030504040204" pitchFamily="34" charset="-120"/>
              </a:rPr>
              <a:t>小時休息</a:t>
            </a:r>
          </a:p>
        </p:txBody>
      </p:sp>
      <p:sp>
        <p:nvSpPr>
          <p:cNvPr id="73" name="文字方塊 72">
            <a:extLst>
              <a:ext uri="{FF2B5EF4-FFF2-40B4-BE49-F238E27FC236}">
                <a16:creationId xmlns:a16="http://schemas.microsoft.com/office/drawing/2014/main" xmlns="" id="{AC20EE65-036D-4B60-935A-D44C39C05F09}"/>
              </a:ext>
            </a:extLst>
          </p:cNvPr>
          <p:cNvSpPr txBox="1"/>
          <p:nvPr/>
        </p:nvSpPr>
        <p:spPr>
          <a:xfrm>
            <a:off x="3931485" y="806040"/>
            <a:ext cx="1596541" cy="391646"/>
          </a:xfrm>
          <a:prstGeom prst="rect">
            <a:avLst/>
          </a:prstGeom>
          <a:noFill/>
          <a:ln w="12700">
            <a:noFill/>
          </a:ln>
        </p:spPr>
        <p:txBody>
          <a:bodyPr wrap="square" rtlCol="0">
            <a:spAutoFit/>
          </a:bodyPr>
          <a:lstStyle/>
          <a:p>
            <a:pPr algn="just" defTabSz="914423">
              <a:lnSpc>
                <a:spcPts val="2500"/>
              </a:lnSpc>
              <a:defRPr/>
            </a:pPr>
            <a:r>
              <a:rPr lang="zh-TW" altLang="en-US" sz="2000" b="1" dirty="0">
                <a:solidFill>
                  <a:prstClr val="black"/>
                </a:solidFill>
                <a:latin typeface="微軟正黑體" panose="020B0604030504040204" pitchFamily="34" charset="-120"/>
                <a:ea typeface="微軟正黑體" panose="020B0604030504040204" pitchFamily="34" charset="-120"/>
                <a:cs typeface="DejaVu Sans"/>
              </a:rPr>
              <a:t>考試院修正</a:t>
            </a:r>
          </a:p>
        </p:txBody>
      </p:sp>
      <p:sp>
        <p:nvSpPr>
          <p:cNvPr id="76" name="箭號: 向右 75">
            <a:extLst>
              <a:ext uri="{FF2B5EF4-FFF2-40B4-BE49-F238E27FC236}">
                <a16:creationId xmlns:a16="http://schemas.microsoft.com/office/drawing/2014/main" xmlns="" id="{5CE39C7C-7EC1-4E40-A36C-36F52AA8C060}"/>
              </a:ext>
            </a:extLst>
          </p:cNvPr>
          <p:cNvSpPr/>
          <p:nvPr/>
        </p:nvSpPr>
        <p:spPr>
          <a:xfrm>
            <a:off x="5995097" y="2438356"/>
            <a:ext cx="247971" cy="249723"/>
          </a:xfrm>
          <a:prstGeom prst="rightArrow">
            <a:avLst/>
          </a:prstGeom>
          <a:solidFill>
            <a:srgbClr val="B4DDEE"/>
          </a:solidFill>
          <a:ln>
            <a:solidFill>
              <a:srgbClr val="2782A7"/>
            </a:solidFill>
          </a:ln>
        </p:spPr>
        <p:style>
          <a:lnRef idx="1">
            <a:schemeClr val="accent5"/>
          </a:lnRef>
          <a:fillRef idx="2">
            <a:schemeClr val="accent5"/>
          </a:fillRef>
          <a:effectRef idx="1">
            <a:schemeClr val="accent5"/>
          </a:effectRef>
          <a:fontRef idx="minor">
            <a:schemeClr val="dk1"/>
          </a:fontRef>
        </p:style>
        <p:txBody>
          <a:bodyPr rtlCol="0" anchor="ctr"/>
          <a:lstStyle/>
          <a:p>
            <a:pPr algn="ctr"/>
            <a:endParaRPr lang="zh-TW" altLang="en-US"/>
          </a:p>
        </p:txBody>
      </p:sp>
      <p:sp>
        <p:nvSpPr>
          <p:cNvPr id="109" name="文字方塊 108">
            <a:extLst>
              <a:ext uri="{FF2B5EF4-FFF2-40B4-BE49-F238E27FC236}">
                <a16:creationId xmlns:a16="http://schemas.microsoft.com/office/drawing/2014/main" xmlns="" id="{96E76DD8-3485-49A3-9965-85696AF5FD4E}"/>
              </a:ext>
            </a:extLst>
          </p:cNvPr>
          <p:cNvSpPr txBox="1"/>
          <p:nvPr/>
        </p:nvSpPr>
        <p:spPr>
          <a:xfrm>
            <a:off x="3453465" y="4308006"/>
            <a:ext cx="2515245" cy="2246769"/>
          </a:xfrm>
          <a:prstGeom prst="rect">
            <a:avLst/>
          </a:prstGeom>
          <a:noFill/>
          <a:ln w="38100">
            <a:solidFill>
              <a:srgbClr val="FFC000"/>
            </a:solidFill>
          </a:ln>
        </p:spPr>
        <p:txBody>
          <a:bodyPr wrap="square">
            <a:spAutoFit/>
          </a:bodyPr>
          <a:lstStyle>
            <a:defPPr>
              <a:defRPr lang="en-US"/>
            </a:defPPr>
            <a:lvl1pPr marL="266700" indent="-266700" defTabSz="1431925">
              <a:lnSpc>
                <a:spcPct val="150000"/>
              </a:lnSpc>
              <a:buFont typeface="Arial" panose="020B0604020202020204" pitchFamily="34" charset="0"/>
              <a:buChar char="•"/>
              <a:defRPr>
                <a:latin typeface="微軟正黑體" panose="020B0604030504040204" pitchFamily="34" charset="-120"/>
                <a:ea typeface="微軟正黑體" panose="020B0604030504040204" pitchFamily="34" charset="-120"/>
              </a:defRPr>
            </a:lvl1pPr>
          </a:lstStyle>
          <a:p>
            <a:pPr marL="82552" indent="-82552" algn="just">
              <a:lnSpc>
                <a:spcPct val="100000"/>
              </a:lnSpc>
            </a:pPr>
            <a:r>
              <a:rPr lang="zh-TW" altLang="en-US" sz="2000" dirty="0"/>
              <a:t>明定加班補償方式</a:t>
            </a:r>
            <a:endParaRPr lang="en-US" altLang="zh-TW" sz="2000" dirty="0"/>
          </a:p>
          <a:p>
            <a:pPr marL="82552" indent="-82552" algn="just">
              <a:lnSpc>
                <a:spcPct val="100000"/>
              </a:lnSpc>
            </a:pPr>
            <a:r>
              <a:rPr lang="zh-TW" altLang="en-US" sz="2000" dirty="0"/>
              <a:t>值班（待命服勤）納入加班範疇</a:t>
            </a:r>
            <a:endParaRPr lang="en-US" altLang="zh-TW" sz="2000" dirty="0"/>
          </a:p>
          <a:p>
            <a:pPr marL="82552" indent="-82552" algn="just">
              <a:lnSpc>
                <a:spcPct val="100000"/>
              </a:lnSpc>
            </a:pPr>
            <a:r>
              <a:rPr lang="zh-TW" altLang="en-US" sz="2000" dirty="0"/>
              <a:t>增訂加班補償評價換算、補休假期限及結算機制</a:t>
            </a:r>
            <a:endParaRPr lang="en-US" altLang="zh-TW" sz="2000" dirty="0"/>
          </a:p>
          <a:p>
            <a:pPr marL="82552" indent="-82552" algn="just">
              <a:lnSpc>
                <a:spcPct val="100000"/>
              </a:lnSpc>
            </a:pPr>
            <a:r>
              <a:rPr lang="zh-TW" altLang="en-US" sz="2000" dirty="0"/>
              <a:t>授權明確性</a:t>
            </a:r>
          </a:p>
        </p:txBody>
      </p:sp>
      <p:sp>
        <p:nvSpPr>
          <p:cNvPr id="110" name="文字方塊 109">
            <a:extLst>
              <a:ext uri="{FF2B5EF4-FFF2-40B4-BE49-F238E27FC236}">
                <a16:creationId xmlns:a16="http://schemas.microsoft.com/office/drawing/2014/main" xmlns="" id="{A7497AE9-98AF-428E-A97F-44B6DEF88B6D}"/>
              </a:ext>
            </a:extLst>
          </p:cNvPr>
          <p:cNvSpPr txBox="1"/>
          <p:nvPr/>
        </p:nvSpPr>
        <p:spPr>
          <a:xfrm>
            <a:off x="3531630" y="3696861"/>
            <a:ext cx="2463466" cy="584775"/>
          </a:xfrm>
          <a:prstGeom prst="rect">
            <a:avLst/>
          </a:prstGeom>
          <a:noFill/>
        </p:spPr>
        <p:txBody>
          <a:bodyPr wrap="square" rtlCol="0">
            <a:spAutoFit/>
          </a:bodyPr>
          <a:lstStyle>
            <a:defPPr>
              <a:defRPr lang="en-US"/>
            </a:defPPr>
            <a:lvl1pPr algn="ctr" defTabSz="914400">
              <a:lnSpc>
                <a:spcPct val="150000"/>
              </a:lnSpc>
              <a:defRPr b="1">
                <a:latin typeface="微軟正黑體" panose="020B0604030504040204" pitchFamily="34" charset="-120"/>
                <a:ea typeface="微軟正黑體" panose="020B0604030504040204" pitchFamily="34" charset="-120"/>
                <a:cs typeface="DejaVu Sans"/>
              </a:defRPr>
            </a:lvl1pPr>
          </a:lstStyle>
          <a:p>
            <a:pPr>
              <a:lnSpc>
                <a:spcPct val="100000"/>
              </a:lnSpc>
            </a:pPr>
            <a:r>
              <a:rPr lang="zh-TW" altLang="en-US" dirty="0">
                <a:solidFill>
                  <a:srgbClr val="008000"/>
                </a:solidFill>
                <a:highlight>
                  <a:srgbClr val="FFFF00"/>
                </a:highlight>
              </a:rPr>
              <a:t>公務員人員保障法</a:t>
            </a:r>
            <a:r>
              <a:rPr lang="en-US" altLang="zh-TW" dirty="0">
                <a:solidFill>
                  <a:srgbClr val="008000"/>
                </a:solidFill>
                <a:highlight>
                  <a:srgbClr val="FFFF00"/>
                </a:highlight>
              </a:rPr>
              <a:t>§23</a:t>
            </a:r>
          </a:p>
          <a:p>
            <a:pPr>
              <a:lnSpc>
                <a:spcPct val="100000"/>
              </a:lnSpc>
            </a:pPr>
            <a:r>
              <a:rPr lang="zh-TW" altLang="en-US" sz="1400" dirty="0"/>
              <a:t>（以下簡稱保障法）</a:t>
            </a:r>
            <a:endParaRPr lang="en-US" altLang="zh-TW" sz="1400" dirty="0"/>
          </a:p>
        </p:txBody>
      </p:sp>
      <p:sp>
        <p:nvSpPr>
          <p:cNvPr id="7" name="矩形 6">
            <a:extLst>
              <a:ext uri="{FF2B5EF4-FFF2-40B4-BE49-F238E27FC236}">
                <a16:creationId xmlns:a16="http://schemas.microsoft.com/office/drawing/2014/main" xmlns="" id="{1A9412BD-BA88-4A39-BA5A-8B32EAE74123}"/>
              </a:ext>
            </a:extLst>
          </p:cNvPr>
          <p:cNvSpPr/>
          <p:nvPr/>
        </p:nvSpPr>
        <p:spPr>
          <a:xfrm>
            <a:off x="3540694" y="1159579"/>
            <a:ext cx="2296662" cy="584775"/>
          </a:xfrm>
          <a:prstGeom prst="rect">
            <a:avLst/>
          </a:prstGeom>
        </p:spPr>
        <p:txBody>
          <a:bodyPr wrap="square">
            <a:spAutoFit/>
          </a:bodyPr>
          <a:lstStyle/>
          <a:p>
            <a:pPr algn="ctr" defTabSz="914423">
              <a:defRPr/>
            </a:pPr>
            <a:r>
              <a:rPr lang="zh-TW" altLang="en-US" b="1" dirty="0">
                <a:solidFill>
                  <a:srgbClr val="0000FF"/>
                </a:solidFill>
                <a:highlight>
                  <a:srgbClr val="FFFF00"/>
                </a:highlight>
                <a:latin typeface="微軟正黑體" panose="020B0604030504040204" pitchFamily="34" charset="-120"/>
                <a:ea typeface="微軟正黑體" panose="020B0604030504040204" pitchFamily="34" charset="-120"/>
                <a:cs typeface="DejaVu Sans"/>
              </a:rPr>
              <a:t>公務員服務法</a:t>
            </a:r>
            <a:r>
              <a:rPr lang="en-US" altLang="zh-TW" b="1" dirty="0">
                <a:solidFill>
                  <a:srgbClr val="0000FF"/>
                </a:solidFill>
                <a:highlight>
                  <a:srgbClr val="FFFF00"/>
                </a:highlight>
                <a:latin typeface="微軟正黑體" panose="020B0604030504040204" pitchFamily="34" charset="-120"/>
                <a:ea typeface="微軟正黑體" panose="020B0604030504040204" pitchFamily="34" charset="-120"/>
                <a:cs typeface="DejaVu Sans"/>
              </a:rPr>
              <a:t>§12</a:t>
            </a:r>
          </a:p>
          <a:p>
            <a:pPr algn="ctr" defTabSz="914423">
              <a:defRPr/>
            </a:pPr>
            <a:r>
              <a:rPr lang="zh-TW" altLang="en-US" sz="1400" b="1" dirty="0">
                <a:latin typeface="微軟正黑體" panose="020B0604030504040204" pitchFamily="34" charset="-120"/>
                <a:ea typeface="微軟正黑體" panose="020B0604030504040204" pitchFamily="34" charset="-120"/>
                <a:cs typeface="DejaVu Sans"/>
              </a:rPr>
              <a:t>（以下簡稱服務法）</a:t>
            </a:r>
            <a:endParaRPr lang="zh-TW" altLang="en-US" sz="1400" dirty="0"/>
          </a:p>
        </p:txBody>
      </p:sp>
      <p:sp>
        <p:nvSpPr>
          <p:cNvPr id="53" name="文字方塊 52">
            <a:extLst>
              <a:ext uri="{FF2B5EF4-FFF2-40B4-BE49-F238E27FC236}">
                <a16:creationId xmlns:a16="http://schemas.microsoft.com/office/drawing/2014/main" xmlns="" id="{153B40FA-87F2-4916-A08B-70C4C11EE52F}"/>
              </a:ext>
            </a:extLst>
          </p:cNvPr>
          <p:cNvSpPr txBox="1"/>
          <p:nvPr/>
        </p:nvSpPr>
        <p:spPr>
          <a:xfrm>
            <a:off x="5995097" y="907813"/>
            <a:ext cx="2665618" cy="400110"/>
          </a:xfrm>
          <a:prstGeom prst="rect">
            <a:avLst/>
          </a:prstGeom>
          <a:noFill/>
          <a:ln w="12700">
            <a:noFill/>
          </a:ln>
        </p:spPr>
        <p:txBody>
          <a:bodyPr wrap="square" rtlCol="0">
            <a:spAutoFit/>
          </a:bodyPr>
          <a:lstStyle>
            <a:defPPr>
              <a:defRPr lang="en-US"/>
            </a:defPPr>
            <a:lvl1pPr algn="ctr" defTabSz="914400">
              <a:defRPr sz="2000" b="1" u="sng">
                <a:solidFill>
                  <a:prstClr val="black"/>
                </a:solidFill>
                <a:latin typeface="微軟正黑體" panose="020B0604030504040204" pitchFamily="34" charset="-120"/>
                <a:ea typeface="微軟正黑體" panose="020B0604030504040204" pitchFamily="34" charset="-120"/>
                <a:cs typeface="DejaVu Sans"/>
              </a:defRPr>
            </a:lvl1pPr>
          </a:lstStyle>
          <a:p>
            <a:r>
              <a:rPr lang="zh-TW" altLang="en-US" u="none" dirty="0"/>
              <a:t>行政院配合訂定</a:t>
            </a:r>
          </a:p>
        </p:txBody>
      </p:sp>
      <p:sp>
        <p:nvSpPr>
          <p:cNvPr id="54" name="文字方塊 53">
            <a:extLst>
              <a:ext uri="{FF2B5EF4-FFF2-40B4-BE49-F238E27FC236}">
                <a16:creationId xmlns:a16="http://schemas.microsoft.com/office/drawing/2014/main" xmlns="" id="{7C67276C-CF70-408B-B01C-BACDC38A7E40}"/>
              </a:ext>
            </a:extLst>
          </p:cNvPr>
          <p:cNvSpPr txBox="1"/>
          <p:nvPr/>
        </p:nvSpPr>
        <p:spPr>
          <a:xfrm>
            <a:off x="6287192" y="1756590"/>
            <a:ext cx="2975864" cy="1877437"/>
          </a:xfrm>
          <a:prstGeom prst="rect">
            <a:avLst/>
          </a:prstGeom>
          <a:noFill/>
          <a:ln w="38100">
            <a:solidFill>
              <a:srgbClr val="2782A7"/>
            </a:solidFill>
          </a:ln>
        </p:spPr>
        <p:txBody>
          <a:bodyPr wrap="square" rtlCol="0">
            <a:spAutoFit/>
          </a:bodyPr>
          <a:lstStyle/>
          <a:p>
            <a:pPr marL="266706" indent="-266706" algn="ctr" hangingPunct="0"/>
            <a:r>
              <a:rPr lang="zh-TW" altLang="en-US" sz="1600" b="1" dirty="0">
                <a:latin typeface="微軟正黑體" panose="020B0604030504040204" pitchFamily="34" charset="-120"/>
                <a:ea typeface="微軟正黑體" panose="020B0604030504040204" pitchFamily="34" charset="-120"/>
                <a:cs typeface="DejaVu Sans"/>
              </a:rPr>
              <a:t>（服務法</a:t>
            </a:r>
            <a:r>
              <a:rPr lang="en-US" altLang="zh-TW" sz="1600" b="1" dirty="0">
                <a:latin typeface="微軟正黑體" panose="020B0604030504040204" pitchFamily="34" charset="-120"/>
                <a:ea typeface="微軟正黑體" panose="020B0604030504040204" pitchFamily="34" charset="-120"/>
                <a:cs typeface="DejaVu Sans"/>
              </a:rPr>
              <a:t>§12</a:t>
            </a:r>
            <a:r>
              <a:rPr lang="zh-TW" altLang="en-US" sz="1600" b="1" dirty="0">
                <a:latin typeface="微軟正黑體" panose="020B0604030504040204" pitchFamily="34" charset="-120"/>
                <a:ea typeface="微軟正黑體" panose="020B0604030504040204" pitchFamily="34" charset="-120"/>
                <a:cs typeface="DejaVu Sans"/>
              </a:rPr>
              <a:t> ③、</a:t>
            </a:r>
            <a:r>
              <a:rPr lang="en-US" altLang="zh-TW" sz="1600" b="1" dirty="0">
                <a:latin typeface="微軟正黑體" panose="020B0604030504040204" pitchFamily="34" charset="-120"/>
                <a:ea typeface="微軟正黑體" panose="020B0604030504040204" pitchFamily="34" charset="-120"/>
                <a:cs typeface="DejaVu Sans"/>
              </a:rPr>
              <a:t> ⑥</a:t>
            </a:r>
            <a:r>
              <a:rPr lang="zh-TW" altLang="en-US" sz="1600" b="1" dirty="0">
                <a:latin typeface="微軟正黑體" panose="020B0604030504040204" pitchFamily="34" charset="-120"/>
                <a:ea typeface="微軟正黑體" panose="020B0604030504040204" pitchFamily="34" charset="-120"/>
                <a:cs typeface="DejaVu Sans"/>
              </a:rPr>
              <a:t>授權）</a:t>
            </a:r>
            <a:endParaRPr lang="en-US" altLang="zh-TW" sz="1600" b="1" dirty="0">
              <a:latin typeface="微軟正黑體" panose="020B0604030504040204" pitchFamily="34" charset="-120"/>
              <a:ea typeface="微軟正黑體" panose="020B0604030504040204" pitchFamily="34" charset="-120"/>
              <a:cs typeface="DejaVu Sans"/>
            </a:endParaRPr>
          </a:p>
          <a:p>
            <a:pPr marL="180980" indent="-180980" algn="just" hangingPunct="0">
              <a:buFont typeface="Arial" panose="020B0604020202020204" pitchFamily="34" charset="0"/>
              <a:buChar char="•"/>
            </a:pPr>
            <a:r>
              <a:rPr lang="zh-TW" altLang="en-US" sz="2000" u="sng" kern="0" dirty="0">
                <a:latin typeface="微軟正黑體" panose="020B0604030504040204" pitchFamily="34" charset="-120"/>
                <a:ea typeface="微軟正黑體" panose="020B0604030504040204" pitchFamily="34" charset="-120"/>
              </a:rPr>
              <a:t>院屬</a:t>
            </a:r>
            <a:r>
              <a:rPr lang="zh-TW" altLang="en-US" sz="2000" kern="0" dirty="0">
                <a:latin typeface="微軟正黑體" panose="020B0604030504040204" pitchFamily="34" charset="-120"/>
                <a:ea typeface="微軟正黑體" panose="020B0604030504040204" pitchFamily="34" charset="-120"/>
              </a:rPr>
              <a:t>公務員每日、月加班時數上限例外規定</a:t>
            </a:r>
            <a:endParaRPr lang="en-US" altLang="zh-TW" sz="2000" kern="0" dirty="0">
              <a:latin typeface="微軟正黑體" panose="020B0604030504040204" pitchFamily="34" charset="-120"/>
              <a:ea typeface="微軟正黑體" panose="020B0604030504040204" pitchFamily="34" charset="-120"/>
            </a:endParaRPr>
          </a:p>
          <a:p>
            <a:pPr marL="180980" indent="-180980" algn="just" hangingPunct="0">
              <a:buFont typeface="Arial" panose="020B0604020202020204" pitchFamily="34" charset="0"/>
              <a:buChar char="•"/>
            </a:pPr>
            <a:r>
              <a:rPr lang="zh-TW" altLang="en-US" sz="2000" u="sng" kern="0" dirty="0">
                <a:latin typeface="微軟正黑體" panose="020B0604030504040204" pitchFamily="34" charset="-120"/>
                <a:ea typeface="微軟正黑體" panose="020B0604030504040204" pitchFamily="34" charset="-120"/>
              </a:rPr>
              <a:t>院屬</a:t>
            </a:r>
            <a:r>
              <a:rPr lang="zh-TW" altLang="en-US" sz="2000" kern="0" dirty="0">
                <a:latin typeface="微軟正黑體" panose="020B0604030504040204" pitchFamily="34" charset="-120"/>
                <a:ea typeface="微軟正黑體" panose="020B0604030504040204" pitchFamily="34" charset="-120"/>
              </a:rPr>
              <a:t>輪班制人員辦公時數、休息時間及休息日數規定</a:t>
            </a:r>
            <a:endParaRPr lang="en-US" altLang="zh-TW" sz="2000" b="1" dirty="0">
              <a:latin typeface="微軟正黑體" panose="020B0604030504040204" pitchFamily="34" charset="-120"/>
              <a:ea typeface="微軟正黑體" panose="020B0604030504040204" pitchFamily="34" charset="-120"/>
              <a:cs typeface="DejaVu Sans"/>
            </a:endParaRPr>
          </a:p>
        </p:txBody>
      </p:sp>
      <p:sp>
        <p:nvSpPr>
          <p:cNvPr id="55" name="文字方塊 54">
            <a:extLst>
              <a:ext uri="{FF2B5EF4-FFF2-40B4-BE49-F238E27FC236}">
                <a16:creationId xmlns:a16="http://schemas.microsoft.com/office/drawing/2014/main" xmlns="" id="{11F46FF5-7245-4D21-ABAD-759828416B50}"/>
              </a:ext>
            </a:extLst>
          </p:cNvPr>
          <p:cNvSpPr txBox="1"/>
          <p:nvPr/>
        </p:nvSpPr>
        <p:spPr>
          <a:xfrm>
            <a:off x="6203555" y="942097"/>
            <a:ext cx="3157819" cy="861774"/>
          </a:xfrm>
          <a:prstGeom prst="rect">
            <a:avLst/>
          </a:prstGeom>
          <a:noFill/>
        </p:spPr>
        <p:txBody>
          <a:bodyPr wrap="square" rtlCol="0">
            <a:spAutoFit/>
          </a:bodyPr>
          <a:lstStyle/>
          <a:p>
            <a:pPr algn="ctr" defTabSz="914423">
              <a:defRPr/>
            </a:pPr>
            <a:r>
              <a:rPr lang="zh-TW" altLang="en-US" b="1" dirty="0">
                <a:solidFill>
                  <a:srgbClr val="0000FF"/>
                </a:solidFill>
                <a:highlight>
                  <a:srgbClr val="FFFF00"/>
                </a:highlight>
                <a:latin typeface="微軟正黑體" panose="020B0604030504040204" pitchFamily="34" charset="-120"/>
                <a:ea typeface="微軟正黑體" panose="020B0604030504040204" pitchFamily="34" charset="-120"/>
                <a:cs typeface="DejaVu Sans"/>
              </a:rPr>
              <a:t>行政院與所屬中央及地方各機關（構）公務員服勤實施辦法</a:t>
            </a:r>
            <a:endParaRPr lang="en-US" altLang="zh-TW" b="1" dirty="0">
              <a:solidFill>
                <a:srgbClr val="0000FF"/>
              </a:solidFill>
              <a:highlight>
                <a:srgbClr val="FFFF00"/>
              </a:highlight>
              <a:latin typeface="微軟正黑體" panose="020B0604030504040204" pitchFamily="34" charset="-120"/>
              <a:ea typeface="微軟正黑體" panose="020B0604030504040204" pitchFamily="34" charset="-120"/>
              <a:cs typeface="DejaVu Sans"/>
            </a:endParaRPr>
          </a:p>
          <a:p>
            <a:pPr algn="ctr" defTabSz="914423">
              <a:defRPr/>
            </a:pPr>
            <a:r>
              <a:rPr lang="zh-TW" altLang="en-US" sz="1400" b="1" dirty="0">
                <a:latin typeface="微軟正黑體" panose="020B0604030504040204" pitchFamily="34" charset="-120"/>
                <a:ea typeface="微軟正黑體" panose="020B0604030504040204" pitchFamily="34" charset="-120"/>
                <a:cs typeface="DejaVu Sans"/>
              </a:rPr>
              <a:t>（以下簡稱服勤辦法）</a:t>
            </a:r>
            <a:endParaRPr lang="en-US" altLang="zh-TW" sz="1400" b="1" dirty="0">
              <a:latin typeface="微軟正黑體" panose="020B0604030504040204" pitchFamily="34" charset="-120"/>
              <a:ea typeface="微軟正黑體" panose="020B0604030504040204" pitchFamily="34" charset="-120"/>
              <a:cs typeface="DejaVu Sans"/>
            </a:endParaRPr>
          </a:p>
        </p:txBody>
      </p:sp>
      <p:sp>
        <p:nvSpPr>
          <p:cNvPr id="56" name="文字方塊 55">
            <a:extLst>
              <a:ext uri="{FF2B5EF4-FFF2-40B4-BE49-F238E27FC236}">
                <a16:creationId xmlns:a16="http://schemas.microsoft.com/office/drawing/2014/main" xmlns="" id="{A5B514FD-BA50-4CF4-A1BF-4259ABF3A5FB}"/>
              </a:ext>
            </a:extLst>
          </p:cNvPr>
          <p:cNvSpPr txBox="1"/>
          <p:nvPr/>
        </p:nvSpPr>
        <p:spPr>
          <a:xfrm>
            <a:off x="6287193" y="4286190"/>
            <a:ext cx="2975864" cy="1762021"/>
          </a:xfrm>
          <a:prstGeom prst="rect">
            <a:avLst/>
          </a:prstGeom>
          <a:solidFill>
            <a:schemeClr val="bg1">
              <a:alpha val="54118"/>
            </a:schemeClr>
          </a:solidFill>
          <a:ln w="38100">
            <a:solidFill>
              <a:srgbClr val="FFC000"/>
            </a:solidFill>
          </a:ln>
        </p:spPr>
        <p:txBody>
          <a:bodyPr wrap="square" rtlCol="0">
            <a:spAutoFit/>
          </a:bodyPr>
          <a:lstStyle/>
          <a:p>
            <a:pPr algn="ctr" hangingPunct="0"/>
            <a:r>
              <a:rPr lang="zh-TW" altLang="en-US" sz="1600" b="1" dirty="0">
                <a:latin typeface="微軟正黑體" panose="020B0604030504040204" pitchFamily="34" charset="-120"/>
                <a:ea typeface="微軟正黑體" panose="020B0604030504040204" pitchFamily="34" charset="-120"/>
                <a:cs typeface="DejaVu Sans"/>
              </a:rPr>
              <a:t>（保障法</a:t>
            </a:r>
            <a:r>
              <a:rPr lang="en-US" altLang="zh-TW" sz="1600" b="1" dirty="0">
                <a:latin typeface="微軟正黑體" panose="020B0604030504040204" pitchFamily="34" charset="-120"/>
                <a:ea typeface="微軟正黑體" panose="020B0604030504040204" pitchFamily="34" charset="-120"/>
                <a:cs typeface="DejaVu Sans"/>
              </a:rPr>
              <a:t>§23</a:t>
            </a:r>
            <a:r>
              <a:rPr lang="zh-TW" altLang="en-US" sz="1600" b="1" dirty="0">
                <a:latin typeface="微軟正黑體" panose="020B0604030504040204" pitchFamily="34" charset="-120"/>
                <a:ea typeface="微軟正黑體" panose="020B0604030504040204" pitchFamily="34" charset="-120"/>
                <a:cs typeface="DejaVu Sans"/>
              </a:rPr>
              <a:t> </a:t>
            </a:r>
            <a:r>
              <a:rPr lang="en-US" altLang="zh-TW" sz="1600" b="1" dirty="0">
                <a:latin typeface="微軟正黑體" panose="020B0604030504040204" pitchFamily="34" charset="-120"/>
                <a:ea typeface="微軟正黑體" panose="020B0604030504040204" pitchFamily="34" charset="-120"/>
                <a:cs typeface="DejaVu Sans"/>
              </a:rPr>
              <a:t>⑤</a:t>
            </a:r>
            <a:r>
              <a:rPr lang="zh-TW" altLang="en-US" sz="1600" b="1" dirty="0">
                <a:latin typeface="微軟正黑體" panose="020B0604030504040204" pitchFamily="34" charset="-120"/>
                <a:ea typeface="微軟正黑體" panose="020B0604030504040204" pitchFamily="34" charset="-120"/>
                <a:cs typeface="DejaVu Sans"/>
              </a:rPr>
              <a:t>授權）</a:t>
            </a:r>
            <a:endParaRPr lang="en-US" altLang="zh-TW" sz="1600" b="1" dirty="0">
              <a:latin typeface="微軟正黑體" panose="020B0604030504040204" pitchFamily="34" charset="-120"/>
              <a:ea typeface="微軟正黑體" panose="020B0604030504040204" pitchFamily="34" charset="-120"/>
              <a:cs typeface="DejaVu Sans"/>
            </a:endParaRPr>
          </a:p>
          <a:p>
            <a:pPr marL="263532" indent="-263532" algn="just" defTabSz="977924">
              <a:lnSpc>
                <a:spcPct val="90000"/>
              </a:lnSpc>
              <a:spcBef>
                <a:spcPct val="0"/>
              </a:spcBef>
              <a:spcAft>
                <a:spcPts val="100"/>
              </a:spcAft>
              <a:buFont typeface="+mj-lt"/>
              <a:buAutoNum type="arabicPeriod"/>
            </a:pPr>
            <a:r>
              <a:rPr lang="zh-TW" altLang="en-US" sz="2000" dirty="0">
                <a:latin typeface="微軟正黑體" panose="020B0604030504040204" pitchFamily="34" charset="-120"/>
                <a:ea typeface="微軟正黑體" panose="020B0604030504040204" pitchFamily="34" charset="-120"/>
              </a:rPr>
              <a:t>加班費支給基準</a:t>
            </a:r>
            <a:endParaRPr lang="en-US" altLang="zh-TW" sz="2000" dirty="0">
              <a:latin typeface="微軟正黑體" panose="020B0604030504040204" pitchFamily="34" charset="-120"/>
              <a:ea typeface="微軟正黑體" panose="020B0604030504040204" pitchFamily="34" charset="-120"/>
            </a:endParaRPr>
          </a:p>
          <a:p>
            <a:pPr marL="263532" indent="-263532" algn="just" defTabSz="977924">
              <a:lnSpc>
                <a:spcPct val="90000"/>
              </a:lnSpc>
              <a:spcBef>
                <a:spcPct val="0"/>
              </a:spcBef>
              <a:spcAft>
                <a:spcPts val="100"/>
              </a:spcAft>
              <a:buFont typeface="+mj-lt"/>
              <a:buAutoNum type="arabicPeriod"/>
            </a:pPr>
            <a:r>
              <a:rPr lang="zh-TW" altLang="zh-TW" sz="2000" dirty="0">
                <a:latin typeface="微軟正黑體" panose="020B0604030504040204" pitchFamily="34" charset="-120"/>
                <a:ea typeface="微軟正黑體" panose="020B0604030504040204" pitchFamily="34" charset="-120"/>
              </a:rPr>
              <a:t>加班補償評價換算基準</a:t>
            </a:r>
            <a:endParaRPr lang="en-US" altLang="zh-TW" sz="2000" dirty="0">
              <a:latin typeface="微軟正黑體" panose="020B0604030504040204" pitchFamily="34" charset="-120"/>
              <a:ea typeface="微軟正黑體" panose="020B0604030504040204" pitchFamily="34" charset="-120"/>
            </a:endParaRPr>
          </a:p>
          <a:p>
            <a:pPr marL="263532" indent="-263532" algn="just" defTabSz="977924">
              <a:lnSpc>
                <a:spcPct val="90000"/>
              </a:lnSpc>
              <a:spcBef>
                <a:spcPct val="0"/>
              </a:spcBef>
              <a:spcAft>
                <a:spcPts val="100"/>
              </a:spcAft>
              <a:buFont typeface="+mj-lt"/>
              <a:buAutoNum type="arabicPeriod"/>
            </a:pPr>
            <a:r>
              <a:rPr lang="zh-TW" altLang="en-US" sz="2000" dirty="0">
                <a:latin typeface="微軟正黑體" panose="020B0604030504040204" pitchFamily="34" charset="-120"/>
                <a:ea typeface="微軟正黑體" panose="020B0604030504040204" pitchFamily="34" charset="-120"/>
              </a:rPr>
              <a:t>補休假期限</a:t>
            </a:r>
            <a:endParaRPr lang="en-US" altLang="zh-TW" sz="2000" dirty="0">
              <a:latin typeface="微軟正黑體" panose="020B0604030504040204" pitchFamily="34" charset="-120"/>
              <a:ea typeface="微軟正黑體" panose="020B0604030504040204" pitchFamily="34" charset="-120"/>
            </a:endParaRPr>
          </a:p>
          <a:p>
            <a:pPr marL="263532" indent="-263532" algn="just" defTabSz="977924">
              <a:lnSpc>
                <a:spcPct val="90000"/>
              </a:lnSpc>
              <a:spcBef>
                <a:spcPct val="0"/>
              </a:spcBef>
              <a:spcAft>
                <a:spcPts val="100"/>
              </a:spcAft>
              <a:buFont typeface="+mj-lt"/>
              <a:buAutoNum type="arabicPeriod"/>
            </a:pPr>
            <a:r>
              <a:rPr lang="zh-TW" altLang="en-US" sz="2000" dirty="0">
                <a:latin typeface="微軟正黑體" panose="020B0604030504040204" pitchFamily="34" charset="-120"/>
                <a:ea typeface="微軟正黑體" panose="020B0604030504040204" pitchFamily="34" charset="-120"/>
              </a:rPr>
              <a:t>加班費支領時數限制</a:t>
            </a:r>
          </a:p>
        </p:txBody>
      </p:sp>
      <p:sp>
        <p:nvSpPr>
          <p:cNvPr id="60" name="矩形 59">
            <a:extLst>
              <a:ext uri="{FF2B5EF4-FFF2-40B4-BE49-F238E27FC236}">
                <a16:creationId xmlns:a16="http://schemas.microsoft.com/office/drawing/2014/main" xmlns="" id="{AA17B598-8DEE-4468-93F1-EFA535799A8E}"/>
              </a:ext>
            </a:extLst>
          </p:cNvPr>
          <p:cNvSpPr/>
          <p:nvPr/>
        </p:nvSpPr>
        <p:spPr>
          <a:xfrm>
            <a:off x="6602686" y="3692453"/>
            <a:ext cx="2492990" cy="615553"/>
          </a:xfrm>
          <a:prstGeom prst="rect">
            <a:avLst/>
          </a:prstGeom>
          <a:noFill/>
        </p:spPr>
        <p:txBody>
          <a:bodyPr wrap="square" rtlCol="0">
            <a:spAutoFit/>
          </a:bodyPr>
          <a:lstStyle/>
          <a:p>
            <a:pPr algn="ctr" defTabSz="914423"/>
            <a:r>
              <a:rPr lang="zh-TW" altLang="en-US" b="1" dirty="0">
                <a:solidFill>
                  <a:srgbClr val="008000"/>
                </a:solidFill>
                <a:highlight>
                  <a:srgbClr val="FFFF00"/>
                </a:highlight>
                <a:latin typeface="微軟正黑體" panose="020B0604030504040204" pitchFamily="34" charset="-120"/>
                <a:ea typeface="微軟正黑體" panose="020B0604030504040204" pitchFamily="34" charset="-120"/>
                <a:cs typeface="DejaVu Sans"/>
              </a:rPr>
              <a:t>各機關加班費支給辦法</a:t>
            </a:r>
            <a:endParaRPr lang="en-US" altLang="zh-TW" b="1" dirty="0">
              <a:solidFill>
                <a:srgbClr val="008000"/>
              </a:solidFill>
              <a:highlight>
                <a:srgbClr val="FFFF00"/>
              </a:highlight>
              <a:latin typeface="微軟正黑體" panose="020B0604030504040204" pitchFamily="34" charset="-120"/>
              <a:ea typeface="微軟正黑體" panose="020B0604030504040204" pitchFamily="34" charset="-120"/>
              <a:cs typeface="DejaVu Sans"/>
            </a:endParaRPr>
          </a:p>
          <a:p>
            <a:pPr algn="ctr" defTabSz="914423"/>
            <a:r>
              <a:rPr lang="zh-TW" altLang="en-US" sz="1400" b="1" dirty="0">
                <a:latin typeface="微軟正黑體" panose="020B0604030504040204" pitchFamily="34" charset="-120"/>
                <a:ea typeface="微軟正黑體" panose="020B0604030504040204" pitchFamily="34" charset="-120"/>
                <a:cs typeface="DejaVu Sans"/>
              </a:rPr>
              <a:t>（以下簡稱支給辦法</a:t>
            </a:r>
            <a:r>
              <a:rPr lang="en-US" altLang="zh-TW" sz="1600" b="1" dirty="0">
                <a:latin typeface="微軟正黑體" panose="020B0604030504040204" pitchFamily="34" charset="-120"/>
                <a:ea typeface="微軟正黑體" panose="020B0604030504040204" pitchFamily="34" charset="-120"/>
                <a:cs typeface="DejaVu Sans"/>
              </a:rPr>
              <a:t>)</a:t>
            </a:r>
          </a:p>
        </p:txBody>
      </p:sp>
      <p:sp>
        <p:nvSpPr>
          <p:cNvPr id="79" name="箭號: 向右 78">
            <a:extLst>
              <a:ext uri="{FF2B5EF4-FFF2-40B4-BE49-F238E27FC236}">
                <a16:creationId xmlns:a16="http://schemas.microsoft.com/office/drawing/2014/main" xmlns="" id="{9EAFD92D-06F0-4E0B-81E1-958636369D04}"/>
              </a:ext>
            </a:extLst>
          </p:cNvPr>
          <p:cNvSpPr/>
          <p:nvPr/>
        </p:nvSpPr>
        <p:spPr>
          <a:xfrm>
            <a:off x="5994786" y="4652422"/>
            <a:ext cx="247971" cy="250510"/>
          </a:xfrm>
          <a:prstGeom prst="rightArrow">
            <a:avLst/>
          </a:prstGeom>
          <a:solidFill>
            <a:schemeClr val="accent4">
              <a:lumMod val="20000"/>
              <a:lumOff val="80000"/>
            </a:schemeClr>
          </a:solidFill>
          <a:ln>
            <a:solidFill>
              <a:srgbClr val="FFC000"/>
            </a:solidFill>
          </a:ln>
        </p:spPr>
        <p:style>
          <a:lnRef idx="1">
            <a:schemeClr val="accent4"/>
          </a:lnRef>
          <a:fillRef idx="2">
            <a:schemeClr val="accent4"/>
          </a:fillRef>
          <a:effectRef idx="1">
            <a:schemeClr val="accent4"/>
          </a:effectRef>
          <a:fontRef idx="minor">
            <a:schemeClr val="dk1"/>
          </a:fontRef>
        </p:style>
        <p:txBody>
          <a:bodyPr rtlCol="0" anchor="ctr"/>
          <a:lstStyle/>
          <a:p>
            <a:pPr algn="ctr"/>
            <a:endParaRPr lang="zh-TW" altLang="en-US"/>
          </a:p>
        </p:txBody>
      </p:sp>
      <p:sp>
        <p:nvSpPr>
          <p:cNvPr id="58" name="文字方塊 57">
            <a:extLst>
              <a:ext uri="{FF2B5EF4-FFF2-40B4-BE49-F238E27FC236}">
                <a16:creationId xmlns:a16="http://schemas.microsoft.com/office/drawing/2014/main" xmlns="" id="{6991D400-52A3-4292-A9AA-70E9A02418A6}"/>
              </a:ext>
            </a:extLst>
          </p:cNvPr>
          <p:cNvSpPr txBox="1"/>
          <p:nvPr/>
        </p:nvSpPr>
        <p:spPr>
          <a:xfrm>
            <a:off x="6976853" y="626753"/>
            <a:ext cx="1596541" cy="391646"/>
          </a:xfrm>
          <a:prstGeom prst="rect">
            <a:avLst/>
          </a:prstGeom>
          <a:noFill/>
          <a:ln w="12700">
            <a:noFill/>
          </a:ln>
        </p:spPr>
        <p:txBody>
          <a:bodyPr wrap="square" rtlCol="0">
            <a:spAutoFit/>
          </a:bodyPr>
          <a:lstStyle/>
          <a:p>
            <a:pPr algn="just" defTabSz="914423">
              <a:lnSpc>
                <a:spcPts val="2500"/>
              </a:lnSpc>
              <a:defRPr/>
            </a:pPr>
            <a:r>
              <a:rPr lang="zh-TW" altLang="en-US" sz="2000" b="1" dirty="0">
                <a:solidFill>
                  <a:prstClr val="black"/>
                </a:solidFill>
                <a:latin typeface="微軟正黑體" panose="020B0604030504040204" pitchFamily="34" charset="-120"/>
                <a:ea typeface="微軟正黑體" panose="020B0604030504040204" pitchFamily="34" charset="-120"/>
                <a:cs typeface="DejaVu Sans"/>
              </a:rPr>
              <a:t>行政院訂定</a:t>
            </a:r>
          </a:p>
        </p:txBody>
      </p:sp>
      <p:sp>
        <p:nvSpPr>
          <p:cNvPr id="62" name="Google Shape;482;p26">
            <a:extLst>
              <a:ext uri="{FF2B5EF4-FFF2-40B4-BE49-F238E27FC236}">
                <a16:creationId xmlns:a16="http://schemas.microsoft.com/office/drawing/2014/main" xmlns="" id="{5FC2AB87-0104-4093-A5A8-04B4B44F604E}"/>
              </a:ext>
            </a:extLst>
          </p:cNvPr>
          <p:cNvSpPr/>
          <p:nvPr/>
        </p:nvSpPr>
        <p:spPr>
          <a:xfrm>
            <a:off x="262222" y="5451025"/>
            <a:ext cx="1026298" cy="1065831"/>
          </a:xfrm>
          <a:prstGeom prst="ellipse">
            <a:avLst/>
          </a:prstGeom>
          <a:noFill/>
          <a:ln w="28575" cap="flat" cmpd="sng">
            <a:solidFill>
              <a:srgbClr val="FFB600"/>
            </a:solidFill>
            <a:prstDash val="solid"/>
            <a:round/>
            <a:headEnd type="none" w="sm" len="sm"/>
            <a:tailEnd type="none" w="sm" len="sm"/>
          </a:ln>
        </p:spPr>
        <p:txBody>
          <a:bodyPr spcFirstLastPara="1" wrap="square" lIns="91425" tIns="91425" rIns="91425" bIns="91425" anchor="ctr" anchorCtr="0">
            <a:noAutofit/>
          </a:bodyPr>
          <a:lstStyle/>
          <a:p>
            <a:pPr algn="ctr"/>
            <a:r>
              <a:rPr lang="zh-TW" altLang="en-US" sz="1400" b="1" dirty="0">
                <a:solidFill>
                  <a:srgbClr val="4A5C65"/>
                </a:solidFill>
                <a:latin typeface="微軟正黑體" panose="020B0604030504040204" pitchFamily="34" charset="-120"/>
                <a:ea typeface="微軟正黑體" panose="020B0604030504040204" pitchFamily="34" charset="-120"/>
                <a:cs typeface="Lato Light"/>
                <a:sym typeface="Lato Light"/>
              </a:rPr>
              <a:t>公共任務遂行</a:t>
            </a:r>
            <a:endParaRPr lang="en-US" altLang="zh-TW" sz="1400" b="1" dirty="0">
              <a:solidFill>
                <a:srgbClr val="4A5C65"/>
              </a:solidFill>
              <a:latin typeface="微軟正黑體" panose="020B0604030504040204" pitchFamily="34" charset="-120"/>
              <a:ea typeface="微軟正黑體" panose="020B0604030504040204" pitchFamily="34" charset="-120"/>
              <a:cs typeface="Lato Light"/>
              <a:sym typeface="Lato Light"/>
            </a:endParaRPr>
          </a:p>
        </p:txBody>
      </p:sp>
      <p:sp>
        <p:nvSpPr>
          <p:cNvPr id="63" name="Google Shape;483;p26">
            <a:extLst>
              <a:ext uri="{FF2B5EF4-FFF2-40B4-BE49-F238E27FC236}">
                <a16:creationId xmlns:a16="http://schemas.microsoft.com/office/drawing/2014/main" xmlns="" id="{276BEC5D-09FA-48B0-BAA2-FCC81F301004}"/>
              </a:ext>
            </a:extLst>
          </p:cNvPr>
          <p:cNvSpPr/>
          <p:nvPr/>
        </p:nvSpPr>
        <p:spPr>
          <a:xfrm>
            <a:off x="1247030" y="5445682"/>
            <a:ext cx="1026298" cy="1065831"/>
          </a:xfrm>
          <a:prstGeom prst="ellipse">
            <a:avLst/>
          </a:prstGeom>
          <a:noFill/>
          <a:ln w="28575" cap="flat" cmpd="sng">
            <a:solidFill>
              <a:srgbClr val="FC4067"/>
            </a:solidFill>
            <a:prstDash val="solid"/>
            <a:round/>
            <a:headEnd type="none" w="sm" len="sm"/>
            <a:tailEnd type="none" w="sm" len="sm"/>
          </a:ln>
        </p:spPr>
        <p:txBody>
          <a:bodyPr spcFirstLastPara="1" wrap="square" lIns="91425" tIns="91425" rIns="91425" bIns="91425" anchor="ctr" anchorCtr="0">
            <a:noAutofit/>
          </a:bodyPr>
          <a:lstStyle/>
          <a:p>
            <a:pPr algn="ctr"/>
            <a:r>
              <a:rPr lang="zh-TW" altLang="en-US" sz="1400" b="1" dirty="0">
                <a:solidFill>
                  <a:srgbClr val="4A5C65"/>
                </a:solidFill>
                <a:latin typeface="Lato Light"/>
                <a:ea typeface="Lato Light"/>
                <a:cs typeface="Lato Light"/>
                <a:sym typeface="Lato Light"/>
              </a:rPr>
              <a:t>服公職權及</a:t>
            </a:r>
            <a:endParaRPr lang="en-US" altLang="zh-TW" sz="1400" b="1" dirty="0">
              <a:solidFill>
                <a:srgbClr val="4A5C65"/>
              </a:solidFill>
              <a:latin typeface="Lato Light"/>
              <a:ea typeface="Lato Light"/>
              <a:cs typeface="Lato Light"/>
              <a:sym typeface="Lato Light"/>
            </a:endParaRPr>
          </a:p>
          <a:p>
            <a:pPr algn="ctr"/>
            <a:r>
              <a:rPr lang="zh-TW" altLang="en-US" sz="1400" b="1" dirty="0">
                <a:solidFill>
                  <a:srgbClr val="4A5C65"/>
                </a:solidFill>
                <a:latin typeface="Lato Light"/>
                <a:ea typeface="Lato Light"/>
                <a:cs typeface="Lato Light"/>
                <a:sym typeface="Lato Light"/>
              </a:rPr>
              <a:t>健康權</a:t>
            </a:r>
            <a:endParaRPr sz="1400" b="1" dirty="0">
              <a:solidFill>
                <a:srgbClr val="4A5C65"/>
              </a:solidFill>
              <a:latin typeface="Lato Light"/>
              <a:ea typeface="Lato Light"/>
              <a:cs typeface="Lato Light"/>
              <a:sym typeface="Lato Light"/>
            </a:endParaRPr>
          </a:p>
        </p:txBody>
      </p:sp>
      <p:sp>
        <p:nvSpPr>
          <p:cNvPr id="64" name="Google Shape;484;p26">
            <a:extLst>
              <a:ext uri="{FF2B5EF4-FFF2-40B4-BE49-F238E27FC236}">
                <a16:creationId xmlns:a16="http://schemas.microsoft.com/office/drawing/2014/main" xmlns="" id="{DA00013B-FD8B-417E-B16B-8C42A0681BCA}"/>
              </a:ext>
            </a:extLst>
          </p:cNvPr>
          <p:cNvSpPr/>
          <p:nvPr/>
        </p:nvSpPr>
        <p:spPr>
          <a:xfrm>
            <a:off x="2222867" y="5446656"/>
            <a:ext cx="1026298" cy="1065831"/>
          </a:xfrm>
          <a:prstGeom prst="ellipse">
            <a:avLst/>
          </a:prstGeom>
          <a:noFill/>
          <a:ln w="28575" cap="flat" cmpd="sng">
            <a:solidFill>
              <a:srgbClr val="02BDC7"/>
            </a:solidFill>
            <a:prstDash val="solid"/>
            <a:round/>
            <a:headEnd type="none" w="sm" len="sm"/>
            <a:tailEnd type="none" w="sm" len="sm"/>
          </a:ln>
        </p:spPr>
        <p:txBody>
          <a:bodyPr spcFirstLastPara="1" wrap="square" lIns="91425" tIns="91425" rIns="91425" bIns="91425" anchor="ctr" anchorCtr="0">
            <a:noAutofit/>
          </a:bodyPr>
          <a:lstStyle/>
          <a:p>
            <a:pPr algn="ctr"/>
            <a:r>
              <a:rPr lang="zh-TW" altLang="en-US" sz="1400" b="1" dirty="0">
                <a:solidFill>
                  <a:srgbClr val="4A5C65"/>
                </a:solidFill>
                <a:latin typeface="Lato Light"/>
                <a:ea typeface="Lato Light"/>
                <a:cs typeface="Lato Light"/>
                <a:sym typeface="Lato Light"/>
              </a:rPr>
              <a:t>政府財政狀況</a:t>
            </a:r>
            <a:endParaRPr sz="1400" b="1" dirty="0">
              <a:solidFill>
                <a:srgbClr val="4A5C65"/>
              </a:solidFill>
              <a:latin typeface="Lato Light"/>
              <a:ea typeface="Lato Light"/>
              <a:cs typeface="Lato Light"/>
              <a:sym typeface="Lato Light"/>
            </a:endParaRPr>
          </a:p>
        </p:txBody>
      </p:sp>
    </p:spTree>
    <p:extLst>
      <p:ext uri="{BB962C8B-B14F-4D97-AF65-F5344CB8AC3E}">
        <p14:creationId xmlns:p14="http://schemas.microsoft.com/office/powerpoint/2010/main" xmlns="" val="300120068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流程圖: 人工輸入 2">
            <a:extLst>
              <a:ext uri="{FF2B5EF4-FFF2-40B4-BE49-F238E27FC236}">
                <a16:creationId xmlns:a16="http://schemas.microsoft.com/office/drawing/2014/main" xmlns="" id="{041FF075-979B-4E45-BA0D-357BCC484FE8}"/>
              </a:ext>
            </a:extLst>
          </p:cNvPr>
          <p:cNvSpPr/>
          <p:nvPr/>
        </p:nvSpPr>
        <p:spPr>
          <a:xfrm rot="10800000">
            <a:off x="-4" y="0"/>
            <a:ext cx="9906001" cy="60497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latin typeface="Arial" panose="020B0604020202020204" pitchFamily="34" charset="0"/>
            </a:endParaRPr>
          </a:p>
        </p:txBody>
      </p:sp>
      <p:grpSp>
        <p:nvGrpSpPr>
          <p:cNvPr id="21" name="群組 20">
            <a:extLst>
              <a:ext uri="{FF2B5EF4-FFF2-40B4-BE49-F238E27FC236}">
                <a16:creationId xmlns:a16="http://schemas.microsoft.com/office/drawing/2014/main" xmlns="" id="{3862B4B9-20E2-471A-ABAB-F58AFA4EEF2F}"/>
              </a:ext>
            </a:extLst>
          </p:cNvPr>
          <p:cNvGrpSpPr/>
          <p:nvPr/>
        </p:nvGrpSpPr>
        <p:grpSpPr>
          <a:xfrm>
            <a:off x="580766" y="789678"/>
            <a:ext cx="1949008" cy="613741"/>
            <a:chOff x="1198051" y="1233600"/>
            <a:chExt cx="2398779" cy="755373"/>
          </a:xfrm>
        </p:grpSpPr>
        <p:sp>
          <p:nvSpPr>
            <p:cNvPr id="12" name="Oval 8">
              <a:extLst>
                <a:ext uri="{FF2B5EF4-FFF2-40B4-BE49-F238E27FC236}">
                  <a16:creationId xmlns:a16="http://schemas.microsoft.com/office/drawing/2014/main" xmlns="" id="{6135776C-7DF7-422A-92E9-C3AAC4381062}"/>
                </a:ext>
              </a:extLst>
            </p:cNvPr>
            <p:cNvSpPr/>
            <p:nvPr/>
          </p:nvSpPr>
          <p:spPr>
            <a:xfrm>
              <a:off x="1198051"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dirty="0">
                <a:latin typeface="Arial" panose="020B0604020202020204" pitchFamily="34" charset="0"/>
              </a:endParaRPr>
            </a:p>
          </p:txBody>
        </p:sp>
        <p:pic>
          <p:nvPicPr>
            <p:cNvPr id="15" name="圖形 14" descr="業績成長">
              <a:extLst>
                <a:ext uri="{FF2B5EF4-FFF2-40B4-BE49-F238E27FC236}">
                  <a16:creationId xmlns:a16="http://schemas.microsoft.com/office/drawing/2014/main" xmlns="" id="{7A89203A-7E5C-4D5C-8066-8A50EA4F3F72}"/>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298736" y="1306310"/>
              <a:ext cx="651596" cy="652084"/>
            </a:xfrm>
            <a:prstGeom prst="rect">
              <a:avLst/>
            </a:prstGeom>
          </p:spPr>
        </p:pic>
        <p:grpSp>
          <p:nvGrpSpPr>
            <p:cNvPr id="20" name="群組 19">
              <a:extLst>
                <a:ext uri="{FF2B5EF4-FFF2-40B4-BE49-F238E27FC236}">
                  <a16:creationId xmlns:a16="http://schemas.microsoft.com/office/drawing/2014/main" xmlns="" id="{3F2E40C8-77ED-4493-91B6-3D60AFC84055}"/>
                </a:ext>
              </a:extLst>
            </p:cNvPr>
            <p:cNvGrpSpPr/>
            <p:nvPr/>
          </p:nvGrpSpPr>
          <p:grpSpPr>
            <a:xfrm>
              <a:off x="2852799" y="1235138"/>
              <a:ext cx="744031" cy="744588"/>
              <a:chOff x="2044708" y="1244385"/>
              <a:chExt cx="744031" cy="744588"/>
            </a:xfrm>
          </p:grpSpPr>
          <p:sp>
            <p:nvSpPr>
              <p:cNvPr id="14" name="Oval 24">
                <a:extLst>
                  <a:ext uri="{FF2B5EF4-FFF2-40B4-BE49-F238E27FC236}">
                    <a16:creationId xmlns:a16="http://schemas.microsoft.com/office/drawing/2014/main" xmlns="" id="{69354450-8E04-4734-A495-824B04B3E5B9}"/>
                  </a:ext>
                </a:extLst>
              </p:cNvPr>
              <p:cNvSpPr/>
              <p:nvPr/>
            </p:nvSpPr>
            <p:spPr>
              <a:xfrm>
                <a:off x="204470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dirty="0">
                  <a:latin typeface="Arial" panose="020B0604020202020204" pitchFamily="34" charset="0"/>
                </a:endParaRPr>
              </a:p>
            </p:txBody>
          </p:sp>
          <p:pic>
            <p:nvPicPr>
              <p:cNvPr id="16" name="圖形 15" descr="頭顱中有齒輪">
                <a:extLst>
                  <a:ext uri="{FF2B5EF4-FFF2-40B4-BE49-F238E27FC236}">
                    <a16:creationId xmlns:a16="http://schemas.microsoft.com/office/drawing/2014/main" xmlns="" id="{6F69858A-6CEC-4086-AFD6-E20C2F957853}"/>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20643" y="1313131"/>
                <a:ext cx="651596" cy="652084"/>
              </a:xfrm>
              <a:prstGeom prst="rect">
                <a:avLst/>
              </a:prstGeom>
            </p:spPr>
          </p:pic>
        </p:grpSp>
        <p:grpSp>
          <p:nvGrpSpPr>
            <p:cNvPr id="19" name="群組 18">
              <a:extLst>
                <a:ext uri="{FF2B5EF4-FFF2-40B4-BE49-F238E27FC236}">
                  <a16:creationId xmlns:a16="http://schemas.microsoft.com/office/drawing/2014/main" xmlns="" id="{788F838F-A9C1-4752-B658-3667CA93A83B}"/>
                </a:ext>
              </a:extLst>
            </p:cNvPr>
            <p:cNvGrpSpPr/>
            <p:nvPr/>
          </p:nvGrpSpPr>
          <p:grpSpPr>
            <a:xfrm>
              <a:off x="2033680" y="1233600"/>
              <a:ext cx="744031" cy="744588"/>
              <a:chOff x="2882598" y="1244385"/>
              <a:chExt cx="744031" cy="744588"/>
            </a:xfrm>
          </p:grpSpPr>
          <p:sp>
            <p:nvSpPr>
              <p:cNvPr id="13" name="Oval 23">
                <a:extLst>
                  <a:ext uri="{FF2B5EF4-FFF2-40B4-BE49-F238E27FC236}">
                    <a16:creationId xmlns:a16="http://schemas.microsoft.com/office/drawing/2014/main" xmlns="" id="{9A0AE0DE-35FB-4CD4-A447-4249B38EFB49}"/>
                  </a:ext>
                </a:extLst>
              </p:cNvPr>
              <p:cNvSpPr/>
              <p:nvPr/>
            </p:nvSpPr>
            <p:spPr>
              <a:xfrm>
                <a:off x="288259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dirty="0">
                  <a:latin typeface="Arial" panose="020B0604020202020204" pitchFamily="34" charset="0"/>
                </a:endParaRPr>
              </a:p>
            </p:txBody>
          </p:sp>
          <p:pic>
            <p:nvPicPr>
              <p:cNvPr id="17" name="圖形 16" descr="握手">
                <a:extLst>
                  <a:ext uri="{FF2B5EF4-FFF2-40B4-BE49-F238E27FC236}">
                    <a16:creationId xmlns:a16="http://schemas.microsoft.com/office/drawing/2014/main" xmlns="" id="{F0A89929-8E28-4ECD-9C62-B480AE5CEAF2}"/>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928815" y="1322299"/>
                <a:ext cx="651596" cy="652084"/>
              </a:xfrm>
              <a:prstGeom prst="rect">
                <a:avLst/>
              </a:prstGeom>
            </p:spPr>
          </p:pic>
        </p:grpSp>
      </p:grpSp>
      <p:sp>
        <p:nvSpPr>
          <p:cNvPr id="22" name="矩形 21">
            <a:extLst>
              <a:ext uri="{FF2B5EF4-FFF2-40B4-BE49-F238E27FC236}">
                <a16:creationId xmlns:a16="http://schemas.microsoft.com/office/drawing/2014/main" xmlns="" id="{97336E6D-E4FC-4278-8FEB-CC82A2041841}"/>
              </a:ext>
            </a:extLst>
          </p:cNvPr>
          <p:cNvSpPr/>
          <p:nvPr/>
        </p:nvSpPr>
        <p:spPr>
          <a:xfrm>
            <a:off x="3645984" y="3022157"/>
            <a:ext cx="2612254" cy="813685"/>
          </a:xfrm>
          <a:prstGeom prst="rect">
            <a:avLst/>
          </a:prstGeom>
          <a:noFill/>
        </p:spPr>
        <p:txBody>
          <a:bodyPr wrap="none" lIns="74295" tIns="37148" rIns="74295" bIns="37148">
            <a:spAutoFit/>
          </a:bodyPr>
          <a:lstStyle/>
          <a:p>
            <a:pPr algn="ctr"/>
            <a:r>
              <a:rPr lang="zh-TW" altLang="en-US" sz="4800" b="1" dirty="0">
                <a:ln w="0"/>
                <a:solidFill>
                  <a:srgbClr val="476B75"/>
                </a:solidFill>
                <a:effectLst>
                  <a:outerShdw blurRad="38100" dist="25400" dir="5400000" algn="ctr" rotWithShape="0">
                    <a:srgbClr val="6E747A">
                      <a:alpha val="43000"/>
                    </a:srgbClr>
                  </a:outerShdw>
                </a:effectLst>
                <a:latin typeface="微軟正黑體" panose="020B0604030504040204" pitchFamily="34" charset="-120"/>
                <a:ea typeface="微軟正黑體" panose="020B0604030504040204" pitchFamily="34" charset="-120"/>
              </a:rPr>
              <a:t>簡報結束</a:t>
            </a:r>
          </a:p>
        </p:txBody>
      </p:sp>
      <p:sp>
        <p:nvSpPr>
          <p:cNvPr id="25" name="矩形 24">
            <a:extLst>
              <a:ext uri="{FF2B5EF4-FFF2-40B4-BE49-F238E27FC236}">
                <a16:creationId xmlns:a16="http://schemas.microsoft.com/office/drawing/2014/main" xmlns="" id="{8011B80E-C625-48CD-A013-CAE179CCC4CE}"/>
              </a:ext>
            </a:extLst>
          </p:cNvPr>
          <p:cNvSpPr/>
          <p:nvPr/>
        </p:nvSpPr>
        <p:spPr>
          <a:xfrm>
            <a:off x="-889" y="6570483"/>
            <a:ext cx="9906001" cy="300637"/>
          </a:xfrm>
          <a:prstGeom prst="re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latin typeface="Arial" panose="020B0604020202020204" pitchFamily="34" charset="0"/>
            </a:endParaRPr>
          </a:p>
        </p:txBody>
      </p:sp>
      <p:sp>
        <p:nvSpPr>
          <p:cNvPr id="18" name="流程圖: 抽選 17">
            <a:extLst>
              <a:ext uri="{FF2B5EF4-FFF2-40B4-BE49-F238E27FC236}">
                <a16:creationId xmlns:a16="http://schemas.microsoft.com/office/drawing/2014/main" xmlns="" id="{6C49CFFB-D641-4715-9AE4-A42EC88093BE}"/>
              </a:ext>
            </a:extLst>
          </p:cNvPr>
          <p:cNvSpPr/>
          <p:nvPr/>
        </p:nvSpPr>
        <p:spPr>
          <a:xfrm rot="5400000">
            <a:off x="-47369" y="24211"/>
            <a:ext cx="1218719" cy="1161533"/>
          </a:xfrm>
          <a:prstGeom prst="flowChartExtra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latin typeface="Arial" panose="020B0604020202020204" pitchFamily="34" charset="0"/>
            </a:endParaRPr>
          </a:p>
        </p:txBody>
      </p:sp>
      <p:pic>
        <p:nvPicPr>
          <p:cNvPr id="39" name="Picture 2" descr="行政院人事行政總處">
            <a:extLst>
              <a:ext uri="{FF2B5EF4-FFF2-40B4-BE49-F238E27FC236}">
                <a16:creationId xmlns:a16="http://schemas.microsoft.com/office/drawing/2014/main" xmlns="" id="{B4964390-F75C-4989-8EFA-C373A0078741}"/>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2652" y="137198"/>
            <a:ext cx="2450577" cy="36561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4" name="投影片編號版面配置區 3">
            <a:extLst>
              <a:ext uri="{FF2B5EF4-FFF2-40B4-BE49-F238E27FC236}">
                <a16:creationId xmlns:a16="http://schemas.microsoft.com/office/drawing/2014/main" xmlns="" id="{4B5CE4D0-1AB4-EA7E-90EB-04D575943617}"/>
              </a:ext>
            </a:extLst>
          </p:cNvPr>
          <p:cNvSpPr>
            <a:spLocks noGrp="1"/>
          </p:cNvSpPr>
          <p:nvPr>
            <p:ph type="sldNum" sz="quarter" idx="12"/>
          </p:nvPr>
        </p:nvSpPr>
        <p:spPr>
          <a:xfrm>
            <a:off x="7418806" y="6538238"/>
            <a:ext cx="2228850" cy="365125"/>
          </a:xfrm>
        </p:spPr>
        <p:txBody>
          <a:bodyPr/>
          <a:lstStyle/>
          <a:p>
            <a:fld id="{48639338-DA58-4C5A-94BB-99DE858384EA}" type="slidenum">
              <a:rPr lang="zh-TW" altLang="en-US" smtClean="0"/>
              <a:pPr/>
              <a:t>40</a:t>
            </a:fld>
            <a:endParaRPr lang="zh-TW" altLang="en-US" dirty="0"/>
          </a:p>
        </p:txBody>
      </p:sp>
    </p:spTree>
    <p:extLst>
      <p:ext uri="{BB962C8B-B14F-4D97-AF65-F5344CB8AC3E}">
        <p14:creationId xmlns:p14="http://schemas.microsoft.com/office/powerpoint/2010/main" xmlns="" val="2627230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圓角 9">
            <a:extLst>
              <a:ext uri="{FF2B5EF4-FFF2-40B4-BE49-F238E27FC236}">
                <a16:creationId xmlns:a16="http://schemas.microsoft.com/office/drawing/2014/main" xmlns="" id="{F0442918-37F6-4BBB-8721-717A5E0C15F3}"/>
              </a:ext>
            </a:extLst>
          </p:cNvPr>
          <p:cNvSpPr/>
          <p:nvPr/>
        </p:nvSpPr>
        <p:spPr>
          <a:xfrm>
            <a:off x="866692" y="2111125"/>
            <a:ext cx="3371703" cy="1523376"/>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延長辦公時數</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182563" indent="-182563" algn="just">
              <a:buFont typeface="Arial" panose="020B0604020202020204" pitchFamily="34" charset="0"/>
              <a:buChar char="•"/>
            </a:pPr>
            <a:r>
              <a:rPr lang="zh-TW" altLang="en-US" sz="2000" dirty="0">
                <a:solidFill>
                  <a:schemeClr val="tx1"/>
                </a:solidFill>
                <a:latin typeface="微軟正黑體" panose="020B0604030504040204" pitchFamily="34" charset="-120"/>
                <a:ea typeface="微軟正黑體" panose="020B0604030504040204" pitchFamily="34" charset="-120"/>
              </a:rPr>
              <a:t>總辦公時數，每日上限</a:t>
            </a:r>
            <a:r>
              <a:rPr lang="en-US" altLang="zh-TW" sz="2000" b="1" dirty="0">
                <a:solidFill>
                  <a:srgbClr val="C00000"/>
                </a:solidFill>
                <a:latin typeface="微軟正黑體" panose="020B0604030504040204" pitchFamily="34" charset="-120"/>
                <a:ea typeface="微軟正黑體" panose="020B0604030504040204" pitchFamily="34" charset="-120"/>
              </a:rPr>
              <a:t>12</a:t>
            </a:r>
            <a:r>
              <a:rPr lang="zh-TW" altLang="en-US" sz="2000" dirty="0">
                <a:solidFill>
                  <a:schemeClr val="tx1"/>
                </a:solidFill>
                <a:latin typeface="微軟正黑體" panose="020B0604030504040204" pitchFamily="34" charset="-120"/>
                <a:ea typeface="微軟正黑體" panose="020B0604030504040204" pitchFamily="34" charset="-120"/>
              </a:rPr>
              <a:t>小時（</a:t>
            </a:r>
            <a:r>
              <a:rPr lang="zh-TW" altLang="en-US" sz="2000" b="1" dirty="0">
                <a:solidFill>
                  <a:srgbClr val="C00000"/>
                </a:solidFill>
                <a:latin typeface="微軟正黑體" panose="020B0604030504040204" pitchFamily="34" charset="-120"/>
                <a:ea typeface="微軟正黑體" panose="020B0604030504040204" pitchFamily="34" charset="-120"/>
              </a:rPr>
              <a:t>不完全等於每日加班上限</a:t>
            </a:r>
            <a:r>
              <a:rPr lang="en-US" altLang="zh-TW" sz="2000" b="1" dirty="0">
                <a:solidFill>
                  <a:srgbClr val="C00000"/>
                </a:solidFill>
                <a:latin typeface="微軟正黑體" panose="020B0604030504040204" pitchFamily="34" charset="-120"/>
                <a:ea typeface="微軟正黑體" panose="020B0604030504040204" pitchFamily="34" charset="-120"/>
              </a:rPr>
              <a:t>4</a:t>
            </a:r>
            <a:r>
              <a:rPr lang="zh-TW" altLang="en-US" sz="2000" b="1" dirty="0">
                <a:solidFill>
                  <a:srgbClr val="C00000"/>
                </a:solidFill>
                <a:latin typeface="微軟正黑體" panose="020B0604030504040204" pitchFamily="34" charset="-120"/>
                <a:ea typeface="微軟正黑體" panose="020B0604030504040204" pitchFamily="34" charset="-120"/>
              </a:rPr>
              <a:t>小時</a:t>
            </a:r>
            <a:r>
              <a:rPr lang="zh-TW" altLang="en-US" sz="2000" dirty="0">
                <a:solidFill>
                  <a:schemeClr val="tx1"/>
                </a:solidFill>
                <a:latin typeface="微軟正黑體" panose="020B0604030504040204" pitchFamily="34" charset="-120"/>
                <a:ea typeface="微軟正黑體" panose="020B0604030504040204" pitchFamily="34" charset="-120"/>
              </a:rPr>
              <a:t>）</a:t>
            </a:r>
            <a:endParaRPr lang="en-US" altLang="zh-TW" sz="2000" dirty="0">
              <a:solidFill>
                <a:schemeClr val="tx1"/>
              </a:solidFill>
              <a:latin typeface="微軟正黑體" panose="020B0604030504040204" pitchFamily="34" charset="-120"/>
              <a:ea typeface="微軟正黑體" panose="020B0604030504040204" pitchFamily="34" charset="-120"/>
            </a:endParaRPr>
          </a:p>
          <a:p>
            <a:pPr marL="182563" indent="-182563" algn="just">
              <a:buFont typeface="Arial" panose="020B0604020202020204" pitchFamily="34" charset="0"/>
              <a:buChar char="•"/>
            </a:pPr>
            <a:r>
              <a:rPr lang="zh-TW" altLang="en-US" sz="2000" dirty="0">
                <a:solidFill>
                  <a:schemeClr val="tx1"/>
                </a:solidFill>
                <a:latin typeface="微軟正黑體" panose="020B0604030504040204" pitchFamily="34" charset="-120"/>
                <a:ea typeface="微軟正黑體" panose="020B0604030504040204" pitchFamily="34" charset="-120"/>
              </a:rPr>
              <a:t>每月加班上限</a:t>
            </a:r>
            <a:r>
              <a:rPr lang="en-US" altLang="zh-TW" sz="2000" b="1" dirty="0">
                <a:solidFill>
                  <a:srgbClr val="C00000"/>
                </a:solidFill>
                <a:latin typeface="微軟正黑體" panose="020B0604030504040204" pitchFamily="34" charset="-120"/>
                <a:ea typeface="微軟正黑體" panose="020B0604030504040204" pitchFamily="34" charset="-120"/>
              </a:rPr>
              <a:t>60</a:t>
            </a:r>
            <a:r>
              <a:rPr lang="zh-TW" altLang="en-US" sz="2000" dirty="0">
                <a:solidFill>
                  <a:schemeClr val="tx1"/>
                </a:solidFill>
                <a:latin typeface="微軟正黑體" panose="020B0604030504040204" pitchFamily="34" charset="-120"/>
                <a:ea typeface="微軟正黑體" panose="020B0604030504040204" pitchFamily="34" charset="-120"/>
              </a:rPr>
              <a:t>小時</a:t>
            </a:r>
            <a:endParaRPr lang="zh-TW" altLang="en-US" sz="2000" dirty="0">
              <a:solidFill>
                <a:srgbClr val="8FAADC"/>
              </a:solidFill>
              <a:latin typeface="微軟正黑體" panose="020B0604030504040204" pitchFamily="34" charset="-120"/>
              <a:ea typeface="微軟正黑體" panose="020B0604030504040204" pitchFamily="34" charset="-120"/>
            </a:endParaRPr>
          </a:p>
        </p:txBody>
      </p:sp>
      <p:sp>
        <p:nvSpPr>
          <p:cNvPr id="9" name="矩形: 圓角 8">
            <a:extLst>
              <a:ext uri="{FF2B5EF4-FFF2-40B4-BE49-F238E27FC236}">
                <a16:creationId xmlns:a16="http://schemas.microsoft.com/office/drawing/2014/main" xmlns="" id="{28CDB895-4B82-4ADB-AED8-F3A211FAC0D1}"/>
              </a:ext>
            </a:extLst>
          </p:cNvPr>
          <p:cNvSpPr/>
          <p:nvPr/>
        </p:nvSpPr>
        <p:spPr>
          <a:xfrm>
            <a:off x="866692" y="1355599"/>
            <a:ext cx="3371702" cy="612728"/>
          </a:xfrm>
          <a:prstGeom prst="round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辦公時數</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ctr"/>
            <a:r>
              <a:rPr lang="zh-TW" altLang="en-US" sz="2000" dirty="0">
                <a:solidFill>
                  <a:schemeClr val="tx1"/>
                </a:solidFill>
                <a:latin typeface="微軟正黑體" panose="020B0604030504040204" pitchFamily="34" charset="-120"/>
                <a:ea typeface="微軟正黑體" panose="020B0604030504040204" pitchFamily="34" charset="-120"/>
              </a:rPr>
              <a:t>每日</a:t>
            </a:r>
            <a:r>
              <a:rPr lang="en-US" altLang="zh-TW" sz="2000" b="1" dirty="0">
                <a:solidFill>
                  <a:srgbClr val="C00000"/>
                </a:solidFill>
                <a:latin typeface="微軟正黑體" panose="020B0604030504040204" pitchFamily="34" charset="-120"/>
                <a:ea typeface="微軟正黑體" panose="020B0604030504040204" pitchFamily="34" charset="-120"/>
              </a:rPr>
              <a:t>8</a:t>
            </a:r>
            <a:r>
              <a:rPr lang="zh-TW" altLang="en-US" sz="2000" dirty="0">
                <a:solidFill>
                  <a:schemeClr val="tx1"/>
                </a:solidFill>
                <a:latin typeface="微軟正黑體" panose="020B0604030504040204" pitchFamily="34" charset="-120"/>
                <a:ea typeface="微軟正黑體" panose="020B0604030504040204" pitchFamily="34" charset="-120"/>
              </a:rPr>
              <a:t>小時、每週</a:t>
            </a:r>
            <a:r>
              <a:rPr lang="en-US" altLang="zh-TW" sz="2000" b="1" dirty="0">
                <a:solidFill>
                  <a:srgbClr val="C00000"/>
                </a:solidFill>
                <a:latin typeface="微軟正黑體" panose="020B0604030504040204" pitchFamily="34" charset="-120"/>
                <a:ea typeface="微軟正黑體" panose="020B0604030504040204" pitchFamily="34" charset="-120"/>
              </a:rPr>
              <a:t>40</a:t>
            </a:r>
            <a:r>
              <a:rPr lang="zh-TW" altLang="en-US" sz="2000" dirty="0">
                <a:solidFill>
                  <a:schemeClr val="tx1"/>
                </a:solidFill>
                <a:latin typeface="微軟正黑體" panose="020B0604030504040204" pitchFamily="34" charset="-120"/>
                <a:ea typeface="微軟正黑體" panose="020B0604030504040204" pitchFamily="34" charset="-120"/>
              </a:rPr>
              <a:t>小時</a:t>
            </a:r>
            <a:endParaRPr lang="en-US" altLang="zh-TW" sz="2000" dirty="0">
              <a:solidFill>
                <a:schemeClr val="tx1"/>
              </a:solidFill>
              <a:latin typeface="微軟正黑體" panose="020B0604030504040204" pitchFamily="34" charset="-120"/>
              <a:ea typeface="微軟正黑體" panose="020B0604030504040204" pitchFamily="34" charset="-120"/>
            </a:endParaRPr>
          </a:p>
        </p:txBody>
      </p:sp>
      <p:sp>
        <p:nvSpPr>
          <p:cNvPr id="11" name="文字方塊 10">
            <a:extLst>
              <a:ext uri="{FF2B5EF4-FFF2-40B4-BE49-F238E27FC236}">
                <a16:creationId xmlns:a16="http://schemas.microsoft.com/office/drawing/2014/main" xmlns="" id="{3971EF92-CC0E-41AC-A5EA-B1B5B11D45F3}"/>
              </a:ext>
            </a:extLst>
          </p:cNvPr>
          <p:cNvSpPr txBox="1"/>
          <p:nvPr/>
        </p:nvSpPr>
        <p:spPr>
          <a:xfrm>
            <a:off x="1794932" y="762783"/>
            <a:ext cx="1415772" cy="461665"/>
          </a:xfrm>
          <a:prstGeom prst="rect">
            <a:avLst/>
          </a:prstGeom>
          <a:noFill/>
        </p:spPr>
        <p:txBody>
          <a:bodyPr wrap="none" rtlCol="0">
            <a:spAutoFit/>
          </a:bodyPr>
          <a:lstStyle/>
          <a:p>
            <a:r>
              <a:rPr lang="zh-TW" altLang="en-US" sz="2400" b="1" dirty="0">
                <a:highlight>
                  <a:srgbClr val="FFFF00"/>
                </a:highlight>
                <a:latin typeface="微軟正黑體" panose="020B0604030504040204" pitchFamily="34" charset="-120"/>
                <a:ea typeface="微軟正黑體" panose="020B0604030504040204" pitchFamily="34" charset="-120"/>
              </a:rPr>
              <a:t>一般人員</a:t>
            </a:r>
          </a:p>
        </p:txBody>
      </p:sp>
      <p:cxnSp>
        <p:nvCxnSpPr>
          <p:cNvPr id="23" name="直線單箭頭接點 22">
            <a:extLst>
              <a:ext uri="{FF2B5EF4-FFF2-40B4-BE49-F238E27FC236}">
                <a16:creationId xmlns:a16="http://schemas.microsoft.com/office/drawing/2014/main" xmlns="" id="{A0732278-86EE-45D3-864F-EB04F42E3F02}"/>
              </a:ext>
            </a:extLst>
          </p:cNvPr>
          <p:cNvCxnSpPr>
            <a:cxnSpLocks/>
          </p:cNvCxnSpPr>
          <p:nvPr/>
        </p:nvCxnSpPr>
        <p:spPr>
          <a:xfrm>
            <a:off x="2556339" y="4053942"/>
            <a:ext cx="0" cy="303373"/>
          </a:xfrm>
          <a:prstGeom prst="straightConnector1">
            <a:avLst/>
          </a:prstGeom>
          <a:ln w="76200">
            <a:solidFill>
              <a:srgbClr val="00B0F0"/>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13" name="矩形: 圓角 12">
            <a:extLst>
              <a:ext uri="{FF2B5EF4-FFF2-40B4-BE49-F238E27FC236}">
                <a16:creationId xmlns:a16="http://schemas.microsoft.com/office/drawing/2014/main" xmlns="" id="{E7917901-2DE3-466A-B19C-B6094EE362C9}"/>
              </a:ext>
            </a:extLst>
          </p:cNvPr>
          <p:cNvSpPr/>
          <p:nvPr/>
        </p:nvSpPr>
        <p:spPr>
          <a:xfrm>
            <a:off x="849911" y="4350944"/>
            <a:ext cx="3405255" cy="2231369"/>
          </a:xfrm>
          <a:prstGeom prst="roundRect">
            <a:avLst/>
          </a:prstGeom>
          <a:solidFill>
            <a:schemeClr val="accent6">
              <a:lumMod val="40000"/>
              <a:lumOff val="60000"/>
              <a:alpha val="45882"/>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000" dirty="0">
                <a:solidFill>
                  <a:schemeClr val="tx1"/>
                </a:solidFill>
                <a:latin typeface="微軟正黑體" panose="020B0604030504040204" pitchFamily="34" charset="-120"/>
                <a:ea typeface="微軟正黑體" panose="020B0604030504040204" pitchFamily="34" charset="-120"/>
              </a:rPr>
              <a:t>為搶救重大災害、處理緊急或重大突發事件、辦理重大專案業務，或辦理季節性、週期性工作等例外情形，延長辦公時數上限：</a:t>
            </a:r>
            <a:endParaRPr lang="en-US" altLang="zh-TW" sz="2000" dirty="0">
              <a:solidFill>
                <a:schemeClr val="tx1"/>
              </a:solidFill>
              <a:latin typeface="微軟正黑體" panose="020B0604030504040204" pitchFamily="34" charset="-120"/>
              <a:ea typeface="微軟正黑體" panose="020B0604030504040204" pitchFamily="34" charset="-120"/>
            </a:endParaRPr>
          </a:p>
          <a:p>
            <a:pPr marL="271463" indent="-271463" algn="just"/>
            <a:r>
              <a:rPr lang="zh-TW" altLang="en-US" sz="2000" b="1" u="sng" dirty="0">
                <a:solidFill>
                  <a:schemeClr val="tx1"/>
                </a:solidFill>
                <a:latin typeface="微軟正黑體" panose="020B0604030504040204" pitchFamily="34" charset="-120"/>
                <a:ea typeface="微軟正黑體" panose="020B0604030504040204" pitchFamily="34" charset="-120"/>
              </a:rPr>
              <a:t>→由總統府、國家安全會議及</a:t>
            </a:r>
            <a:r>
              <a:rPr lang="zh-TW" altLang="en-US" sz="2000" b="1" u="sng" dirty="0">
                <a:solidFill>
                  <a:srgbClr val="FF0000"/>
                </a:solidFill>
                <a:latin typeface="微軟正黑體" panose="020B0604030504040204" pitchFamily="34" charset="-120"/>
                <a:ea typeface="微軟正黑體" panose="020B0604030504040204" pitchFamily="34" charset="-120"/>
              </a:rPr>
              <a:t>五院分別定之</a:t>
            </a:r>
            <a:endParaRPr lang="zh-TW" altLang="en-US" sz="2000" b="1" dirty="0">
              <a:solidFill>
                <a:srgbClr val="FF0000"/>
              </a:solidFill>
              <a:highlight>
                <a:srgbClr val="FFFF00"/>
              </a:highlight>
              <a:latin typeface="微軟正黑體" panose="020B0604030504040204" pitchFamily="34" charset="-120"/>
              <a:ea typeface="微軟正黑體" panose="020B0604030504040204" pitchFamily="34" charset="-120"/>
            </a:endParaRPr>
          </a:p>
        </p:txBody>
      </p:sp>
      <p:sp>
        <p:nvSpPr>
          <p:cNvPr id="29" name="流程圖: 人工輸入 2">
            <a:extLst>
              <a:ext uri="{FF2B5EF4-FFF2-40B4-BE49-F238E27FC236}">
                <a16:creationId xmlns:a16="http://schemas.microsoft.com/office/drawing/2014/main" xmlns="" id="{F690B5FF-A853-4460-A29B-12F7B1133518}"/>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40" name="object 85">
            <a:extLst>
              <a:ext uri="{FF2B5EF4-FFF2-40B4-BE49-F238E27FC236}">
                <a16:creationId xmlns:a16="http://schemas.microsoft.com/office/drawing/2014/main" xmlns="" id="{A5B16F0F-F92B-4E04-8DF0-9E36EF49289C}"/>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一、訂定背景</a:t>
            </a:r>
            <a:r>
              <a:rPr lang="en-US" altLang="zh-TW" sz="2800" b="1" dirty="0">
                <a:latin typeface="微軟正黑體" panose="020B0604030504040204" pitchFamily="34" charset="-120"/>
                <a:ea typeface="微軟正黑體" panose="020B0604030504040204" pitchFamily="34" charset="-120"/>
              </a:rPr>
              <a:t>(2)</a:t>
            </a:r>
            <a:endParaRPr sz="2800" b="1" dirty="0">
              <a:latin typeface="微軟正黑體" panose="020B0604030504040204" pitchFamily="34" charset="-120"/>
              <a:ea typeface="微軟正黑體" panose="020B0604030504040204" pitchFamily="34" charset="-120"/>
            </a:endParaRPr>
          </a:p>
        </p:txBody>
      </p:sp>
      <p:pic>
        <p:nvPicPr>
          <p:cNvPr id="41" name="圖片 40">
            <a:extLst>
              <a:ext uri="{FF2B5EF4-FFF2-40B4-BE49-F238E27FC236}">
                <a16:creationId xmlns:a16="http://schemas.microsoft.com/office/drawing/2014/main" xmlns="" id="{28CAC695-7214-4C6D-985B-6ABD54359D22}"/>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42" name="流程圖: 人工輸入 2">
            <a:extLst>
              <a:ext uri="{FF2B5EF4-FFF2-40B4-BE49-F238E27FC236}">
                <a16:creationId xmlns:a16="http://schemas.microsoft.com/office/drawing/2014/main" xmlns="" id="{5381D4CF-11F6-44A4-AAF4-15FAF4134295}"/>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4" name="矩形: 圓角 13">
            <a:extLst>
              <a:ext uri="{FF2B5EF4-FFF2-40B4-BE49-F238E27FC236}">
                <a16:creationId xmlns:a16="http://schemas.microsoft.com/office/drawing/2014/main" xmlns="" id="{263932DE-5911-4A71-9796-F26AF8CDE949}"/>
              </a:ext>
            </a:extLst>
          </p:cNvPr>
          <p:cNvSpPr/>
          <p:nvPr/>
        </p:nvSpPr>
        <p:spPr>
          <a:xfrm>
            <a:off x="1300207" y="3735587"/>
            <a:ext cx="2504662" cy="353056"/>
          </a:xfrm>
          <a:prstGeom prst="round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rgbClr val="FF0000"/>
                </a:solidFill>
                <a:latin typeface="微軟正黑體" panose="020B0604030504040204" pitchFamily="34" charset="-120"/>
                <a:ea typeface="微軟正黑體" panose="020B0604030504040204" pitchFamily="34" charset="-120"/>
              </a:rPr>
              <a:t>得再延長工時之條件</a:t>
            </a:r>
          </a:p>
        </p:txBody>
      </p:sp>
      <p:sp>
        <p:nvSpPr>
          <p:cNvPr id="88" name="文字方塊 87">
            <a:extLst>
              <a:ext uri="{FF2B5EF4-FFF2-40B4-BE49-F238E27FC236}">
                <a16:creationId xmlns:a16="http://schemas.microsoft.com/office/drawing/2014/main" xmlns="" id="{B7397619-8640-4BB6-9FEF-1F62931F9503}"/>
              </a:ext>
            </a:extLst>
          </p:cNvPr>
          <p:cNvSpPr txBox="1"/>
          <p:nvPr/>
        </p:nvSpPr>
        <p:spPr>
          <a:xfrm>
            <a:off x="6447400" y="754285"/>
            <a:ext cx="2031325" cy="461665"/>
          </a:xfrm>
          <a:prstGeom prst="rect">
            <a:avLst/>
          </a:prstGeom>
          <a:noFill/>
        </p:spPr>
        <p:txBody>
          <a:bodyPr wrap="none" rtlCol="0">
            <a:spAutoFit/>
          </a:bodyPr>
          <a:lstStyle/>
          <a:p>
            <a:r>
              <a:rPr lang="zh-TW" altLang="en-US" sz="2400" b="1" dirty="0">
                <a:highlight>
                  <a:srgbClr val="FFFF00"/>
                </a:highlight>
                <a:latin typeface="微軟正黑體" panose="020B0604030504040204" pitchFamily="34" charset="-120"/>
                <a:ea typeface="微軟正黑體" panose="020B0604030504040204" pitchFamily="34" charset="-120"/>
              </a:rPr>
              <a:t>輪班輪休人員</a:t>
            </a:r>
          </a:p>
        </p:txBody>
      </p:sp>
      <p:sp>
        <p:nvSpPr>
          <p:cNvPr id="89" name="矩形: 圓角 88">
            <a:extLst>
              <a:ext uri="{FF2B5EF4-FFF2-40B4-BE49-F238E27FC236}">
                <a16:creationId xmlns:a16="http://schemas.microsoft.com/office/drawing/2014/main" xmlns="" id="{EAC5681D-39A3-4673-B71F-2DDAC213C36B}"/>
              </a:ext>
            </a:extLst>
          </p:cNvPr>
          <p:cNvSpPr/>
          <p:nvPr/>
        </p:nvSpPr>
        <p:spPr>
          <a:xfrm>
            <a:off x="5350812" y="1331076"/>
            <a:ext cx="4224490" cy="1407723"/>
          </a:xfrm>
          <a:prstGeom prst="roundRect">
            <a:avLst/>
          </a:prstGeom>
          <a:solidFill>
            <a:srgbClr val="E5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更換班次連續休息時間</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just"/>
            <a:r>
              <a:rPr lang="zh-TW" altLang="en-US" sz="2000" dirty="0">
                <a:solidFill>
                  <a:schemeClr val="tx1"/>
                </a:solidFill>
                <a:latin typeface="微軟正黑體" panose="020B0604030504040204" pitchFamily="34" charset="-120"/>
                <a:ea typeface="微軟正黑體" panose="020B0604030504040204" pitchFamily="34" charset="-120"/>
              </a:rPr>
              <a:t>輪班制公務員更換班次時，至少應有連續</a:t>
            </a:r>
            <a:r>
              <a:rPr lang="en-US" altLang="zh-TW" sz="2000" b="1" dirty="0">
                <a:solidFill>
                  <a:srgbClr val="C00000"/>
                </a:solidFill>
                <a:latin typeface="微軟正黑體" panose="020B0604030504040204" pitchFamily="34" charset="-120"/>
                <a:ea typeface="微軟正黑體" panose="020B0604030504040204" pitchFamily="34" charset="-120"/>
              </a:rPr>
              <a:t>11</a:t>
            </a:r>
            <a:r>
              <a:rPr lang="zh-TW" altLang="en-US" sz="2000" dirty="0">
                <a:solidFill>
                  <a:schemeClr val="tx1"/>
                </a:solidFill>
                <a:latin typeface="微軟正黑體" panose="020B0604030504040204" pitchFamily="34" charset="-120"/>
                <a:ea typeface="微軟正黑體" panose="020B0604030504040204" pitchFamily="34" charset="-120"/>
              </a:rPr>
              <a:t>小時之休息，但因勤務需要或其他特殊情形，不在此限</a:t>
            </a:r>
            <a:endParaRPr lang="en-US" altLang="zh-TW" sz="2000" dirty="0">
              <a:solidFill>
                <a:schemeClr val="tx1"/>
              </a:solidFill>
              <a:latin typeface="微軟正黑體" panose="020B0604030504040204" pitchFamily="34" charset="-120"/>
              <a:ea typeface="微軟正黑體" panose="020B0604030504040204" pitchFamily="34" charset="-120"/>
            </a:endParaRPr>
          </a:p>
        </p:txBody>
      </p:sp>
      <p:sp>
        <p:nvSpPr>
          <p:cNvPr id="2" name="投影片編號版面配置區 1">
            <a:extLst>
              <a:ext uri="{FF2B5EF4-FFF2-40B4-BE49-F238E27FC236}">
                <a16:creationId xmlns:a16="http://schemas.microsoft.com/office/drawing/2014/main" xmlns="" id="{CA366645-27EA-4935-8498-422310F0E0D2}"/>
              </a:ext>
            </a:extLst>
          </p:cNvPr>
          <p:cNvSpPr>
            <a:spLocks noGrp="1"/>
          </p:cNvSpPr>
          <p:nvPr>
            <p:ph type="sldNum" sz="quarter" idx="12"/>
          </p:nvPr>
        </p:nvSpPr>
        <p:spPr/>
        <p:txBody>
          <a:bodyPr/>
          <a:lstStyle/>
          <a:p>
            <a:fld id="{48639338-DA58-4C5A-94BB-99DE858384EA}" type="slidenum">
              <a:rPr lang="zh-TW" altLang="en-US" smtClean="0"/>
              <a:pPr/>
              <a:t>5</a:t>
            </a:fld>
            <a:endParaRPr lang="zh-TW" altLang="en-US"/>
          </a:p>
        </p:txBody>
      </p:sp>
      <p:sp>
        <p:nvSpPr>
          <p:cNvPr id="19" name="文字方塊 18">
            <a:extLst>
              <a:ext uri="{FF2B5EF4-FFF2-40B4-BE49-F238E27FC236}">
                <a16:creationId xmlns:a16="http://schemas.microsoft.com/office/drawing/2014/main" xmlns="" id="{DC80045D-86EE-47C5-BDB5-685F00601109}"/>
              </a:ext>
            </a:extLst>
          </p:cNvPr>
          <p:cNvSpPr txBox="1"/>
          <p:nvPr/>
        </p:nvSpPr>
        <p:spPr>
          <a:xfrm>
            <a:off x="3581231" y="75023"/>
            <a:ext cx="5033379" cy="523220"/>
          </a:xfrm>
          <a:prstGeom prst="rect">
            <a:avLst/>
          </a:prstGeom>
          <a:noFill/>
        </p:spPr>
        <p:txBody>
          <a:bodyPr wrap="square" rtlCol="0">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服務法</a:t>
            </a:r>
            <a:r>
              <a:rPr lang="en-US" altLang="zh-TW" sz="2800" b="1" dirty="0">
                <a:latin typeface="微軟正黑體" panose="020B0604030504040204" pitchFamily="34" charset="-120"/>
                <a:ea typeface="微軟正黑體" panose="020B0604030504040204" pitchFamily="34" charset="-120"/>
                <a:cs typeface="DejaVu Sans"/>
              </a:rPr>
              <a:t>§12</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修正重點</a:t>
            </a:r>
          </a:p>
        </p:txBody>
      </p:sp>
      <p:sp>
        <p:nvSpPr>
          <p:cNvPr id="18" name="矩形: 圓角 17">
            <a:extLst>
              <a:ext uri="{FF2B5EF4-FFF2-40B4-BE49-F238E27FC236}">
                <a16:creationId xmlns:a16="http://schemas.microsoft.com/office/drawing/2014/main" xmlns="" id="{D2DB388A-F92C-4D48-92F6-AD7E6E918E6F}"/>
              </a:ext>
            </a:extLst>
          </p:cNvPr>
          <p:cNvSpPr/>
          <p:nvPr/>
        </p:nvSpPr>
        <p:spPr>
          <a:xfrm>
            <a:off x="330686" y="1355599"/>
            <a:ext cx="536006" cy="592471"/>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a:solidFill>
                  <a:schemeClr val="tx1"/>
                </a:solidFill>
                <a:latin typeface="微軟正黑體" panose="020B0604030504040204" pitchFamily="34" charset="-120"/>
                <a:ea typeface="微軟正黑體" panose="020B0604030504040204" pitchFamily="34" charset="-120"/>
              </a:rPr>
              <a:t>①</a:t>
            </a:r>
          </a:p>
        </p:txBody>
      </p:sp>
      <p:sp>
        <p:nvSpPr>
          <p:cNvPr id="20" name="矩形: 圓角 19">
            <a:extLst>
              <a:ext uri="{FF2B5EF4-FFF2-40B4-BE49-F238E27FC236}">
                <a16:creationId xmlns:a16="http://schemas.microsoft.com/office/drawing/2014/main" xmlns="" id="{E1D04088-73C4-4FE9-9BA5-D2D2FA151F60}"/>
              </a:ext>
            </a:extLst>
          </p:cNvPr>
          <p:cNvSpPr/>
          <p:nvPr/>
        </p:nvSpPr>
        <p:spPr>
          <a:xfrm>
            <a:off x="330686" y="2146328"/>
            <a:ext cx="536006" cy="592471"/>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a:solidFill>
                  <a:schemeClr val="tx1"/>
                </a:solidFill>
                <a:latin typeface="微軟正黑體" panose="020B0604030504040204" pitchFamily="34" charset="-120"/>
                <a:ea typeface="微軟正黑體" panose="020B0604030504040204" pitchFamily="34" charset="-120"/>
              </a:rPr>
              <a:t>③</a:t>
            </a:r>
          </a:p>
        </p:txBody>
      </p:sp>
      <p:sp>
        <p:nvSpPr>
          <p:cNvPr id="21" name="矩形: 圓角 20">
            <a:extLst>
              <a:ext uri="{FF2B5EF4-FFF2-40B4-BE49-F238E27FC236}">
                <a16:creationId xmlns:a16="http://schemas.microsoft.com/office/drawing/2014/main" xmlns="" id="{C16F74A0-EE53-4DB3-9E52-5902A954C2B4}"/>
              </a:ext>
            </a:extLst>
          </p:cNvPr>
          <p:cNvSpPr/>
          <p:nvPr/>
        </p:nvSpPr>
        <p:spPr>
          <a:xfrm>
            <a:off x="4827063" y="1366243"/>
            <a:ext cx="536006" cy="592471"/>
          </a:xfrm>
          <a:prstGeom prst="roundRect">
            <a:avLst/>
          </a:prstGeom>
          <a:solidFill>
            <a:srgbClr val="B4D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a:solidFill>
                  <a:schemeClr val="tx1"/>
                </a:solidFill>
                <a:latin typeface="微軟正黑體" panose="020B0604030504040204" pitchFamily="34" charset="-120"/>
                <a:ea typeface="微軟正黑體" panose="020B0604030504040204" pitchFamily="34" charset="-120"/>
              </a:rPr>
              <a:t>⑤</a:t>
            </a:r>
          </a:p>
        </p:txBody>
      </p:sp>
      <p:sp>
        <p:nvSpPr>
          <p:cNvPr id="22" name="矩形: 圓角 21">
            <a:extLst>
              <a:ext uri="{FF2B5EF4-FFF2-40B4-BE49-F238E27FC236}">
                <a16:creationId xmlns:a16="http://schemas.microsoft.com/office/drawing/2014/main" xmlns="" id="{E096ACBF-3054-400A-B09D-57DD6B62529E}"/>
              </a:ext>
            </a:extLst>
          </p:cNvPr>
          <p:cNvSpPr/>
          <p:nvPr/>
        </p:nvSpPr>
        <p:spPr>
          <a:xfrm>
            <a:off x="4827063" y="2838970"/>
            <a:ext cx="536006" cy="592471"/>
          </a:xfrm>
          <a:prstGeom prst="roundRect">
            <a:avLst/>
          </a:prstGeom>
          <a:solidFill>
            <a:srgbClr val="B4DD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zh-TW" altLang="en-US" sz="2400" dirty="0">
                <a:solidFill>
                  <a:schemeClr val="tx1"/>
                </a:solidFill>
                <a:latin typeface="微軟正黑體" panose="020B0604030504040204" pitchFamily="34" charset="-120"/>
                <a:ea typeface="微軟正黑體" panose="020B0604030504040204" pitchFamily="34" charset="-120"/>
              </a:rPr>
              <a:t>⑥</a:t>
            </a:r>
          </a:p>
        </p:txBody>
      </p:sp>
      <p:sp>
        <p:nvSpPr>
          <p:cNvPr id="24" name="矩形: 圓角 23">
            <a:extLst>
              <a:ext uri="{FF2B5EF4-FFF2-40B4-BE49-F238E27FC236}">
                <a16:creationId xmlns:a16="http://schemas.microsoft.com/office/drawing/2014/main" xmlns="" id="{6CBE4127-9984-4A7B-B4C3-2D10D675B879}"/>
              </a:ext>
            </a:extLst>
          </p:cNvPr>
          <p:cNvSpPr/>
          <p:nvPr/>
        </p:nvSpPr>
        <p:spPr>
          <a:xfrm>
            <a:off x="5350811" y="2807804"/>
            <a:ext cx="4224491" cy="3388460"/>
          </a:xfrm>
          <a:prstGeom prst="roundRect">
            <a:avLst/>
          </a:prstGeom>
          <a:solidFill>
            <a:srgbClr val="E5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輪班輪休人員工時授權事項</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just"/>
            <a:r>
              <a:rPr lang="zh-TW" altLang="en-US" sz="2000" dirty="0">
                <a:solidFill>
                  <a:schemeClr val="tx1"/>
                </a:solidFill>
                <a:latin typeface="微軟正黑體" panose="020B0604030504040204" pitchFamily="34" charset="-120"/>
                <a:ea typeface="微軟正黑體" panose="020B0604030504040204" pitchFamily="34" charset="-120"/>
              </a:rPr>
              <a:t>以下事項由總統府、國家安全會議及</a:t>
            </a:r>
            <a:r>
              <a:rPr lang="zh-TW" altLang="en-US" sz="2000" b="1" dirty="0">
                <a:solidFill>
                  <a:srgbClr val="C00000"/>
                </a:solidFill>
                <a:latin typeface="微軟正黑體" panose="020B0604030504040204" pitchFamily="34" charset="-120"/>
                <a:ea typeface="微軟正黑體" panose="020B0604030504040204" pitchFamily="34" charset="-120"/>
              </a:rPr>
              <a:t>五院分別定之或授權所屬機關（構）</a:t>
            </a:r>
            <a:r>
              <a:rPr lang="zh-TW" altLang="en-US" sz="2000" dirty="0">
                <a:solidFill>
                  <a:schemeClr val="tx1"/>
                </a:solidFill>
                <a:latin typeface="微軟正黑體" panose="020B0604030504040204" pitchFamily="34" charset="-120"/>
                <a:ea typeface="微軟正黑體" panose="020B0604030504040204" pitchFamily="34" charset="-120"/>
              </a:rPr>
              <a:t>依其業務特性定之</a:t>
            </a:r>
            <a:r>
              <a:rPr lang="zh-TW" altLang="en-US" sz="2000" b="1" dirty="0">
                <a:solidFill>
                  <a:schemeClr val="tx1"/>
                </a:solidFill>
                <a:latin typeface="微軟正黑體" panose="020B0604030504040204" pitchFamily="34" charset="-120"/>
                <a:ea typeface="微軟正黑體" panose="020B0604030504040204" pitchFamily="34" charset="-120"/>
              </a:rPr>
              <a:t>：</a:t>
            </a:r>
            <a:endParaRPr lang="en-US" altLang="zh-TW" sz="2000" dirty="0">
              <a:solidFill>
                <a:schemeClr val="tx1"/>
              </a:solidFill>
              <a:latin typeface="微軟正黑體" panose="020B0604030504040204" pitchFamily="34" charset="-120"/>
              <a:ea typeface="微軟正黑體" panose="020B0604030504040204" pitchFamily="34" charset="-120"/>
            </a:endParaRPr>
          </a:p>
          <a:p>
            <a:pPr marL="180975" algn="just">
              <a:spcBef>
                <a:spcPts val="600"/>
              </a:spcBef>
            </a:pPr>
            <a:r>
              <a:rPr lang="zh-TW" altLang="en-US" sz="2000" b="1" dirty="0">
                <a:solidFill>
                  <a:schemeClr val="tx1"/>
                </a:solidFill>
                <a:latin typeface="微軟正黑體" panose="020B0604030504040204" pitchFamily="34" charset="-120"/>
                <a:ea typeface="微軟正黑體" panose="020B0604030504040204" pitchFamily="34" charset="-120"/>
              </a:rPr>
              <a:t>⑴辦公日中連續休息時數下限</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180975" algn="just">
              <a:spcBef>
                <a:spcPts val="600"/>
              </a:spcBef>
            </a:pPr>
            <a:r>
              <a:rPr lang="zh-TW" altLang="en-US" sz="2000" b="1" dirty="0">
                <a:solidFill>
                  <a:schemeClr val="tx1"/>
                </a:solidFill>
                <a:latin typeface="微軟正黑體" panose="020B0604030504040204" pitchFamily="34" charset="-120"/>
                <a:ea typeface="微軟正黑體" panose="020B0604030504040204" pitchFamily="34" charset="-120"/>
              </a:rPr>
              <a:t>⑵彈性調整辦公時數</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180975" algn="just">
              <a:spcBef>
                <a:spcPts val="600"/>
              </a:spcBef>
            </a:pPr>
            <a:r>
              <a:rPr lang="zh-TW" altLang="en-US" sz="2000" b="1" dirty="0">
                <a:solidFill>
                  <a:schemeClr val="tx1"/>
                </a:solidFill>
                <a:latin typeface="微軟正黑體" panose="020B0604030504040204" pitchFamily="34" charset="-120"/>
                <a:ea typeface="微軟正黑體" panose="020B0604030504040204" pitchFamily="34" charset="-120"/>
              </a:rPr>
              <a:t>⑶延長辦公時數上限</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180975" algn="just">
              <a:spcBef>
                <a:spcPts val="600"/>
              </a:spcBef>
            </a:pPr>
            <a:r>
              <a:rPr lang="zh-TW" altLang="en-US" sz="2000" b="1" dirty="0">
                <a:solidFill>
                  <a:schemeClr val="tx1"/>
                </a:solidFill>
                <a:latin typeface="微軟正黑體" panose="020B0604030504040204" pitchFamily="34" charset="-120"/>
                <a:ea typeface="微軟正黑體" panose="020B0604030504040204" pitchFamily="34" charset="-120"/>
              </a:rPr>
              <a:t>⑷更換班次時連續休息時間</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marL="180975" algn="just">
              <a:spcBef>
                <a:spcPts val="600"/>
              </a:spcBef>
            </a:pPr>
            <a:r>
              <a:rPr lang="zh-TW" altLang="en-US" sz="2000" b="1" dirty="0">
                <a:solidFill>
                  <a:schemeClr val="tx1"/>
                </a:solidFill>
                <a:latin typeface="微軟正黑體" panose="020B0604030504040204" pitchFamily="34" charset="-120"/>
                <a:ea typeface="微軟正黑體" panose="020B0604030504040204" pitchFamily="34" charset="-120"/>
              </a:rPr>
              <a:t>⑸休息日數</a:t>
            </a:r>
            <a:endParaRPr lang="en-US" altLang="zh-TW" sz="2000" b="1" dirty="0">
              <a:solidFill>
                <a:schemeClr val="tx1"/>
              </a:solidFill>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1191860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5">
            <a:extLst>
              <a:ext uri="{FF2B5EF4-FFF2-40B4-BE49-F238E27FC236}">
                <a16:creationId xmlns:a16="http://schemas.microsoft.com/office/drawing/2014/main" xmlns="" id="{51EE2BE2-40F7-4E70-91E8-15D64F2F8996}"/>
              </a:ext>
            </a:extLst>
          </p:cNvPr>
          <p:cNvSpPr txBox="1"/>
          <p:nvPr/>
        </p:nvSpPr>
        <p:spPr>
          <a:xfrm>
            <a:off x="547440" y="3052937"/>
            <a:ext cx="8897236" cy="813681"/>
          </a:xfrm>
          <a:prstGeom prst="rect">
            <a:avLst/>
          </a:prstGeom>
          <a:noFill/>
          <a:effectLst/>
        </p:spPr>
        <p:txBody>
          <a:bodyPr wrap="square" lIns="74294" tIns="37146" rIns="74294" bIns="37146" rtlCol="0">
            <a:spAutoFit/>
          </a:bodyPr>
          <a:lstStyle/>
          <a:p>
            <a:pPr algn="ctr"/>
            <a:r>
              <a:rPr lang="zh-TW" altLang="en-US" sz="4800" b="1" dirty="0">
                <a:solidFill>
                  <a:srgbClr val="2782A7"/>
                </a:solidFill>
                <a:latin typeface="微軟正黑體" panose="020B0604030504040204" pitchFamily="34" charset="-120"/>
                <a:ea typeface="微軟正黑體" panose="020B0604030504040204" pitchFamily="34" charset="-120"/>
              </a:rPr>
              <a:t>二、服勤辦法介紹及實務案例</a:t>
            </a:r>
            <a:endParaRPr lang="en-US" altLang="zh-TW" sz="4800" b="1" dirty="0">
              <a:solidFill>
                <a:srgbClr val="2782A7"/>
              </a:solidFill>
              <a:latin typeface="微軟正黑體" panose="020B0604030504040204" pitchFamily="34" charset="-120"/>
              <a:ea typeface="微軟正黑體" panose="020B0604030504040204" pitchFamily="34" charset="-120"/>
            </a:endParaRPr>
          </a:p>
        </p:txBody>
      </p:sp>
      <p:sp>
        <p:nvSpPr>
          <p:cNvPr id="3" name="流程圖: 人工輸入 2">
            <a:extLst>
              <a:ext uri="{FF2B5EF4-FFF2-40B4-BE49-F238E27FC236}">
                <a16:creationId xmlns:a16="http://schemas.microsoft.com/office/drawing/2014/main" xmlns="" id="{041FF075-979B-4E45-BA0D-357BCC484FE8}"/>
              </a:ext>
            </a:extLst>
          </p:cNvPr>
          <p:cNvSpPr/>
          <p:nvPr/>
        </p:nvSpPr>
        <p:spPr>
          <a:xfrm rot="10800000">
            <a:off x="1" y="0"/>
            <a:ext cx="9906001" cy="60497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grpSp>
        <p:nvGrpSpPr>
          <p:cNvPr id="21" name="群組 20">
            <a:extLst>
              <a:ext uri="{FF2B5EF4-FFF2-40B4-BE49-F238E27FC236}">
                <a16:creationId xmlns:a16="http://schemas.microsoft.com/office/drawing/2014/main" xmlns="" id="{3862B4B9-20E2-471A-ABAB-F58AFA4EEF2F}"/>
              </a:ext>
            </a:extLst>
          </p:cNvPr>
          <p:cNvGrpSpPr/>
          <p:nvPr/>
        </p:nvGrpSpPr>
        <p:grpSpPr>
          <a:xfrm>
            <a:off x="580763" y="873830"/>
            <a:ext cx="1949008" cy="613741"/>
            <a:chOff x="1198051" y="1233600"/>
            <a:chExt cx="2398779" cy="755373"/>
          </a:xfrm>
        </p:grpSpPr>
        <p:sp>
          <p:nvSpPr>
            <p:cNvPr id="12" name="Oval 8">
              <a:extLst>
                <a:ext uri="{FF2B5EF4-FFF2-40B4-BE49-F238E27FC236}">
                  <a16:creationId xmlns:a16="http://schemas.microsoft.com/office/drawing/2014/main" xmlns="" id="{6135776C-7DF7-422A-92E9-C3AAC4381062}"/>
                </a:ext>
              </a:extLst>
            </p:cNvPr>
            <p:cNvSpPr/>
            <p:nvPr/>
          </p:nvSpPr>
          <p:spPr>
            <a:xfrm>
              <a:off x="1198051"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5" name="圖形 14" descr="業績成長">
              <a:extLst>
                <a:ext uri="{FF2B5EF4-FFF2-40B4-BE49-F238E27FC236}">
                  <a16:creationId xmlns:a16="http://schemas.microsoft.com/office/drawing/2014/main" xmlns="" id="{7A89203A-7E5C-4D5C-8066-8A50EA4F3F72}"/>
                </a:ext>
              </a:extLst>
            </p:cNvPr>
            <p:cNvPicPr>
              <a:picLocks noChangeAspect="1"/>
            </p:cNvPicPr>
            <p:nvPr/>
          </p:nvPicPr>
          <p:blipFill>
            <a:blip r:embed="rId3" cstate="print">
              <a:extLst>
                <a:ext uri="{28A0092B-C50C-407E-A947-70E740481C1C}">
                  <a14:useLocalDpi xmlns:a14="http://schemas.microsoft.com/office/drawing/2010/main" xmlns="" val="0"/>
                </a:ext>
                <a:ext uri="{96DAC541-7B7A-43D3-8B79-37D633B846F1}">
                  <asvg:svgBlip xmlns:asvg="http://schemas.microsoft.com/office/drawing/2016/SVG/main" xmlns="" r:embed="rId4"/>
                </a:ext>
              </a:extLst>
            </a:blip>
            <a:stretch>
              <a:fillRect/>
            </a:stretch>
          </p:blipFill>
          <p:spPr>
            <a:xfrm>
              <a:off x="1298736" y="1306310"/>
              <a:ext cx="651596" cy="652084"/>
            </a:xfrm>
            <a:prstGeom prst="rect">
              <a:avLst/>
            </a:prstGeom>
          </p:spPr>
        </p:pic>
        <p:grpSp>
          <p:nvGrpSpPr>
            <p:cNvPr id="20" name="群組 19">
              <a:extLst>
                <a:ext uri="{FF2B5EF4-FFF2-40B4-BE49-F238E27FC236}">
                  <a16:creationId xmlns:a16="http://schemas.microsoft.com/office/drawing/2014/main" xmlns="" id="{3F2E40C8-77ED-4493-91B6-3D60AFC84055}"/>
                </a:ext>
              </a:extLst>
            </p:cNvPr>
            <p:cNvGrpSpPr/>
            <p:nvPr/>
          </p:nvGrpSpPr>
          <p:grpSpPr>
            <a:xfrm>
              <a:off x="2852799" y="1235138"/>
              <a:ext cx="744031" cy="744588"/>
              <a:chOff x="2044708" y="1244385"/>
              <a:chExt cx="744031" cy="744588"/>
            </a:xfrm>
          </p:grpSpPr>
          <p:sp>
            <p:nvSpPr>
              <p:cNvPr id="14" name="Oval 24">
                <a:extLst>
                  <a:ext uri="{FF2B5EF4-FFF2-40B4-BE49-F238E27FC236}">
                    <a16:creationId xmlns:a16="http://schemas.microsoft.com/office/drawing/2014/main" xmlns="" id="{69354450-8E04-4734-A495-824B04B3E5B9}"/>
                  </a:ext>
                </a:extLst>
              </p:cNvPr>
              <p:cNvSpPr/>
              <p:nvPr/>
            </p:nvSpPr>
            <p:spPr>
              <a:xfrm>
                <a:off x="204470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6" name="圖形 15" descr="頭顱中有齒輪">
                <a:extLst>
                  <a:ext uri="{FF2B5EF4-FFF2-40B4-BE49-F238E27FC236}">
                    <a16:creationId xmlns:a16="http://schemas.microsoft.com/office/drawing/2014/main" xmlns="" id="{6F69858A-6CEC-4086-AFD6-E20C2F957853}"/>
                  </a:ext>
                </a:extLst>
              </p:cNvPr>
              <p:cNvPicPr>
                <a:picLocks noChangeAspect="1"/>
              </p:cNvPicPr>
              <p:nvPr/>
            </p:nvPicPr>
            <p:blipFill>
              <a:blip r:embed="rId5" cstate="print">
                <a:extLst>
                  <a:ext uri="{28A0092B-C50C-407E-A947-70E740481C1C}">
                    <a14:useLocalDpi xmlns:a14="http://schemas.microsoft.com/office/drawing/2010/main" xmlns="" val="0"/>
                  </a:ext>
                  <a:ext uri="{96DAC541-7B7A-43D3-8B79-37D633B846F1}">
                    <asvg:svgBlip xmlns:asvg="http://schemas.microsoft.com/office/drawing/2016/SVG/main" xmlns="" r:embed="rId6"/>
                  </a:ext>
                </a:extLst>
              </a:blip>
              <a:stretch>
                <a:fillRect/>
              </a:stretch>
            </p:blipFill>
            <p:spPr>
              <a:xfrm>
                <a:off x="2120643" y="1313131"/>
                <a:ext cx="651596" cy="652084"/>
              </a:xfrm>
              <a:prstGeom prst="rect">
                <a:avLst/>
              </a:prstGeom>
            </p:spPr>
          </p:pic>
        </p:grpSp>
        <p:grpSp>
          <p:nvGrpSpPr>
            <p:cNvPr id="19" name="群組 18">
              <a:extLst>
                <a:ext uri="{FF2B5EF4-FFF2-40B4-BE49-F238E27FC236}">
                  <a16:creationId xmlns:a16="http://schemas.microsoft.com/office/drawing/2014/main" xmlns="" id="{788F838F-A9C1-4752-B658-3667CA93A83B}"/>
                </a:ext>
              </a:extLst>
            </p:cNvPr>
            <p:cNvGrpSpPr/>
            <p:nvPr/>
          </p:nvGrpSpPr>
          <p:grpSpPr>
            <a:xfrm>
              <a:off x="2033680" y="1233600"/>
              <a:ext cx="744031" cy="744588"/>
              <a:chOff x="2882598" y="1244385"/>
              <a:chExt cx="744031" cy="744588"/>
            </a:xfrm>
          </p:grpSpPr>
          <p:sp>
            <p:nvSpPr>
              <p:cNvPr id="13" name="Oval 23">
                <a:extLst>
                  <a:ext uri="{FF2B5EF4-FFF2-40B4-BE49-F238E27FC236}">
                    <a16:creationId xmlns:a16="http://schemas.microsoft.com/office/drawing/2014/main" xmlns="" id="{9A0AE0DE-35FB-4CD4-A447-4249B38EFB49}"/>
                  </a:ext>
                </a:extLst>
              </p:cNvPr>
              <p:cNvSpPr/>
              <p:nvPr/>
            </p:nvSpPr>
            <p:spPr>
              <a:xfrm>
                <a:off x="2882598" y="1244385"/>
                <a:ext cx="744031" cy="744588"/>
              </a:xfrm>
              <a:prstGeom prst="ellipse">
                <a:avLst/>
              </a:prstGeom>
              <a:solidFill>
                <a:srgbClr val="2782A7"/>
              </a:solidFill>
              <a:ln>
                <a:noFill/>
              </a:ln>
              <a:effectLst>
                <a:reflection blurRad="6350" stA="9000" endPos="3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lIns="74294" tIns="37146" rIns="74294" bIns="37146" rtlCol="0" anchor="ctr"/>
              <a:lstStyle/>
              <a:p>
                <a:pPr algn="ctr"/>
                <a:endParaRPr lang="tr-TR" sz="1097"/>
              </a:p>
            </p:txBody>
          </p:sp>
          <p:pic>
            <p:nvPicPr>
              <p:cNvPr id="17" name="圖形 16" descr="握手">
                <a:extLst>
                  <a:ext uri="{FF2B5EF4-FFF2-40B4-BE49-F238E27FC236}">
                    <a16:creationId xmlns:a16="http://schemas.microsoft.com/office/drawing/2014/main" xmlns="" id="{F0A89929-8E28-4ECD-9C62-B480AE5CEAF2}"/>
                  </a:ext>
                </a:extLst>
              </p:cNvPr>
              <p:cNvPicPr>
                <a:picLocks noChangeAspect="1"/>
              </p:cNvPicPr>
              <p:nvPr/>
            </p:nvPicPr>
            <p:blipFill>
              <a:blip r:embed="rId7" cstate="print">
                <a:extLst>
                  <a:ext uri="{28A0092B-C50C-407E-A947-70E740481C1C}">
                    <a14:useLocalDpi xmlns:a14="http://schemas.microsoft.com/office/drawing/2010/main" xmlns="" val="0"/>
                  </a:ext>
                  <a:ext uri="{96DAC541-7B7A-43D3-8B79-37D633B846F1}">
                    <asvg:svgBlip xmlns:asvg="http://schemas.microsoft.com/office/drawing/2016/SVG/main" xmlns="" r:embed="rId8"/>
                  </a:ext>
                </a:extLst>
              </a:blip>
              <a:stretch>
                <a:fillRect/>
              </a:stretch>
            </p:blipFill>
            <p:spPr>
              <a:xfrm>
                <a:off x="2928815" y="1322299"/>
                <a:ext cx="651596" cy="652084"/>
              </a:xfrm>
              <a:prstGeom prst="rect">
                <a:avLst/>
              </a:prstGeom>
            </p:spPr>
          </p:pic>
        </p:grpSp>
      </p:grpSp>
      <p:sp>
        <p:nvSpPr>
          <p:cNvPr id="23" name="流程圖: 抽選 22">
            <a:extLst>
              <a:ext uri="{FF2B5EF4-FFF2-40B4-BE49-F238E27FC236}">
                <a16:creationId xmlns:a16="http://schemas.microsoft.com/office/drawing/2014/main" xmlns="" id="{D6CD6087-9524-4702-905F-FAE03A7DF986}"/>
              </a:ext>
            </a:extLst>
          </p:cNvPr>
          <p:cNvSpPr/>
          <p:nvPr/>
        </p:nvSpPr>
        <p:spPr>
          <a:xfrm rot="5400000">
            <a:off x="-28593" y="28593"/>
            <a:ext cx="1218719" cy="1161533"/>
          </a:xfrm>
          <a:prstGeom prst="flowChartExtra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p>
        </p:txBody>
      </p:sp>
      <p:pic>
        <p:nvPicPr>
          <p:cNvPr id="27" name="Picture 2" descr="行政院人事行政總處">
            <a:extLst>
              <a:ext uri="{FF2B5EF4-FFF2-40B4-BE49-F238E27FC236}">
                <a16:creationId xmlns:a16="http://schemas.microsoft.com/office/drawing/2014/main" xmlns="" id="{46B7F153-DD2E-4031-9DD7-0225AC9D55E2}"/>
              </a:ext>
            </a:extLst>
          </p:cNvPr>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352657" y="137198"/>
            <a:ext cx="2450577" cy="365610"/>
          </a:xfrm>
          <a:prstGeom prst="rect">
            <a:avLst/>
          </a:prstGeom>
          <a:noFill/>
          <a:effectLst/>
          <a:extLst>
            <a:ext uri="{909E8E84-426E-40DD-AFC4-6F175D3DCCD1}">
              <a14:hiddenFill xmlns:a14="http://schemas.microsoft.com/office/drawing/2010/main" xmlns="">
                <a:solidFill>
                  <a:srgbClr val="FFFFFF"/>
                </a:solidFill>
              </a14:hiddenFill>
            </a:ext>
          </a:extLst>
        </p:spPr>
      </p:pic>
      <p:sp>
        <p:nvSpPr>
          <p:cNvPr id="2" name="矩形 1">
            <a:extLst>
              <a:ext uri="{FF2B5EF4-FFF2-40B4-BE49-F238E27FC236}">
                <a16:creationId xmlns:a16="http://schemas.microsoft.com/office/drawing/2014/main" xmlns="" id="{322D4E12-03F8-420F-92E1-F9C63B9CEF37}"/>
              </a:ext>
            </a:extLst>
          </p:cNvPr>
          <p:cNvSpPr/>
          <p:nvPr/>
        </p:nvSpPr>
        <p:spPr>
          <a:xfrm>
            <a:off x="0" y="6570483"/>
            <a:ext cx="9906001" cy="300637"/>
          </a:xfrm>
          <a:prstGeom prst="rect">
            <a:avLst/>
          </a:prstGeom>
          <a:solidFill>
            <a:srgbClr val="F3CDC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a:p>
        </p:txBody>
      </p:sp>
      <p:sp>
        <p:nvSpPr>
          <p:cNvPr id="5" name="文字方塊 4">
            <a:extLst>
              <a:ext uri="{FF2B5EF4-FFF2-40B4-BE49-F238E27FC236}">
                <a16:creationId xmlns:a16="http://schemas.microsoft.com/office/drawing/2014/main" xmlns="" id="{037F8FB5-B5FB-1EAA-C0C1-C30CE97B5DF5}"/>
              </a:ext>
            </a:extLst>
          </p:cNvPr>
          <p:cNvSpPr txBox="1"/>
          <p:nvPr/>
        </p:nvSpPr>
        <p:spPr>
          <a:xfrm>
            <a:off x="4996058" y="6321573"/>
            <a:ext cx="4949016" cy="276999"/>
          </a:xfrm>
          <a:prstGeom prst="rect">
            <a:avLst/>
          </a:prstGeom>
          <a:noFill/>
        </p:spPr>
        <p:txBody>
          <a:bodyPr wrap="square" rtlCol="0">
            <a:spAutoFit/>
          </a:bodyPr>
          <a:lstStyle/>
          <a:p>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本講義部分模板及</a:t>
            </a:r>
            <a:r>
              <a:rPr lang="en-US" altLang="zh-TW" sz="1200" dirty="0">
                <a:solidFill>
                  <a:schemeClr val="bg1">
                    <a:lumMod val="75000"/>
                  </a:schemeClr>
                </a:solidFill>
                <a:latin typeface="微軟正黑體" panose="020B0604030504040204" pitchFamily="34" charset="-120"/>
                <a:ea typeface="微軟正黑體" panose="020B0604030504040204" pitchFamily="34" charset="-120"/>
              </a:rPr>
              <a:t>icon</a:t>
            </a:r>
            <a:r>
              <a:rPr lang="zh-TW" altLang="en-US" sz="1200" dirty="0">
                <a:solidFill>
                  <a:schemeClr val="bg1">
                    <a:lumMod val="75000"/>
                  </a:schemeClr>
                </a:solidFill>
                <a:latin typeface="微軟正黑體" panose="020B0604030504040204" pitchFamily="34" charset="-120"/>
                <a:ea typeface="微軟正黑體" panose="020B0604030504040204" pitchFamily="34" charset="-120"/>
              </a:rPr>
              <a:t>來源為商業簡報網等網站，且非使用於商業用途</a:t>
            </a:r>
          </a:p>
        </p:txBody>
      </p:sp>
      <p:sp>
        <p:nvSpPr>
          <p:cNvPr id="4" name="投影片編號版面配置區 3">
            <a:extLst>
              <a:ext uri="{FF2B5EF4-FFF2-40B4-BE49-F238E27FC236}">
                <a16:creationId xmlns:a16="http://schemas.microsoft.com/office/drawing/2014/main" xmlns="" id="{82428EA5-03DE-41EB-A68A-27EA3842D1AF}"/>
              </a:ext>
            </a:extLst>
          </p:cNvPr>
          <p:cNvSpPr>
            <a:spLocks noGrp="1"/>
          </p:cNvSpPr>
          <p:nvPr>
            <p:ph type="sldNum" sz="quarter" idx="12"/>
          </p:nvPr>
        </p:nvSpPr>
        <p:spPr>
          <a:xfrm>
            <a:off x="7470566" y="6570483"/>
            <a:ext cx="2228850" cy="365125"/>
          </a:xfrm>
        </p:spPr>
        <p:txBody>
          <a:bodyPr/>
          <a:lstStyle/>
          <a:p>
            <a:fld id="{48639338-DA58-4C5A-94BB-99DE858384EA}" type="slidenum">
              <a:rPr lang="zh-TW" altLang="en-US" smtClean="0"/>
              <a:pPr/>
              <a:t>6</a:t>
            </a:fld>
            <a:endParaRPr lang="zh-TW" altLang="en-US" dirty="0"/>
          </a:p>
        </p:txBody>
      </p:sp>
    </p:spTree>
    <p:extLst>
      <p:ext uri="{BB962C8B-B14F-4D97-AF65-F5344CB8AC3E}">
        <p14:creationId xmlns:p14="http://schemas.microsoft.com/office/powerpoint/2010/main" xmlns="" val="22419974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流程圖: 人工輸入 2">
            <a:extLst>
              <a:ext uri="{FF2B5EF4-FFF2-40B4-BE49-F238E27FC236}">
                <a16:creationId xmlns:a16="http://schemas.microsoft.com/office/drawing/2014/main" xmlns="" id="{F690B5FF-A853-4460-A29B-12F7B1133518}"/>
              </a:ext>
            </a:extLst>
          </p:cNvPr>
          <p:cNvSpPr/>
          <p:nvPr/>
        </p:nvSpPr>
        <p:spPr>
          <a:xfrm rot="10800000">
            <a:off x="14723" y="-41485"/>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40" name="object 85">
            <a:extLst>
              <a:ext uri="{FF2B5EF4-FFF2-40B4-BE49-F238E27FC236}">
                <a16:creationId xmlns:a16="http://schemas.microsoft.com/office/drawing/2014/main" xmlns="" id="{A5B16F0F-F92B-4E04-8DF0-9E36EF49289C}"/>
              </a:ext>
            </a:extLst>
          </p:cNvPr>
          <p:cNvSpPr/>
          <p:nvPr/>
        </p:nvSpPr>
        <p:spPr>
          <a:xfrm>
            <a:off x="-2" y="-26743"/>
            <a:ext cx="3589867" cy="646332"/>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(1)</a:t>
            </a:r>
          </a:p>
        </p:txBody>
      </p:sp>
      <p:pic>
        <p:nvPicPr>
          <p:cNvPr id="41" name="圖片 40">
            <a:extLst>
              <a:ext uri="{FF2B5EF4-FFF2-40B4-BE49-F238E27FC236}">
                <a16:creationId xmlns:a16="http://schemas.microsoft.com/office/drawing/2014/main" xmlns="" id="{28CAC695-7214-4C6D-985B-6ABD54359D22}"/>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18" name="圓角矩形 6">
            <a:extLst>
              <a:ext uri="{FF2B5EF4-FFF2-40B4-BE49-F238E27FC236}">
                <a16:creationId xmlns:a16="http://schemas.microsoft.com/office/drawing/2014/main" xmlns="" id="{6DD17242-6852-4771-8664-E59F5BC380AB}"/>
              </a:ext>
            </a:extLst>
          </p:cNvPr>
          <p:cNvSpPr/>
          <p:nvPr/>
        </p:nvSpPr>
        <p:spPr>
          <a:xfrm>
            <a:off x="1325275" y="1118888"/>
            <a:ext cx="3370409" cy="752762"/>
          </a:xfrm>
          <a:prstGeom prst="roundRect">
            <a:avLst/>
          </a:prstGeom>
          <a:noFill/>
          <a:ln w="38100">
            <a:solidFill>
              <a:schemeClr val="accent6">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defRPr/>
            </a:pPr>
            <a:r>
              <a:rPr lang="zh-TW" altLang="en-US" sz="2400" b="1" dirty="0">
                <a:solidFill>
                  <a:schemeClr val="tx1"/>
                </a:solidFill>
                <a:latin typeface="微軟正黑體" panose="020B0604030504040204" pitchFamily="34" charset="-120"/>
                <a:ea typeface="微軟正黑體" panose="020B0604030504040204" pitchFamily="34" charset="-120"/>
              </a:rPr>
              <a:t>法源依據</a:t>
            </a:r>
          </a:p>
        </p:txBody>
      </p:sp>
      <p:sp>
        <p:nvSpPr>
          <p:cNvPr id="19" name="橢圓 18">
            <a:extLst>
              <a:ext uri="{FF2B5EF4-FFF2-40B4-BE49-F238E27FC236}">
                <a16:creationId xmlns:a16="http://schemas.microsoft.com/office/drawing/2014/main" xmlns="" id="{F24EA9C2-7498-47F4-B1FE-AB4D3F8FCE33}"/>
              </a:ext>
            </a:extLst>
          </p:cNvPr>
          <p:cNvSpPr/>
          <p:nvPr/>
        </p:nvSpPr>
        <p:spPr>
          <a:xfrm>
            <a:off x="572403" y="1152415"/>
            <a:ext cx="864586" cy="603547"/>
          </a:xfrm>
          <a:prstGeom prst="ellipse">
            <a:avLst/>
          </a:prstGeom>
          <a:noFill/>
          <a:ln w="28575" cap="flat" cmpd="sng" algn="ctr">
            <a:noFill/>
            <a:prstDash val="solid"/>
          </a:ln>
          <a:effectLst/>
        </p:spPr>
        <p:txBody>
          <a:bodyPr rtlCol="0" anchor="ctr"/>
          <a:lstStyle/>
          <a:p>
            <a:pPr algn="ctr" defTabSz="914423">
              <a:defRPr/>
            </a:pPr>
            <a:r>
              <a:rPr lang="en-US" altLang="zh-TW" sz="2800" b="1" dirty="0">
                <a:solidFill>
                  <a:srgbClr val="339966"/>
                </a:solidFill>
                <a:latin typeface="微軟正黑體" panose="020B0604030504040204" pitchFamily="34" charset="-120"/>
                <a:ea typeface="微軟正黑體" panose="020B0604030504040204" pitchFamily="34" charset="-120"/>
              </a:rPr>
              <a:t>§</a:t>
            </a:r>
            <a:r>
              <a:rPr lang="en-US" altLang="zh-TW" sz="2800" b="1" kern="0" dirty="0">
                <a:solidFill>
                  <a:srgbClr val="339966"/>
                </a:solidFill>
                <a:latin typeface="微軟正黑體" panose="020B0604030504040204" pitchFamily="34" charset="-120"/>
                <a:ea typeface="微軟正黑體" panose="020B0604030504040204" pitchFamily="34" charset="-120"/>
              </a:rPr>
              <a:t>1</a:t>
            </a:r>
            <a:endParaRPr lang="zh-TW" altLang="en-US" sz="2800" b="1" kern="0" dirty="0">
              <a:solidFill>
                <a:srgbClr val="339966"/>
              </a:solidFill>
              <a:latin typeface="微軟正黑體" panose="020B0604030504040204" pitchFamily="34" charset="-120"/>
              <a:ea typeface="微軟正黑體" panose="020B0604030504040204" pitchFamily="34" charset="-120"/>
            </a:endParaRPr>
          </a:p>
        </p:txBody>
      </p:sp>
      <p:sp>
        <p:nvSpPr>
          <p:cNvPr id="20" name="圓角矩形 8">
            <a:extLst>
              <a:ext uri="{FF2B5EF4-FFF2-40B4-BE49-F238E27FC236}">
                <a16:creationId xmlns:a16="http://schemas.microsoft.com/office/drawing/2014/main" xmlns="" id="{4F1B06FD-03AB-42AE-857A-8FC027D0D63E}"/>
              </a:ext>
            </a:extLst>
          </p:cNvPr>
          <p:cNvSpPr/>
          <p:nvPr/>
        </p:nvSpPr>
        <p:spPr>
          <a:xfrm>
            <a:off x="1325276" y="2086865"/>
            <a:ext cx="3370408" cy="720124"/>
          </a:xfrm>
          <a:prstGeom prst="roundRect">
            <a:avLst/>
          </a:prstGeom>
          <a:noFill/>
          <a:ln w="38100">
            <a:solidFill>
              <a:srgbClr val="B1E1D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主管機關定義</a:t>
            </a:r>
          </a:p>
        </p:txBody>
      </p:sp>
      <p:sp>
        <p:nvSpPr>
          <p:cNvPr id="21" name="橢圓 20">
            <a:extLst>
              <a:ext uri="{FF2B5EF4-FFF2-40B4-BE49-F238E27FC236}">
                <a16:creationId xmlns:a16="http://schemas.microsoft.com/office/drawing/2014/main" xmlns="" id="{2D13F081-F029-4375-B965-5BFA9117A3B9}"/>
              </a:ext>
            </a:extLst>
          </p:cNvPr>
          <p:cNvSpPr/>
          <p:nvPr/>
        </p:nvSpPr>
        <p:spPr>
          <a:xfrm>
            <a:off x="563023" y="2145514"/>
            <a:ext cx="864586" cy="580631"/>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0070C0"/>
                </a:solidFill>
                <a:latin typeface="微軟正黑體" panose="020B0604030504040204" pitchFamily="34" charset="-120"/>
                <a:ea typeface="微軟正黑體" panose="020B0604030504040204" pitchFamily="34" charset="-120"/>
              </a:rPr>
              <a:t>§2</a:t>
            </a:r>
            <a:endParaRPr lang="zh-TW" altLang="en-US" sz="2800" b="1" dirty="0">
              <a:solidFill>
                <a:srgbClr val="0070C0"/>
              </a:solidFill>
              <a:latin typeface="微軟正黑體" panose="020B0604030504040204" pitchFamily="34" charset="-120"/>
              <a:ea typeface="微軟正黑體" panose="020B0604030504040204" pitchFamily="34" charset="-120"/>
            </a:endParaRPr>
          </a:p>
        </p:txBody>
      </p:sp>
      <p:sp>
        <p:nvSpPr>
          <p:cNvPr id="22" name="圓角矩形 13">
            <a:extLst>
              <a:ext uri="{FF2B5EF4-FFF2-40B4-BE49-F238E27FC236}">
                <a16:creationId xmlns:a16="http://schemas.microsoft.com/office/drawing/2014/main" xmlns="" id="{F2D8C39E-7B47-4528-B6FD-17B3172329E8}"/>
              </a:ext>
            </a:extLst>
          </p:cNvPr>
          <p:cNvSpPr/>
          <p:nvPr/>
        </p:nvSpPr>
        <p:spPr>
          <a:xfrm>
            <a:off x="1325275" y="3019486"/>
            <a:ext cx="3370408" cy="812144"/>
          </a:xfrm>
          <a:prstGeom prst="roundRect">
            <a:avLst/>
          </a:prstGeom>
          <a:noFill/>
          <a:ln w="38100">
            <a:solidFill>
              <a:srgbClr val="B1E1D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彈性訂定辦公時間</a:t>
            </a:r>
          </a:p>
        </p:txBody>
      </p:sp>
      <p:sp>
        <p:nvSpPr>
          <p:cNvPr id="24" name="橢圓 23">
            <a:extLst>
              <a:ext uri="{FF2B5EF4-FFF2-40B4-BE49-F238E27FC236}">
                <a16:creationId xmlns:a16="http://schemas.microsoft.com/office/drawing/2014/main" xmlns="" id="{F052A5BF-1F36-40FE-AFAD-33A42FDCE6BA}"/>
              </a:ext>
            </a:extLst>
          </p:cNvPr>
          <p:cNvSpPr/>
          <p:nvPr/>
        </p:nvSpPr>
        <p:spPr>
          <a:xfrm>
            <a:off x="559911" y="3115696"/>
            <a:ext cx="870811" cy="611862"/>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0070C0"/>
                </a:solidFill>
                <a:latin typeface="微軟正黑體" panose="020B0604030504040204" pitchFamily="34" charset="-120"/>
                <a:ea typeface="微軟正黑體" panose="020B0604030504040204" pitchFamily="34" charset="-120"/>
              </a:rPr>
              <a:t>§3</a:t>
            </a:r>
            <a:endParaRPr lang="zh-TW" altLang="en-US" sz="2800" b="1" dirty="0">
              <a:solidFill>
                <a:srgbClr val="0070C0"/>
              </a:solidFill>
              <a:latin typeface="微軟正黑體" panose="020B0604030504040204" pitchFamily="34" charset="-120"/>
              <a:ea typeface="微軟正黑體" panose="020B0604030504040204" pitchFamily="34" charset="-120"/>
            </a:endParaRPr>
          </a:p>
        </p:txBody>
      </p:sp>
      <p:sp>
        <p:nvSpPr>
          <p:cNvPr id="25" name="圓角矩形 6">
            <a:extLst>
              <a:ext uri="{FF2B5EF4-FFF2-40B4-BE49-F238E27FC236}">
                <a16:creationId xmlns:a16="http://schemas.microsoft.com/office/drawing/2014/main" xmlns="" id="{0AB1D642-128D-413E-BB4C-0F4BD89E4F97}"/>
              </a:ext>
            </a:extLst>
          </p:cNvPr>
          <p:cNvSpPr/>
          <p:nvPr/>
        </p:nvSpPr>
        <p:spPr>
          <a:xfrm>
            <a:off x="1325275" y="4041689"/>
            <a:ext cx="3370409" cy="795305"/>
          </a:xfrm>
          <a:prstGeom prst="roundRect">
            <a:avLst/>
          </a:prstGeom>
          <a:solidFill>
            <a:schemeClr val="bg1">
              <a:alpha val="40000"/>
            </a:schemeClr>
          </a:solidFill>
          <a:ln w="38100">
            <a:solidFill>
              <a:srgbClr val="EFBFB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辦公時數例外情形</a:t>
            </a:r>
          </a:p>
        </p:txBody>
      </p:sp>
      <p:sp>
        <p:nvSpPr>
          <p:cNvPr id="26" name="橢圓 25">
            <a:extLst>
              <a:ext uri="{FF2B5EF4-FFF2-40B4-BE49-F238E27FC236}">
                <a16:creationId xmlns:a16="http://schemas.microsoft.com/office/drawing/2014/main" xmlns="" id="{1BF46C9E-B268-4D60-8CD1-3A1B0C87C42A}"/>
              </a:ext>
            </a:extLst>
          </p:cNvPr>
          <p:cNvSpPr/>
          <p:nvPr/>
        </p:nvSpPr>
        <p:spPr>
          <a:xfrm>
            <a:off x="526331" y="4141460"/>
            <a:ext cx="910658" cy="595759"/>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FF6699"/>
                </a:solidFill>
                <a:latin typeface="微軟正黑體" panose="020B0604030504040204" pitchFamily="34" charset="-120"/>
                <a:ea typeface="微軟正黑體" panose="020B0604030504040204" pitchFamily="34" charset="-120"/>
              </a:rPr>
              <a:t>§4</a:t>
            </a:r>
            <a:endParaRPr lang="zh-TW" altLang="en-US" sz="2800" b="1" dirty="0">
              <a:solidFill>
                <a:srgbClr val="FF6699"/>
              </a:solidFill>
              <a:latin typeface="微軟正黑體" panose="020B0604030504040204" pitchFamily="34" charset="-120"/>
              <a:ea typeface="微軟正黑體" panose="020B0604030504040204" pitchFamily="34" charset="-120"/>
            </a:endParaRPr>
          </a:p>
        </p:txBody>
      </p:sp>
      <p:sp>
        <p:nvSpPr>
          <p:cNvPr id="27" name="圓角矩形 8">
            <a:extLst>
              <a:ext uri="{FF2B5EF4-FFF2-40B4-BE49-F238E27FC236}">
                <a16:creationId xmlns:a16="http://schemas.microsoft.com/office/drawing/2014/main" xmlns="" id="{661E11BA-A789-4116-A44A-156D08E0D32F}"/>
              </a:ext>
            </a:extLst>
          </p:cNvPr>
          <p:cNvSpPr/>
          <p:nvPr/>
        </p:nvSpPr>
        <p:spPr>
          <a:xfrm>
            <a:off x="1325275" y="5052966"/>
            <a:ext cx="3370409" cy="795305"/>
          </a:xfrm>
          <a:prstGeom prst="roundRect">
            <a:avLst/>
          </a:prstGeom>
          <a:solidFill>
            <a:schemeClr val="bg1">
              <a:alpha val="40000"/>
            </a:schemeClr>
          </a:solidFill>
          <a:ln w="38100">
            <a:solidFill>
              <a:srgbClr val="EFBFB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輪班輪休人員服勤時數</a:t>
            </a:r>
          </a:p>
          <a:p>
            <a:pPr algn="ctr" defTabSz="914423"/>
            <a:r>
              <a:rPr lang="en-US" altLang="zh-TW" sz="2400" b="1" dirty="0">
                <a:solidFill>
                  <a:schemeClr val="tx1"/>
                </a:solidFill>
                <a:latin typeface="微軟正黑體" panose="020B0604030504040204" pitchFamily="34" charset="-120"/>
                <a:ea typeface="微軟正黑體" panose="020B0604030504040204" pitchFamily="34" charset="-120"/>
              </a:rPr>
              <a:t>【</a:t>
            </a:r>
            <a:r>
              <a:rPr lang="zh-TW" altLang="en-US" sz="2400" b="1" dirty="0">
                <a:solidFill>
                  <a:schemeClr val="tx1"/>
                </a:solidFill>
                <a:latin typeface="微軟正黑體" panose="020B0604030504040204" pitchFamily="34" charset="-120"/>
                <a:ea typeface="微軟正黑體" panose="020B0604030504040204" pitchFamily="34" charset="-120"/>
              </a:rPr>
              <a:t>釋字</a:t>
            </a:r>
            <a:r>
              <a:rPr lang="en-US" altLang="zh-TW" sz="2400" b="1" dirty="0">
                <a:solidFill>
                  <a:schemeClr val="tx1"/>
                </a:solidFill>
                <a:latin typeface="微軟正黑體" panose="020B0604030504040204" pitchFamily="34" charset="-120"/>
                <a:ea typeface="微軟正黑體" panose="020B0604030504040204" pitchFamily="34" charset="-120"/>
              </a:rPr>
              <a:t>785</a:t>
            </a:r>
            <a:r>
              <a:rPr lang="zh-TW" altLang="en-US" sz="2400" b="1" dirty="0">
                <a:solidFill>
                  <a:schemeClr val="tx1"/>
                </a:solidFill>
                <a:latin typeface="微軟正黑體" panose="020B0604030504040204" pitchFamily="34" charset="-120"/>
                <a:ea typeface="微軟正黑體" panose="020B0604030504040204" pitchFamily="34" charset="-120"/>
              </a:rPr>
              <a:t>重點規範</a:t>
            </a:r>
            <a:r>
              <a:rPr lang="en-US" altLang="zh-TW" sz="2400" b="1" dirty="0">
                <a:solidFill>
                  <a:schemeClr val="tx1"/>
                </a:solidFill>
                <a:latin typeface="微軟正黑體" panose="020B0604030504040204" pitchFamily="34" charset="-120"/>
                <a:ea typeface="微軟正黑體" panose="020B0604030504040204" pitchFamily="34" charset="-120"/>
              </a:rPr>
              <a:t>】</a:t>
            </a:r>
          </a:p>
        </p:txBody>
      </p:sp>
      <p:sp>
        <p:nvSpPr>
          <p:cNvPr id="28" name="橢圓 27">
            <a:extLst>
              <a:ext uri="{FF2B5EF4-FFF2-40B4-BE49-F238E27FC236}">
                <a16:creationId xmlns:a16="http://schemas.microsoft.com/office/drawing/2014/main" xmlns="" id="{54029A7A-1D48-420A-A5C0-2E56D6860562}"/>
              </a:ext>
            </a:extLst>
          </p:cNvPr>
          <p:cNvSpPr/>
          <p:nvPr/>
        </p:nvSpPr>
        <p:spPr>
          <a:xfrm>
            <a:off x="539986" y="5147428"/>
            <a:ext cx="910658" cy="595759"/>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FF6699"/>
                </a:solidFill>
                <a:latin typeface="微軟正黑體" panose="020B0604030504040204" pitchFamily="34" charset="-120"/>
                <a:ea typeface="微軟正黑體" panose="020B0604030504040204" pitchFamily="34" charset="-120"/>
              </a:rPr>
              <a:t>§5</a:t>
            </a:r>
            <a:endParaRPr lang="zh-TW" altLang="en-US" sz="2800" b="1" dirty="0">
              <a:solidFill>
                <a:srgbClr val="FF6699"/>
              </a:solidFill>
              <a:latin typeface="微軟正黑體" panose="020B0604030504040204" pitchFamily="34" charset="-120"/>
              <a:ea typeface="微軟正黑體" panose="020B0604030504040204" pitchFamily="34" charset="-120"/>
            </a:endParaRPr>
          </a:p>
        </p:txBody>
      </p:sp>
      <p:sp>
        <p:nvSpPr>
          <p:cNvPr id="30" name="圓角矩形 6">
            <a:extLst>
              <a:ext uri="{FF2B5EF4-FFF2-40B4-BE49-F238E27FC236}">
                <a16:creationId xmlns:a16="http://schemas.microsoft.com/office/drawing/2014/main" xmlns="" id="{7599D140-6CAA-477A-AB32-CC49B3603B95}"/>
              </a:ext>
            </a:extLst>
          </p:cNvPr>
          <p:cNvSpPr/>
          <p:nvPr/>
        </p:nvSpPr>
        <p:spPr>
          <a:xfrm>
            <a:off x="5985862" y="1119700"/>
            <a:ext cx="3234978" cy="752763"/>
          </a:xfrm>
          <a:prstGeom prst="roundRect">
            <a:avLst/>
          </a:prstGeom>
          <a:noFill/>
          <a:ln w="38100">
            <a:solidFill>
              <a:srgbClr val="B1E1D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跨越</a:t>
            </a:r>
            <a:r>
              <a:rPr lang="en-US" altLang="zh-TW" sz="2400" b="1" dirty="0">
                <a:solidFill>
                  <a:schemeClr val="tx1"/>
                </a:solidFill>
                <a:latin typeface="微軟正黑體" panose="020B0604030504040204" pitchFamily="34" charset="-120"/>
                <a:ea typeface="微軟正黑體" panose="020B0604030504040204" pitchFamily="34" charset="-120"/>
              </a:rPr>
              <a:t>2</a:t>
            </a:r>
            <a:r>
              <a:rPr lang="zh-TW" altLang="en-US" sz="2400" b="1" dirty="0">
                <a:solidFill>
                  <a:schemeClr val="tx1"/>
                </a:solidFill>
                <a:latin typeface="微軟正黑體" panose="020B0604030504040204" pitchFamily="34" charset="-120"/>
                <a:ea typeface="微軟正黑體" panose="020B0604030504040204" pitchFamily="34" charset="-120"/>
              </a:rPr>
              <a:t>日</a:t>
            </a:r>
            <a:endParaRPr lang="en-US" altLang="zh-TW" sz="2400" b="1" dirty="0">
              <a:solidFill>
                <a:schemeClr val="tx1"/>
              </a:solidFill>
              <a:latin typeface="微軟正黑體" panose="020B0604030504040204" pitchFamily="34" charset="-120"/>
              <a:ea typeface="微軟正黑體" panose="020B0604030504040204" pitchFamily="34" charset="-120"/>
            </a:endParaRPr>
          </a:p>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辦公時數之計算方式</a:t>
            </a:r>
          </a:p>
        </p:txBody>
      </p:sp>
      <p:sp>
        <p:nvSpPr>
          <p:cNvPr id="32" name="橢圓 31">
            <a:extLst>
              <a:ext uri="{FF2B5EF4-FFF2-40B4-BE49-F238E27FC236}">
                <a16:creationId xmlns:a16="http://schemas.microsoft.com/office/drawing/2014/main" xmlns="" id="{2006B9AD-EA7D-4907-A154-03689584360E}"/>
              </a:ext>
            </a:extLst>
          </p:cNvPr>
          <p:cNvSpPr/>
          <p:nvPr/>
        </p:nvSpPr>
        <p:spPr>
          <a:xfrm>
            <a:off x="5193847" y="1150739"/>
            <a:ext cx="957874" cy="603547"/>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0070C0"/>
                </a:solidFill>
                <a:latin typeface="微軟正黑體" panose="020B0604030504040204" pitchFamily="34" charset="-120"/>
                <a:ea typeface="微軟正黑體" panose="020B0604030504040204" pitchFamily="34" charset="-120"/>
              </a:rPr>
              <a:t>§6</a:t>
            </a:r>
            <a:endParaRPr lang="zh-TW" altLang="en-US" sz="2800" b="1" dirty="0">
              <a:solidFill>
                <a:srgbClr val="0070C0"/>
              </a:solidFill>
              <a:latin typeface="微軟正黑體" panose="020B0604030504040204" pitchFamily="34" charset="-120"/>
              <a:ea typeface="微軟正黑體" panose="020B0604030504040204" pitchFamily="34" charset="-120"/>
            </a:endParaRPr>
          </a:p>
        </p:txBody>
      </p:sp>
      <p:sp>
        <p:nvSpPr>
          <p:cNvPr id="33" name="圓角矩形 8">
            <a:extLst>
              <a:ext uri="{FF2B5EF4-FFF2-40B4-BE49-F238E27FC236}">
                <a16:creationId xmlns:a16="http://schemas.microsoft.com/office/drawing/2014/main" xmlns="" id="{EDB85525-4D28-4CB8-8DDC-D365C4A66C99}"/>
              </a:ext>
            </a:extLst>
          </p:cNvPr>
          <p:cNvSpPr/>
          <p:nvPr/>
        </p:nvSpPr>
        <p:spPr>
          <a:xfrm>
            <a:off x="5984951" y="2080282"/>
            <a:ext cx="3241647" cy="720123"/>
          </a:xfrm>
          <a:prstGeom prst="roundRect">
            <a:avLst/>
          </a:prstGeom>
          <a:noFill/>
          <a:ln w="38100">
            <a:solidFill>
              <a:srgbClr val="B1E1DF"/>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優先排定補休機制</a:t>
            </a:r>
          </a:p>
        </p:txBody>
      </p:sp>
      <p:sp>
        <p:nvSpPr>
          <p:cNvPr id="34" name="橢圓 33">
            <a:extLst>
              <a:ext uri="{FF2B5EF4-FFF2-40B4-BE49-F238E27FC236}">
                <a16:creationId xmlns:a16="http://schemas.microsoft.com/office/drawing/2014/main" xmlns="" id="{39D18272-884C-4098-A5B3-159F69437662}"/>
              </a:ext>
            </a:extLst>
          </p:cNvPr>
          <p:cNvSpPr/>
          <p:nvPr/>
        </p:nvSpPr>
        <p:spPr>
          <a:xfrm>
            <a:off x="5169528" y="2145514"/>
            <a:ext cx="957874" cy="580631"/>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0070C0"/>
                </a:solidFill>
                <a:latin typeface="微軟正黑體" panose="020B0604030504040204" pitchFamily="34" charset="-120"/>
                <a:ea typeface="微軟正黑體" panose="020B0604030504040204" pitchFamily="34" charset="-120"/>
              </a:rPr>
              <a:t>§7</a:t>
            </a:r>
            <a:endParaRPr lang="zh-TW" altLang="en-US" sz="2800" b="1" dirty="0">
              <a:solidFill>
                <a:srgbClr val="0070C0"/>
              </a:solidFill>
              <a:latin typeface="微軟正黑體" panose="020B0604030504040204" pitchFamily="34" charset="-120"/>
              <a:ea typeface="微軟正黑體" panose="020B0604030504040204" pitchFamily="34" charset="-120"/>
            </a:endParaRPr>
          </a:p>
        </p:txBody>
      </p:sp>
      <p:sp>
        <p:nvSpPr>
          <p:cNvPr id="35" name="圓角矩形 13">
            <a:extLst>
              <a:ext uri="{FF2B5EF4-FFF2-40B4-BE49-F238E27FC236}">
                <a16:creationId xmlns:a16="http://schemas.microsoft.com/office/drawing/2014/main" xmlns="" id="{C0573611-E8BF-45CA-9951-295A208C6446}"/>
              </a:ext>
            </a:extLst>
          </p:cNvPr>
          <p:cNvSpPr/>
          <p:nvPr/>
        </p:nvSpPr>
        <p:spPr>
          <a:xfrm>
            <a:off x="5976481" y="3019486"/>
            <a:ext cx="3248483" cy="812145"/>
          </a:xfrm>
          <a:prstGeom prst="roundRect">
            <a:avLst/>
          </a:prstGeom>
          <a:solidFill>
            <a:schemeClr val="bg1">
              <a:alpha val="40000"/>
            </a:schemeClr>
          </a:solidFill>
          <a:ln w="38100">
            <a:solidFill>
              <a:srgbClr val="EFBFB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軍事機關、軍職人員、</a:t>
            </a:r>
            <a:endParaRPr lang="en-US" altLang="zh-TW" sz="2400" b="1" dirty="0">
              <a:solidFill>
                <a:schemeClr val="tx1"/>
              </a:solidFill>
              <a:latin typeface="微軟正黑體" panose="020B0604030504040204" pitchFamily="34" charset="-120"/>
              <a:ea typeface="微軟正黑體" panose="020B0604030504040204" pitchFamily="34" charset="-120"/>
            </a:endParaRPr>
          </a:p>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駐外人員之服勤規定</a:t>
            </a:r>
          </a:p>
        </p:txBody>
      </p:sp>
      <p:sp>
        <p:nvSpPr>
          <p:cNvPr id="36" name="橢圓 35">
            <a:extLst>
              <a:ext uri="{FF2B5EF4-FFF2-40B4-BE49-F238E27FC236}">
                <a16:creationId xmlns:a16="http://schemas.microsoft.com/office/drawing/2014/main" xmlns="" id="{69ED3C57-90AE-4FD2-B149-BFBCAD05A3D1}"/>
              </a:ext>
            </a:extLst>
          </p:cNvPr>
          <p:cNvSpPr/>
          <p:nvPr/>
        </p:nvSpPr>
        <p:spPr>
          <a:xfrm>
            <a:off x="5169528" y="3114976"/>
            <a:ext cx="957874" cy="611862"/>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FF6699"/>
                </a:solidFill>
                <a:latin typeface="微軟正黑體" panose="020B0604030504040204" pitchFamily="34" charset="-120"/>
                <a:ea typeface="微軟正黑體" panose="020B0604030504040204" pitchFamily="34" charset="-120"/>
              </a:rPr>
              <a:t>§8</a:t>
            </a:r>
            <a:endParaRPr lang="zh-TW" altLang="en-US" sz="2800" b="1" dirty="0">
              <a:solidFill>
                <a:srgbClr val="FF6699"/>
              </a:solidFill>
              <a:latin typeface="微軟正黑體" panose="020B0604030504040204" pitchFamily="34" charset="-120"/>
              <a:ea typeface="微軟正黑體" panose="020B0604030504040204" pitchFamily="34" charset="-120"/>
            </a:endParaRPr>
          </a:p>
        </p:txBody>
      </p:sp>
      <p:sp>
        <p:nvSpPr>
          <p:cNvPr id="37" name="圓角矩形 6">
            <a:extLst>
              <a:ext uri="{FF2B5EF4-FFF2-40B4-BE49-F238E27FC236}">
                <a16:creationId xmlns:a16="http://schemas.microsoft.com/office/drawing/2014/main" xmlns="" id="{163AF478-5996-43DE-AC08-F64BAF2C81A2}"/>
              </a:ext>
            </a:extLst>
          </p:cNvPr>
          <p:cNvSpPr/>
          <p:nvPr/>
        </p:nvSpPr>
        <p:spPr>
          <a:xfrm>
            <a:off x="5984950" y="4037534"/>
            <a:ext cx="3248484" cy="795305"/>
          </a:xfrm>
          <a:prstGeom prst="roundRect">
            <a:avLst/>
          </a:prstGeom>
          <a:solidFill>
            <a:schemeClr val="bg1">
              <a:alpha val="40000"/>
            </a:schemeClr>
          </a:solidFill>
          <a:ln w="38100">
            <a:solidFill>
              <a:srgbClr val="EFBFB7"/>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主管機關監督機制</a:t>
            </a:r>
          </a:p>
        </p:txBody>
      </p:sp>
      <p:sp>
        <p:nvSpPr>
          <p:cNvPr id="38" name="橢圓 37">
            <a:extLst>
              <a:ext uri="{FF2B5EF4-FFF2-40B4-BE49-F238E27FC236}">
                <a16:creationId xmlns:a16="http://schemas.microsoft.com/office/drawing/2014/main" xmlns="" id="{8B2CD46C-D26C-423B-B3BF-73E2C572788C}"/>
              </a:ext>
            </a:extLst>
          </p:cNvPr>
          <p:cNvSpPr/>
          <p:nvPr/>
        </p:nvSpPr>
        <p:spPr>
          <a:xfrm>
            <a:off x="5169963" y="4132174"/>
            <a:ext cx="981759" cy="595759"/>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FF6699"/>
                </a:solidFill>
                <a:latin typeface="微軟正黑體" panose="020B0604030504040204" pitchFamily="34" charset="-120"/>
                <a:ea typeface="微軟正黑體" panose="020B0604030504040204" pitchFamily="34" charset="-120"/>
              </a:rPr>
              <a:t>§9</a:t>
            </a:r>
            <a:endParaRPr lang="zh-TW" altLang="en-US" sz="2800" b="1" dirty="0">
              <a:solidFill>
                <a:srgbClr val="FF6699"/>
              </a:solidFill>
              <a:latin typeface="微軟正黑體" panose="020B0604030504040204" pitchFamily="34" charset="-120"/>
              <a:ea typeface="微軟正黑體" panose="020B0604030504040204" pitchFamily="34" charset="-120"/>
            </a:endParaRPr>
          </a:p>
        </p:txBody>
      </p:sp>
      <p:sp>
        <p:nvSpPr>
          <p:cNvPr id="39" name="圓角矩形 8">
            <a:extLst>
              <a:ext uri="{FF2B5EF4-FFF2-40B4-BE49-F238E27FC236}">
                <a16:creationId xmlns:a16="http://schemas.microsoft.com/office/drawing/2014/main" xmlns="" id="{2FB50035-8618-41D1-A9F3-03093B78FD30}"/>
              </a:ext>
            </a:extLst>
          </p:cNvPr>
          <p:cNvSpPr/>
          <p:nvPr/>
        </p:nvSpPr>
        <p:spPr>
          <a:xfrm>
            <a:off x="5984951" y="5048207"/>
            <a:ext cx="3248483" cy="795305"/>
          </a:xfrm>
          <a:prstGeom prst="roundRect">
            <a:avLst/>
          </a:prstGeom>
          <a:noFill/>
          <a:ln w="38100">
            <a:solidFill>
              <a:schemeClr val="accent6">
                <a:lumMod val="40000"/>
                <a:lumOff val="6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423"/>
            <a:r>
              <a:rPr lang="zh-TW" altLang="en-US" sz="2400" b="1" dirty="0">
                <a:solidFill>
                  <a:schemeClr val="tx1"/>
                </a:solidFill>
                <a:latin typeface="微軟正黑體" panose="020B0604030504040204" pitchFamily="34" charset="-120"/>
                <a:ea typeface="微軟正黑體" panose="020B0604030504040204" pitchFamily="34" charset="-120"/>
              </a:rPr>
              <a:t>施行日期</a:t>
            </a:r>
          </a:p>
        </p:txBody>
      </p:sp>
      <p:sp>
        <p:nvSpPr>
          <p:cNvPr id="43" name="橢圓 42">
            <a:extLst>
              <a:ext uri="{FF2B5EF4-FFF2-40B4-BE49-F238E27FC236}">
                <a16:creationId xmlns:a16="http://schemas.microsoft.com/office/drawing/2014/main" xmlns="" id="{7C8B154E-EEE5-424D-9D2C-D055687D7E88}"/>
              </a:ext>
            </a:extLst>
          </p:cNvPr>
          <p:cNvSpPr/>
          <p:nvPr/>
        </p:nvSpPr>
        <p:spPr>
          <a:xfrm>
            <a:off x="4974976" y="5154526"/>
            <a:ext cx="1152426" cy="580631"/>
          </a:xfrm>
          <a:prstGeom prst="ellipse">
            <a:avLst/>
          </a:prstGeom>
          <a:noFill/>
          <a:ln w="28575" cap="flat" cmpd="sng" algn="ctr">
            <a:noFill/>
            <a:prstDash val="solid"/>
          </a:ln>
          <a:effectLst/>
        </p:spPr>
        <p:txBody>
          <a:bodyPr rtlCol="0" anchor="ctr"/>
          <a:lstStyle/>
          <a:p>
            <a:pPr algn="ctr" defTabSz="914423"/>
            <a:r>
              <a:rPr lang="en-US" altLang="zh-TW" sz="2800" b="1" dirty="0">
                <a:solidFill>
                  <a:srgbClr val="339966"/>
                </a:solidFill>
                <a:latin typeface="微軟正黑體" panose="020B0604030504040204" pitchFamily="34" charset="-120"/>
                <a:ea typeface="微軟正黑體" panose="020B0604030504040204" pitchFamily="34" charset="-120"/>
              </a:rPr>
              <a:t>§10</a:t>
            </a:r>
            <a:endParaRPr lang="zh-TW" altLang="en-US" sz="2800" b="1" dirty="0">
              <a:solidFill>
                <a:srgbClr val="339966"/>
              </a:solidFill>
              <a:latin typeface="微軟正黑體" panose="020B0604030504040204" pitchFamily="34" charset="-120"/>
              <a:ea typeface="微軟正黑體" panose="020B0604030504040204" pitchFamily="34" charset="-120"/>
            </a:endParaRPr>
          </a:p>
        </p:txBody>
      </p:sp>
      <p:sp>
        <p:nvSpPr>
          <p:cNvPr id="45" name="流程圖: 人工輸入 2">
            <a:extLst>
              <a:ext uri="{FF2B5EF4-FFF2-40B4-BE49-F238E27FC236}">
                <a16:creationId xmlns:a16="http://schemas.microsoft.com/office/drawing/2014/main" xmlns="" id="{0D26B2AF-AB6F-4D0B-98D4-B3710A2FE84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31" name="矩形 30">
            <a:extLst>
              <a:ext uri="{FF2B5EF4-FFF2-40B4-BE49-F238E27FC236}">
                <a16:creationId xmlns:a16="http://schemas.microsoft.com/office/drawing/2014/main" xmlns="" id="{EEA6DF89-EA3C-4577-AD7A-E043BAFBB286}"/>
              </a:ext>
            </a:extLst>
          </p:cNvPr>
          <p:cNvSpPr/>
          <p:nvPr/>
        </p:nvSpPr>
        <p:spPr>
          <a:xfrm>
            <a:off x="3568229" y="45219"/>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服勤辦法工時框架性規定</a:t>
            </a:r>
            <a:endParaRPr lang="zh-TW" altLang="en-US" sz="2800" b="1" u="wavyHeavy" dirty="0">
              <a:latin typeface="微軟正黑體" panose="020B0604030504040204" pitchFamily="34" charset="-120"/>
              <a:ea typeface="微軟正黑體" panose="020B0604030504040204" pitchFamily="34" charset="-120"/>
            </a:endParaRPr>
          </a:p>
        </p:txBody>
      </p:sp>
      <p:sp>
        <p:nvSpPr>
          <p:cNvPr id="2" name="投影片編號版面配置區 1">
            <a:extLst>
              <a:ext uri="{FF2B5EF4-FFF2-40B4-BE49-F238E27FC236}">
                <a16:creationId xmlns:a16="http://schemas.microsoft.com/office/drawing/2014/main" xmlns="" id="{085B4D78-D77A-4206-835D-5E1586492797}"/>
              </a:ext>
            </a:extLst>
          </p:cNvPr>
          <p:cNvSpPr>
            <a:spLocks noGrp="1"/>
          </p:cNvSpPr>
          <p:nvPr>
            <p:ph type="sldNum" sz="quarter" idx="12"/>
          </p:nvPr>
        </p:nvSpPr>
        <p:spPr/>
        <p:txBody>
          <a:bodyPr/>
          <a:lstStyle/>
          <a:p>
            <a:fld id="{48639338-DA58-4C5A-94BB-99DE858384EA}" type="slidenum">
              <a:rPr lang="zh-TW" altLang="en-US" smtClean="0"/>
              <a:pPr/>
              <a:t>7</a:t>
            </a:fld>
            <a:endParaRPr lang="zh-TW" altLang="en-US"/>
          </a:p>
        </p:txBody>
      </p:sp>
    </p:spTree>
    <p:extLst>
      <p:ext uri="{BB962C8B-B14F-4D97-AF65-F5344CB8AC3E}">
        <p14:creationId xmlns:p14="http://schemas.microsoft.com/office/powerpoint/2010/main" xmlns="" val="3405507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流程圖: 延遲 32">
            <a:extLst>
              <a:ext uri="{FF2B5EF4-FFF2-40B4-BE49-F238E27FC236}">
                <a16:creationId xmlns:a16="http://schemas.microsoft.com/office/drawing/2014/main" xmlns="" id="{2A96C1C4-697B-46F9-897F-D804579D92A1}"/>
              </a:ext>
            </a:extLst>
          </p:cNvPr>
          <p:cNvSpPr/>
          <p:nvPr/>
        </p:nvSpPr>
        <p:spPr>
          <a:xfrm>
            <a:off x="6879910" y="1170287"/>
            <a:ext cx="2934767" cy="5054694"/>
          </a:xfrm>
          <a:prstGeom prst="flowChartDelay">
            <a:avLst/>
          </a:prstGeom>
          <a:noFill/>
          <a:ln w="31750">
            <a:solidFill>
              <a:srgbClr val="8BB6C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1" name="矩形 30">
            <a:extLst>
              <a:ext uri="{FF2B5EF4-FFF2-40B4-BE49-F238E27FC236}">
                <a16:creationId xmlns:a16="http://schemas.microsoft.com/office/drawing/2014/main" xmlns="" id="{4493B4EA-20C6-4B46-A9D0-D155AF354979}"/>
              </a:ext>
            </a:extLst>
          </p:cNvPr>
          <p:cNvSpPr/>
          <p:nvPr/>
        </p:nvSpPr>
        <p:spPr>
          <a:xfrm>
            <a:off x="6996113" y="1838907"/>
            <a:ext cx="2482011" cy="4227055"/>
          </a:xfrm>
          <a:prstGeom prst="rect">
            <a:avLst/>
          </a:prstGeom>
        </p:spPr>
        <p:txBody>
          <a:bodyPr wrap="square">
            <a:spAutoFit/>
          </a:bodyPr>
          <a:lstStyle/>
          <a:p>
            <a:pPr marL="285750" indent="-285750">
              <a:lnSpc>
                <a:spcPts val="2500"/>
              </a:lnSpc>
              <a:buFont typeface="Wingdings" panose="05000000000000000000" pitchFamily="2" charset="2"/>
              <a:buChar char="ü"/>
            </a:pPr>
            <a:r>
              <a:rPr lang="zh-TW" altLang="en-US" b="1" u="sng" dirty="0">
                <a:solidFill>
                  <a:srgbClr val="467D93"/>
                </a:solidFill>
                <a:latin typeface="微軟正黑體" panose="020B0604030504040204" pitchFamily="34" charset="-120"/>
                <a:ea typeface="微軟正黑體" panose="020B0604030504040204" pitchFamily="34" charset="-120"/>
              </a:rPr>
              <a:t>服勤辦法</a:t>
            </a:r>
            <a:r>
              <a:rPr lang="en-US" altLang="zh-TW" b="1" u="sng" dirty="0">
                <a:solidFill>
                  <a:srgbClr val="467D93"/>
                </a:solidFill>
                <a:latin typeface="微軟正黑體" panose="020B0604030504040204" pitchFamily="34" charset="-120"/>
                <a:ea typeface="微軟正黑體" panose="020B0604030504040204" pitchFamily="34" charset="-120"/>
              </a:rPr>
              <a:t>§4 ③</a:t>
            </a:r>
          </a:p>
          <a:p>
            <a:pPr marL="271463">
              <a:lnSpc>
                <a:spcPts val="2500"/>
              </a:lnSpc>
            </a:pPr>
            <a:r>
              <a:rPr lang="zh-TW" altLang="en-US" sz="1600" dirty="0">
                <a:latin typeface="微軟正黑體" panose="020B0604030504040204" pitchFamily="34" charset="-120"/>
                <a:ea typeface="微軟正黑體" panose="020B0604030504040204" pitchFamily="34" charset="-120"/>
              </a:rPr>
              <a:t>公務員例外情形延長</a:t>
            </a:r>
            <a:endParaRPr lang="en-US" altLang="zh-TW" sz="1600" dirty="0">
              <a:latin typeface="微軟正黑體" panose="020B0604030504040204" pitchFamily="34" charset="-120"/>
              <a:ea typeface="微軟正黑體" panose="020B0604030504040204" pitchFamily="34" charset="-120"/>
            </a:endParaRPr>
          </a:p>
          <a:p>
            <a:pPr marL="271463">
              <a:lnSpc>
                <a:spcPts val="2500"/>
              </a:lnSpc>
            </a:pPr>
            <a:r>
              <a:rPr lang="zh-TW" altLang="en-US" sz="1600" dirty="0">
                <a:latin typeface="微軟正黑體" panose="020B0604030504040204" pitchFamily="34" charset="-120"/>
                <a:ea typeface="微軟正黑體" panose="020B0604030504040204" pitchFamily="34" charset="-120"/>
              </a:rPr>
              <a:t>辦公時數，事前同意</a:t>
            </a:r>
            <a:endParaRPr lang="en-US" altLang="zh-TW" sz="1600" dirty="0">
              <a:latin typeface="微軟正黑體" panose="020B0604030504040204" pitchFamily="34" charset="-120"/>
              <a:ea typeface="微軟正黑體" panose="020B0604030504040204" pitchFamily="34" charset="-120"/>
            </a:endParaRPr>
          </a:p>
          <a:p>
            <a:pPr marL="271463">
              <a:lnSpc>
                <a:spcPts val="2500"/>
              </a:lnSpc>
            </a:pPr>
            <a:r>
              <a:rPr lang="zh-TW" altLang="en-US" sz="1600" dirty="0">
                <a:latin typeface="微軟正黑體" panose="020B0604030504040204" pitchFamily="34" charset="-120"/>
                <a:ea typeface="微軟正黑體" panose="020B0604030504040204" pitchFamily="34" charset="-120"/>
              </a:rPr>
              <a:t>及事後備查制度</a:t>
            </a:r>
            <a:endParaRPr lang="en-US" altLang="zh-TW" sz="1600" dirty="0">
              <a:latin typeface="微軟正黑體" panose="020B0604030504040204" pitchFamily="34" charset="-120"/>
              <a:ea typeface="微軟正黑體" panose="020B0604030504040204" pitchFamily="34" charset="-120"/>
            </a:endParaRPr>
          </a:p>
          <a:p>
            <a:pPr marL="271463">
              <a:lnSpc>
                <a:spcPts val="2500"/>
              </a:lnSpc>
            </a:pPr>
            <a:endParaRPr lang="en-US" altLang="zh-TW" sz="1600" dirty="0">
              <a:latin typeface="微軟正黑體" panose="020B0604030504040204" pitchFamily="34" charset="-120"/>
              <a:ea typeface="微軟正黑體" panose="020B0604030504040204" pitchFamily="34" charset="-120"/>
            </a:endParaRPr>
          </a:p>
          <a:p>
            <a:pPr marL="285750" indent="-285750">
              <a:lnSpc>
                <a:spcPts val="2500"/>
              </a:lnSpc>
              <a:buFont typeface="Wingdings" panose="05000000000000000000" pitchFamily="2" charset="2"/>
              <a:buChar char="ü"/>
            </a:pPr>
            <a:r>
              <a:rPr lang="zh-TW" altLang="en-US" b="1" u="sng" dirty="0">
                <a:solidFill>
                  <a:srgbClr val="467D93"/>
                </a:solidFill>
                <a:latin typeface="微軟正黑體" panose="020B0604030504040204" pitchFamily="34" charset="-120"/>
                <a:ea typeface="微軟正黑體" panose="020B0604030504040204" pitchFamily="34" charset="-120"/>
              </a:rPr>
              <a:t>服勤辦法</a:t>
            </a:r>
            <a:r>
              <a:rPr lang="en-US" altLang="zh-TW" b="1" u="sng" dirty="0">
                <a:solidFill>
                  <a:srgbClr val="467D93"/>
                </a:solidFill>
                <a:latin typeface="微軟正黑體" panose="020B0604030504040204" pitchFamily="34" charset="-120"/>
                <a:ea typeface="微軟正黑體" panose="020B0604030504040204" pitchFamily="34" charset="-120"/>
              </a:rPr>
              <a:t>§</a:t>
            </a:r>
            <a:r>
              <a:rPr lang="zh-TW" altLang="en-US" b="1" u="sng" dirty="0">
                <a:solidFill>
                  <a:srgbClr val="467D93"/>
                </a:solidFill>
                <a:latin typeface="微軟正黑體" panose="020B0604030504040204" pitchFamily="34" charset="-120"/>
                <a:ea typeface="微軟正黑體" panose="020B0604030504040204" pitchFamily="34" charset="-120"/>
              </a:rPr>
              <a:t>５④ ⑤</a:t>
            </a:r>
            <a:endParaRPr lang="en-US" altLang="zh-TW" b="1" u="sng" dirty="0">
              <a:solidFill>
                <a:srgbClr val="467D93"/>
              </a:solidFill>
              <a:latin typeface="微軟正黑體" panose="020B0604030504040204" pitchFamily="34" charset="-120"/>
              <a:ea typeface="微軟正黑體" panose="020B0604030504040204" pitchFamily="34" charset="-120"/>
            </a:endParaRPr>
          </a:p>
          <a:p>
            <a:pPr marL="266700" algn="just">
              <a:lnSpc>
                <a:spcPts val="2500"/>
              </a:lnSpc>
            </a:pPr>
            <a:r>
              <a:rPr lang="en-US" altLang="zh-TW" sz="1600" dirty="0">
                <a:latin typeface="微軟正黑體" panose="020B0604030504040204" pitchFamily="34" charset="-120"/>
                <a:ea typeface="微軟正黑體" panose="020B0604030504040204" pitchFamily="34" charset="-120"/>
              </a:rPr>
              <a:t>11</a:t>
            </a:r>
            <a:r>
              <a:rPr lang="zh-TW" altLang="en-US" sz="1600" dirty="0">
                <a:latin typeface="微軟正黑體" panose="020B0604030504040204" pitchFamily="34" charset="-120"/>
                <a:ea typeface="微軟正黑體" panose="020B0604030504040204" pitchFamily="34" charset="-120"/>
              </a:rPr>
              <a:t>類輪班輪休人員</a:t>
            </a:r>
            <a:endParaRPr lang="en-US" altLang="zh-TW" sz="1600" dirty="0">
              <a:latin typeface="微軟正黑體" panose="020B0604030504040204" pitchFamily="34" charset="-120"/>
              <a:ea typeface="微軟正黑體" panose="020B0604030504040204" pitchFamily="34" charset="-120"/>
            </a:endParaRPr>
          </a:p>
          <a:p>
            <a:pPr marL="266700" algn="just">
              <a:lnSpc>
                <a:spcPts val="2500"/>
              </a:lnSpc>
            </a:pPr>
            <a:r>
              <a:rPr lang="zh-TW" altLang="en-US" sz="1600" dirty="0">
                <a:latin typeface="微軟正黑體" panose="020B0604030504040204" pitchFamily="34" charset="-120"/>
                <a:ea typeface="微軟正黑體" panose="020B0604030504040204" pitchFamily="34" charset="-120"/>
              </a:rPr>
              <a:t>工時例外規定及每週</a:t>
            </a:r>
            <a:endParaRPr lang="en-US" altLang="zh-TW" sz="1600" dirty="0">
              <a:latin typeface="微軟正黑體" panose="020B0604030504040204" pitchFamily="34" charset="-120"/>
              <a:ea typeface="微軟正黑體" panose="020B0604030504040204" pitchFamily="34" charset="-120"/>
            </a:endParaRPr>
          </a:p>
          <a:p>
            <a:pPr marL="266700" algn="just">
              <a:lnSpc>
                <a:spcPts val="2500"/>
              </a:lnSpc>
            </a:pPr>
            <a:r>
              <a:rPr lang="en-US" altLang="zh-TW" sz="1600" dirty="0">
                <a:latin typeface="微軟正黑體" panose="020B0604030504040204" pitchFamily="34" charset="-120"/>
                <a:ea typeface="微軟正黑體" panose="020B0604030504040204" pitchFamily="34" charset="-120"/>
              </a:rPr>
              <a:t>2</a:t>
            </a:r>
            <a:r>
              <a:rPr lang="zh-TW" altLang="en-US" sz="1600" dirty="0">
                <a:latin typeface="微軟正黑體" panose="020B0604030504040204" pitchFamily="34" charset="-120"/>
                <a:ea typeface="微軟正黑體" panose="020B0604030504040204" pitchFamily="34" charset="-120"/>
              </a:rPr>
              <a:t>日休息之調整</a:t>
            </a:r>
            <a:endParaRPr lang="en-US" altLang="zh-TW" sz="1600" dirty="0">
              <a:latin typeface="微軟正黑體" panose="020B0604030504040204" pitchFamily="34" charset="-120"/>
              <a:ea typeface="微軟正黑體" panose="020B0604030504040204" pitchFamily="34" charset="-120"/>
            </a:endParaRPr>
          </a:p>
          <a:p>
            <a:pPr marL="266700">
              <a:lnSpc>
                <a:spcPts val="2500"/>
              </a:lnSpc>
            </a:pPr>
            <a:endParaRPr lang="en-US" altLang="zh-TW" sz="1600" dirty="0">
              <a:latin typeface="微軟正黑體" panose="020B0604030504040204" pitchFamily="34" charset="-120"/>
              <a:ea typeface="微軟正黑體" panose="020B0604030504040204" pitchFamily="34" charset="-120"/>
            </a:endParaRPr>
          </a:p>
          <a:p>
            <a:pPr marL="285750" indent="-285750">
              <a:lnSpc>
                <a:spcPts val="2500"/>
              </a:lnSpc>
              <a:buFont typeface="Wingdings" panose="05000000000000000000" pitchFamily="2" charset="2"/>
              <a:buChar char="ü"/>
            </a:pPr>
            <a:r>
              <a:rPr lang="zh-TW" altLang="en-US" b="1" u="sng" dirty="0">
                <a:solidFill>
                  <a:srgbClr val="467D93"/>
                </a:solidFill>
                <a:latin typeface="微軟正黑體" panose="020B0604030504040204" pitchFamily="34" charset="-120"/>
                <a:ea typeface="微軟正黑體" panose="020B0604030504040204" pitchFamily="34" charset="-120"/>
              </a:rPr>
              <a:t>服勤辦法</a:t>
            </a:r>
            <a:r>
              <a:rPr lang="en-US" altLang="zh-TW" b="1" u="sng" dirty="0">
                <a:solidFill>
                  <a:srgbClr val="467D93"/>
                </a:solidFill>
                <a:latin typeface="微軟正黑體" panose="020B0604030504040204" pitchFamily="34" charset="-120"/>
                <a:ea typeface="微軟正黑體" panose="020B0604030504040204" pitchFamily="34" charset="-120"/>
              </a:rPr>
              <a:t>§</a:t>
            </a:r>
            <a:r>
              <a:rPr lang="zh-TW" altLang="en-US" b="1" u="sng" dirty="0">
                <a:solidFill>
                  <a:srgbClr val="467D93"/>
                </a:solidFill>
                <a:latin typeface="微軟正黑體" panose="020B0604030504040204" pitchFamily="34" charset="-120"/>
                <a:ea typeface="微軟正黑體" panose="020B0604030504040204" pitchFamily="34" charset="-120"/>
              </a:rPr>
              <a:t>９</a:t>
            </a:r>
            <a:r>
              <a:rPr lang="en-US" altLang="zh-TW" b="1" u="sng" dirty="0">
                <a:solidFill>
                  <a:srgbClr val="467D93"/>
                </a:solidFill>
                <a:latin typeface="微軟正黑體" panose="020B0604030504040204" pitchFamily="34" charset="-120"/>
                <a:ea typeface="微軟正黑體" panose="020B0604030504040204" pitchFamily="34" charset="-120"/>
              </a:rPr>
              <a:t> </a:t>
            </a:r>
          </a:p>
          <a:p>
            <a:pPr marL="266700">
              <a:lnSpc>
                <a:spcPts val="2500"/>
              </a:lnSpc>
            </a:pPr>
            <a:r>
              <a:rPr lang="zh-TW" altLang="en-US" sz="1600" dirty="0">
                <a:latin typeface="微軟正黑體" panose="020B0604030504040204" pitchFamily="34" charset="-120"/>
                <a:ea typeface="微軟正黑體" panose="020B0604030504040204" pitchFamily="34" charset="-120"/>
              </a:rPr>
              <a:t>定期檢討所屬機關</a:t>
            </a:r>
            <a:endParaRPr lang="en-US" altLang="zh-TW" sz="1600" dirty="0">
              <a:latin typeface="微軟正黑體" panose="020B0604030504040204" pitchFamily="34" charset="-120"/>
              <a:ea typeface="微軟正黑體" panose="020B0604030504040204" pitchFamily="34" charset="-120"/>
            </a:endParaRPr>
          </a:p>
          <a:p>
            <a:pPr marL="266700">
              <a:lnSpc>
                <a:spcPts val="2500"/>
              </a:lnSpc>
            </a:pPr>
            <a:r>
              <a:rPr lang="zh-TW" altLang="en-US" sz="1600" dirty="0">
                <a:latin typeface="微軟正黑體" panose="020B0604030504040204" pitchFamily="34" charset="-120"/>
                <a:ea typeface="微軟正黑體" panose="020B0604030504040204" pitchFamily="34" charset="-120"/>
              </a:rPr>
              <a:t>勤休制度</a:t>
            </a:r>
            <a:endParaRPr lang="en-US" altLang="zh-TW" sz="1600" dirty="0">
              <a:latin typeface="微軟正黑體" panose="020B0604030504040204" pitchFamily="34" charset="-120"/>
              <a:ea typeface="微軟正黑體" panose="020B0604030504040204" pitchFamily="34" charset="-120"/>
            </a:endParaRPr>
          </a:p>
        </p:txBody>
      </p:sp>
      <p:sp>
        <p:nvSpPr>
          <p:cNvPr id="34" name="矩形: 圓角 33">
            <a:extLst>
              <a:ext uri="{FF2B5EF4-FFF2-40B4-BE49-F238E27FC236}">
                <a16:creationId xmlns:a16="http://schemas.microsoft.com/office/drawing/2014/main" xmlns="" id="{A747DBC5-31EB-4E67-BB08-3709A6371945}"/>
              </a:ext>
            </a:extLst>
          </p:cNvPr>
          <p:cNvSpPr/>
          <p:nvPr/>
        </p:nvSpPr>
        <p:spPr>
          <a:xfrm>
            <a:off x="6845491" y="1417442"/>
            <a:ext cx="1969114" cy="449113"/>
          </a:xfrm>
          <a:prstGeom prst="roundRect">
            <a:avLst/>
          </a:prstGeom>
          <a:noFill/>
          <a:ln>
            <a:noFill/>
          </a:ln>
          <a:sp3d z="-190500" extrusionH="12700" prstMaterial="plastic">
            <a:bevelT w="50800" h="50800"/>
          </a:sp3d>
        </p:spPr>
        <p:style>
          <a:lnRef idx="1">
            <a:schemeClr val="accent4">
              <a:tint val="40000"/>
              <a:alpha val="90000"/>
              <a:hueOff val="10861925"/>
              <a:satOff val="-51245"/>
              <a:lumOff val="-1851"/>
              <a:alphaOff val="0"/>
            </a:schemeClr>
          </a:lnRef>
          <a:fillRef idx="1">
            <a:schemeClr val="accent4">
              <a:tint val="40000"/>
              <a:alpha val="90000"/>
              <a:hueOff val="10861925"/>
              <a:satOff val="-51245"/>
              <a:lumOff val="-1851"/>
              <a:alphaOff val="0"/>
            </a:schemeClr>
          </a:fillRef>
          <a:effectRef idx="2">
            <a:schemeClr val="accent4">
              <a:tint val="40000"/>
              <a:alpha val="90000"/>
              <a:hueOff val="10861925"/>
              <a:satOff val="-51245"/>
              <a:lumOff val="-1851"/>
              <a:alphaOff val="0"/>
            </a:schemeClr>
          </a:effectRef>
          <a:fontRef idx="minor">
            <a:schemeClr val="dk1">
              <a:hueOff val="0"/>
              <a:satOff val="0"/>
              <a:lumOff val="0"/>
              <a:alphaOff val="0"/>
            </a:schemeClr>
          </a:fontRef>
        </p:style>
        <p:txBody>
          <a:bodyPr lIns="45720" tIns="44450" rIns="45720" bIns="44450" anchor="ctr" anchorCtr="1"/>
          <a:lstStyle/>
          <a:p>
            <a:pPr algn="ctr">
              <a:spcBef>
                <a:spcPct val="0"/>
              </a:spcBef>
              <a:spcAft>
                <a:spcPts val="1200"/>
              </a:spcAft>
            </a:pPr>
            <a:r>
              <a:rPr kumimoji="1" lang="zh-TW" altLang="en-US" sz="2400" b="1" dirty="0">
                <a:solidFill>
                  <a:srgbClr val="44546A"/>
                </a:solidFill>
                <a:latin typeface="微軟正黑體" panose="020B0604030504040204" pitchFamily="34" charset="-120"/>
                <a:ea typeface="微軟正黑體" panose="020B0604030504040204" pitchFamily="34" charset="-120"/>
              </a:rPr>
              <a:t>權責事項</a:t>
            </a:r>
          </a:p>
        </p:txBody>
      </p:sp>
      <p:sp>
        <p:nvSpPr>
          <p:cNvPr id="16" name="流程圖: 人工輸入 2">
            <a:extLst>
              <a:ext uri="{FF2B5EF4-FFF2-40B4-BE49-F238E27FC236}">
                <a16:creationId xmlns:a16="http://schemas.microsoft.com/office/drawing/2014/main" xmlns="" id="{BDC67857-11CE-4526-A161-50576662FD6F}"/>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grpSp>
        <p:nvGrpSpPr>
          <p:cNvPr id="10" name="群組 9">
            <a:extLst>
              <a:ext uri="{FF2B5EF4-FFF2-40B4-BE49-F238E27FC236}">
                <a16:creationId xmlns:a16="http://schemas.microsoft.com/office/drawing/2014/main" xmlns="" id="{29378926-CBF4-4FFD-801E-057B8BCDED45}"/>
              </a:ext>
            </a:extLst>
          </p:cNvPr>
          <p:cNvGrpSpPr/>
          <p:nvPr/>
        </p:nvGrpSpPr>
        <p:grpSpPr>
          <a:xfrm>
            <a:off x="427876" y="1673559"/>
            <a:ext cx="6317704" cy="3994054"/>
            <a:chOff x="274887" y="1640070"/>
            <a:chExt cx="6430719" cy="4065502"/>
          </a:xfrm>
        </p:grpSpPr>
        <p:sp>
          <p:nvSpPr>
            <p:cNvPr id="3" name="Rectangle 5">
              <a:extLst>
                <a:ext uri="{FF2B5EF4-FFF2-40B4-BE49-F238E27FC236}">
                  <a16:creationId xmlns:a16="http://schemas.microsoft.com/office/drawing/2014/main" xmlns="" id="{CBA6A196-D5DE-4008-96E2-6A6738DBE67B}"/>
                </a:ext>
              </a:extLst>
            </p:cNvPr>
            <p:cNvSpPr>
              <a:spLocks noChangeAspect="1" noChangeArrowheads="1"/>
            </p:cNvSpPr>
            <p:nvPr/>
          </p:nvSpPr>
          <p:spPr bwMode="gray">
            <a:xfrm>
              <a:off x="1250831" y="1640070"/>
              <a:ext cx="5025146" cy="1486320"/>
            </a:xfrm>
            <a:prstGeom prst="rect">
              <a:avLst/>
            </a:prstGeom>
            <a:solidFill>
              <a:srgbClr val="B1E1DF">
                <a:alpha val="90000"/>
              </a:srgbClr>
            </a:solidFill>
            <a:sp3d z="-190500" extrusionH="12700" prstMaterial="plastic">
              <a:bevelT w="50800" h="50800"/>
            </a:sp3d>
          </p:spPr>
          <p:style>
            <a:lnRef idx="1">
              <a:schemeClr val="accent4">
                <a:tint val="40000"/>
                <a:alpha val="90000"/>
                <a:hueOff val="10861925"/>
                <a:satOff val="-51245"/>
                <a:lumOff val="-1851"/>
                <a:alphaOff val="0"/>
              </a:schemeClr>
            </a:lnRef>
            <a:fillRef idx="1">
              <a:schemeClr val="accent4">
                <a:tint val="40000"/>
                <a:alpha val="90000"/>
                <a:hueOff val="10861925"/>
                <a:satOff val="-51245"/>
                <a:lumOff val="-1851"/>
                <a:alphaOff val="0"/>
              </a:schemeClr>
            </a:fillRef>
            <a:effectRef idx="2">
              <a:schemeClr val="accent4">
                <a:tint val="40000"/>
                <a:alpha val="90000"/>
                <a:hueOff val="10861925"/>
                <a:satOff val="-51245"/>
                <a:lumOff val="-1851"/>
                <a:alphaOff val="0"/>
              </a:schemeClr>
            </a:effectRef>
            <a:fontRef idx="minor">
              <a:schemeClr val="dk1">
                <a:hueOff val="0"/>
                <a:satOff val="0"/>
                <a:lumOff val="0"/>
                <a:alphaOff val="0"/>
              </a:schemeClr>
            </a:fontRef>
          </p:style>
          <p:txBody>
            <a:bodyPr lIns="45720" tIns="44450" rIns="45720" bIns="44450" anchor="ctr" anchorCtr="1"/>
            <a:lstStyle>
              <a:lvl1pPr eaLnBrk="0" hangingPunct="0">
                <a:spcBef>
                  <a:spcPct val="20000"/>
                </a:spcBef>
                <a:buChar char="•"/>
                <a:defRPr kumimoji="1" sz="2800" b="1">
                  <a:solidFill>
                    <a:schemeClr val="tx1"/>
                  </a:solidFill>
                  <a:latin typeface="微軟正黑體" panose="020B0604030504040204" pitchFamily="34" charset="-120"/>
                  <a:ea typeface="微軟正黑體" panose="020B0604030504040204" pitchFamily="34" charset="-120"/>
                </a:defRPr>
              </a:lvl1pPr>
              <a:lvl2pPr marL="742950" indent="-285750" eaLnBrk="0" hangingPunct="0">
                <a:spcBef>
                  <a:spcPct val="20000"/>
                </a:spcBef>
                <a:buChar char="–"/>
                <a:defRPr kumimoji="1" sz="2400" b="1">
                  <a:solidFill>
                    <a:schemeClr val="tx1"/>
                  </a:solidFill>
                  <a:latin typeface="微軟正黑體" panose="020B0604030504040204" pitchFamily="34" charset="-120"/>
                  <a:ea typeface="微軟正黑體" panose="020B0604030504040204" pitchFamily="34" charset="-120"/>
                </a:defRPr>
              </a:lvl2pPr>
              <a:lvl3pPr marL="1143000" indent="-228600" eaLnBrk="0" hangingPunct="0">
                <a:spcBef>
                  <a:spcPct val="20000"/>
                </a:spcBef>
                <a:buChar char="•"/>
                <a:defRPr kumimoji="1" sz="2000" b="1">
                  <a:solidFill>
                    <a:schemeClr val="tx1"/>
                  </a:solidFill>
                  <a:latin typeface="微軟正黑體" panose="020B0604030504040204" pitchFamily="34" charset="-120"/>
                  <a:ea typeface="微軟正黑體" panose="020B0604030504040204" pitchFamily="34" charset="-120"/>
                </a:defRPr>
              </a:lvl3pPr>
              <a:lvl4pPr marL="1600200" indent="-228600" eaLnBrk="0" hangingPunct="0">
                <a:spcBef>
                  <a:spcPct val="20000"/>
                </a:spcBef>
                <a:buChar char="–"/>
                <a:defRPr kumimoji="1" b="1">
                  <a:solidFill>
                    <a:schemeClr val="tx1"/>
                  </a:solidFill>
                  <a:latin typeface="微軟正黑體" panose="020B0604030504040204" pitchFamily="34" charset="-120"/>
                  <a:ea typeface="微軟正黑體" panose="020B0604030504040204" pitchFamily="34" charset="-120"/>
                </a:defRPr>
              </a:lvl4pPr>
              <a:lvl5pPr marL="2057400" indent="-228600" eaLnBrk="0" hangingPunct="0">
                <a:spcBef>
                  <a:spcPct val="20000"/>
                </a:spcBef>
                <a:buChar char="»"/>
                <a:defRPr kumimoji="1" sz="2000">
                  <a:solidFill>
                    <a:schemeClr val="bg1"/>
                  </a:solidFill>
                  <a:latin typeface="Arial" panose="020B0604020202020204" pitchFamily="34" charset="0"/>
                  <a:ea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9pPr>
            </a:lstStyle>
            <a:p>
              <a:pPr algn="ctr" eaLnBrk="1" hangingPunct="1">
                <a:spcBef>
                  <a:spcPct val="0"/>
                </a:spcBef>
                <a:spcAft>
                  <a:spcPts val="1200"/>
                </a:spcAft>
                <a:buFontTx/>
                <a:buNone/>
              </a:pPr>
              <a:r>
                <a:rPr lang="zh-TW" altLang="en-US" dirty="0">
                  <a:solidFill>
                    <a:srgbClr val="44546A"/>
                  </a:solidFill>
                </a:rPr>
                <a:t>主管機關</a:t>
              </a:r>
              <a:endParaRPr lang="en-US" altLang="zh-TW" dirty="0">
                <a:solidFill>
                  <a:srgbClr val="44546A"/>
                </a:solidFill>
              </a:endParaRPr>
            </a:p>
            <a:p>
              <a:pPr algn="ctr" eaLnBrk="1" hangingPunct="1">
                <a:spcBef>
                  <a:spcPct val="0"/>
                </a:spcBef>
                <a:buFontTx/>
                <a:buNone/>
              </a:pPr>
              <a:r>
                <a:rPr lang="en-US" altLang="zh-TW" sz="2400" dirty="0">
                  <a:solidFill>
                    <a:srgbClr val="44546A"/>
                  </a:solidFill>
                </a:rPr>
                <a:t>(</a:t>
              </a:r>
              <a:r>
                <a:rPr lang="zh-TW" altLang="en-US" sz="2400" dirty="0">
                  <a:solidFill>
                    <a:srgbClr val="44546A"/>
                  </a:solidFill>
                </a:rPr>
                <a:t>依組織法規及相關作用法規認定</a:t>
              </a:r>
              <a:r>
                <a:rPr lang="en-US" altLang="zh-TW" sz="2400" dirty="0">
                  <a:solidFill>
                    <a:srgbClr val="44546A"/>
                  </a:solidFill>
                </a:rPr>
                <a:t>)</a:t>
              </a:r>
              <a:endParaRPr lang="zh-TW" altLang="en-US" sz="2400" dirty="0">
                <a:solidFill>
                  <a:srgbClr val="44546A"/>
                </a:solidFill>
              </a:endParaRPr>
            </a:p>
          </p:txBody>
        </p:sp>
        <p:sp>
          <p:nvSpPr>
            <p:cNvPr id="5" name="Rectangle 9">
              <a:extLst>
                <a:ext uri="{FF2B5EF4-FFF2-40B4-BE49-F238E27FC236}">
                  <a16:creationId xmlns:a16="http://schemas.microsoft.com/office/drawing/2014/main" xmlns="" id="{09F3862B-133C-4EFE-ADB6-4B25080D5BC3}"/>
                </a:ext>
              </a:extLst>
            </p:cNvPr>
            <p:cNvSpPr>
              <a:spLocks noChangeAspect="1" noChangeArrowheads="1"/>
            </p:cNvSpPr>
            <p:nvPr/>
          </p:nvSpPr>
          <p:spPr bwMode="gray">
            <a:xfrm>
              <a:off x="274887" y="4057032"/>
              <a:ext cx="1951888" cy="1648540"/>
            </a:xfrm>
            <a:prstGeom prst="rect">
              <a:avLst/>
            </a:prstGeom>
            <a:solidFill>
              <a:srgbClr val="F5C636">
                <a:alpha val="40000"/>
              </a:srgbClr>
            </a:solidFill>
            <a:ln w="22225">
              <a:noFill/>
              <a:prstDash val="solid"/>
            </a:ln>
            <a:scene3d>
              <a:camera prst="orthographicFront"/>
              <a:lightRig rig="threePt" dir="t"/>
            </a:scene3d>
            <a:sp3d extrusionH="76200" contourW="12700">
              <a:bevelT/>
              <a:extrusionClr>
                <a:srgbClr val="F5C636"/>
              </a:extrusionClr>
              <a:contourClr>
                <a:srgbClr val="F5C636"/>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eaLnBrk="0" hangingPunct="0">
                <a:spcBef>
                  <a:spcPct val="20000"/>
                </a:spcBef>
                <a:buChar char="•"/>
                <a:defRPr kumimoji="1" sz="2800" b="1">
                  <a:solidFill>
                    <a:schemeClr val="tx1"/>
                  </a:solidFill>
                  <a:latin typeface="微軟正黑體" panose="020B0604030504040204" pitchFamily="34" charset="-120"/>
                  <a:ea typeface="微軟正黑體" panose="020B0604030504040204" pitchFamily="34" charset="-120"/>
                </a:defRPr>
              </a:lvl1pPr>
              <a:lvl2pPr marL="742950" indent="-285750" eaLnBrk="0" hangingPunct="0">
                <a:spcBef>
                  <a:spcPct val="20000"/>
                </a:spcBef>
                <a:buChar char="–"/>
                <a:defRPr kumimoji="1" sz="2400" b="1">
                  <a:solidFill>
                    <a:schemeClr val="tx1"/>
                  </a:solidFill>
                  <a:latin typeface="微軟正黑體" panose="020B0604030504040204" pitchFamily="34" charset="-120"/>
                  <a:ea typeface="微軟正黑體" panose="020B0604030504040204" pitchFamily="34" charset="-120"/>
                </a:defRPr>
              </a:lvl2pPr>
              <a:lvl3pPr marL="1143000" indent="-228600" eaLnBrk="0" hangingPunct="0">
                <a:spcBef>
                  <a:spcPct val="20000"/>
                </a:spcBef>
                <a:buChar char="•"/>
                <a:defRPr kumimoji="1" sz="2000" b="1">
                  <a:solidFill>
                    <a:schemeClr val="tx1"/>
                  </a:solidFill>
                  <a:latin typeface="微軟正黑體" panose="020B0604030504040204" pitchFamily="34" charset="-120"/>
                  <a:ea typeface="微軟正黑體" panose="020B0604030504040204" pitchFamily="34" charset="-120"/>
                </a:defRPr>
              </a:lvl3pPr>
              <a:lvl4pPr marL="1600200" indent="-228600" eaLnBrk="0" hangingPunct="0">
                <a:spcBef>
                  <a:spcPct val="20000"/>
                </a:spcBef>
                <a:buChar char="–"/>
                <a:defRPr kumimoji="1" b="1">
                  <a:solidFill>
                    <a:schemeClr val="tx1"/>
                  </a:solidFill>
                  <a:latin typeface="微軟正黑體" panose="020B0604030504040204" pitchFamily="34" charset="-120"/>
                  <a:ea typeface="微軟正黑體" panose="020B0604030504040204" pitchFamily="34" charset="-120"/>
                </a:defRPr>
              </a:lvl4pPr>
              <a:lvl5pPr marL="2057400" indent="-228600" eaLnBrk="0" hangingPunct="0">
                <a:spcBef>
                  <a:spcPct val="20000"/>
                </a:spcBef>
                <a:buChar char="»"/>
                <a:defRPr kumimoji="1" sz="2000">
                  <a:solidFill>
                    <a:schemeClr val="bg1"/>
                  </a:solidFill>
                  <a:latin typeface="Arial" panose="020B0604020202020204" pitchFamily="34" charset="0"/>
                  <a:ea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9pPr>
            </a:lstStyle>
            <a:p>
              <a:pPr algn="ctr" defTabSz="914400">
                <a:spcBef>
                  <a:spcPts val="0"/>
                </a:spcBef>
                <a:buNone/>
              </a:pPr>
              <a:r>
                <a:rPr lang="zh-TW" altLang="en-US" sz="2000" dirty="0">
                  <a:solidFill>
                    <a:schemeClr val="tx1">
                      <a:lumMod val="65000"/>
                      <a:lumOff val="35000"/>
                    </a:schemeClr>
                  </a:solidFill>
                </a:rPr>
                <a:t>行政院及所屬二級機關、</a:t>
              </a:r>
              <a:endParaRPr lang="en-US" altLang="zh-TW" sz="2000" dirty="0">
                <a:solidFill>
                  <a:schemeClr val="tx1">
                    <a:lumMod val="65000"/>
                    <a:lumOff val="35000"/>
                  </a:schemeClr>
                </a:solidFill>
              </a:endParaRPr>
            </a:p>
            <a:p>
              <a:pPr algn="ctr" defTabSz="914400">
                <a:spcBef>
                  <a:spcPts val="0"/>
                </a:spcBef>
                <a:buNone/>
              </a:pPr>
              <a:r>
                <a:rPr lang="zh-TW" altLang="en-US" sz="2000" dirty="0">
                  <a:solidFill>
                    <a:schemeClr val="tx1">
                      <a:lumMod val="65000"/>
                      <a:lumOff val="35000"/>
                    </a:schemeClr>
                  </a:solidFill>
                </a:rPr>
                <a:t>獨立機關</a:t>
              </a:r>
            </a:p>
          </p:txBody>
        </p:sp>
        <p:sp>
          <p:nvSpPr>
            <p:cNvPr id="6" name="Rectangle 10">
              <a:extLst>
                <a:ext uri="{FF2B5EF4-FFF2-40B4-BE49-F238E27FC236}">
                  <a16:creationId xmlns:a16="http://schemas.microsoft.com/office/drawing/2014/main" xmlns="" id="{E9792E83-5937-478C-AD24-3335734488A0}"/>
                </a:ext>
              </a:extLst>
            </p:cNvPr>
            <p:cNvSpPr>
              <a:spLocks noChangeAspect="1" noChangeArrowheads="1"/>
            </p:cNvSpPr>
            <p:nvPr/>
          </p:nvSpPr>
          <p:spPr bwMode="gray">
            <a:xfrm>
              <a:off x="2476675" y="3764571"/>
              <a:ext cx="1879266" cy="1648540"/>
            </a:xfrm>
            <a:prstGeom prst="rect">
              <a:avLst/>
            </a:prstGeom>
            <a:solidFill>
              <a:srgbClr val="81C06B">
                <a:alpha val="40000"/>
              </a:srgbClr>
            </a:solidFill>
            <a:ln w="22225">
              <a:noFill/>
              <a:prstDash val="solid"/>
            </a:ln>
            <a:scene3d>
              <a:camera prst="orthographicFront"/>
              <a:lightRig rig="threePt" dir="t"/>
            </a:scene3d>
            <a:sp3d extrusionH="76200" contourW="12700">
              <a:bevelT/>
              <a:extrusionClr>
                <a:srgbClr val="81C06B"/>
              </a:extrusionClr>
              <a:contourClr>
                <a:srgbClr val="81C06B"/>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eaLnBrk="0" hangingPunct="0">
                <a:spcBef>
                  <a:spcPct val="20000"/>
                </a:spcBef>
                <a:buChar char="•"/>
                <a:defRPr kumimoji="1" sz="2800" b="1">
                  <a:solidFill>
                    <a:schemeClr val="tx1"/>
                  </a:solidFill>
                  <a:latin typeface="微軟正黑體" panose="020B0604030504040204" pitchFamily="34" charset="-120"/>
                  <a:ea typeface="微軟正黑體" panose="020B0604030504040204" pitchFamily="34" charset="-120"/>
                </a:defRPr>
              </a:lvl1pPr>
              <a:lvl2pPr marL="742950" indent="-285750" eaLnBrk="0" hangingPunct="0">
                <a:spcBef>
                  <a:spcPct val="20000"/>
                </a:spcBef>
                <a:buChar char="–"/>
                <a:defRPr kumimoji="1" sz="2400" b="1">
                  <a:solidFill>
                    <a:schemeClr val="tx1"/>
                  </a:solidFill>
                  <a:latin typeface="微軟正黑體" panose="020B0604030504040204" pitchFamily="34" charset="-120"/>
                  <a:ea typeface="微軟正黑體" panose="020B0604030504040204" pitchFamily="34" charset="-120"/>
                </a:defRPr>
              </a:lvl2pPr>
              <a:lvl3pPr marL="1143000" indent="-228600" eaLnBrk="0" hangingPunct="0">
                <a:spcBef>
                  <a:spcPct val="20000"/>
                </a:spcBef>
                <a:buChar char="•"/>
                <a:defRPr kumimoji="1" sz="2000" b="1">
                  <a:solidFill>
                    <a:schemeClr val="tx1"/>
                  </a:solidFill>
                  <a:latin typeface="微軟正黑體" panose="020B0604030504040204" pitchFamily="34" charset="-120"/>
                  <a:ea typeface="微軟正黑體" panose="020B0604030504040204" pitchFamily="34" charset="-120"/>
                </a:defRPr>
              </a:lvl3pPr>
              <a:lvl4pPr marL="1600200" indent="-228600" eaLnBrk="0" hangingPunct="0">
                <a:spcBef>
                  <a:spcPct val="20000"/>
                </a:spcBef>
                <a:buChar char="–"/>
                <a:defRPr kumimoji="1" b="1">
                  <a:solidFill>
                    <a:schemeClr val="tx1"/>
                  </a:solidFill>
                  <a:latin typeface="微軟正黑體" panose="020B0604030504040204" pitchFamily="34" charset="-120"/>
                  <a:ea typeface="微軟正黑體" panose="020B0604030504040204" pitchFamily="34" charset="-120"/>
                </a:defRPr>
              </a:lvl4pPr>
              <a:lvl5pPr marL="2057400" indent="-228600" eaLnBrk="0" hangingPunct="0">
                <a:spcBef>
                  <a:spcPct val="20000"/>
                </a:spcBef>
                <a:buChar char="»"/>
                <a:defRPr kumimoji="1" sz="2000">
                  <a:solidFill>
                    <a:schemeClr val="bg1"/>
                  </a:solidFill>
                  <a:latin typeface="Arial" panose="020B0604020202020204" pitchFamily="34" charset="0"/>
                  <a:ea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9pPr>
            </a:lstStyle>
            <a:p>
              <a:pPr algn="ctr" defTabSz="914400">
                <a:buNone/>
              </a:pPr>
              <a:r>
                <a:rPr lang="zh-TW" altLang="en-US" sz="2000" dirty="0">
                  <a:solidFill>
                    <a:schemeClr val="tx1">
                      <a:lumMod val="65000"/>
                      <a:lumOff val="35000"/>
                    </a:schemeClr>
                  </a:solidFill>
                </a:rPr>
                <a:t>直轄市政府及直轄市議會</a:t>
              </a:r>
            </a:p>
          </p:txBody>
        </p:sp>
        <p:sp>
          <p:nvSpPr>
            <p:cNvPr id="7" name="Line 12">
              <a:extLst>
                <a:ext uri="{FF2B5EF4-FFF2-40B4-BE49-F238E27FC236}">
                  <a16:creationId xmlns:a16="http://schemas.microsoft.com/office/drawing/2014/main" xmlns="" id="{7366EC49-B0C5-4B65-92BA-31BF26D82A13}"/>
                </a:ext>
              </a:extLst>
            </p:cNvPr>
            <p:cNvSpPr>
              <a:spLocks noChangeShapeType="1"/>
            </p:cNvSpPr>
            <p:nvPr/>
          </p:nvSpPr>
          <p:spPr bwMode="auto">
            <a:xfrm flipH="1">
              <a:off x="1250830" y="3141699"/>
              <a:ext cx="929771" cy="908314"/>
            </a:xfrm>
            <a:prstGeom prst="line">
              <a:avLst/>
            </a:prstGeom>
            <a:ln>
              <a:solidFill>
                <a:srgbClr val="002060"/>
              </a:solidFill>
              <a:headEnd/>
              <a:tailEnd type="triangle" w="med" len="med"/>
            </a:ln>
            <a:extLst>
              <a:ext uri="{909E8E84-426E-40DD-AFC4-6F175D3DCCD1}">
                <a14:hiddenFill xmlns:a14="http://schemas.microsoft.com/office/drawing/2010/main" xmlns="">
                  <a:noFill/>
                </a14:hiddenFill>
              </a:ext>
            </a:extLst>
          </p:spPr>
          <p:style>
            <a:lnRef idx="1">
              <a:schemeClr val="accent6"/>
            </a:lnRef>
            <a:fillRef idx="3">
              <a:schemeClr val="accent6"/>
            </a:fillRef>
            <a:effectRef idx="2">
              <a:schemeClr val="accent6"/>
            </a:effectRef>
            <a:fontRef idx="minor">
              <a:schemeClr val="lt1"/>
            </a:fontRef>
          </p:style>
          <p:txBody>
            <a:bodyPr/>
            <a:lstStyle/>
            <a:p>
              <a:endParaRPr lang="zh-TW" altLang="en-US"/>
            </a:p>
          </p:txBody>
        </p:sp>
        <p:sp>
          <p:nvSpPr>
            <p:cNvPr id="8" name="Line 13">
              <a:extLst>
                <a:ext uri="{FF2B5EF4-FFF2-40B4-BE49-F238E27FC236}">
                  <a16:creationId xmlns:a16="http://schemas.microsoft.com/office/drawing/2014/main" xmlns="" id="{8D92AF69-FD1C-49FE-A223-0A12F281CEAD}"/>
                </a:ext>
              </a:extLst>
            </p:cNvPr>
            <p:cNvSpPr>
              <a:spLocks noChangeShapeType="1"/>
            </p:cNvSpPr>
            <p:nvPr/>
          </p:nvSpPr>
          <p:spPr bwMode="auto">
            <a:xfrm>
              <a:off x="4890601" y="3121382"/>
              <a:ext cx="853578" cy="928631"/>
            </a:xfrm>
            <a:prstGeom prst="line">
              <a:avLst/>
            </a:prstGeom>
            <a:ln>
              <a:solidFill>
                <a:srgbClr val="002060"/>
              </a:solidFill>
              <a:headEnd/>
              <a:tailEnd type="triangle" w="med" len="med"/>
            </a:ln>
            <a:extLst>
              <a:ext uri="{909E8E84-426E-40DD-AFC4-6F175D3DCCD1}">
                <a14:hiddenFill xmlns:a14="http://schemas.microsoft.com/office/drawing/2010/main" xmlns="">
                  <a:noFill/>
                </a14:hiddenFill>
              </a:ext>
            </a:extLst>
          </p:spPr>
          <p:style>
            <a:lnRef idx="1">
              <a:schemeClr val="accent6"/>
            </a:lnRef>
            <a:fillRef idx="3">
              <a:schemeClr val="accent6"/>
            </a:fillRef>
            <a:effectRef idx="2">
              <a:schemeClr val="accent6"/>
            </a:effectRef>
            <a:fontRef idx="minor">
              <a:schemeClr val="lt1"/>
            </a:fontRef>
          </p:style>
          <p:txBody>
            <a:bodyPr/>
            <a:lstStyle/>
            <a:p>
              <a:endParaRPr lang="zh-TW" altLang="en-US"/>
            </a:p>
          </p:txBody>
        </p:sp>
        <p:sp>
          <p:nvSpPr>
            <p:cNvPr id="9" name="Line 14">
              <a:extLst>
                <a:ext uri="{FF2B5EF4-FFF2-40B4-BE49-F238E27FC236}">
                  <a16:creationId xmlns:a16="http://schemas.microsoft.com/office/drawing/2014/main" xmlns="" id="{7708C4A3-05EE-4468-81F6-C99002B38902}"/>
                </a:ext>
              </a:extLst>
            </p:cNvPr>
            <p:cNvSpPr>
              <a:spLocks noChangeShapeType="1"/>
            </p:cNvSpPr>
            <p:nvPr/>
          </p:nvSpPr>
          <p:spPr bwMode="auto">
            <a:xfrm flipH="1">
              <a:off x="3393157" y="3121382"/>
              <a:ext cx="0" cy="643190"/>
            </a:xfrm>
            <a:prstGeom prst="line">
              <a:avLst/>
            </a:prstGeom>
            <a:ln>
              <a:solidFill>
                <a:srgbClr val="002060"/>
              </a:solidFill>
              <a:headEnd/>
              <a:tailEnd type="triangle" w="med" len="med"/>
            </a:ln>
            <a:extLst>
              <a:ext uri="{909E8E84-426E-40DD-AFC4-6F175D3DCCD1}">
                <a14:hiddenFill xmlns:a14="http://schemas.microsoft.com/office/drawing/2010/main" xmlns="">
                  <a:noFill/>
                </a14:hiddenFill>
              </a:ext>
            </a:extLst>
          </p:spPr>
          <p:style>
            <a:lnRef idx="1">
              <a:schemeClr val="accent6"/>
            </a:lnRef>
            <a:fillRef idx="3">
              <a:schemeClr val="accent6"/>
            </a:fillRef>
            <a:effectRef idx="2">
              <a:schemeClr val="accent6"/>
            </a:effectRef>
            <a:fontRef idx="minor">
              <a:schemeClr val="lt1"/>
            </a:fontRef>
          </p:style>
          <p:txBody>
            <a:bodyPr/>
            <a:lstStyle/>
            <a:p>
              <a:endParaRPr lang="zh-TW" altLang="en-US"/>
            </a:p>
          </p:txBody>
        </p:sp>
        <p:sp>
          <p:nvSpPr>
            <p:cNvPr id="4" name="Rectangle 8">
              <a:extLst>
                <a:ext uri="{FF2B5EF4-FFF2-40B4-BE49-F238E27FC236}">
                  <a16:creationId xmlns:a16="http://schemas.microsoft.com/office/drawing/2014/main" xmlns="" id="{9018B9A9-CB84-4B77-9D92-05C86A17DA7D}"/>
                </a:ext>
              </a:extLst>
            </p:cNvPr>
            <p:cNvSpPr>
              <a:spLocks noChangeAspect="1" noChangeArrowheads="1"/>
            </p:cNvSpPr>
            <p:nvPr/>
          </p:nvSpPr>
          <p:spPr bwMode="gray">
            <a:xfrm>
              <a:off x="4698514" y="4057032"/>
              <a:ext cx="2007092" cy="1648540"/>
            </a:xfrm>
            <a:prstGeom prst="rect">
              <a:avLst/>
            </a:prstGeom>
            <a:solidFill>
              <a:srgbClr val="FF614C">
                <a:alpha val="40000"/>
              </a:srgbClr>
            </a:solidFill>
            <a:ln w="22225">
              <a:solidFill>
                <a:srgbClr val="EFBFB7"/>
              </a:solidFill>
              <a:prstDash val="solid"/>
            </a:ln>
            <a:scene3d>
              <a:camera prst="orthographicFront"/>
              <a:lightRig rig="threePt" dir="t"/>
            </a:scene3d>
            <a:sp3d extrusionH="76200" contourW="12700">
              <a:bevelT/>
              <a:extrusionClr>
                <a:srgbClr val="FF7C80"/>
              </a:extrusionClr>
              <a:contourClr>
                <a:srgbClr val="FF7C80"/>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eaLnBrk="0" hangingPunct="0">
                <a:spcBef>
                  <a:spcPct val="20000"/>
                </a:spcBef>
                <a:buChar char="•"/>
                <a:defRPr kumimoji="1" sz="2800" b="1">
                  <a:solidFill>
                    <a:schemeClr val="tx1"/>
                  </a:solidFill>
                  <a:latin typeface="微軟正黑體" panose="020B0604030504040204" pitchFamily="34" charset="-120"/>
                  <a:ea typeface="微軟正黑體" panose="020B0604030504040204" pitchFamily="34" charset="-120"/>
                </a:defRPr>
              </a:lvl1pPr>
              <a:lvl2pPr marL="742950" indent="-285750" eaLnBrk="0" hangingPunct="0">
                <a:spcBef>
                  <a:spcPct val="20000"/>
                </a:spcBef>
                <a:buChar char="–"/>
                <a:defRPr kumimoji="1" sz="2400" b="1">
                  <a:solidFill>
                    <a:schemeClr val="tx1"/>
                  </a:solidFill>
                  <a:latin typeface="微軟正黑體" panose="020B0604030504040204" pitchFamily="34" charset="-120"/>
                  <a:ea typeface="微軟正黑體" panose="020B0604030504040204" pitchFamily="34" charset="-120"/>
                </a:defRPr>
              </a:lvl2pPr>
              <a:lvl3pPr marL="1143000" indent="-228600" eaLnBrk="0" hangingPunct="0">
                <a:spcBef>
                  <a:spcPct val="20000"/>
                </a:spcBef>
                <a:buChar char="•"/>
                <a:defRPr kumimoji="1" sz="2000" b="1">
                  <a:solidFill>
                    <a:schemeClr val="tx1"/>
                  </a:solidFill>
                  <a:latin typeface="微軟正黑體" panose="020B0604030504040204" pitchFamily="34" charset="-120"/>
                  <a:ea typeface="微軟正黑體" panose="020B0604030504040204" pitchFamily="34" charset="-120"/>
                </a:defRPr>
              </a:lvl3pPr>
              <a:lvl4pPr marL="1600200" indent="-228600" eaLnBrk="0" hangingPunct="0">
                <a:spcBef>
                  <a:spcPct val="20000"/>
                </a:spcBef>
                <a:buChar char="–"/>
                <a:defRPr kumimoji="1" b="1">
                  <a:solidFill>
                    <a:schemeClr val="tx1"/>
                  </a:solidFill>
                  <a:latin typeface="微軟正黑體" panose="020B0604030504040204" pitchFamily="34" charset="-120"/>
                  <a:ea typeface="微軟正黑體" panose="020B0604030504040204" pitchFamily="34" charset="-120"/>
                </a:defRPr>
              </a:lvl4pPr>
              <a:lvl5pPr marL="2057400" indent="-228600" eaLnBrk="0" hangingPunct="0">
                <a:spcBef>
                  <a:spcPct val="20000"/>
                </a:spcBef>
                <a:buChar char="»"/>
                <a:defRPr kumimoji="1" sz="2000">
                  <a:solidFill>
                    <a:schemeClr val="bg1"/>
                  </a:solidFill>
                  <a:latin typeface="Arial" panose="020B0604020202020204" pitchFamily="34" charset="0"/>
                  <a:ea typeface="微軟正黑體" panose="020B0604030504040204" pitchFamily="34" charset="-120"/>
                </a:defRPr>
              </a:lvl5pPr>
              <a:lvl6pPr marL="25146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6pPr>
              <a:lvl7pPr marL="29718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7pPr>
              <a:lvl8pPr marL="34290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8pPr>
              <a:lvl9pPr marL="3886200" indent="-228600" eaLnBrk="0" fontAlgn="base" hangingPunct="0">
                <a:spcBef>
                  <a:spcPct val="20000"/>
                </a:spcBef>
                <a:spcAft>
                  <a:spcPct val="0"/>
                </a:spcAft>
                <a:buChar char="»"/>
                <a:defRPr kumimoji="1" sz="2000">
                  <a:solidFill>
                    <a:schemeClr val="bg1"/>
                  </a:solidFill>
                  <a:latin typeface="Arial" panose="020B0604020202020204" pitchFamily="34" charset="0"/>
                  <a:ea typeface="微軟正黑體" panose="020B0604030504040204" pitchFamily="34" charset="-120"/>
                </a:defRPr>
              </a:lvl9pPr>
            </a:lstStyle>
            <a:p>
              <a:pPr algn="ctr" defTabSz="914400">
                <a:buNone/>
              </a:pPr>
              <a:r>
                <a:rPr lang="zh-TW" altLang="en-US" sz="2000" dirty="0">
                  <a:solidFill>
                    <a:schemeClr val="tx1">
                      <a:lumMod val="65000"/>
                      <a:lumOff val="35000"/>
                    </a:schemeClr>
                  </a:solidFill>
                </a:rPr>
                <a:t>縣（市）政府及縣（市）議會</a:t>
              </a:r>
            </a:p>
          </p:txBody>
        </p:sp>
      </p:grpSp>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(2)</a:t>
            </a:r>
          </a:p>
          <a:p>
            <a:pPr>
              <a:lnSpc>
                <a:spcPct val="150000"/>
              </a:lnSpc>
            </a:pP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 name="投影片編號版面配置區 1">
            <a:extLst>
              <a:ext uri="{FF2B5EF4-FFF2-40B4-BE49-F238E27FC236}">
                <a16:creationId xmlns:a16="http://schemas.microsoft.com/office/drawing/2014/main" xmlns="" id="{FA7D4058-1D8B-45A1-B095-208F2C8264E6}"/>
              </a:ext>
            </a:extLst>
          </p:cNvPr>
          <p:cNvSpPr>
            <a:spLocks noGrp="1"/>
          </p:cNvSpPr>
          <p:nvPr>
            <p:ph type="sldNum" sz="quarter" idx="12"/>
          </p:nvPr>
        </p:nvSpPr>
        <p:spPr/>
        <p:txBody>
          <a:bodyPr/>
          <a:lstStyle/>
          <a:p>
            <a:fld id="{48639338-DA58-4C5A-94BB-99DE858384EA}" type="slidenum">
              <a:rPr lang="zh-TW" altLang="en-US" smtClean="0"/>
              <a:pPr/>
              <a:t>8</a:t>
            </a:fld>
            <a:endParaRPr lang="zh-TW" altLang="en-US"/>
          </a:p>
        </p:txBody>
      </p:sp>
      <p:sp>
        <p:nvSpPr>
          <p:cNvPr id="21" name="矩形 20">
            <a:extLst>
              <a:ext uri="{FF2B5EF4-FFF2-40B4-BE49-F238E27FC236}">
                <a16:creationId xmlns:a16="http://schemas.microsoft.com/office/drawing/2014/main" xmlns="" id="{AAF30104-D872-4D88-A383-79596507A6DE}"/>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§2—</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主管機關定義</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42704396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流程圖: 人工輸入 2">
            <a:extLst>
              <a:ext uri="{FF2B5EF4-FFF2-40B4-BE49-F238E27FC236}">
                <a16:creationId xmlns:a16="http://schemas.microsoft.com/office/drawing/2014/main" xmlns="" id="{1EC5548C-89D4-4E25-BF35-B9E4E3116A6E}"/>
              </a:ext>
            </a:extLst>
          </p:cNvPr>
          <p:cNvSpPr/>
          <p:nvPr/>
        </p:nvSpPr>
        <p:spPr>
          <a:xfrm rot="10800000">
            <a:off x="-2" y="-21914"/>
            <a:ext cx="9906001" cy="661073"/>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18" name="object 85">
            <a:extLst>
              <a:ext uri="{FF2B5EF4-FFF2-40B4-BE49-F238E27FC236}">
                <a16:creationId xmlns:a16="http://schemas.microsoft.com/office/drawing/2014/main" xmlns="" id="{3EBB33BC-3DEE-4CDD-9DC2-552037D64FF1}"/>
              </a:ext>
            </a:extLst>
          </p:cNvPr>
          <p:cNvSpPr/>
          <p:nvPr/>
        </p:nvSpPr>
        <p:spPr>
          <a:xfrm>
            <a:off x="-1" y="-28933"/>
            <a:ext cx="3589867" cy="661073"/>
          </a:xfrm>
          <a:custGeom>
            <a:avLst/>
            <a:gdLst/>
            <a:ahLst/>
            <a:cxnLst/>
            <a:rect l="l" t="t" r="r" b="b"/>
            <a:pathLst>
              <a:path w="2677795" h="829310">
                <a:moveTo>
                  <a:pt x="2142109" y="0"/>
                </a:moveTo>
                <a:lnTo>
                  <a:pt x="0" y="0"/>
                </a:lnTo>
                <a:lnTo>
                  <a:pt x="0" y="829055"/>
                </a:lnTo>
                <a:lnTo>
                  <a:pt x="2142109" y="829055"/>
                </a:lnTo>
                <a:lnTo>
                  <a:pt x="2677668" y="414527"/>
                </a:lnTo>
                <a:lnTo>
                  <a:pt x="2142109" y="0"/>
                </a:lnTo>
                <a:close/>
              </a:path>
            </a:pathLst>
          </a:custGeom>
          <a:solidFill>
            <a:srgbClr val="EFBFB7"/>
          </a:solidFill>
          <a:ln>
            <a:noFill/>
          </a:ln>
        </p:spPr>
        <p:txBody>
          <a:bodyPr wrap="square" lIns="0" tIns="0" rIns="0" bIns="0" rtlCol="0"/>
          <a:lstStyle/>
          <a:p>
            <a:pPr>
              <a:lnSpc>
                <a:spcPct val="150000"/>
              </a:lnSpc>
            </a:pPr>
            <a:r>
              <a:rPr lang="zh-TW" altLang="en-US" sz="2800" b="1" dirty="0">
                <a:latin typeface="微軟正黑體" panose="020B0604030504040204" pitchFamily="34" charset="-120"/>
                <a:ea typeface="微軟正黑體" panose="020B0604030504040204" pitchFamily="34" charset="-120"/>
              </a:rPr>
              <a:t>   　二、規定介紹</a:t>
            </a:r>
            <a:r>
              <a:rPr lang="en-US" altLang="zh-TW" sz="2800" b="1" dirty="0">
                <a:latin typeface="微軟正黑體" panose="020B0604030504040204" pitchFamily="34" charset="-120"/>
                <a:ea typeface="微軟正黑體" panose="020B0604030504040204" pitchFamily="34" charset="-120"/>
              </a:rPr>
              <a:t>(3)</a:t>
            </a:r>
          </a:p>
          <a:p>
            <a:pPr>
              <a:lnSpc>
                <a:spcPct val="150000"/>
              </a:lnSpc>
            </a:pPr>
            <a:endParaRPr sz="2800" b="1" dirty="0">
              <a:latin typeface="微軟正黑體" panose="020B0604030504040204" pitchFamily="34" charset="-120"/>
              <a:ea typeface="微軟正黑體" panose="020B0604030504040204" pitchFamily="34" charset="-120"/>
            </a:endParaRPr>
          </a:p>
        </p:txBody>
      </p:sp>
      <p:pic>
        <p:nvPicPr>
          <p:cNvPr id="19" name="圖片 18">
            <a:extLst>
              <a:ext uri="{FF2B5EF4-FFF2-40B4-BE49-F238E27FC236}">
                <a16:creationId xmlns:a16="http://schemas.microsoft.com/office/drawing/2014/main" xmlns="" id="{DF52584E-65D9-4AAC-8792-EF26C3227D94}"/>
              </a:ext>
            </a:extLst>
          </p:cNvPr>
          <p:cNvPicPr>
            <a:picLocks noChangeAspect="1"/>
          </p:cNvPicPr>
          <p:nvPr/>
        </p:nvPicPr>
        <p:blipFill>
          <a:blip r:embed="rId3" cstate="print">
            <a:extLst>
              <a:ext uri="{BEBA8EAE-BF5A-486C-A8C5-ECC9F3942E4B}">
                <a14:imgProps xmlns:a14="http://schemas.microsoft.com/office/drawing/2010/main" xmlns="">
                  <a14:imgLayer r:embed="rId4">
                    <a14:imgEffect>
                      <a14:backgroundRemoval t="707" b="99647" l="0" r="97191">
                        <a14:foregroundMark x1="60112" y1="12721" x2="60112" y2="12721"/>
                        <a14:foregroundMark x1="52247" y1="4947" x2="52247" y2="4947"/>
                        <a14:foregroundMark x1="50562" y1="707" x2="50562" y2="707"/>
                        <a14:foregroundMark x1="70225" y1="34276" x2="70225" y2="34276"/>
                        <a14:foregroundMark x1="73596" y1="45583" x2="73596" y2="45583"/>
                        <a14:foregroundMark x1="27528" y1="49117" x2="27528" y2="49117"/>
                        <a14:foregroundMark x1="24157" y1="61131" x2="24157" y2="61131"/>
                        <a14:foregroundMark x1="10674" y1="97173" x2="10674" y2="97173"/>
                        <a14:foregroundMark x1="13483" y1="91873" x2="13483" y2="91873"/>
                        <a14:foregroundMark x1="2247" y1="97527" x2="2247" y2="97527"/>
                        <a14:foregroundMark x1="0" y1="99647" x2="0" y2="99647"/>
                        <a14:foregroundMark x1="88202" y1="92933" x2="88202" y2="92933"/>
                        <a14:foregroundMark x1="97191" y1="99647" x2="97191" y2="99647"/>
                      </a14:backgroundRemoval>
                    </a14:imgEffect>
                  </a14:imgLayer>
                </a14:imgProps>
              </a:ext>
              <a:ext uri="{28A0092B-C50C-407E-A947-70E740481C1C}">
                <a14:useLocalDpi xmlns:a14="http://schemas.microsoft.com/office/drawing/2010/main" xmlns="" val="0"/>
              </a:ext>
            </a:extLst>
          </a:blip>
          <a:stretch>
            <a:fillRect/>
          </a:stretch>
        </p:blipFill>
        <p:spPr>
          <a:xfrm>
            <a:off x="187598" y="75315"/>
            <a:ext cx="295928" cy="470492"/>
          </a:xfrm>
          <a:prstGeom prst="rect">
            <a:avLst/>
          </a:prstGeom>
        </p:spPr>
      </p:pic>
      <p:sp>
        <p:nvSpPr>
          <p:cNvPr id="22" name="Oval 8">
            <a:extLst>
              <a:ext uri="{FF2B5EF4-FFF2-40B4-BE49-F238E27FC236}">
                <a16:creationId xmlns:a16="http://schemas.microsoft.com/office/drawing/2014/main" xmlns="" id="{0706DBB3-71C0-4A0B-972F-5674F47D118D}"/>
              </a:ext>
            </a:extLst>
          </p:cNvPr>
          <p:cNvSpPr>
            <a:spLocks noChangeArrowheads="1"/>
          </p:cNvSpPr>
          <p:nvPr/>
        </p:nvSpPr>
        <p:spPr bwMode="auto">
          <a:xfrm flipH="1">
            <a:off x="567930" y="1284280"/>
            <a:ext cx="1573991" cy="1214349"/>
          </a:xfrm>
          <a:prstGeom prst="ellipse">
            <a:avLst/>
          </a:prstGeom>
          <a:solidFill>
            <a:srgbClr val="C8EAE8"/>
          </a:solidFill>
          <a:ln w="28575" cap="flat">
            <a:solidFill>
              <a:schemeClr val="bg2"/>
            </a:solidFill>
            <a:prstDash val="solid"/>
            <a:miter lim="800000"/>
          </a:ln>
          <a:effectLst/>
        </p:spPr>
        <p:txBody>
          <a:bodyPr vert="horz" wrap="square" lIns="91392" tIns="45696" rIns="91392" bIns="45696"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966" fontAlgn="base">
              <a:lnSpc>
                <a:spcPts val="2400"/>
              </a:lnSpc>
              <a:spcBef>
                <a:spcPts val="600"/>
              </a:spcBef>
              <a:spcAft>
                <a:spcPct val="0"/>
              </a:spcAft>
            </a:pPr>
            <a:r>
              <a:rPr lang="zh-TW" altLang="en-US" b="1" dirty="0">
                <a:solidFill>
                  <a:srgbClr val="C00000"/>
                </a:solidFill>
                <a:latin typeface="微軟正黑體" panose="020B0604030504040204" pitchFamily="34" charset="-120"/>
                <a:ea typeface="微軟正黑體" panose="020B0604030504040204" pitchFamily="34" charset="-120"/>
              </a:rPr>
              <a:t>不影響</a:t>
            </a:r>
            <a:endParaRPr lang="en-US" altLang="zh-TW" b="1" dirty="0">
              <a:solidFill>
                <a:srgbClr val="C00000"/>
              </a:solidFill>
              <a:latin typeface="微軟正黑體" panose="020B0604030504040204" pitchFamily="34" charset="-120"/>
              <a:ea typeface="微軟正黑體" panose="020B0604030504040204" pitchFamily="34" charset="-120"/>
            </a:endParaRPr>
          </a:p>
          <a:p>
            <a:pPr algn="ctr" defTabSz="913966" fontAlgn="base">
              <a:lnSpc>
                <a:spcPts val="2400"/>
              </a:lnSpc>
              <a:spcBef>
                <a:spcPts val="600"/>
              </a:spcBef>
              <a:spcAft>
                <a:spcPct val="0"/>
              </a:spcAft>
            </a:pPr>
            <a:r>
              <a:rPr lang="zh-TW" altLang="en-US" b="1" dirty="0">
                <a:latin typeface="微軟正黑體" panose="020B0604030504040204" pitchFamily="34" charset="-120"/>
                <a:ea typeface="微軟正黑體" panose="020B0604030504040204" pitchFamily="34" charset="-120"/>
              </a:rPr>
              <a:t>民眾洽公</a:t>
            </a:r>
            <a:endParaRPr lang="zh-CN" altLang="en-US" b="1" dirty="0">
              <a:latin typeface="微軟正黑體" panose="020B0604030504040204" pitchFamily="34" charset="-120"/>
              <a:ea typeface="微軟正黑體" panose="020B0604030504040204" pitchFamily="34" charset="-120"/>
            </a:endParaRPr>
          </a:p>
        </p:txBody>
      </p:sp>
      <p:sp>
        <p:nvSpPr>
          <p:cNvPr id="23" name="Oval 8">
            <a:extLst>
              <a:ext uri="{FF2B5EF4-FFF2-40B4-BE49-F238E27FC236}">
                <a16:creationId xmlns:a16="http://schemas.microsoft.com/office/drawing/2014/main" xmlns="" id="{1813B439-C1A9-4B0F-8571-B8A4543FA907}"/>
              </a:ext>
            </a:extLst>
          </p:cNvPr>
          <p:cNvSpPr>
            <a:spLocks noChangeArrowheads="1"/>
          </p:cNvSpPr>
          <p:nvPr/>
        </p:nvSpPr>
        <p:spPr bwMode="auto">
          <a:xfrm flipH="1">
            <a:off x="3881532" y="1255557"/>
            <a:ext cx="1573992" cy="1214348"/>
          </a:xfrm>
          <a:prstGeom prst="ellipse">
            <a:avLst/>
          </a:prstGeom>
          <a:solidFill>
            <a:schemeClr val="accent2">
              <a:lumMod val="60000"/>
              <a:lumOff val="40000"/>
            </a:schemeClr>
          </a:solidFill>
          <a:ln w="28575" cap="flat">
            <a:solidFill>
              <a:schemeClr val="bg2"/>
            </a:solidFill>
            <a:prstDash val="solid"/>
            <a:miter lim="800000"/>
          </a:ln>
          <a:effectLst/>
        </p:spPr>
        <p:txBody>
          <a:bodyPr vert="horz" wrap="square" lIns="91392" tIns="45696" rIns="91392" bIns="45696"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966" fontAlgn="base">
              <a:lnSpc>
                <a:spcPts val="2400"/>
              </a:lnSpc>
              <a:spcAft>
                <a:spcPct val="0"/>
              </a:spcAft>
            </a:pPr>
            <a:r>
              <a:rPr lang="zh-TW" altLang="en-US" b="1" dirty="0">
                <a:solidFill>
                  <a:srgbClr val="C00000"/>
                </a:solidFill>
                <a:latin typeface="微軟正黑體" panose="020B0604030504040204" pitchFamily="34" charset="-120"/>
                <a:ea typeface="微軟正黑體" panose="020B0604030504040204" pitchFamily="34" charset="-120"/>
              </a:rPr>
              <a:t>不變更</a:t>
            </a:r>
            <a:endParaRPr lang="en-US" altLang="zh-TW" b="1" dirty="0">
              <a:solidFill>
                <a:srgbClr val="C00000"/>
              </a:solidFill>
              <a:latin typeface="微軟正黑體" panose="020B0604030504040204" pitchFamily="34" charset="-120"/>
              <a:ea typeface="微軟正黑體" panose="020B0604030504040204" pitchFamily="34" charset="-120"/>
            </a:endParaRPr>
          </a:p>
          <a:p>
            <a:pPr algn="ctr" defTabSz="913966" fontAlgn="base">
              <a:lnSpc>
                <a:spcPts val="2400"/>
              </a:lnSpc>
              <a:spcAft>
                <a:spcPct val="0"/>
              </a:spcAft>
            </a:pPr>
            <a:r>
              <a:rPr lang="zh-TW" altLang="en-US" b="1" dirty="0">
                <a:latin typeface="微軟正黑體" panose="020B0604030504040204" pitchFamily="34" charset="-120"/>
                <a:ea typeface="微軟正黑體" panose="020B0604030504040204" pitchFamily="34" charset="-120"/>
              </a:rPr>
              <a:t>每日辦公時數</a:t>
            </a:r>
            <a:endParaRPr lang="zh-CN" altLang="en-US" b="1" dirty="0">
              <a:latin typeface="微軟正黑體" panose="020B0604030504040204" pitchFamily="34" charset="-120"/>
              <a:ea typeface="微軟正黑體" panose="020B0604030504040204" pitchFamily="34" charset="-120"/>
            </a:endParaRPr>
          </a:p>
        </p:txBody>
      </p:sp>
      <p:sp>
        <p:nvSpPr>
          <p:cNvPr id="24" name="Oval 8">
            <a:extLst>
              <a:ext uri="{FF2B5EF4-FFF2-40B4-BE49-F238E27FC236}">
                <a16:creationId xmlns:a16="http://schemas.microsoft.com/office/drawing/2014/main" xmlns="" id="{192A3E71-ECB3-4BD7-84C5-53FA404594B6}"/>
              </a:ext>
            </a:extLst>
          </p:cNvPr>
          <p:cNvSpPr>
            <a:spLocks noChangeArrowheads="1"/>
          </p:cNvSpPr>
          <p:nvPr/>
        </p:nvSpPr>
        <p:spPr bwMode="auto">
          <a:xfrm flipH="1">
            <a:off x="2227120" y="1263682"/>
            <a:ext cx="1573991" cy="1214348"/>
          </a:xfrm>
          <a:prstGeom prst="ellipse">
            <a:avLst/>
          </a:prstGeom>
          <a:solidFill>
            <a:srgbClr val="A9D18E"/>
          </a:solidFill>
          <a:ln w="28575" cap="flat">
            <a:solidFill>
              <a:schemeClr val="bg2"/>
            </a:solidFill>
            <a:prstDash val="solid"/>
            <a:miter lim="800000"/>
          </a:ln>
          <a:effectLst/>
        </p:spPr>
        <p:txBody>
          <a:bodyPr vert="horz" wrap="square" lIns="91392" tIns="45696" rIns="91392" bIns="45696"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913966" fontAlgn="base">
              <a:lnSpc>
                <a:spcPts val="2400"/>
              </a:lnSpc>
              <a:spcBef>
                <a:spcPts val="600"/>
              </a:spcBef>
              <a:spcAft>
                <a:spcPct val="0"/>
              </a:spcAft>
            </a:pPr>
            <a:r>
              <a:rPr lang="zh-TW" altLang="en-US" b="1" dirty="0">
                <a:solidFill>
                  <a:srgbClr val="C00000"/>
                </a:solidFill>
                <a:latin typeface="微軟正黑體" panose="020B0604030504040204" pitchFamily="34" charset="-120"/>
                <a:ea typeface="微軟正黑體" panose="020B0604030504040204" pitchFamily="34" charset="-120"/>
              </a:rPr>
              <a:t>不降低</a:t>
            </a:r>
            <a:endParaRPr lang="en-US" altLang="zh-TW" b="1" dirty="0">
              <a:solidFill>
                <a:srgbClr val="C00000"/>
              </a:solidFill>
              <a:latin typeface="微軟正黑體" panose="020B0604030504040204" pitchFamily="34" charset="-120"/>
              <a:ea typeface="微軟正黑體" panose="020B0604030504040204" pitchFamily="34" charset="-120"/>
            </a:endParaRPr>
          </a:p>
          <a:p>
            <a:pPr algn="ctr" defTabSz="913966" fontAlgn="base">
              <a:lnSpc>
                <a:spcPts val="2400"/>
              </a:lnSpc>
              <a:spcBef>
                <a:spcPts val="600"/>
              </a:spcBef>
              <a:spcAft>
                <a:spcPct val="0"/>
              </a:spcAft>
            </a:pPr>
            <a:r>
              <a:rPr lang="zh-TW" altLang="en-US" b="1" dirty="0">
                <a:latin typeface="微軟正黑體" panose="020B0604030504040204" pitchFamily="34" charset="-120"/>
                <a:ea typeface="微軟正黑體" panose="020B0604030504040204" pitchFamily="34" charset="-120"/>
              </a:rPr>
              <a:t>行政效率</a:t>
            </a:r>
            <a:endParaRPr lang="zh-CN" altLang="en-US" b="1" dirty="0">
              <a:latin typeface="微軟正黑體" panose="020B0604030504040204" pitchFamily="34" charset="-120"/>
              <a:ea typeface="微軟正黑體" panose="020B0604030504040204" pitchFamily="34" charset="-120"/>
            </a:endParaRPr>
          </a:p>
        </p:txBody>
      </p:sp>
      <p:sp>
        <p:nvSpPr>
          <p:cNvPr id="11" name="星形: 四角 10">
            <a:extLst>
              <a:ext uri="{FF2B5EF4-FFF2-40B4-BE49-F238E27FC236}">
                <a16:creationId xmlns:a16="http://schemas.microsoft.com/office/drawing/2014/main" xmlns="" id="{083FFFE7-D465-44D5-8F1E-9F02387FF806}"/>
              </a:ext>
            </a:extLst>
          </p:cNvPr>
          <p:cNvSpPr/>
          <p:nvPr/>
        </p:nvSpPr>
        <p:spPr>
          <a:xfrm>
            <a:off x="2287539" y="1189198"/>
            <a:ext cx="294296" cy="306651"/>
          </a:xfrm>
          <a:prstGeom prst="star4">
            <a:avLst/>
          </a:prstGeom>
          <a:solidFill>
            <a:srgbClr val="FFFF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TW" altLang="en-US"/>
          </a:p>
        </p:txBody>
      </p:sp>
      <p:sp>
        <p:nvSpPr>
          <p:cNvPr id="15" name="流程圖: 人工輸入 2">
            <a:extLst>
              <a:ext uri="{FF2B5EF4-FFF2-40B4-BE49-F238E27FC236}">
                <a16:creationId xmlns:a16="http://schemas.microsoft.com/office/drawing/2014/main" xmlns="" id="{BE18D20F-22D7-4DBE-8D74-4C032CE6C51A}"/>
              </a:ext>
            </a:extLst>
          </p:cNvPr>
          <p:cNvSpPr/>
          <p:nvPr/>
        </p:nvSpPr>
        <p:spPr>
          <a:xfrm rot="10800000">
            <a:off x="0" y="6753859"/>
            <a:ext cx="9906001" cy="128647"/>
          </a:xfrm>
          <a:prstGeom prst="rect">
            <a:avLst/>
          </a:prstGeom>
          <a:solidFill>
            <a:srgbClr val="B1E1DF"/>
          </a:solidFill>
          <a:ln w="28575" cap="flat">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097" dirty="0">
              <a:noFill/>
            </a:endParaRPr>
          </a:p>
        </p:txBody>
      </p:sp>
      <p:sp>
        <p:nvSpPr>
          <p:cNvPr id="7" name="箭號: 向下 6">
            <a:extLst>
              <a:ext uri="{FF2B5EF4-FFF2-40B4-BE49-F238E27FC236}">
                <a16:creationId xmlns:a16="http://schemas.microsoft.com/office/drawing/2014/main" xmlns="" id="{CBB8DF09-C8DE-41C0-A974-33ECEE16C707}"/>
              </a:ext>
            </a:extLst>
          </p:cNvPr>
          <p:cNvSpPr/>
          <p:nvPr/>
        </p:nvSpPr>
        <p:spPr>
          <a:xfrm rot="16200000">
            <a:off x="5663066" y="1567831"/>
            <a:ext cx="427926" cy="659331"/>
          </a:xfrm>
          <a:prstGeom prst="downArrow">
            <a:avLst/>
          </a:prstGeom>
          <a:solidFill>
            <a:srgbClr val="FF7C80"/>
          </a:solidFill>
          <a:ln w="9525" cap="flat">
            <a:solidFill>
              <a:schemeClr val="bg2"/>
            </a:solidFill>
            <a:prstDash val="solid"/>
            <a:miter lim="800000"/>
          </a:ln>
          <a:effectLst/>
        </p:spPr>
        <p:txBody>
          <a:bodyPr vert="horz" wrap="square" lIns="91392" tIns="45696" rIns="91392" bIns="45696" numCol="1" anchor="t" anchorCtr="0" compatLnSpc="1"/>
          <a:lstStyle/>
          <a:p>
            <a:pPr algn="ctr" defTabSz="913966" fontAlgn="base">
              <a:lnSpc>
                <a:spcPts val="2400"/>
              </a:lnSpc>
              <a:spcBef>
                <a:spcPct val="20000"/>
              </a:spcBef>
              <a:spcAft>
                <a:spcPct val="0"/>
              </a:spcAft>
            </a:pPr>
            <a:endParaRPr lang="zh-TW" altLang="en-US" sz="2000" b="1">
              <a:solidFill>
                <a:srgbClr val="F4F4F4"/>
              </a:solidFill>
              <a:latin typeface="微軟正黑體" panose="020B0604030504040204" pitchFamily="34" charset="-120"/>
              <a:ea typeface="微軟正黑體" panose="020B0604030504040204" pitchFamily="34" charset="-120"/>
            </a:endParaRPr>
          </a:p>
        </p:txBody>
      </p:sp>
      <p:sp>
        <p:nvSpPr>
          <p:cNvPr id="8" name="文字方塊 7">
            <a:extLst>
              <a:ext uri="{FF2B5EF4-FFF2-40B4-BE49-F238E27FC236}">
                <a16:creationId xmlns:a16="http://schemas.microsoft.com/office/drawing/2014/main" xmlns="" id="{3FB0C087-D14B-4C1C-91EB-BF1EF155BEAE}"/>
              </a:ext>
            </a:extLst>
          </p:cNvPr>
          <p:cNvSpPr txBox="1"/>
          <p:nvPr/>
        </p:nvSpPr>
        <p:spPr>
          <a:xfrm>
            <a:off x="6245027" y="1495849"/>
            <a:ext cx="3373426" cy="707886"/>
          </a:xfrm>
          <a:prstGeom prst="rect">
            <a:avLst/>
          </a:prstGeom>
          <a:solidFill>
            <a:srgbClr val="F4D5D0"/>
          </a:solidFill>
        </p:spPr>
        <p:txBody>
          <a:bodyPr wrap="square" rtlCol="0">
            <a:spAutoFit/>
          </a:bodyPr>
          <a:lstStyle/>
          <a:p>
            <a:pPr algn="ctr"/>
            <a:r>
              <a:rPr lang="zh-TW" altLang="en-US" sz="2000" b="1" dirty="0">
                <a:latin typeface="微軟正黑體" panose="020B0604030504040204" pitchFamily="34" charset="-120"/>
                <a:ea typeface="微軟正黑體" panose="020B0604030504040204" pitchFamily="34" charset="-120"/>
              </a:rPr>
              <a:t>各機關（構）得視業務需要</a:t>
            </a:r>
            <a:endParaRPr lang="en-US" altLang="zh-TW" sz="2000" b="1" dirty="0">
              <a:latin typeface="微軟正黑體" panose="020B0604030504040204" pitchFamily="34" charset="-120"/>
              <a:ea typeface="微軟正黑體" panose="020B0604030504040204" pitchFamily="34" charset="-120"/>
            </a:endParaRPr>
          </a:p>
          <a:p>
            <a:pPr algn="ctr"/>
            <a:r>
              <a:rPr lang="zh-TW" altLang="en-US" sz="2000" b="1" dirty="0">
                <a:latin typeface="微軟正黑體" panose="020B0604030504040204" pitchFamily="34" charset="-120"/>
                <a:ea typeface="微軟正黑體" panose="020B0604030504040204" pitchFamily="34" charset="-120"/>
              </a:rPr>
              <a:t>彈性訂定辦公時間</a:t>
            </a:r>
          </a:p>
        </p:txBody>
      </p:sp>
      <p:sp>
        <p:nvSpPr>
          <p:cNvPr id="4" name="投影片編號版面配置區 3">
            <a:extLst>
              <a:ext uri="{FF2B5EF4-FFF2-40B4-BE49-F238E27FC236}">
                <a16:creationId xmlns:a16="http://schemas.microsoft.com/office/drawing/2014/main" xmlns="" id="{5C67F4FB-C29F-4147-988D-AEDF7D46634C}"/>
              </a:ext>
            </a:extLst>
          </p:cNvPr>
          <p:cNvSpPr>
            <a:spLocks noGrp="1"/>
          </p:cNvSpPr>
          <p:nvPr>
            <p:ph type="sldNum" sz="quarter" idx="12"/>
          </p:nvPr>
        </p:nvSpPr>
        <p:spPr>
          <a:xfrm>
            <a:off x="7555487" y="6388734"/>
            <a:ext cx="2228850" cy="365125"/>
          </a:xfrm>
        </p:spPr>
        <p:txBody>
          <a:bodyPr/>
          <a:lstStyle/>
          <a:p>
            <a:fld id="{48639338-DA58-4C5A-94BB-99DE858384EA}" type="slidenum">
              <a:rPr lang="zh-TW" altLang="en-US" smtClean="0"/>
              <a:pPr/>
              <a:t>9</a:t>
            </a:fld>
            <a:endParaRPr lang="zh-TW" altLang="en-US" dirty="0"/>
          </a:p>
        </p:txBody>
      </p:sp>
      <p:cxnSp>
        <p:nvCxnSpPr>
          <p:cNvPr id="54" name="直線單箭頭接點 53">
            <a:extLst>
              <a:ext uri="{FF2B5EF4-FFF2-40B4-BE49-F238E27FC236}">
                <a16:creationId xmlns:a16="http://schemas.microsoft.com/office/drawing/2014/main" xmlns="" id="{FE5BD096-01A0-4B54-9273-CF4817498926}"/>
              </a:ext>
            </a:extLst>
          </p:cNvPr>
          <p:cNvCxnSpPr>
            <a:cxnSpLocks/>
          </p:cNvCxnSpPr>
          <p:nvPr/>
        </p:nvCxnSpPr>
        <p:spPr>
          <a:xfrm>
            <a:off x="8518328" y="3511321"/>
            <a:ext cx="0" cy="3483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5" name="直線單箭頭接點 54">
            <a:extLst>
              <a:ext uri="{FF2B5EF4-FFF2-40B4-BE49-F238E27FC236}">
                <a16:creationId xmlns:a16="http://schemas.microsoft.com/office/drawing/2014/main" xmlns="" id="{72EA466E-3BEC-434A-9474-B851BD2F68FB}"/>
              </a:ext>
            </a:extLst>
          </p:cNvPr>
          <p:cNvCxnSpPr>
            <a:cxnSpLocks/>
          </p:cNvCxnSpPr>
          <p:nvPr/>
        </p:nvCxnSpPr>
        <p:spPr>
          <a:xfrm>
            <a:off x="6916908" y="3511321"/>
            <a:ext cx="0" cy="3483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6" name="直線單箭頭接點 55">
            <a:extLst>
              <a:ext uri="{FF2B5EF4-FFF2-40B4-BE49-F238E27FC236}">
                <a16:creationId xmlns:a16="http://schemas.microsoft.com/office/drawing/2014/main" xmlns="" id="{6F07517F-15DB-46CD-9624-3529D1EC6AA7}"/>
              </a:ext>
            </a:extLst>
          </p:cNvPr>
          <p:cNvCxnSpPr>
            <a:cxnSpLocks/>
          </p:cNvCxnSpPr>
          <p:nvPr/>
        </p:nvCxnSpPr>
        <p:spPr>
          <a:xfrm>
            <a:off x="2944264" y="3520788"/>
            <a:ext cx="0" cy="3483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7" name="直線單箭頭接點 56">
            <a:extLst>
              <a:ext uri="{FF2B5EF4-FFF2-40B4-BE49-F238E27FC236}">
                <a16:creationId xmlns:a16="http://schemas.microsoft.com/office/drawing/2014/main" xmlns="" id="{0539C978-CD8A-4C61-B300-6ED3E2073056}"/>
              </a:ext>
            </a:extLst>
          </p:cNvPr>
          <p:cNvCxnSpPr>
            <a:cxnSpLocks/>
          </p:cNvCxnSpPr>
          <p:nvPr/>
        </p:nvCxnSpPr>
        <p:spPr>
          <a:xfrm>
            <a:off x="1418758" y="3500628"/>
            <a:ext cx="0" cy="34839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64" name="直線接點 63">
            <a:extLst>
              <a:ext uri="{FF2B5EF4-FFF2-40B4-BE49-F238E27FC236}">
                <a16:creationId xmlns:a16="http://schemas.microsoft.com/office/drawing/2014/main" xmlns="" id="{5805F835-E255-4B13-AD37-BA325CF339E7}"/>
              </a:ext>
            </a:extLst>
          </p:cNvPr>
          <p:cNvCxnSpPr>
            <a:cxnSpLocks/>
          </p:cNvCxnSpPr>
          <p:nvPr/>
        </p:nvCxnSpPr>
        <p:spPr>
          <a:xfrm flipV="1">
            <a:off x="1329471" y="3479383"/>
            <a:ext cx="7787990" cy="2874"/>
          </a:xfrm>
          <a:prstGeom prst="line">
            <a:avLst/>
          </a:prstGeom>
          <a:ln w="19050" cap="flat" cmpd="sng" algn="ctr">
            <a:solidFill>
              <a:schemeClr val="accent6"/>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8" name="流程圖: 接點 67">
            <a:extLst>
              <a:ext uri="{FF2B5EF4-FFF2-40B4-BE49-F238E27FC236}">
                <a16:creationId xmlns:a16="http://schemas.microsoft.com/office/drawing/2014/main" xmlns="" id="{1FF989DB-6F09-4B1D-B4FC-0DB8766D2D91}"/>
              </a:ext>
            </a:extLst>
          </p:cNvPr>
          <p:cNvSpPr/>
          <p:nvPr/>
        </p:nvSpPr>
        <p:spPr>
          <a:xfrm>
            <a:off x="1329472" y="3439647"/>
            <a:ext cx="178945" cy="104060"/>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69" name="流程圖: 接點 68">
            <a:extLst>
              <a:ext uri="{FF2B5EF4-FFF2-40B4-BE49-F238E27FC236}">
                <a16:creationId xmlns:a16="http://schemas.microsoft.com/office/drawing/2014/main" xmlns="" id="{6F4D0BDD-695B-4C00-B418-316F08D5C90A}"/>
              </a:ext>
            </a:extLst>
          </p:cNvPr>
          <p:cNvSpPr/>
          <p:nvPr/>
        </p:nvSpPr>
        <p:spPr>
          <a:xfrm>
            <a:off x="2854793" y="3430434"/>
            <a:ext cx="178945" cy="104060"/>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70" name="流程圖: 接點 69">
            <a:extLst>
              <a:ext uri="{FF2B5EF4-FFF2-40B4-BE49-F238E27FC236}">
                <a16:creationId xmlns:a16="http://schemas.microsoft.com/office/drawing/2014/main" xmlns="" id="{41BA88E8-3AE2-47DF-8D5D-F697E85603E0}"/>
              </a:ext>
            </a:extLst>
          </p:cNvPr>
          <p:cNvSpPr/>
          <p:nvPr/>
        </p:nvSpPr>
        <p:spPr>
          <a:xfrm>
            <a:off x="8417650" y="3450749"/>
            <a:ext cx="178945" cy="104060"/>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71" name="流程圖: 接點 70">
            <a:extLst>
              <a:ext uri="{FF2B5EF4-FFF2-40B4-BE49-F238E27FC236}">
                <a16:creationId xmlns:a16="http://schemas.microsoft.com/office/drawing/2014/main" xmlns="" id="{A53BA59B-0D1D-4458-A626-6DD19C5E36FB}"/>
              </a:ext>
            </a:extLst>
          </p:cNvPr>
          <p:cNvSpPr/>
          <p:nvPr/>
        </p:nvSpPr>
        <p:spPr>
          <a:xfrm>
            <a:off x="6832422" y="3444140"/>
            <a:ext cx="178945" cy="104060"/>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72" name="文字方塊 71">
            <a:extLst>
              <a:ext uri="{FF2B5EF4-FFF2-40B4-BE49-F238E27FC236}">
                <a16:creationId xmlns:a16="http://schemas.microsoft.com/office/drawing/2014/main" xmlns="" id="{C02FE44A-07D1-4CDC-B55B-D8A8FCF34295}"/>
              </a:ext>
            </a:extLst>
          </p:cNvPr>
          <p:cNvSpPr txBox="1"/>
          <p:nvPr/>
        </p:nvSpPr>
        <p:spPr>
          <a:xfrm>
            <a:off x="1018428" y="3024805"/>
            <a:ext cx="1066831" cy="369332"/>
          </a:xfrm>
          <a:prstGeom prst="rect">
            <a:avLst/>
          </a:prstGeom>
          <a:noFill/>
        </p:spPr>
        <p:txBody>
          <a:bodyPr wrap="square" rtlCol="0">
            <a:spAutoFit/>
          </a:bodyPr>
          <a:lstStyle/>
          <a:p>
            <a:r>
              <a:rPr lang="en-US" altLang="zh-TW" dirty="0"/>
              <a:t>07:30</a:t>
            </a:r>
            <a:endParaRPr lang="zh-TW" altLang="en-US" dirty="0"/>
          </a:p>
        </p:txBody>
      </p:sp>
      <p:sp>
        <p:nvSpPr>
          <p:cNvPr id="73" name="文字方塊 72">
            <a:extLst>
              <a:ext uri="{FF2B5EF4-FFF2-40B4-BE49-F238E27FC236}">
                <a16:creationId xmlns:a16="http://schemas.microsoft.com/office/drawing/2014/main" xmlns="" id="{BB3C806A-9C75-4551-A451-558C847DB925}"/>
              </a:ext>
            </a:extLst>
          </p:cNvPr>
          <p:cNvSpPr txBox="1"/>
          <p:nvPr/>
        </p:nvSpPr>
        <p:spPr>
          <a:xfrm>
            <a:off x="2410852" y="3018071"/>
            <a:ext cx="1066831" cy="369332"/>
          </a:xfrm>
          <a:prstGeom prst="rect">
            <a:avLst/>
          </a:prstGeom>
          <a:noFill/>
        </p:spPr>
        <p:txBody>
          <a:bodyPr wrap="square" rtlCol="0">
            <a:spAutoFit/>
          </a:bodyPr>
          <a:lstStyle/>
          <a:p>
            <a:r>
              <a:rPr lang="en-US" altLang="zh-TW" dirty="0"/>
              <a:t>09:30</a:t>
            </a:r>
            <a:endParaRPr lang="zh-TW" altLang="en-US" dirty="0"/>
          </a:p>
        </p:txBody>
      </p:sp>
      <p:sp>
        <p:nvSpPr>
          <p:cNvPr id="74" name="文字方塊 73">
            <a:extLst>
              <a:ext uri="{FF2B5EF4-FFF2-40B4-BE49-F238E27FC236}">
                <a16:creationId xmlns:a16="http://schemas.microsoft.com/office/drawing/2014/main" xmlns="" id="{F6FAC0E4-FCC2-4850-93DB-60D647A63B11}"/>
              </a:ext>
            </a:extLst>
          </p:cNvPr>
          <p:cNvSpPr txBox="1"/>
          <p:nvPr/>
        </p:nvSpPr>
        <p:spPr>
          <a:xfrm>
            <a:off x="6473455" y="3021471"/>
            <a:ext cx="886908" cy="369332"/>
          </a:xfrm>
          <a:prstGeom prst="rect">
            <a:avLst/>
          </a:prstGeom>
          <a:noFill/>
        </p:spPr>
        <p:txBody>
          <a:bodyPr wrap="square" rtlCol="0">
            <a:spAutoFit/>
          </a:bodyPr>
          <a:lstStyle/>
          <a:p>
            <a:r>
              <a:rPr lang="en-US" altLang="zh-TW" dirty="0"/>
              <a:t>16:30</a:t>
            </a:r>
            <a:endParaRPr lang="zh-TW" altLang="en-US" dirty="0"/>
          </a:p>
        </p:txBody>
      </p:sp>
      <p:sp>
        <p:nvSpPr>
          <p:cNvPr id="75" name="文字方塊 74">
            <a:extLst>
              <a:ext uri="{FF2B5EF4-FFF2-40B4-BE49-F238E27FC236}">
                <a16:creationId xmlns:a16="http://schemas.microsoft.com/office/drawing/2014/main" xmlns="" id="{3AB88AEB-3102-4F8B-9B1B-B435390A0580}"/>
              </a:ext>
            </a:extLst>
          </p:cNvPr>
          <p:cNvSpPr txBox="1"/>
          <p:nvPr/>
        </p:nvSpPr>
        <p:spPr>
          <a:xfrm>
            <a:off x="8013665" y="3013264"/>
            <a:ext cx="886908" cy="369332"/>
          </a:xfrm>
          <a:prstGeom prst="rect">
            <a:avLst/>
          </a:prstGeom>
          <a:noFill/>
        </p:spPr>
        <p:txBody>
          <a:bodyPr wrap="square" rtlCol="0">
            <a:spAutoFit/>
          </a:bodyPr>
          <a:lstStyle/>
          <a:p>
            <a:r>
              <a:rPr lang="en-US" altLang="zh-TW" dirty="0"/>
              <a:t>18:30</a:t>
            </a:r>
            <a:endParaRPr lang="zh-TW" altLang="en-US" dirty="0"/>
          </a:p>
        </p:txBody>
      </p:sp>
      <p:sp>
        <p:nvSpPr>
          <p:cNvPr id="76" name="流程圖: 接點 75">
            <a:extLst>
              <a:ext uri="{FF2B5EF4-FFF2-40B4-BE49-F238E27FC236}">
                <a16:creationId xmlns:a16="http://schemas.microsoft.com/office/drawing/2014/main" xmlns="" id="{DB964C26-2444-4549-AE3F-0D47F07AD4DC}"/>
              </a:ext>
            </a:extLst>
          </p:cNvPr>
          <p:cNvSpPr/>
          <p:nvPr/>
        </p:nvSpPr>
        <p:spPr>
          <a:xfrm>
            <a:off x="8417650" y="3459291"/>
            <a:ext cx="178945" cy="104060"/>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77" name="流程圖: 接點 76">
            <a:extLst>
              <a:ext uri="{FF2B5EF4-FFF2-40B4-BE49-F238E27FC236}">
                <a16:creationId xmlns:a16="http://schemas.microsoft.com/office/drawing/2014/main" xmlns="" id="{8B9A0D6C-C65C-48CD-A5EE-6C1291C1F277}"/>
              </a:ext>
            </a:extLst>
          </p:cNvPr>
          <p:cNvSpPr/>
          <p:nvPr/>
        </p:nvSpPr>
        <p:spPr>
          <a:xfrm>
            <a:off x="6832422" y="3452682"/>
            <a:ext cx="178945" cy="104060"/>
          </a:xfrm>
          <a:prstGeom prst="flowChartConnector">
            <a:avLst/>
          </a:prstGeom>
        </p:spPr>
        <p:style>
          <a:lnRef idx="1">
            <a:schemeClr val="accent6"/>
          </a:lnRef>
          <a:fillRef idx="2">
            <a:schemeClr val="accent6"/>
          </a:fillRef>
          <a:effectRef idx="1">
            <a:schemeClr val="accent6"/>
          </a:effectRef>
          <a:fontRef idx="minor">
            <a:schemeClr val="dk1"/>
          </a:fontRef>
        </p:style>
        <p:txBody>
          <a:bodyPr rtlCol="0" anchor="ctr"/>
          <a:lstStyle/>
          <a:p>
            <a:pPr algn="ctr"/>
            <a:endParaRPr lang="zh-TW" altLang="en-US"/>
          </a:p>
        </p:txBody>
      </p:sp>
      <p:sp>
        <p:nvSpPr>
          <p:cNvPr id="78" name="矩形 77">
            <a:extLst>
              <a:ext uri="{FF2B5EF4-FFF2-40B4-BE49-F238E27FC236}">
                <a16:creationId xmlns:a16="http://schemas.microsoft.com/office/drawing/2014/main" xmlns="" id="{2183A5DA-1E29-48AC-954A-07413A9A442A}"/>
              </a:ext>
            </a:extLst>
          </p:cNvPr>
          <p:cNvSpPr/>
          <p:nvPr/>
        </p:nvSpPr>
        <p:spPr>
          <a:xfrm>
            <a:off x="4248278" y="3216342"/>
            <a:ext cx="1898526" cy="11120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微軟正黑體" panose="020B0604030504040204" pitchFamily="34" charset="-120"/>
                <a:ea typeface="微軟正黑體" panose="020B0604030504040204" pitchFamily="34" charset="-120"/>
              </a:rPr>
              <a:t>中午休息</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ctr"/>
            <a:r>
              <a:rPr lang="en-US" altLang="zh-TW" sz="2000" b="1" dirty="0">
                <a:solidFill>
                  <a:schemeClr val="tx1"/>
                </a:solidFill>
                <a:latin typeface="微軟正黑體" panose="020B0604030504040204" pitchFamily="34" charset="-120"/>
                <a:ea typeface="微軟正黑體" panose="020B0604030504040204" pitchFamily="34" charset="-120"/>
              </a:rPr>
              <a:t>1</a:t>
            </a:r>
            <a:r>
              <a:rPr lang="zh-TW" altLang="en-US" sz="2000" b="1" dirty="0">
                <a:solidFill>
                  <a:schemeClr val="tx1"/>
                </a:solidFill>
                <a:latin typeface="微軟正黑體" panose="020B0604030504040204" pitchFamily="34" charset="-120"/>
                <a:ea typeface="微軟正黑體" panose="020B0604030504040204" pitchFamily="34" charset="-120"/>
              </a:rPr>
              <a:t>小時</a:t>
            </a:r>
            <a:endParaRPr lang="en-US" altLang="zh-TW" sz="2000" b="1" dirty="0">
              <a:solidFill>
                <a:schemeClr val="tx1"/>
              </a:solidFill>
              <a:latin typeface="微軟正黑體" panose="020B0604030504040204" pitchFamily="34" charset="-120"/>
              <a:ea typeface="微軟正黑體" panose="020B0604030504040204" pitchFamily="34" charset="-120"/>
            </a:endParaRPr>
          </a:p>
          <a:p>
            <a:pPr algn="ctr">
              <a:lnSpc>
                <a:spcPct val="150000"/>
              </a:lnSpc>
              <a:spcBef>
                <a:spcPts val="600"/>
              </a:spcBef>
            </a:pPr>
            <a:r>
              <a:rPr lang="zh-TW" altLang="en-US" sz="1600" dirty="0">
                <a:solidFill>
                  <a:srgbClr val="FF0000"/>
                </a:solidFill>
                <a:latin typeface="微軟正黑體" panose="020B0604030504040204" pitchFamily="34" charset="-120"/>
                <a:ea typeface="微軟正黑體" panose="020B0604030504040204" pitchFamily="34" charset="-120"/>
              </a:rPr>
              <a:t>（休息時間不納入每日辦公時數計算）</a:t>
            </a:r>
          </a:p>
        </p:txBody>
      </p:sp>
      <p:sp>
        <p:nvSpPr>
          <p:cNvPr id="79" name="左右中括弧 78">
            <a:extLst>
              <a:ext uri="{FF2B5EF4-FFF2-40B4-BE49-F238E27FC236}">
                <a16:creationId xmlns:a16="http://schemas.microsoft.com/office/drawing/2014/main" xmlns="" id="{5B8C37A4-272C-499C-9A1E-FFAEDD0A3E6F}"/>
              </a:ext>
            </a:extLst>
          </p:cNvPr>
          <p:cNvSpPr/>
          <p:nvPr/>
        </p:nvSpPr>
        <p:spPr>
          <a:xfrm>
            <a:off x="1577596" y="3691669"/>
            <a:ext cx="1228352" cy="161384"/>
          </a:xfrm>
          <a:prstGeom prst="bracketPair">
            <a:avLst/>
          </a:prstGeom>
          <a:ln w="12700"/>
        </p:spPr>
        <p:style>
          <a:lnRef idx="1">
            <a:schemeClr val="accent4"/>
          </a:lnRef>
          <a:fillRef idx="0">
            <a:schemeClr val="accent4"/>
          </a:fillRef>
          <a:effectRef idx="0">
            <a:schemeClr val="accent4"/>
          </a:effectRef>
          <a:fontRef idx="minor">
            <a:schemeClr val="tx1"/>
          </a:fontRef>
        </p:style>
        <p:txBody>
          <a:bodyPr rtlCol="0" anchor="ctr"/>
          <a:lstStyle/>
          <a:p>
            <a:pPr algn="ctr"/>
            <a:r>
              <a:rPr lang="zh-TW" altLang="en-US" sz="1400" dirty="0">
                <a:solidFill>
                  <a:srgbClr val="FF0000"/>
                </a:solidFill>
                <a:latin typeface="微軟正黑體" panose="020B0604030504040204" pitchFamily="34" charset="-120"/>
                <a:ea typeface="微軟正黑體" panose="020B0604030504040204" pitchFamily="34" charset="-120"/>
              </a:rPr>
              <a:t>彈性</a:t>
            </a:r>
            <a:endParaRPr lang="en-US" altLang="zh-TW" sz="1400" dirty="0">
              <a:solidFill>
                <a:srgbClr val="FF0000"/>
              </a:solidFill>
              <a:latin typeface="微軟正黑體" panose="020B0604030504040204" pitchFamily="34" charset="-120"/>
              <a:ea typeface="微軟正黑體" panose="020B0604030504040204" pitchFamily="34" charset="-120"/>
            </a:endParaRPr>
          </a:p>
          <a:p>
            <a:pPr algn="ctr"/>
            <a:r>
              <a:rPr lang="zh-TW" altLang="en-US" sz="1400" dirty="0">
                <a:solidFill>
                  <a:srgbClr val="FF0000"/>
                </a:solidFill>
                <a:latin typeface="微軟正黑體" panose="020B0604030504040204" pitchFamily="34" charset="-120"/>
                <a:ea typeface="微軟正黑體" panose="020B0604030504040204" pitchFamily="34" charset="-120"/>
              </a:rPr>
              <a:t>辦公時間</a:t>
            </a:r>
          </a:p>
        </p:txBody>
      </p:sp>
      <p:sp>
        <p:nvSpPr>
          <p:cNvPr id="80" name="左右中括弧 79">
            <a:extLst>
              <a:ext uri="{FF2B5EF4-FFF2-40B4-BE49-F238E27FC236}">
                <a16:creationId xmlns:a16="http://schemas.microsoft.com/office/drawing/2014/main" xmlns="" id="{C4675F6B-E48F-4763-B66E-15D0C92D6CAB}"/>
              </a:ext>
            </a:extLst>
          </p:cNvPr>
          <p:cNvSpPr/>
          <p:nvPr/>
        </p:nvSpPr>
        <p:spPr>
          <a:xfrm>
            <a:off x="7140726" y="3692653"/>
            <a:ext cx="1228352" cy="161384"/>
          </a:xfrm>
          <a:prstGeom prst="bracketPair">
            <a:avLst/>
          </a:prstGeom>
          <a:ln w="12700"/>
        </p:spPr>
        <p:style>
          <a:lnRef idx="1">
            <a:schemeClr val="accent4"/>
          </a:lnRef>
          <a:fillRef idx="0">
            <a:schemeClr val="accent4"/>
          </a:fillRef>
          <a:effectRef idx="0">
            <a:schemeClr val="accent4"/>
          </a:effectRef>
          <a:fontRef idx="minor">
            <a:schemeClr val="tx1"/>
          </a:fontRef>
        </p:style>
        <p:txBody>
          <a:bodyPr rtlCol="0" anchor="ctr"/>
          <a:lstStyle/>
          <a:p>
            <a:pPr algn="ctr"/>
            <a:r>
              <a:rPr lang="zh-TW" altLang="en-US" sz="1400" dirty="0">
                <a:solidFill>
                  <a:srgbClr val="FF0000"/>
                </a:solidFill>
                <a:latin typeface="微軟正黑體" panose="020B0604030504040204" pitchFamily="34" charset="-120"/>
                <a:ea typeface="微軟正黑體" panose="020B0604030504040204" pitchFamily="34" charset="-120"/>
              </a:rPr>
              <a:t>彈性</a:t>
            </a:r>
            <a:endParaRPr lang="en-US" altLang="zh-TW" sz="1400" dirty="0">
              <a:solidFill>
                <a:srgbClr val="FF0000"/>
              </a:solidFill>
              <a:latin typeface="微軟正黑體" panose="020B0604030504040204" pitchFamily="34" charset="-120"/>
              <a:ea typeface="微軟正黑體" panose="020B0604030504040204" pitchFamily="34" charset="-120"/>
            </a:endParaRPr>
          </a:p>
          <a:p>
            <a:pPr algn="ctr"/>
            <a:r>
              <a:rPr lang="zh-TW" altLang="en-US" sz="1400" dirty="0">
                <a:solidFill>
                  <a:srgbClr val="FF0000"/>
                </a:solidFill>
                <a:latin typeface="微軟正黑體" panose="020B0604030504040204" pitchFamily="34" charset="-120"/>
                <a:ea typeface="微軟正黑體" panose="020B0604030504040204" pitchFamily="34" charset="-120"/>
              </a:rPr>
              <a:t>辦公時間</a:t>
            </a:r>
          </a:p>
        </p:txBody>
      </p:sp>
      <p:sp>
        <p:nvSpPr>
          <p:cNvPr id="81" name="矩形 80">
            <a:extLst>
              <a:ext uri="{FF2B5EF4-FFF2-40B4-BE49-F238E27FC236}">
                <a16:creationId xmlns:a16="http://schemas.microsoft.com/office/drawing/2014/main" xmlns="" id="{82ACD68D-2EED-4479-BB8D-1117E75BC749}"/>
              </a:ext>
            </a:extLst>
          </p:cNvPr>
          <p:cNvSpPr/>
          <p:nvPr/>
        </p:nvSpPr>
        <p:spPr>
          <a:xfrm>
            <a:off x="889817" y="5486255"/>
            <a:ext cx="8472980" cy="923330"/>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zh-TW" altLang="en-US" dirty="0">
                <a:solidFill>
                  <a:sysClr val="windowText" lastClr="000000"/>
                </a:solidFill>
                <a:latin typeface="微軟正黑體" panose="020B0604030504040204" pitchFamily="34" charset="-120"/>
                <a:ea typeface="微軟正黑體" panose="020B0604030504040204" pitchFamily="34" charset="-120"/>
              </a:rPr>
              <a:t>各機關應依「行政院及所屬各機關公務人員平時考核要點」衡酌業務性質，明確訂定辦公時間、彈性辦公時間，並加強差勤管理。公務員應依機關規定時間上、下班，未到班（遲到、早退）應依規定辦理請假。</a:t>
            </a:r>
          </a:p>
        </p:txBody>
      </p:sp>
      <p:sp>
        <p:nvSpPr>
          <p:cNvPr id="82" name="타원형 설명선 88">
            <a:extLst>
              <a:ext uri="{FF2B5EF4-FFF2-40B4-BE49-F238E27FC236}">
                <a16:creationId xmlns:a16="http://schemas.microsoft.com/office/drawing/2014/main" xmlns="" id="{645E50FD-514A-4501-A833-DA224E949AD0}"/>
              </a:ext>
            </a:extLst>
          </p:cNvPr>
          <p:cNvSpPr/>
          <p:nvPr/>
        </p:nvSpPr>
        <p:spPr>
          <a:xfrm>
            <a:off x="469788" y="5050235"/>
            <a:ext cx="534901" cy="527764"/>
          </a:xfrm>
          <a:prstGeom prst="wedgeEllipseCallout">
            <a:avLst>
              <a:gd name="adj1" fmla="val 34891"/>
              <a:gd name="adj2" fmla="val 61482"/>
            </a:avLst>
          </a:prstGeom>
          <a:solidFill>
            <a:srgbClr val="FFC000"/>
          </a:solidFill>
          <a:ln w="19050">
            <a:solidFill>
              <a:srgbClr val="772F9C"/>
            </a:solidFill>
          </a:ln>
          <a:effectLst>
            <a:outerShdw dist="25400" dir="2700000" algn="tl" rotWithShape="0">
              <a:srgbClr val="772F9C"/>
            </a:outerShdw>
          </a:effectLst>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r>
              <a:rPr lang="en-US" altLang="ko-KR" sz="1600" dirty="0">
                <a:solidFill>
                  <a:srgbClr val="772F9C"/>
                </a:solidFill>
                <a:latin typeface="微軟正黑體" panose="020B0604030504040204" pitchFamily="34" charset="-120"/>
                <a:ea typeface="微軟正黑體" panose="020B0604030504040204" pitchFamily="34" charset="-120"/>
              </a:rPr>
              <a:t>tips</a:t>
            </a:r>
            <a:endParaRPr lang="ko-KR" altLang="en-US" sz="1600" dirty="0">
              <a:solidFill>
                <a:srgbClr val="772F9C"/>
              </a:solidFill>
              <a:latin typeface="微軟正黑體" panose="020B0604030504040204" pitchFamily="34" charset="-120"/>
              <a:ea typeface="야놀자 야체 B" panose="02020603020101020101" pitchFamily="18" charset="-127"/>
            </a:endParaRPr>
          </a:p>
        </p:txBody>
      </p:sp>
      <p:sp>
        <p:nvSpPr>
          <p:cNvPr id="83" name="文字方塊 82">
            <a:extLst>
              <a:ext uri="{FF2B5EF4-FFF2-40B4-BE49-F238E27FC236}">
                <a16:creationId xmlns:a16="http://schemas.microsoft.com/office/drawing/2014/main" xmlns="" id="{0F1FC336-0E8B-46D2-87D1-8C597BB3CA7B}"/>
              </a:ext>
            </a:extLst>
          </p:cNvPr>
          <p:cNvSpPr txBox="1"/>
          <p:nvPr/>
        </p:nvSpPr>
        <p:spPr>
          <a:xfrm>
            <a:off x="1004688" y="3910396"/>
            <a:ext cx="677108" cy="844637"/>
          </a:xfrm>
          <a:prstGeom prst="rect">
            <a:avLst/>
          </a:prstGeom>
          <a:noFill/>
        </p:spPr>
        <p:txBody>
          <a:bodyPr vert="eaVert" wrap="square" rtlCol="0">
            <a:spAutoFit/>
          </a:bodyPr>
          <a:lstStyle/>
          <a:p>
            <a:r>
              <a:rPr lang="zh-TW" altLang="en-US" sz="1600" dirty="0">
                <a:latin typeface="微軟正黑體" panose="020B0604030504040204" pitchFamily="34" charset="-120"/>
                <a:ea typeface="微軟正黑體" panose="020B0604030504040204" pitchFamily="34" charset="-120"/>
              </a:rPr>
              <a:t>班時間最早上</a:t>
            </a:r>
          </a:p>
        </p:txBody>
      </p:sp>
      <p:sp>
        <p:nvSpPr>
          <p:cNvPr id="84" name="文字方塊 83">
            <a:extLst>
              <a:ext uri="{FF2B5EF4-FFF2-40B4-BE49-F238E27FC236}">
                <a16:creationId xmlns:a16="http://schemas.microsoft.com/office/drawing/2014/main" xmlns="" id="{07587C54-032A-43DA-B6A8-7F23874488DF}"/>
              </a:ext>
            </a:extLst>
          </p:cNvPr>
          <p:cNvSpPr txBox="1"/>
          <p:nvPr/>
        </p:nvSpPr>
        <p:spPr>
          <a:xfrm>
            <a:off x="2524616" y="3951157"/>
            <a:ext cx="677108" cy="844637"/>
          </a:xfrm>
          <a:prstGeom prst="rect">
            <a:avLst/>
          </a:prstGeom>
          <a:noFill/>
        </p:spPr>
        <p:txBody>
          <a:bodyPr vert="eaVert" wrap="square" rtlCol="0">
            <a:spAutoFit/>
          </a:bodyPr>
          <a:lstStyle/>
          <a:p>
            <a:r>
              <a:rPr lang="zh-TW" altLang="en-US" sz="1600" dirty="0">
                <a:latin typeface="微軟正黑體" panose="020B0604030504040204" pitchFamily="34" charset="-120"/>
                <a:ea typeface="微軟正黑體" panose="020B0604030504040204" pitchFamily="34" charset="-120"/>
              </a:rPr>
              <a:t>班時間至遲上</a:t>
            </a:r>
          </a:p>
        </p:txBody>
      </p:sp>
      <p:sp>
        <p:nvSpPr>
          <p:cNvPr id="85" name="文字方塊 84">
            <a:extLst>
              <a:ext uri="{FF2B5EF4-FFF2-40B4-BE49-F238E27FC236}">
                <a16:creationId xmlns:a16="http://schemas.microsoft.com/office/drawing/2014/main" xmlns="" id="{0154C305-4014-4061-958E-6278222BE3FB}"/>
              </a:ext>
            </a:extLst>
          </p:cNvPr>
          <p:cNvSpPr txBox="1"/>
          <p:nvPr/>
        </p:nvSpPr>
        <p:spPr>
          <a:xfrm>
            <a:off x="6491186" y="3918748"/>
            <a:ext cx="677108" cy="844637"/>
          </a:xfrm>
          <a:prstGeom prst="rect">
            <a:avLst/>
          </a:prstGeom>
          <a:noFill/>
        </p:spPr>
        <p:txBody>
          <a:bodyPr vert="eaVert" wrap="square" rtlCol="0">
            <a:spAutoFit/>
          </a:bodyPr>
          <a:lstStyle/>
          <a:p>
            <a:r>
              <a:rPr lang="zh-TW" altLang="en-US" sz="1600" dirty="0">
                <a:latin typeface="微軟正黑體" panose="020B0604030504040204" pitchFamily="34" charset="-120"/>
                <a:ea typeface="微軟正黑體" panose="020B0604030504040204" pitchFamily="34" charset="-120"/>
              </a:rPr>
              <a:t>班時間最晚下</a:t>
            </a:r>
          </a:p>
        </p:txBody>
      </p:sp>
      <p:sp>
        <p:nvSpPr>
          <p:cNvPr id="86" name="文字方塊 85">
            <a:extLst>
              <a:ext uri="{FF2B5EF4-FFF2-40B4-BE49-F238E27FC236}">
                <a16:creationId xmlns:a16="http://schemas.microsoft.com/office/drawing/2014/main" xmlns="" id="{F5F53597-8267-4AE3-9C51-4A6B70A2B53D}"/>
              </a:ext>
            </a:extLst>
          </p:cNvPr>
          <p:cNvSpPr txBox="1"/>
          <p:nvPr/>
        </p:nvSpPr>
        <p:spPr>
          <a:xfrm>
            <a:off x="8157525" y="3930307"/>
            <a:ext cx="677108" cy="844637"/>
          </a:xfrm>
          <a:prstGeom prst="rect">
            <a:avLst/>
          </a:prstGeom>
          <a:noFill/>
        </p:spPr>
        <p:txBody>
          <a:bodyPr vert="eaVert" wrap="square" rtlCol="0">
            <a:spAutoFit/>
          </a:bodyPr>
          <a:lstStyle/>
          <a:p>
            <a:r>
              <a:rPr lang="zh-TW" altLang="en-US" sz="1600" dirty="0">
                <a:latin typeface="微軟正黑體" panose="020B0604030504040204" pitchFamily="34" charset="-120"/>
                <a:ea typeface="微軟正黑體" panose="020B0604030504040204" pitchFamily="34" charset="-120"/>
              </a:rPr>
              <a:t>班時間至遲下</a:t>
            </a:r>
          </a:p>
        </p:txBody>
      </p:sp>
      <p:sp>
        <p:nvSpPr>
          <p:cNvPr id="38" name="矩形 37">
            <a:extLst>
              <a:ext uri="{FF2B5EF4-FFF2-40B4-BE49-F238E27FC236}">
                <a16:creationId xmlns:a16="http://schemas.microsoft.com/office/drawing/2014/main" xmlns="" id="{6FD6BFEC-8B0C-471E-9684-1BA718F71A5E}"/>
              </a:ext>
            </a:extLst>
          </p:cNvPr>
          <p:cNvSpPr/>
          <p:nvPr/>
        </p:nvSpPr>
        <p:spPr>
          <a:xfrm>
            <a:off x="3589866" y="69586"/>
            <a:ext cx="5270443" cy="523220"/>
          </a:xfrm>
          <a:prstGeom prst="rect">
            <a:avLst/>
          </a:prstGeom>
        </p:spPr>
        <p:txBody>
          <a:bodyPr wrap="square">
            <a:spAutoFit/>
          </a:bodyPr>
          <a:lstStyle/>
          <a:p>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服勤辦法</a:t>
            </a:r>
            <a:r>
              <a:rPr lang="en-US" altLang="zh-TW" sz="2800" b="1" dirty="0">
                <a:solidFill>
                  <a:schemeClr val="tx1">
                    <a:lumMod val="95000"/>
                    <a:lumOff val="5000"/>
                  </a:schemeClr>
                </a:solidFill>
                <a:latin typeface="微軟正黑體" panose="020B0604030504040204" pitchFamily="34" charset="-120"/>
                <a:ea typeface="微軟正黑體" panose="020B0604030504040204" pitchFamily="34" charset="-120"/>
              </a:rPr>
              <a:t>§3—</a:t>
            </a:r>
            <a:r>
              <a:rPr lang="zh-TW" altLang="en-US" sz="2800" b="1" dirty="0">
                <a:solidFill>
                  <a:schemeClr val="tx1">
                    <a:lumMod val="95000"/>
                    <a:lumOff val="5000"/>
                  </a:schemeClr>
                </a:solidFill>
                <a:latin typeface="微軟正黑體" panose="020B0604030504040204" pitchFamily="34" charset="-120"/>
                <a:ea typeface="微軟正黑體" panose="020B0604030504040204" pitchFamily="34" charset="-120"/>
              </a:rPr>
              <a:t>彈性辦公時間</a:t>
            </a:r>
            <a:endParaRPr lang="zh-TW" altLang="en-US" sz="2800" b="1" u="wavyHeavy"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xmlns="" val="1437802221"/>
      </p:ext>
    </p:extLst>
  </p:cSld>
  <p:clrMapOvr>
    <a:masterClrMapping/>
  </p:clrMapOvr>
</p:sld>
</file>

<file path=ppt/theme/theme1.xml><?xml version="1.0" encoding="utf-8"?>
<a:theme xmlns:a="http://schemas.openxmlformats.org/drawingml/2006/main" name="Office 佈景主題">
  <a:themeElements>
    <a:clrScheme name="Office 佈景主題">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佈景主題">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佈景主題">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7811</TotalTime>
  <Words>5846</Words>
  <Application>Microsoft Office PowerPoint</Application>
  <PresentationFormat>A4 紙張 (210x297 公釐)</PresentationFormat>
  <Paragraphs>481</Paragraphs>
  <Slides>40</Slides>
  <Notes>40</Notes>
  <HiddenSlides>0</HiddenSlides>
  <MMClips>0</MMClips>
  <ScaleCrop>false</ScaleCrop>
  <HeadingPairs>
    <vt:vector size="4" baseType="variant">
      <vt:variant>
        <vt:lpstr>佈景主題</vt:lpstr>
      </vt:variant>
      <vt:variant>
        <vt:i4>1</vt:i4>
      </vt:variant>
      <vt:variant>
        <vt:lpstr>投影片標題</vt:lpstr>
      </vt:variant>
      <vt:variant>
        <vt:i4>40</vt:i4>
      </vt:variant>
    </vt:vector>
  </HeadingPairs>
  <TitlesOfParts>
    <vt:vector size="41" baseType="lpstr">
      <vt:lpstr>Office 佈景主題</vt:lpstr>
      <vt:lpstr>投影片 1</vt:lpstr>
      <vt:lpstr>投影片 2</vt:lpstr>
      <vt:lpstr>投影片 3</vt:lpstr>
      <vt:lpstr>投影片 4</vt:lpstr>
      <vt:lpstr>投影片 5</vt:lpstr>
      <vt:lpstr>投影片 6</vt:lpstr>
      <vt:lpstr>投影片 7</vt:lpstr>
      <vt:lpstr>投影片 8</vt:lpstr>
      <vt:lpstr>投影片 9</vt:lpstr>
      <vt:lpstr>投影片 10</vt:lpstr>
      <vt:lpstr>投影片 11</vt:lpstr>
      <vt:lpstr>投影片 12</vt:lpstr>
      <vt:lpstr>投影片 13</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lpstr>投影片 34</vt:lpstr>
      <vt:lpstr>投影片 35</vt:lpstr>
      <vt:lpstr>投影片 36</vt:lpstr>
      <vt:lpstr>投影片 37</vt:lpstr>
      <vt:lpstr>投影片 38</vt:lpstr>
      <vt:lpstr>投影片 39</vt:lpstr>
      <vt:lpstr>投影片 40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許惠婷</dc:creator>
  <cp:lastModifiedBy>user</cp:lastModifiedBy>
  <cp:revision>546</cp:revision>
  <cp:lastPrinted>2024-01-17T10:48:03Z</cp:lastPrinted>
  <dcterms:created xsi:type="dcterms:W3CDTF">2020-09-29T06:22:59Z</dcterms:created>
  <dcterms:modified xsi:type="dcterms:W3CDTF">2024-03-06T02:03:28Z</dcterms:modified>
</cp:coreProperties>
</file>