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9906000" cy="6858000" type="A4"/>
  <p:notesSz cx="7099300" cy="10234613"/>
  <p:defaultTextStyle>
    <a:defPPr>
      <a:defRPr lang="zh-TW"/>
    </a:defPPr>
    <a:lvl1pPr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338169" indent="-233333"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676702" indent="-467030"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015234" indent="-700727"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353767" indent="-934423" algn="l" defTabSz="676702" rtl="0" fontAlgn="base">
      <a:spcBef>
        <a:spcPct val="0"/>
      </a:spcBef>
      <a:spcAft>
        <a:spcPct val="0"/>
      </a:spcAft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524180" algn="l" defTabSz="209672" rtl="0" eaLnBrk="1" latinLnBrk="0" hangingPunct="1"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629016" algn="l" defTabSz="209672" rtl="0" eaLnBrk="1" latinLnBrk="0" hangingPunct="1"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733852" algn="l" defTabSz="209672" rtl="0" eaLnBrk="1" latinLnBrk="0" hangingPunct="1"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838688" algn="l" defTabSz="209672" rtl="0" eaLnBrk="1" latinLnBrk="0" hangingPunct="1">
      <a:defRPr kumimoji="1" sz="1330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2832" autoAdjust="0"/>
  </p:normalViewPr>
  <p:slideViewPr>
    <p:cSldViewPr>
      <p:cViewPr varScale="1">
        <p:scale>
          <a:sx n="68" d="100"/>
          <a:sy n="68" d="100"/>
        </p:scale>
        <p:origin x="1360" y="4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2952323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2952323" fontAlgn="auto">
              <a:spcBef>
                <a:spcPts val="0"/>
              </a:spcBef>
              <a:spcAft>
                <a:spcPts val="0"/>
              </a:spcAft>
              <a:defRPr kumimoji="0"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FBC350E-8B4F-41C8-A235-D2B9FA6A23EC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768350"/>
            <a:ext cx="55403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2952323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 defTabSz="2952323" fontAlgn="auto">
              <a:spcBef>
                <a:spcPts val="0"/>
              </a:spcBef>
              <a:spcAft>
                <a:spcPts val="0"/>
              </a:spcAft>
              <a:defRPr kumimoji="0" sz="13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0CA48E71-2396-40AD-BA68-93A37572258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95952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1pPr>
    <a:lvl2pPr marL="104836"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2pPr>
    <a:lvl3pPr marL="209672"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3pPr>
    <a:lvl4pPr marL="314508"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4pPr>
    <a:lvl5pPr marL="419344" algn="l" rtl="0" fontAlgn="base">
      <a:spcBef>
        <a:spcPct val="30000"/>
      </a:spcBef>
      <a:spcAft>
        <a:spcPct val="0"/>
      </a:spcAft>
      <a:defRPr sz="275" kern="1200">
        <a:solidFill>
          <a:schemeClr val="tx1"/>
        </a:solidFill>
        <a:latin typeface="+mn-lt"/>
        <a:ea typeface="+mn-ea"/>
        <a:cs typeface="+mn-cs"/>
      </a:defRPr>
    </a:lvl5pPr>
    <a:lvl6pPr marL="524180" algn="l" defTabSz="209672" rtl="0" eaLnBrk="1" latinLnBrk="0" hangingPunct="1">
      <a:defRPr sz="275" kern="1200">
        <a:solidFill>
          <a:schemeClr val="tx1"/>
        </a:solidFill>
        <a:latin typeface="+mn-lt"/>
        <a:ea typeface="+mn-ea"/>
        <a:cs typeface="+mn-cs"/>
      </a:defRPr>
    </a:lvl6pPr>
    <a:lvl7pPr marL="629016" algn="l" defTabSz="209672" rtl="0" eaLnBrk="1" latinLnBrk="0" hangingPunct="1">
      <a:defRPr sz="275" kern="1200">
        <a:solidFill>
          <a:schemeClr val="tx1"/>
        </a:solidFill>
        <a:latin typeface="+mn-lt"/>
        <a:ea typeface="+mn-ea"/>
        <a:cs typeface="+mn-cs"/>
      </a:defRPr>
    </a:lvl7pPr>
    <a:lvl8pPr marL="733852" algn="l" defTabSz="209672" rtl="0" eaLnBrk="1" latinLnBrk="0" hangingPunct="1">
      <a:defRPr sz="275" kern="1200">
        <a:solidFill>
          <a:schemeClr val="tx1"/>
        </a:solidFill>
        <a:latin typeface="+mn-lt"/>
        <a:ea typeface="+mn-ea"/>
        <a:cs typeface="+mn-cs"/>
      </a:defRPr>
    </a:lvl8pPr>
    <a:lvl9pPr marL="838688" algn="l" defTabSz="209672" rtl="0" eaLnBrk="1" latinLnBrk="0" hangingPunct="1">
      <a:defRPr sz="27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79463" y="768350"/>
            <a:ext cx="554037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dirty="0"/>
          </a:p>
        </p:txBody>
      </p:sp>
      <p:sp>
        <p:nvSpPr>
          <p:cNvPr id="153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2951163" fontAlgn="base">
              <a:spcBef>
                <a:spcPct val="0"/>
              </a:spcBef>
              <a:spcAft>
                <a:spcPct val="0"/>
              </a:spcAft>
            </a:pPr>
            <a:fld id="{13EF90F5-2C21-4047-9489-27B7214BBDE8}" type="slidenum">
              <a:rPr lang="zh-TW" altLang="en-US"/>
              <a:pPr defTabSz="2951163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9081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79463" y="768350"/>
            <a:ext cx="554037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dirty="0"/>
          </a:p>
        </p:txBody>
      </p:sp>
      <p:sp>
        <p:nvSpPr>
          <p:cNvPr id="153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2951163" fontAlgn="base">
              <a:spcBef>
                <a:spcPct val="0"/>
              </a:spcBef>
              <a:spcAft>
                <a:spcPct val="0"/>
              </a:spcAft>
            </a:pPr>
            <a:fld id="{13EF90F5-2C21-4047-9489-27B7214BBDE8}" type="slidenum">
              <a:rPr lang="zh-TW" altLang="en-US"/>
              <a:pPr defTabSz="2951163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9081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79463" y="768350"/>
            <a:ext cx="554037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dirty="0"/>
          </a:p>
        </p:txBody>
      </p:sp>
      <p:sp>
        <p:nvSpPr>
          <p:cNvPr id="153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2951163" fontAlgn="base">
              <a:spcBef>
                <a:spcPct val="0"/>
              </a:spcBef>
              <a:spcAft>
                <a:spcPct val="0"/>
              </a:spcAft>
            </a:pPr>
            <a:fld id="{13EF90F5-2C21-4047-9489-27B7214BBDE8}" type="slidenum">
              <a:rPr lang="zh-TW" altLang="en-US"/>
              <a:pPr defTabSz="29511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9081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1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2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9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25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88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2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5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CDF33-AC52-4CE2-A69B-6B4266DF3577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527FC-A21A-4ED8-8AD9-FE4D33176F7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AE1DC-EF77-4A01-86BE-F5E91980ECCF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72963-1ABB-49C4-9764-5831AB0972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43"/>
            <a:ext cx="22288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43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2612E-DB4C-4CE5-B52D-043C08306EF7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0EE1A-1FC0-4001-9617-F543E68ED4F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0A95-8149-478D-BBB8-F54B73238479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89C5E-71BA-4A82-8A44-671D46ACF3C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2023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9"/>
            <a:ext cx="8420100" cy="1500187"/>
          </a:xfrm>
        </p:spPr>
        <p:txBody>
          <a:bodyPr anchor="b"/>
          <a:lstStyle>
            <a:lvl1pPr marL="0" indent="0">
              <a:buNone/>
              <a:defRPr sz="1019">
                <a:solidFill>
                  <a:schemeClr val="tx1">
                    <a:tint val="75000"/>
                  </a:schemeClr>
                </a:solidFill>
              </a:defRPr>
            </a:lvl1pPr>
            <a:lvl2pPr marL="231432" indent="0">
              <a:buNone/>
              <a:defRPr sz="910">
                <a:solidFill>
                  <a:schemeClr val="tx1">
                    <a:tint val="75000"/>
                  </a:schemeClr>
                </a:solidFill>
              </a:defRPr>
            </a:lvl2pPr>
            <a:lvl3pPr marL="462864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3pPr>
            <a:lvl4pPr marL="694297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4pPr>
            <a:lvl5pPr marL="925730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5pPr>
            <a:lvl6pPr marL="1157161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6pPr>
            <a:lvl7pPr marL="1388592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7pPr>
            <a:lvl8pPr marL="1620026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8pPr>
            <a:lvl9pPr marL="1851458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5EDDD-C116-4850-BC55-322A87D15832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B9F55-087A-4D16-BFF9-1FCFA33114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1412"/>
            </a:lvl1pPr>
            <a:lvl2pPr>
              <a:defRPr sz="1207"/>
            </a:lvl2pPr>
            <a:lvl3pPr>
              <a:defRPr sz="1019"/>
            </a:lvl3pPr>
            <a:lvl4pPr>
              <a:defRPr sz="910"/>
            </a:lvl4pPr>
            <a:lvl5pPr>
              <a:defRPr sz="910"/>
            </a:lvl5pPr>
            <a:lvl6pPr>
              <a:defRPr sz="910"/>
            </a:lvl6pPr>
            <a:lvl7pPr>
              <a:defRPr sz="910"/>
            </a:lvl7pPr>
            <a:lvl8pPr>
              <a:defRPr sz="910"/>
            </a:lvl8pPr>
            <a:lvl9pPr>
              <a:defRPr sz="91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1412"/>
            </a:lvl1pPr>
            <a:lvl2pPr>
              <a:defRPr sz="1207"/>
            </a:lvl2pPr>
            <a:lvl3pPr>
              <a:defRPr sz="1019"/>
            </a:lvl3pPr>
            <a:lvl4pPr>
              <a:defRPr sz="910"/>
            </a:lvl4pPr>
            <a:lvl5pPr>
              <a:defRPr sz="910"/>
            </a:lvl5pPr>
            <a:lvl6pPr>
              <a:defRPr sz="910"/>
            </a:lvl6pPr>
            <a:lvl7pPr>
              <a:defRPr sz="910"/>
            </a:lvl7pPr>
            <a:lvl8pPr>
              <a:defRPr sz="910"/>
            </a:lvl8pPr>
            <a:lvl9pPr>
              <a:defRPr sz="91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AA616-A5E7-41F0-927F-98CB777FB9EA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F8F11-DBA6-4882-B52F-01E24119E3A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2" y="1535115"/>
            <a:ext cx="4376870" cy="639762"/>
          </a:xfrm>
        </p:spPr>
        <p:txBody>
          <a:bodyPr anchor="b"/>
          <a:lstStyle>
            <a:lvl1pPr marL="0" indent="0">
              <a:buNone/>
              <a:defRPr sz="1207" b="1"/>
            </a:lvl1pPr>
            <a:lvl2pPr marL="231432" indent="0">
              <a:buNone/>
              <a:defRPr sz="1019" b="1"/>
            </a:lvl2pPr>
            <a:lvl3pPr marL="462864" indent="0">
              <a:buNone/>
              <a:defRPr sz="910" b="1"/>
            </a:lvl3pPr>
            <a:lvl4pPr marL="694297" indent="0">
              <a:buNone/>
              <a:defRPr sz="816" b="1"/>
            </a:lvl4pPr>
            <a:lvl5pPr marL="925730" indent="0">
              <a:buNone/>
              <a:defRPr sz="816" b="1"/>
            </a:lvl5pPr>
            <a:lvl6pPr marL="1157161" indent="0">
              <a:buNone/>
              <a:defRPr sz="816" b="1"/>
            </a:lvl6pPr>
            <a:lvl7pPr marL="1388592" indent="0">
              <a:buNone/>
              <a:defRPr sz="816" b="1"/>
            </a:lvl7pPr>
            <a:lvl8pPr marL="1620026" indent="0">
              <a:buNone/>
              <a:defRPr sz="816" b="1"/>
            </a:lvl8pPr>
            <a:lvl9pPr marL="1851458" indent="0">
              <a:buNone/>
              <a:defRPr sz="81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1207"/>
            </a:lvl1pPr>
            <a:lvl2pPr>
              <a:defRPr sz="1019"/>
            </a:lvl2pPr>
            <a:lvl3pPr>
              <a:defRPr sz="910"/>
            </a:lvl3pPr>
            <a:lvl4pPr>
              <a:defRPr sz="816"/>
            </a:lvl4pPr>
            <a:lvl5pPr>
              <a:defRPr sz="816"/>
            </a:lvl5pPr>
            <a:lvl6pPr>
              <a:defRPr sz="816"/>
            </a:lvl6pPr>
            <a:lvl7pPr>
              <a:defRPr sz="816"/>
            </a:lvl7pPr>
            <a:lvl8pPr>
              <a:defRPr sz="816"/>
            </a:lvl8pPr>
            <a:lvl9pPr>
              <a:defRPr sz="81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7" y="1535115"/>
            <a:ext cx="4378589" cy="639762"/>
          </a:xfrm>
        </p:spPr>
        <p:txBody>
          <a:bodyPr anchor="b"/>
          <a:lstStyle>
            <a:lvl1pPr marL="0" indent="0">
              <a:buNone/>
              <a:defRPr sz="1207" b="1"/>
            </a:lvl1pPr>
            <a:lvl2pPr marL="231432" indent="0">
              <a:buNone/>
              <a:defRPr sz="1019" b="1"/>
            </a:lvl2pPr>
            <a:lvl3pPr marL="462864" indent="0">
              <a:buNone/>
              <a:defRPr sz="910" b="1"/>
            </a:lvl3pPr>
            <a:lvl4pPr marL="694297" indent="0">
              <a:buNone/>
              <a:defRPr sz="816" b="1"/>
            </a:lvl4pPr>
            <a:lvl5pPr marL="925730" indent="0">
              <a:buNone/>
              <a:defRPr sz="816" b="1"/>
            </a:lvl5pPr>
            <a:lvl6pPr marL="1157161" indent="0">
              <a:buNone/>
              <a:defRPr sz="816" b="1"/>
            </a:lvl6pPr>
            <a:lvl7pPr marL="1388592" indent="0">
              <a:buNone/>
              <a:defRPr sz="816" b="1"/>
            </a:lvl7pPr>
            <a:lvl8pPr marL="1620026" indent="0">
              <a:buNone/>
              <a:defRPr sz="816" b="1"/>
            </a:lvl8pPr>
            <a:lvl9pPr marL="1851458" indent="0">
              <a:buNone/>
              <a:defRPr sz="81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1207"/>
            </a:lvl1pPr>
            <a:lvl2pPr>
              <a:defRPr sz="1019"/>
            </a:lvl2pPr>
            <a:lvl3pPr>
              <a:defRPr sz="910"/>
            </a:lvl3pPr>
            <a:lvl4pPr>
              <a:defRPr sz="816"/>
            </a:lvl4pPr>
            <a:lvl5pPr>
              <a:defRPr sz="816"/>
            </a:lvl5pPr>
            <a:lvl6pPr>
              <a:defRPr sz="816"/>
            </a:lvl6pPr>
            <a:lvl7pPr>
              <a:defRPr sz="816"/>
            </a:lvl7pPr>
            <a:lvl8pPr>
              <a:defRPr sz="816"/>
            </a:lvl8pPr>
            <a:lvl9pPr>
              <a:defRPr sz="81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DA461-6607-445A-9A6A-9387CAC54EA9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F0EEA-7813-49E7-BEF6-017117DF44F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306B0-10AC-40DD-B389-251053B2BCB6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05A8F-2F20-49D6-9EC8-796CD396D39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4EDCE-66B8-4F89-B8DE-9F2D5CC9B748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0126C-8B41-4AB2-83B9-094C645A5CB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1019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2" y="273055"/>
            <a:ext cx="5537728" cy="5853113"/>
          </a:xfrm>
        </p:spPr>
        <p:txBody>
          <a:bodyPr/>
          <a:lstStyle>
            <a:lvl1pPr>
              <a:defRPr sz="1615"/>
            </a:lvl1pPr>
            <a:lvl2pPr>
              <a:defRPr sz="1412"/>
            </a:lvl2pPr>
            <a:lvl3pPr>
              <a:defRPr sz="1207"/>
            </a:lvl3pPr>
            <a:lvl4pPr>
              <a:defRPr sz="1019"/>
            </a:lvl4pPr>
            <a:lvl5pPr>
              <a:defRPr sz="1019"/>
            </a:lvl5pPr>
            <a:lvl6pPr>
              <a:defRPr sz="1019"/>
            </a:lvl6pPr>
            <a:lvl7pPr>
              <a:defRPr sz="1019"/>
            </a:lvl7pPr>
            <a:lvl8pPr>
              <a:defRPr sz="1019"/>
            </a:lvl8pPr>
            <a:lvl9pPr>
              <a:defRPr sz="1019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705"/>
            </a:lvl1pPr>
            <a:lvl2pPr marL="231432" indent="0">
              <a:buNone/>
              <a:defRPr sz="611"/>
            </a:lvl2pPr>
            <a:lvl3pPr marL="462864" indent="0">
              <a:buNone/>
              <a:defRPr sz="502"/>
            </a:lvl3pPr>
            <a:lvl4pPr marL="694297" indent="0">
              <a:buNone/>
              <a:defRPr sz="455"/>
            </a:lvl4pPr>
            <a:lvl5pPr marL="925730" indent="0">
              <a:buNone/>
              <a:defRPr sz="455"/>
            </a:lvl5pPr>
            <a:lvl6pPr marL="1157161" indent="0">
              <a:buNone/>
              <a:defRPr sz="455"/>
            </a:lvl6pPr>
            <a:lvl7pPr marL="1388592" indent="0">
              <a:buNone/>
              <a:defRPr sz="455"/>
            </a:lvl7pPr>
            <a:lvl8pPr marL="1620026" indent="0">
              <a:buNone/>
              <a:defRPr sz="455"/>
            </a:lvl8pPr>
            <a:lvl9pPr marL="1851458" indent="0">
              <a:buNone/>
              <a:defRPr sz="45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FAD17-B522-42D7-9926-3B4B36BE35E4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883A9-806C-4C23-A5D5-86FC156368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019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615"/>
            </a:lvl1pPr>
            <a:lvl2pPr marL="231432" indent="0">
              <a:buNone/>
              <a:defRPr sz="1412"/>
            </a:lvl2pPr>
            <a:lvl3pPr marL="462864" indent="0">
              <a:buNone/>
              <a:defRPr sz="1207"/>
            </a:lvl3pPr>
            <a:lvl4pPr marL="694297" indent="0">
              <a:buNone/>
              <a:defRPr sz="1019"/>
            </a:lvl4pPr>
            <a:lvl5pPr marL="925730" indent="0">
              <a:buNone/>
              <a:defRPr sz="1019"/>
            </a:lvl5pPr>
            <a:lvl6pPr marL="1157161" indent="0">
              <a:buNone/>
              <a:defRPr sz="1019"/>
            </a:lvl6pPr>
            <a:lvl7pPr marL="1388592" indent="0">
              <a:buNone/>
              <a:defRPr sz="1019"/>
            </a:lvl7pPr>
            <a:lvl8pPr marL="1620026" indent="0">
              <a:buNone/>
              <a:defRPr sz="1019"/>
            </a:lvl8pPr>
            <a:lvl9pPr marL="1851458" indent="0">
              <a:buNone/>
              <a:defRPr sz="1019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705"/>
            </a:lvl1pPr>
            <a:lvl2pPr marL="231432" indent="0">
              <a:buNone/>
              <a:defRPr sz="611"/>
            </a:lvl2pPr>
            <a:lvl3pPr marL="462864" indent="0">
              <a:buNone/>
              <a:defRPr sz="502"/>
            </a:lvl3pPr>
            <a:lvl4pPr marL="694297" indent="0">
              <a:buNone/>
              <a:defRPr sz="455"/>
            </a:lvl4pPr>
            <a:lvl5pPr marL="925730" indent="0">
              <a:buNone/>
              <a:defRPr sz="455"/>
            </a:lvl5pPr>
            <a:lvl6pPr marL="1157161" indent="0">
              <a:buNone/>
              <a:defRPr sz="455"/>
            </a:lvl6pPr>
            <a:lvl7pPr marL="1388592" indent="0">
              <a:buNone/>
              <a:defRPr sz="455"/>
            </a:lvl7pPr>
            <a:lvl8pPr marL="1620026" indent="0">
              <a:buNone/>
              <a:defRPr sz="455"/>
            </a:lvl8pPr>
            <a:lvl9pPr marL="1851458" indent="0">
              <a:buNone/>
              <a:defRPr sz="45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10926-529F-41E0-9991-51F37EB0E1A8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F9790-869E-4FC4-9A65-01CB7CCC74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95456" y="274890"/>
            <a:ext cx="8915088" cy="114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95456" y="1599967"/>
            <a:ext cx="8915088" cy="4526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457" y="6356582"/>
            <a:ext cx="2311088" cy="364993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462864" fontAlgn="auto">
              <a:spcBef>
                <a:spcPts val="0"/>
              </a:spcBef>
              <a:spcAft>
                <a:spcPts val="0"/>
              </a:spcAft>
              <a:defRPr kumimoji="0" sz="61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C68FBD6-0F36-4775-986E-DCF4EC206FBF}" type="datetimeFigureOut">
              <a:rPr lang="zh-TW" altLang="en-US"/>
              <a:pPr>
                <a:defRPr/>
              </a:pPr>
              <a:t>2026/3/16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76" y="6356582"/>
            <a:ext cx="3136848" cy="364993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462864" fontAlgn="auto">
              <a:spcBef>
                <a:spcPts val="0"/>
              </a:spcBef>
              <a:spcAft>
                <a:spcPts val="0"/>
              </a:spcAft>
              <a:defRPr kumimoji="0" sz="61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456" y="6356582"/>
            <a:ext cx="2311088" cy="364993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 defTabSz="462864" fontAlgn="auto">
              <a:spcBef>
                <a:spcPts val="0"/>
              </a:spcBef>
              <a:spcAft>
                <a:spcPts val="0"/>
              </a:spcAft>
              <a:defRPr kumimoji="0" sz="611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28933F5-1770-4233-BAE7-8BBDD1B13AD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62683" rtl="0" fontAlgn="base">
        <a:spcBef>
          <a:spcPct val="0"/>
        </a:spcBef>
        <a:spcAft>
          <a:spcPct val="0"/>
        </a:spcAft>
        <a:defRPr sz="222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62683" rtl="0" fontAlgn="base">
        <a:spcBef>
          <a:spcPct val="0"/>
        </a:spcBef>
        <a:spcAft>
          <a:spcPct val="0"/>
        </a:spcAft>
        <a:defRPr sz="2226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defTabSz="462683" rtl="0" fontAlgn="base">
        <a:spcBef>
          <a:spcPct val="0"/>
        </a:spcBef>
        <a:spcAft>
          <a:spcPct val="0"/>
        </a:spcAft>
        <a:defRPr sz="2226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defTabSz="462683" rtl="0" fontAlgn="base">
        <a:spcBef>
          <a:spcPct val="0"/>
        </a:spcBef>
        <a:spcAft>
          <a:spcPct val="0"/>
        </a:spcAft>
        <a:defRPr sz="2226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defTabSz="462683" rtl="0" fontAlgn="base">
        <a:spcBef>
          <a:spcPct val="0"/>
        </a:spcBef>
        <a:spcAft>
          <a:spcPct val="0"/>
        </a:spcAft>
        <a:defRPr sz="2226">
          <a:solidFill>
            <a:schemeClr val="tx1"/>
          </a:solidFill>
          <a:latin typeface="Calibri" pitchFamily="34" charset="0"/>
          <a:ea typeface="新細明體" charset="-120"/>
        </a:defRPr>
      </a:lvl5pPr>
      <a:lvl6pPr marL="71680" algn="ctr" defTabSz="462683" rtl="0" fontAlgn="base">
        <a:spcBef>
          <a:spcPct val="0"/>
        </a:spcBef>
        <a:spcAft>
          <a:spcPct val="0"/>
        </a:spcAft>
        <a:defRPr sz="2226">
          <a:solidFill>
            <a:schemeClr val="tx1"/>
          </a:solidFill>
          <a:latin typeface="Calibri" pitchFamily="34" charset="0"/>
          <a:ea typeface="新細明體" charset="-120"/>
        </a:defRPr>
      </a:lvl6pPr>
      <a:lvl7pPr marL="143360" algn="ctr" defTabSz="462683" rtl="0" fontAlgn="base">
        <a:spcBef>
          <a:spcPct val="0"/>
        </a:spcBef>
        <a:spcAft>
          <a:spcPct val="0"/>
        </a:spcAft>
        <a:defRPr sz="2226">
          <a:solidFill>
            <a:schemeClr val="tx1"/>
          </a:solidFill>
          <a:latin typeface="Calibri" pitchFamily="34" charset="0"/>
          <a:ea typeface="新細明體" charset="-120"/>
        </a:defRPr>
      </a:lvl7pPr>
      <a:lvl8pPr marL="215039" algn="ctr" defTabSz="462683" rtl="0" fontAlgn="base">
        <a:spcBef>
          <a:spcPct val="0"/>
        </a:spcBef>
        <a:spcAft>
          <a:spcPct val="0"/>
        </a:spcAft>
        <a:defRPr sz="2226">
          <a:solidFill>
            <a:schemeClr val="tx1"/>
          </a:solidFill>
          <a:latin typeface="Calibri" pitchFamily="34" charset="0"/>
          <a:ea typeface="新細明體" charset="-120"/>
        </a:defRPr>
      </a:lvl8pPr>
      <a:lvl9pPr marL="286720" algn="ctr" defTabSz="462683" rtl="0" fontAlgn="base">
        <a:spcBef>
          <a:spcPct val="0"/>
        </a:spcBef>
        <a:spcAft>
          <a:spcPct val="0"/>
        </a:spcAft>
        <a:defRPr sz="2226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173476" indent="-173476" algn="l" defTabSz="462683" rtl="0" fontAlgn="base">
        <a:spcBef>
          <a:spcPct val="20000"/>
        </a:spcBef>
        <a:spcAft>
          <a:spcPct val="0"/>
        </a:spcAft>
        <a:buFont typeface="Arial" charset="0"/>
        <a:buChar char="•"/>
        <a:defRPr sz="1615" kern="1200">
          <a:solidFill>
            <a:schemeClr val="tx1"/>
          </a:solidFill>
          <a:latin typeface="+mn-lt"/>
          <a:ea typeface="+mn-ea"/>
          <a:cs typeface="+mn-cs"/>
        </a:defRPr>
      </a:lvl1pPr>
      <a:lvl2pPr marL="376068" indent="-144605" algn="l" defTabSz="462683" rtl="0" fontAlgn="base">
        <a:spcBef>
          <a:spcPct val="20000"/>
        </a:spcBef>
        <a:spcAft>
          <a:spcPct val="0"/>
        </a:spcAft>
        <a:buFont typeface="Arial" charset="0"/>
        <a:buChar char="–"/>
        <a:defRPr sz="1412" kern="1200">
          <a:solidFill>
            <a:schemeClr val="tx1"/>
          </a:solidFill>
          <a:latin typeface="+mn-lt"/>
          <a:ea typeface="+mn-ea"/>
          <a:cs typeface="+mn-cs"/>
        </a:defRPr>
      </a:lvl2pPr>
      <a:lvl3pPr marL="578415" indent="-115485" algn="l" defTabSz="462683" rtl="0" fontAlgn="base">
        <a:spcBef>
          <a:spcPct val="20000"/>
        </a:spcBef>
        <a:spcAft>
          <a:spcPct val="0"/>
        </a:spcAft>
        <a:buFont typeface="Arial" charset="0"/>
        <a:buChar char="•"/>
        <a:defRPr sz="1207" kern="1200">
          <a:solidFill>
            <a:schemeClr val="tx1"/>
          </a:solidFill>
          <a:latin typeface="+mn-lt"/>
          <a:ea typeface="+mn-ea"/>
          <a:cs typeface="+mn-cs"/>
        </a:defRPr>
      </a:lvl3pPr>
      <a:lvl4pPr marL="809881" indent="-115485" algn="l" defTabSz="462683" rtl="0" fontAlgn="base">
        <a:spcBef>
          <a:spcPct val="20000"/>
        </a:spcBef>
        <a:spcAft>
          <a:spcPct val="0"/>
        </a:spcAft>
        <a:buFont typeface="Arial" charset="0"/>
        <a:buChar char="–"/>
        <a:defRPr sz="1019" kern="1200">
          <a:solidFill>
            <a:schemeClr val="tx1"/>
          </a:solidFill>
          <a:latin typeface="+mn-lt"/>
          <a:ea typeface="+mn-ea"/>
          <a:cs typeface="+mn-cs"/>
        </a:defRPr>
      </a:lvl4pPr>
      <a:lvl5pPr marL="1041347" indent="-115485" algn="l" defTabSz="462683" rtl="0" fontAlgn="base">
        <a:spcBef>
          <a:spcPct val="20000"/>
        </a:spcBef>
        <a:spcAft>
          <a:spcPct val="0"/>
        </a:spcAft>
        <a:buFont typeface="Arial" charset="0"/>
        <a:buChar char="»"/>
        <a:defRPr sz="1019" kern="1200">
          <a:solidFill>
            <a:schemeClr val="tx1"/>
          </a:solidFill>
          <a:latin typeface="+mn-lt"/>
          <a:ea typeface="+mn-ea"/>
          <a:cs typeface="+mn-cs"/>
        </a:defRPr>
      </a:lvl5pPr>
      <a:lvl6pPr marL="1272877" indent="-115717" algn="l" defTabSz="462864" rtl="0" eaLnBrk="1" latinLnBrk="0" hangingPunct="1">
        <a:spcBef>
          <a:spcPct val="20000"/>
        </a:spcBef>
        <a:buFont typeface="Arial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6pPr>
      <a:lvl7pPr marL="1504309" indent="-115717" algn="l" defTabSz="462864" rtl="0" eaLnBrk="1" latinLnBrk="0" hangingPunct="1">
        <a:spcBef>
          <a:spcPct val="20000"/>
        </a:spcBef>
        <a:buFont typeface="Arial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7pPr>
      <a:lvl8pPr marL="1735741" indent="-115717" algn="l" defTabSz="462864" rtl="0" eaLnBrk="1" latinLnBrk="0" hangingPunct="1">
        <a:spcBef>
          <a:spcPct val="20000"/>
        </a:spcBef>
        <a:buFont typeface="Arial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8pPr>
      <a:lvl9pPr marL="1967173" indent="-115717" algn="l" defTabSz="462864" rtl="0" eaLnBrk="1" latinLnBrk="0" hangingPunct="1">
        <a:spcBef>
          <a:spcPct val="20000"/>
        </a:spcBef>
        <a:buFont typeface="Arial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62864" rtl="0" eaLnBrk="1" latinLnBrk="0" hangingPunct="1">
        <a:defRPr sz="910" kern="1200">
          <a:solidFill>
            <a:schemeClr val="tx1"/>
          </a:solidFill>
          <a:latin typeface="+mn-lt"/>
          <a:ea typeface="+mn-ea"/>
          <a:cs typeface="+mn-cs"/>
        </a:defRPr>
      </a:lvl1pPr>
      <a:lvl2pPr marL="231432" algn="l" defTabSz="462864" rtl="0" eaLnBrk="1" latinLnBrk="0" hangingPunct="1">
        <a:defRPr sz="910" kern="1200">
          <a:solidFill>
            <a:schemeClr val="tx1"/>
          </a:solidFill>
          <a:latin typeface="+mn-lt"/>
          <a:ea typeface="+mn-ea"/>
          <a:cs typeface="+mn-cs"/>
        </a:defRPr>
      </a:lvl2pPr>
      <a:lvl3pPr marL="462864" algn="l" defTabSz="462864" rtl="0" eaLnBrk="1" latinLnBrk="0" hangingPunct="1">
        <a:defRPr sz="910" kern="1200">
          <a:solidFill>
            <a:schemeClr val="tx1"/>
          </a:solidFill>
          <a:latin typeface="+mn-lt"/>
          <a:ea typeface="+mn-ea"/>
          <a:cs typeface="+mn-cs"/>
        </a:defRPr>
      </a:lvl3pPr>
      <a:lvl4pPr marL="694297" algn="l" defTabSz="462864" rtl="0" eaLnBrk="1" latinLnBrk="0" hangingPunct="1">
        <a:defRPr sz="910" kern="1200">
          <a:solidFill>
            <a:schemeClr val="tx1"/>
          </a:solidFill>
          <a:latin typeface="+mn-lt"/>
          <a:ea typeface="+mn-ea"/>
          <a:cs typeface="+mn-cs"/>
        </a:defRPr>
      </a:lvl4pPr>
      <a:lvl5pPr marL="925730" algn="l" defTabSz="462864" rtl="0" eaLnBrk="1" latinLnBrk="0" hangingPunct="1">
        <a:defRPr sz="910" kern="1200">
          <a:solidFill>
            <a:schemeClr val="tx1"/>
          </a:solidFill>
          <a:latin typeface="+mn-lt"/>
          <a:ea typeface="+mn-ea"/>
          <a:cs typeface="+mn-cs"/>
        </a:defRPr>
      </a:lvl5pPr>
      <a:lvl6pPr marL="1157161" algn="l" defTabSz="462864" rtl="0" eaLnBrk="1" latinLnBrk="0" hangingPunct="1">
        <a:defRPr sz="910" kern="1200">
          <a:solidFill>
            <a:schemeClr val="tx1"/>
          </a:solidFill>
          <a:latin typeface="+mn-lt"/>
          <a:ea typeface="+mn-ea"/>
          <a:cs typeface="+mn-cs"/>
        </a:defRPr>
      </a:lvl6pPr>
      <a:lvl7pPr marL="1388592" algn="l" defTabSz="462864" rtl="0" eaLnBrk="1" latinLnBrk="0" hangingPunct="1">
        <a:defRPr sz="910" kern="1200">
          <a:solidFill>
            <a:schemeClr val="tx1"/>
          </a:solidFill>
          <a:latin typeface="+mn-lt"/>
          <a:ea typeface="+mn-ea"/>
          <a:cs typeface="+mn-cs"/>
        </a:defRPr>
      </a:lvl7pPr>
      <a:lvl8pPr marL="1620026" algn="l" defTabSz="462864" rtl="0" eaLnBrk="1" latinLnBrk="0" hangingPunct="1">
        <a:defRPr sz="910" kern="1200">
          <a:solidFill>
            <a:schemeClr val="tx1"/>
          </a:solidFill>
          <a:latin typeface="+mn-lt"/>
          <a:ea typeface="+mn-ea"/>
          <a:cs typeface="+mn-cs"/>
        </a:defRPr>
      </a:lvl8pPr>
      <a:lvl9pPr marL="1851458" algn="l" defTabSz="462864" rtl="0" eaLnBrk="1" latinLnBrk="0" hangingPunct="1">
        <a:defRPr sz="9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828965"/>
              </p:ext>
            </p:extLst>
          </p:nvPr>
        </p:nvGraphicFramePr>
        <p:xfrm>
          <a:off x="8337377" y="5661248"/>
          <a:ext cx="1392346" cy="107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警察單位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消防單位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醫療單位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避難處所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避難疏散方向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168523" y="36972"/>
            <a:ext cx="9644757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800" b="1" dirty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茂林區茂林里水災防災地圖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899292" y="489527"/>
            <a:ext cx="7913988" cy="5021029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208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1974258" y="5589240"/>
            <a:ext cx="7931742" cy="118580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208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7977924" y="5598995"/>
            <a:ext cx="338554" cy="118580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wrap="square" anchor="ctr">
            <a:spAutoFit/>
          </a:bodyPr>
          <a:lstStyle/>
          <a:p>
            <a:pPr algn="ctr" defTabSz="462864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圖例</a:t>
            </a:r>
            <a:endParaRPr kumimoji="0" lang="zh-TW" altLang="en-US" sz="83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184223" y="489527"/>
            <a:ext cx="1616762" cy="3028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防災資訊表</a:t>
            </a:r>
          </a:p>
        </p:txBody>
      </p:sp>
      <p:sp>
        <p:nvSpPr>
          <p:cNvPr id="67" name="矩形 66"/>
          <p:cNvSpPr/>
          <p:nvPr/>
        </p:nvSpPr>
        <p:spPr>
          <a:xfrm>
            <a:off x="184931" y="789087"/>
            <a:ext cx="1619738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災情通報單位</a:t>
            </a:r>
          </a:p>
        </p:txBody>
      </p:sp>
      <p:sp>
        <p:nvSpPr>
          <p:cNvPr id="68" name="矩形 67"/>
          <p:cNvSpPr/>
          <p:nvPr/>
        </p:nvSpPr>
        <p:spPr>
          <a:xfrm>
            <a:off x="184223" y="2032955"/>
            <a:ext cx="1616064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緊急聯絡人</a:t>
            </a:r>
          </a:p>
        </p:txBody>
      </p:sp>
      <p:sp>
        <p:nvSpPr>
          <p:cNvPr id="72" name="矩形 71"/>
          <p:cNvSpPr/>
          <p:nvPr/>
        </p:nvSpPr>
        <p:spPr>
          <a:xfrm>
            <a:off x="184849" y="2780928"/>
            <a:ext cx="1616400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防災資訊網</a:t>
            </a:r>
          </a:p>
        </p:txBody>
      </p:sp>
      <p:sp>
        <p:nvSpPr>
          <p:cNvPr id="87" name="矩形 86"/>
          <p:cNvSpPr/>
          <p:nvPr/>
        </p:nvSpPr>
        <p:spPr>
          <a:xfrm>
            <a:off x="186123" y="4051118"/>
            <a:ext cx="1614164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避難原則</a:t>
            </a:r>
          </a:p>
        </p:txBody>
      </p:sp>
      <p:pic>
        <p:nvPicPr>
          <p:cNvPr id="77" name="Picture 5" descr="D:\防災地圖標號範例\範例\警察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448675" y="5699347"/>
            <a:ext cx="228630" cy="144605"/>
          </a:xfrm>
          <a:prstGeom prst="rect">
            <a:avLst/>
          </a:prstGeom>
          <a:noFill/>
        </p:spPr>
      </p:pic>
      <p:pic>
        <p:nvPicPr>
          <p:cNvPr id="78" name="Picture 3" descr="D:\防災地圖標號範例\範例\消防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8466371" y="5930943"/>
            <a:ext cx="197665" cy="144605"/>
          </a:xfrm>
          <a:prstGeom prst="rect">
            <a:avLst/>
          </a:prstGeom>
          <a:noFill/>
        </p:spPr>
      </p:pic>
      <p:pic>
        <p:nvPicPr>
          <p:cNvPr id="79" name="Picture 4" descr="D:\防災地圖標號範例\範例\醫療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8477946" y="6146967"/>
            <a:ext cx="199357" cy="144605"/>
          </a:xfrm>
          <a:prstGeom prst="rect">
            <a:avLst/>
          </a:prstGeom>
          <a:noFill/>
        </p:spPr>
      </p:pic>
      <p:pic>
        <p:nvPicPr>
          <p:cNvPr id="81" name="Picture 6" descr="D:\防災地圖標號範例\範例\室內避難處所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8477946" y="6342887"/>
            <a:ext cx="199357" cy="144605"/>
          </a:xfrm>
          <a:prstGeom prst="rect">
            <a:avLst/>
          </a:prstGeom>
          <a:noFill/>
        </p:spPr>
      </p:pic>
      <p:sp>
        <p:nvSpPr>
          <p:cNvPr id="51" name="向右箭號 50"/>
          <p:cNvSpPr/>
          <p:nvPr/>
        </p:nvSpPr>
        <p:spPr>
          <a:xfrm>
            <a:off x="8417421" y="6570924"/>
            <a:ext cx="324785" cy="138438"/>
          </a:xfrm>
          <a:prstGeom prst="rightArrow">
            <a:avLst/>
          </a:prstGeom>
          <a:pattFill prst="ltDnDiag">
            <a:fgClr>
              <a:srgbClr val="FF0000"/>
            </a:fgClr>
            <a:bgClr>
              <a:schemeClr val="bg1"/>
            </a:bgClr>
          </a:pattFill>
          <a:ln w="12700">
            <a:solidFill>
              <a:srgbClr val="FF000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74535" y="1033686"/>
            <a:ext cx="1629684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高雄市災害應變中心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84138"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:07-812-8111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鳳山區災害應變中心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84138"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 07-719-4464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消防局報案電話：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119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警察局報案電話：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市民服務熱線：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1999</a:t>
            </a:r>
          </a:p>
        </p:txBody>
      </p:sp>
      <p:sp>
        <p:nvSpPr>
          <p:cNvPr id="52" name="矩形 51"/>
          <p:cNvSpPr/>
          <p:nvPr/>
        </p:nvSpPr>
        <p:spPr>
          <a:xfrm>
            <a:off x="184223" y="4642536"/>
            <a:ext cx="1617630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避難收容處所</a:t>
            </a:r>
          </a:p>
        </p:txBody>
      </p:sp>
      <p:sp>
        <p:nvSpPr>
          <p:cNvPr id="53" name="文字方塊 52"/>
          <p:cNvSpPr txBox="1"/>
          <p:nvPr/>
        </p:nvSpPr>
        <p:spPr>
          <a:xfrm>
            <a:off x="168523" y="2303874"/>
            <a:ext cx="1629684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茂林里里長 田振弘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07-680-1045</a:t>
            </a:r>
          </a:p>
          <a:p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手機：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0937-556532</a:t>
            </a:r>
          </a:p>
        </p:txBody>
      </p:sp>
      <p:sp>
        <p:nvSpPr>
          <p:cNvPr id="55" name="文字方塊 54"/>
          <p:cNvSpPr txBox="1"/>
          <p:nvPr/>
        </p:nvSpPr>
        <p:spPr>
          <a:xfrm>
            <a:off x="176841" y="4304323"/>
            <a:ext cx="1629684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就地避難或垂直避難，低窪地區前往避難收容處所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188444" y="4917455"/>
            <a:ext cx="15898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9"/>
              </a:lnSpc>
            </a:pP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茂林國小</a:t>
            </a:r>
            <a:endParaRPr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地址：茂林巷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8-3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6801043</a:t>
            </a: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17076"/>
              </p:ext>
            </p:extLst>
          </p:nvPr>
        </p:nvGraphicFramePr>
        <p:xfrm>
          <a:off x="5122666" y="5734817"/>
          <a:ext cx="2710654" cy="101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8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664"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毫米</a:t>
                      </a:r>
                      <a:endParaRPr lang="en-US" altLang="zh-TW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664">
                <a:tc>
                  <a:txBody>
                    <a:bodyPr/>
                    <a:lstStyle/>
                    <a:p>
                      <a:pPr marL="0" marR="0" indent="0" algn="l" defTabSz="6687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二級警戒</a:t>
                      </a:r>
                      <a:endParaRPr lang="en-US" altLang="zh-TW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664"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一級警戒</a:t>
                      </a:r>
                      <a:endParaRPr lang="en-US" altLang="zh-TW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80</a:t>
                      </a:r>
                    </a:p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8" name="矩形 37"/>
          <p:cNvSpPr/>
          <p:nvPr/>
        </p:nvSpPr>
        <p:spPr>
          <a:xfrm>
            <a:off x="184223" y="5373216"/>
            <a:ext cx="1616063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高雄水情</a:t>
            </a:r>
            <a:r>
              <a:rPr kumimoji="0" lang="en-US" altLang="zh-TW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點靈</a:t>
            </a:r>
          </a:p>
        </p:txBody>
      </p:sp>
      <p:sp>
        <p:nvSpPr>
          <p:cNvPr id="11" name="矩形 10"/>
          <p:cNvSpPr/>
          <p:nvPr/>
        </p:nvSpPr>
        <p:spPr>
          <a:xfrm>
            <a:off x="2405481" y="5650073"/>
            <a:ext cx="225779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二級警戒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：發布淹水警戒之鄉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鎮、市、區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如持續降雨，其轄內易淹水村里及道路可能三小時內開始積淹水。</a:t>
            </a:r>
            <a:b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一級警戒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：發布淹水警戒之鄉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鎮、市、區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如持續降雨，其轄內易淹水村里及道路可能已經開始積淹水。</a:t>
            </a:r>
          </a:p>
        </p:txBody>
      </p:sp>
      <p:sp>
        <p:nvSpPr>
          <p:cNvPr id="39" name="文字方塊 38"/>
          <p:cNvSpPr txBox="1"/>
          <p:nvPr/>
        </p:nvSpPr>
        <p:spPr>
          <a:xfrm>
            <a:off x="4731298" y="5598994"/>
            <a:ext cx="338554" cy="118580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wrap="square" anchor="ctr">
            <a:spAutoFit/>
          </a:bodyPr>
          <a:lstStyle/>
          <a:p>
            <a:pPr algn="ctr" defTabSz="462864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淹水雨量警戒值</a:t>
            </a:r>
          </a:p>
        </p:txBody>
      </p:sp>
      <p:sp>
        <p:nvSpPr>
          <p:cNvPr id="40" name="文字方塊 39"/>
          <p:cNvSpPr txBox="1"/>
          <p:nvPr/>
        </p:nvSpPr>
        <p:spPr>
          <a:xfrm>
            <a:off x="1858900" y="5598994"/>
            <a:ext cx="518091" cy="118580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wrap="square" anchor="ctr">
            <a:spAutoFit/>
          </a:bodyPr>
          <a:lstStyle/>
          <a:p>
            <a:pPr algn="ctr" defTabSz="462864" fontAlgn="auto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淹水警戒分級</a:t>
            </a:r>
            <a:endParaRPr kumimoji="0"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462864" fontAlgn="auto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定義</a:t>
            </a:r>
          </a:p>
        </p:txBody>
      </p:sp>
      <p:sp>
        <p:nvSpPr>
          <p:cNvPr id="76" name="矩形 75"/>
          <p:cNvSpPr>
            <a:spLocks noChangeArrowheads="1"/>
          </p:cNvSpPr>
          <p:nvPr/>
        </p:nvSpPr>
        <p:spPr bwMode="auto">
          <a:xfrm>
            <a:off x="184932" y="489527"/>
            <a:ext cx="1619226" cy="6295274"/>
          </a:xfrm>
          <a:prstGeom prst="rect">
            <a:avLst/>
          </a:prstGeom>
          <a:noFill/>
          <a:ln w="25400" algn="ctr">
            <a:solidFill>
              <a:srgbClr val="0D0D0D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208" dirty="0">
              <a:solidFill>
                <a:schemeClr val="l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182252" y="3034412"/>
            <a:ext cx="1629684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中央氣象署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http://www.cwa.gov.tw/ 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水利署防災資訊網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http://fhy.wra.gov.tw/Pub_Web_2011/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高雄市政府水利局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http://wrb.kcg.gov.tw/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16696" y="548680"/>
            <a:ext cx="7344816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" name="Picture 6" descr="D:\防災地圖標號範例\範例\室內避難處所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5601072" y="4149080"/>
            <a:ext cx="397090" cy="288032"/>
          </a:xfrm>
          <a:prstGeom prst="rect">
            <a:avLst/>
          </a:prstGeom>
          <a:noFill/>
        </p:spPr>
      </p:pic>
      <p:sp>
        <p:nvSpPr>
          <p:cNvPr id="63" name="向右箭號 62"/>
          <p:cNvSpPr/>
          <p:nvPr/>
        </p:nvSpPr>
        <p:spPr>
          <a:xfrm>
            <a:off x="4592960" y="3717032"/>
            <a:ext cx="648072" cy="216024"/>
          </a:xfrm>
          <a:prstGeom prst="rightArrow">
            <a:avLst/>
          </a:prstGeom>
          <a:pattFill prst="ltDnDiag">
            <a:fgClr>
              <a:srgbClr val="FF0000"/>
            </a:fgClr>
            <a:bgClr>
              <a:schemeClr val="bg1"/>
            </a:bgClr>
          </a:pattFill>
          <a:ln w="12700">
            <a:solidFill>
              <a:srgbClr val="FF000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" name="向右箭號 70"/>
          <p:cNvSpPr/>
          <p:nvPr/>
        </p:nvSpPr>
        <p:spPr>
          <a:xfrm flipH="1">
            <a:off x="5961112" y="3501008"/>
            <a:ext cx="648072" cy="288032"/>
          </a:xfrm>
          <a:prstGeom prst="rightArrow">
            <a:avLst/>
          </a:prstGeom>
          <a:pattFill prst="ltDnDiag">
            <a:fgClr>
              <a:srgbClr val="FF0000"/>
            </a:fgClr>
            <a:bgClr>
              <a:schemeClr val="bg1"/>
            </a:bgClr>
          </a:pattFill>
          <a:ln w="12700">
            <a:solidFill>
              <a:srgbClr val="FF000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3" name="Picture 5" descr="D:\防災地圖標號範例\範例\警察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097016" y="2564904"/>
            <a:ext cx="432048" cy="288032"/>
          </a:xfrm>
          <a:prstGeom prst="rect">
            <a:avLst/>
          </a:prstGeom>
          <a:noFill/>
        </p:spPr>
      </p:pic>
      <p:pic>
        <p:nvPicPr>
          <p:cNvPr id="35" name="圖片 34">
            <a:extLst>
              <a:ext uri="{FF2B5EF4-FFF2-40B4-BE49-F238E27FC236}">
                <a16:creationId xmlns:a16="http://schemas.microsoft.com/office/drawing/2014/main" id="{1B47D136-AA42-45D0-98D8-462BE694AC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077" y="5668940"/>
            <a:ext cx="1038573" cy="10404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828965"/>
              </p:ext>
            </p:extLst>
          </p:nvPr>
        </p:nvGraphicFramePr>
        <p:xfrm>
          <a:off x="8337377" y="5661248"/>
          <a:ext cx="1392346" cy="107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警察單位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消防單位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醫療單位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避難處所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避難疏散方向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168523" y="36972"/>
            <a:ext cx="9644757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800" b="1" dirty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茂林區萬山里水災防災地圖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899292" y="489527"/>
            <a:ext cx="7913988" cy="5021029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208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1974258" y="5589240"/>
            <a:ext cx="7931742" cy="118580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208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7977924" y="5598995"/>
            <a:ext cx="338554" cy="118580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wrap="square" anchor="ctr">
            <a:spAutoFit/>
          </a:bodyPr>
          <a:lstStyle/>
          <a:p>
            <a:pPr algn="ctr" defTabSz="462864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圖例</a:t>
            </a:r>
            <a:endParaRPr kumimoji="0" lang="zh-TW" altLang="en-US" sz="83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184223" y="489527"/>
            <a:ext cx="1616762" cy="3028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防災資訊表</a:t>
            </a:r>
          </a:p>
        </p:txBody>
      </p:sp>
      <p:sp>
        <p:nvSpPr>
          <p:cNvPr id="67" name="矩形 66"/>
          <p:cNvSpPr/>
          <p:nvPr/>
        </p:nvSpPr>
        <p:spPr>
          <a:xfrm>
            <a:off x="184931" y="789087"/>
            <a:ext cx="1619738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災情通報單位</a:t>
            </a:r>
          </a:p>
        </p:txBody>
      </p:sp>
      <p:sp>
        <p:nvSpPr>
          <p:cNvPr id="68" name="矩形 67"/>
          <p:cNvSpPr/>
          <p:nvPr/>
        </p:nvSpPr>
        <p:spPr>
          <a:xfrm>
            <a:off x="184223" y="2032955"/>
            <a:ext cx="1616064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緊急聯絡人</a:t>
            </a:r>
          </a:p>
        </p:txBody>
      </p:sp>
      <p:sp>
        <p:nvSpPr>
          <p:cNvPr id="72" name="矩形 71"/>
          <p:cNvSpPr/>
          <p:nvPr/>
        </p:nvSpPr>
        <p:spPr>
          <a:xfrm>
            <a:off x="184849" y="2780928"/>
            <a:ext cx="1616400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防災資訊網</a:t>
            </a:r>
          </a:p>
        </p:txBody>
      </p:sp>
      <p:sp>
        <p:nvSpPr>
          <p:cNvPr id="87" name="矩形 86"/>
          <p:cNvSpPr/>
          <p:nvPr/>
        </p:nvSpPr>
        <p:spPr>
          <a:xfrm>
            <a:off x="186123" y="4051118"/>
            <a:ext cx="1614164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避難原則</a:t>
            </a:r>
          </a:p>
        </p:txBody>
      </p:sp>
      <p:pic>
        <p:nvPicPr>
          <p:cNvPr id="77" name="Picture 5" descr="D:\防災地圖標號範例\範例\警察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448675" y="5699347"/>
            <a:ext cx="228630" cy="144605"/>
          </a:xfrm>
          <a:prstGeom prst="rect">
            <a:avLst/>
          </a:prstGeom>
          <a:noFill/>
        </p:spPr>
      </p:pic>
      <p:pic>
        <p:nvPicPr>
          <p:cNvPr id="78" name="Picture 3" descr="D:\防災地圖標號範例\範例\消防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8466371" y="5930943"/>
            <a:ext cx="197665" cy="144605"/>
          </a:xfrm>
          <a:prstGeom prst="rect">
            <a:avLst/>
          </a:prstGeom>
          <a:noFill/>
        </p:spPr>
      </p:pic>
      <p:pic>
        <p:nvPicPr>
          <p:cNvPr id="79" name="Picture 4" descr="D:\防災地圖標號範例\範例\醫療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8477946" y="6146967"/>
            <a:ext cx="199357" cy="144605"/>
          </a:xfrm>
          <a:prstGeom prst="rect">
            <a:avLst/>
          </a:prstGeom>
          <a:noFill/>
        </p:spPr>
      </p:pic>
      <p:pic>
        <p:nvPicPr>
          <p:cNvPr id="81" name="Picture 6" descr="D:\防災地圖標號範例\範例\室內避難處所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8477946" y="6342887"/>
            <a:ext cx="199357" cy="144605"/>
          </a:xfrm>
          <a:prstGeom prst="rect">
            <a:avLst/>
          </a:prstGeom>
          <a:noFill/>
        </p:spPr>
      </p:pic>
      <p:sp>
        <p:nvSpPr>
          <p:cNvPr id="51" name="向右箭號 50"/>
          <p:cNvSpPr/>
          <p:nvPr/>
        </p:nvSpPr>
        <p:spPr>
          <a:xfrm>
            <a:off x="8417421" y="6570924"/>
            <a:ext cx="324785" cy="138438"/>
          </a:xfrm>
          <a:prstGeom prst="rightArrow">
            <a:avLst/>
          </a:prstGeom>
          <a:pattFill prst="ltDnDiag">
            <a:fgClr>
              <a:srgbClr val="FF0000"/>
            </a:fgClr>
            <a:bgClr>
              <a:schemeClr val="bg1"/>
            </a:bgClr>
          </a:pattFill>
          <a:ln w="12700">
            <a:solidFill>
              <a:srgbClr val="FF000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74535" y="1033686"/>
            <a:ext cx="1629684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高雄市災害應變中心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84138"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:07-812-8111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鳳山區災害應變中心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84138"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 07-719-4464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消防局報案電話：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119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警察局報案電話：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市民服務熱線：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1999</a:t>
            </a:r>
          </a:p>
        </p:txBody>
      </p:sp>
      <p:sp>
        <p:nvSpPr>
          <p:cNvPr id="52" name="矩形 51"/>
          <p:cNvSpPr/>
          <p:nvPr/>
        </p:nvSpPr>
        <p:spPr>
          <a:xfrm>
            <a:off x="184223" y="4642536"/>
            <a:ext cx="1617630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避難收容處所</a:t>
            </a:r>
          </a:p>
        </p:txBody>
      </p:sp>
      <p:sp>
        <p:nvSpPr>
          <p:cNvPr id="53" name="文字方塊 52"/>
          <p:cNvSpPr txBox="1"/>
          <p:nvPr/>
        </p:nvSpPr>
        <p:spPr>
          <a:xfrm>
            <a:off x="168523" y="2303874"/>
            <a:ext cx="1629684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萬山里里長 蔡正男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680-1045</a:t>
            </a:r>
          </a:p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手機：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0903-024040</a:t>
            </a:r>
          </a:p>
        </p:txBody>
      </p:sp>
      <p:sp>
        <p:nvSpPr>
          <p:cNvPr id="55" name="文字方塊 54"/>
          <p:cNvSpPr txBox="1"/>
          <p:nvPr/>
        </p:nvSpPr>
        <p:spPr>
          <a:xfrm>
            <a:off x="176841" y="4304323"/>
            <a:ext cx="1629684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就地避難或垂直避難，低窪地區前往避難收容處所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188444" y="4917455"/>
            <a:ext cx="15898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9"/>
              </a:lnSpc>
            </a:pP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萬山避難屋</a:t>
            </a:r>
            <a:endParaRPr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地址：萬山里鳳梨村上方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6801930</a:t>
            </a: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137624"/>
              </p:ext>
            </p:extLst>
          </p:nvPr>
        </p:nvGraphicFramePr>
        <p:xfrm>
          <a:off x="5122666" y="5734817"/>
          <a:ext cx="2710654" cy="101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8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664"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毫米</a:t>
                      </a:r>
                      <a:endParaRPr lang="en-US" altLang="zh-TW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664">
                <a:tc>
                  <a:txBody>
                    <a:bodyPr/>
                    <a:lstStyle/>
                    <a:p>
                      <a:pPr marL="0" marR="0" indent="0" algn="l" defTabSz="6687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二級警戒</a:t>
                      </a:r>
                      <a:endParaRPr lang="en-US" altLang="zh-TW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664"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一級警戒</a:t>
                      </a:r>
                      <a:endParaRPr lang="en-US" altLang="zh-TW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80</a:t>
                      </a:r>
                    </a:p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8" name="矩形 37"/>
          <p:cNvSpPr/>
          <p:nvPr/>
        </p:nvSpPr>
        <p:spPr>
          <a:xfrm>
            <a:off x="184223" y="5373216"/>
            <a:ext cx="1616063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高雄水情</a:t>
            </a:r>
            <a:r>
              <a:rPr kumimoji="0" lang="en-US" altLang="zh-TW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點靈</a:t>
            </a:r>
          </a:p>
        </p:txBody>
      </p:sp>
      <p:sp>
        <p:nvSpPr>
          <p:cNvPr id="11" name="矩形 10"/>
          <p:cNvSpPr/>
          <p:nvPr/>
        </p:nvSpPr>
        <p:spPr>
          <a:xfrm>
            <a:off x="2405481" y="5650073"/>
            <a:ext cx="225779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二級警戒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：發布淹水警戒之鄉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鎮、市、區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如持續降雨，其轄內易淹水村里及道路可能三小時內開始積淹水。</a:t>
            </a:r>
            <a:b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一級警戒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：發布淹水警戒之鄉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鎮、市、區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如持續降雨，其轄內易淹水村里及道路可能已經開始積淹水。</a:t>
            </a:r>
          </a:p>
        </p:txBody>
      </p:sp>
      <p:sp>
        <p:nvSpPr>
          <p:cNvPr id="39" name="文字方塊 38"/>
          <p:cNvSpPr txBox="1"/>
          <p:nvPr/>
        </p:nvSpPr>
        <p:spPr>
          <a:xfrm>
            <a:off x="4731298" y="5598994"/>
            <a:ext cx="338554" cy="118580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wrap="square" anchor="ctr">
            <a:spAutoFit/>
          </a:bodyPr>
          <a:lstStyle/>
          <a:p>
            <a:pPr algn="ctr" defTabSz="462864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淹水雨量警戒值</a:t>
            </a:r>
          </a:p>
        </p:txBody>
      </p:sp>
      <p:sp>
        <p:nvSpPr>
          <p:cNvPr id="40" name="文字方塊 39"/>
          <p:cNvSpPr txBox="1"/>
          <p:nvPr/>
        </p:nvSpPr>
        <p:spPr>
          <a:xfrm>
            <a:off x="1858900" y="5598994"/>
            <a:ext cx="518091" cy="118580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wrap="square" anchor="ctr">
            <a:spAutoFit/>
          </a:bodyPr>
          <a:lstStyle/>
          <a:p>
            <a:pPr algn="ctr" defTabSz="462864" fontAlgn="auto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淹水警戒分級</a:t>
            </a:r>
            <a:endParaRPr kumimoji="0"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462864" fontAlgn="auto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定義</a:t>
            </a:r>
          </a:p>
        </p:txBody>
      </p:sp>
      <p:sp>
        <p:nvSpPr>
          <p:cNvPr id="76" name="矩形 75"/>
          <p:cNvSpPr>
            <a:spLocks noChangeArrowheads="1"/>
          </p:cNvSpPr>
          <p:nvPr/>
        </p:nvSpPr>
        <p:spPr bwMode="auto">
          <a:xfrm>
            <a:off x="184932" y="489527"/>
            <a:ext cx="1619226" cy="6295274"/>
          </a:xfrm>
          <a:prstGeom prst="rect">
            <a:avLst/>
          </a:prstGeom>
          <a:noFill/>
          <a:ln w="25400" algn="ctr">
            <a:solidFill>
              <a:srgbClr val="0D0D0D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208" dirty="0">
              <a:solidFill>
                <a:schemeClr val="l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182252" y="3034412"/>
            <a:ext cx="1629684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中央氣象署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http://www.cwa.gov.tw/ 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水利署防災資訊網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http://fhy.wra.gov.tw/Pub_Web_2011/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高雄市政府水利局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http://wrb.kcg.gov.tw/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4688" y="548680"/>
            <a:ext cx="7200800" cy="4982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6" descr="D:\防災地圖標號範例\範例\室內避難處所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4232920" y="1772816"/>
            <a:ext cx="432049" cy="313390"/>
          </a:xfrm>
          <a:prstGeom prst="rect">
            <a:avLst/>
          </a:prstGeom>
          <a:noFill/>
        </p:spPr>
      </p:pic>
      <p:sp>
        <p:nvSpPr>
          <p:cNvPr id="42" name="向右箭號 41"/>
          <p:cNvSpPr/>
          <p:nvPr/>
        </p:nvSpPr>
        <p:spPr>
          <a:xfrm flipH="1">
            <a:off x="4880992" y="2132856"/>
            <a:ext cx="576064" cy="216024"/>
          </a:xfrm>
          <a:prstGeom prst="rightArrow">
            <a:avLst/>
          </a:prstGeom>
          <a:pattFill prst="ltDnDiag">
            <a:fgClr>
              <a:srgbClr val="FF0000"/>
            </a:fgClr>
            <a:bgClr>
              <a:schemeClr val="bg1"/>
            </a:bgClr>
          </a:pattFill>
          <a:ln w="12700">
            <a:solidFill>
              <a:srgbClr val="FF000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向右箭號 42"/>
          <p:cNvSpPr/>
          <p:nvPr/>
        </p:nvSpPr>
        <p:spPr>
          <a:xfrm flipH="1">
            <a:off x="3872880" y="3356992"/>
            <a:ext cx="504056" cy="216024"/>
          </a:xfrm>
          <a:prstGeom prst="rightArrow">
            <a:avLst/>
          </a:prstGeom>
          <a:pattFill prst="ltDnDiag">
            <a:fgClr>
              <a:srgbClr val="FF0000"/>
            </a:fgClr>
            <a:bgClr>
              <a:schemeClr val="bg1"/>
            </a:bgClr>
          </a:pattFill>
          <a:ln w="12700">
            <a:solidFill>
              <a:srgbClr val="FF000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4" name="圖片 33">
            <a:extLst>
              <a:ext uri="{FF2B5EF4-FFF2-40B4-BE49-F238E27FC236}">
                <a16:creationId xmlns:a16="http://schemas.microsoft.com/office/drawing/2014/main" id="{1B47D136-AA42-45D0-98D8-462BE694AC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4077" y="5680297"/>
            <a:ext cx="1038573" cy="10404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828965"/>
              </p:ext>
            </p:extLst>
          </p:nvPr>
        </p:nvGraphicFramePr>
        <p:xfrm>
          <a:off x="8337377" y="5661248"/>
          <a:ext cx="1392346" cy="107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警察單位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消防單位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醫療單位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避難處所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407">
                <a:tc>
                  <a:txBody>
                    <a:bodyPr/>
                    <a:lstStyle/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避難疏散方向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168523" y="36972"/>
            <a:ext cx="9644757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800" b="1" dirty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茂林區多納里水災防災地圖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899292" y="489527"/>
            <a:ext cx="7913988" cy="5021029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208" dirty="0">
              <a:solidFill>
                <a:schemeClr val="dk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1974258" y="5589240"/>
            <a:ext cx="7931742" cy="1185807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208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" name="文字方塊 43"/>
          <p:cNvSpPr txBox="1"/>
          <p:nvPr/>
        </p:nvSpPr>
        <p:spPr>
          <a:xfrm>
            <a:off x="7977924" y="5598995"/>
            <a:ext cx="338554" cy="1185806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wrap="square" anchor="ctr">
            <a:spAutoFit/>
          </a:bodyPr>
          <a:lstStyle/>
          <a:p>
            <a:pPr algn="ctr" defTabSz="462864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圖例</a:t>
            </a:r>
            <a:endParaRPr kumimoji="0" lang="zh-TW" altLang="en-US" sz="83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184223" y="489527"/>
            <a:ext cx="1616762" cy="3028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防災資訊表</a:t>
            </a:r>
          </a:p>
        </p:txBody>
      </p:sp>
      <p:sp>
        <p:nvSpPr>
          <p:cNvPr id="67" name="矩形 66"/>
          <p:cNvSpPr/>
          <p:nvPr/>
        </p:nvSpPr>
        <p:spPr>
          <a:xfrm>
            <a:off x="184931" y="789087"/>
            <a:ext cx="1619738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災情通報單位</a:t>
            </a:r>
          </a:p>
        </p:txBody>
      </p:sp>
      <p:sp>
        <p:nvSpPr>
          <p:cNvPr id="68" name="矩形 67"/>
          <p:cNvSpPr/>
          <p:nvPr/>
        </p:nvSpPr>
        <p:spPr>
          <a:xfrm>
            <a:off x="184223" y="2032955"/>
            <a:ext cx="1616064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緊急聯絡人</a:t>
            </a:r>
          </a:p>
        </p:txBody>
      </p:sp>
      <p:sp>
        <p:nvSpPr>
          <p:cNvPr id="72" name="矩形 71"/>
          <p:cNvSpPr/>
          <p:nvPr/>
        </p:nvSpPr>
        <p:spPr>
          <a:xfrm>
            <a:off x="184849" y="2780928"/>
            <a:ext cx="1616400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防災資訊網</a:t>
            </a:r>
          </a:p>
        </p:txBody>
      </p:sp>
      <p:sp>
        <p:nvSpPr>
          <p:cNvPr id="87" name="矩形 86"/>
          <p:cNvSpPr/>
          <p:nvPr/>
        </p:nvSpPr>
        <p:spPr>
          <a:xfrm>
            <a:off x="186123" y="4051118"/>
            <a:ext cx="1614164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避難原則</a:t>
            </a:r>
          </a:p>
        </p:txBody>
      </p:sp>
      <p:pic>
        <p:nvPicPr>
          <p:cNvPr id="77" name="Picture 5" descr="D:\防災地圖標號範例\範例\警察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448675" y="5699347"/>
            <a:ext cx="228630" cy="144605"/>
          </a:xfrm>
          <a:prstGeom prst="rect">
            <a:avLst/>
          </a:prstGeom>
          <a:noFill/>
        </p:spPr>
      </p:pic>
      <p:pic>
        <p:nvPicPr>
          <p:cNvPr id="78" name="Picture 3" descr="D:\防災地圖標號範例\範例\消防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8466371" y="5930943"/>
            <a:ext cx="197665" cy="144605"/>
          </a:xfrm>
          <a:prstGeom prst="rect">
            <a:avLst/>
          </a:prstGeom>
          <a:noFill/>
        </p:spPr>
      </p:pic>
      <p:pic>
        <p:nvPicPr>
          <p:cNvPr id="79" name="Picture 4" descr="D:\防災地圖標號範例\範例\醫療.bm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8477946" y="6146967"/>
            <a:ext cx="199357" cy="144605"/>
          </a:xfrm>
          <a:prstGeom prst="rect">
            <a:avLst/>
          </a:prstGeom>
          <a:noFill/>
        </p:spPr>
      </p:pic>
      <p:pic>
        <p:nvPicPr>
          <p:cNvPr id="81" name="Picture 6" descr="D:\防災地圖標號範例\範例\室內避難處所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8477946" y="6342887"/>
            <a:ext cx="199357" cy="144605"/>
          </a:xfrm>
          <a:prstGeom prst="rect">
            <a:avLst/>
          </a:prstGeom>
          <a:noFill/>
        </p:spPr>
      </p:pic>
      <p:sp>
        <p:nvSpPr>
          <p:cNvPr id="51" name="向右箭號 50"/>
          <p:cNvSpPr/>
          <p:nvPr/>
        </p:nvSpPr>
        <p:spPr>
          <a:xfrm>
            <a:off x="8417421" y="6570924"/>
            <a:ext cx="324785" cy="138438"/>
          </a:xfrm>
          <a:prstGeom prst="rightArrow">
            <a:avLst/>
          </a:prstGeom>
          <a:pattFill prst="ltDnDiag">
            <a:fgClr>
              <a:srgbClr val="FF0000"/>
            </a:fgClr>
            <a:bgClr>
              <a:schemeClr val="bg1"/>
            </a:bgClr>
          </a:pattFill>
          <a:ln w="12700">
            <a:solidFill>
              <a:srgbClr val="FF000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74535" y="1033686"/>
            <a:ext cx="1629684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高雄市災害應變中心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84138"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:07-812-8111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鳳山區災害應變中心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indent="84138"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 07-719-4464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消防局報案電話：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119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警察局報案電話：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市民服務熱線：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1999</a:t>
            </a:r>
          </a:p>
        </p:txBody>
      </p:sp>
      <p:sp>
        <p:nvSpPr>
          <p:cNvPr id="52" name="矩形 51"/>
          <p:cNvSpPr/>
          <p:nvPr/>
        </p:nvSpPr>
        <p:spPr>
          <a:xfrm>
            <a:off x="184223" y="4642536"/>
            <a:ext cx="1617630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避難收容處所</a:t>
            </a:r>
          </a:p>
        </p:txBody>
      </p:sp>
      <p:sp>
        <p:nvSpPr>
          <p:cNvPr id="53" name="文字方塊 52"/>
          <p:cNvSpPr txBox="1"/>
          <p:nvPr/>
        </p:nvSpPr>
        <p:spPr>
          <a:xfrm>
            <a:off x="168523" y="2303874"/>
            <a:ext cx="1629684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多納里里長 羅耀明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680-1045</a:t>
            </a:r>
          </a:p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手機：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0925-585096</a:t>
            </a:r>
          </a:p>
        </p:txBody>
      </p:sp>
      <p:sp>
        <p:nvSpPr>
          <p:cNvPr id="55" name="文字方塊 54"/>
          <p:cNvSpPr txBox="1"/>
          <p:nvPr/>
        </p:nvSpPr>
        <p:spPr>
          <a:xfrm>
            <a:off x="176841" y="4304323"/>
            <a:ext cx="1629684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就地避難或垂直避難，低窪地區前往避難收容處所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188444" y="4917455"/>
            <a:ext cx="158984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69"/>
              </a:lnSpc>
            </a:pP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多納國小</a:t>
            </a:r>
            <a:endParaRPr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地址：多納巷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號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969"/>
              </a:lnSpc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電話：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6801178</a:t>
            </a: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471848"/>
              </p:ext>
            </p:extLst>
          </p:nvPr>
        </p:nvGraphicFramePr>
        <p:xfrm>
          <a:off x="5122666" y="5734817"/>
          <a:ext cx="2710654" cy="101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8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664"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毫米</a:t>
                      </a:r>
                      <a:endParaRPr lang="en-US" altLang="zh-TW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</a:p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小時</a:t>
                      </a: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664">
                <a:tc>
                  <a:txBody>
                    <a:bodyPr/>
                    <a:lstStyle/>
                    <a:p>
                      <a:pPr marL="0" marR="0" indent="0" algn="l" defTabSz="6687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二級警戒</a:t>
                      </a:r>
                      <a:endParaRPr lang="en-US" altLang="zh-TW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664">
                <a:tc>
                  <a:txBody>
                    <a:bodyPr/>
                    <a:lstStyle/>
                    <a:p>
                      <a:r>
                        <a:rPr lang="zh-TW" altLang="en-US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一級警戒</a:t>
                      </a:r>
                      <a:endParaRPr lang="en-US" altLang="zh-TW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80</a:t>
                      </a:r>
                    </a:p>
                    <a:p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230</a:t>
                      </a:r>
                      <a:endParaRPr lang="zh-TW" altLang="en-US" sz="10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3305" marR="63305" marT="31652" marB="316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8" name="矩形 37"/>
          <p:cNvSpPr/>
          <p:nvPr/>
        </p:nvSpPr>
        <p:spPr>
          <a:xfrm>
            <a:off x="184223" y="5373216"/>
            <a:ext cx="1616063" cy="2515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高雄水情</a:t>
            </a:r>
            <a:r>
              <a:rPr kumimoji="0" lang="en-US" altLang="zh-TW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r>
              <a:rPr kumimoji="0" lang="zh-TW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點靈</a:t>
            </a:r>
          </a:p>
        </p:txBody>
      </p:sp>
      <p:sp>
        <p:nvSpPr>
          <p:cNvPr id="11" name="矩形 10"/>
          <p:cNvSpPr/>
          <p:nvPr/>
        </p:nvSpPr>
        <p:spPr>
          <a:xfrm>
            <a:off x="2405481" y="5650073"/>
            <a:ext cx="225779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二級警戒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：發布淹水警戒之鄉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鎮、市、區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如持續降雨，其轄內易淹水村里及道路可能三小時內開始積淹水。</a:t>
            </a:r>
            <a:b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一級警戒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：發布淹水警戒之鄉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鎮、市、區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如持續降雨，其轄內易淹水村里及道路可能已經開始積淹水。</a:t>
            </a:r>
          </a:p>
        </p:txBody>
      </p:sp>
      <p:sp>
        <p:nvSpPr>
          <p:cNvPr id="39" name="文字方塊 38"/>
          <p:cNvSpPr txBox="1"/>
          <p:nvPr/>
        </p:nvSpPr>
        <p:spPr>
          <a:xfrm>
            <a:off x="4731298" y="5598994"/>
            <a:ext cx="338554" cy="118580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wrap="square" anchor="ctr">
            <a:spAutoFit/>
          </a:bodyPr>
          <a:lstStyle/>
          <a:p>
            <a:pPr algn="ctr" defTabSz="462864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淹水雨量警戒值</a:t>
            </a:r>
          </a:p>
        </p:txBody>
      </p:sp>
      <p:sp>
        <p:nvSpPr>
          <p:cNvPr id="40" name="文字方塊 39"/>
          <p:cNvSpPr txBox="1"/>
          <p:nvPr/>
        </p:nvSpPr>
        <p:spPr>
          <a:xfrm>
            <a:off x="1858900" y="5598994"/>
            <a:ext cx="518091" cy="118580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</p:spPr>
        <p:txBody>
          <a:bodyPr vert="eaVert" wrap="square" anchor="ctr">
            <a:spAutoFit/>
          </a:bodyPr>
          <a:lstStyle/>
          <a:p>
            <a:pPr algn="ctr" defTabSz="462864" fontAlgn="auto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淹水警戒分級</a:t>
            </a:r>
            <a:endParaRPr kumimoji="0"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462864" fontAlgn="auto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定義</a:t>
            </a:r>
          </a:p>
        </p:txBody>
      </p:sp>
      <p:sp>
        <p:nvSpPr>
          <p:cNvPr id="76" name="矩形 75"/>
          <p:cNvSpPr>
            <a:spLocks noChangeArrowheads="1"/>
          </p:cNvSpPr>
          <p:nvPr/>
        </p:nvSpPr>
        <p:spPr bwMode="auto">
          <a:xfrm>
            <a:off x="184932" y="489527"/>
            <a:ext cx="1619226" cy="6295274"/>
          </a:xfrm>
          <a:prstGeom prst="rect">
            <a:avLst/>
          </a:prstGeom>
          <a:noFill/>
          <a:ln w="25400" algn="ctr">
            <a:solidFill>
              <a:srgbClr val="0D0D0D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62864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208" dirty="0">
              <a:solidFill>
                <a:schemeClr val="l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182252" y="3034412"/>
            <a:ext cx="1629684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中央氣象署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http://www.cwa.gov.tw/ 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水利署防災資訊網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http://fhy.wra.gov.tw/Pub_Web_2011/</a:t>
            </a:r>
          </a:p>
          <a:p>
            <a:pPr indent="84138">
              <a:lnSpc>
                <a:spcPts val="969"/>
              </a:lnSpc>
              <a:buFont typeface="Arial" panose="020B0604020202020204" pitchFamily="34" charset="0"/>
              <a:buChar char="•"/>
            </a:pPr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高雄市政府水利局</a:t>
            </a:r>
            <a:r>
              <a:rPr lang="en-US" altLang="zh-TW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http://wrb.kcg.gov.tw/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72680" y="692696"/>
            <a:ext cx="7557127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6" descr="D:\防災地圖標號範例\範例\室內避難處所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5889104" y="4365104"/>
            <a:ext cx="397090" cy="288032"/>
          </a:xfrm>
          <a:prstGeom prst="rect">
            <a:avLst/>
          </a:prstGeom>
          <a:noFill/>
        </p:spPr>
      </p:pic>
      <p:pic>
        <p:nvPicPr>
          <p:cNvPr id="36" name="Picture 5" descr="D:\防災地圖標號範例\範例\警察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313040" y="4149080"/>
            <a:ext cx="360040" cy="227720"/>
          </a:xfrm>
          <a:prstGeom prst="rect">
            <a:avLst/>
          </a:prstGeom>
          <a:noFill/>
        </p:spPr>
      </p:pic>
      <p:sp>
        <p:nvSpPr>
          <p:cNvPr id="45" name="向右箭號 44"/>
          <p:cNvSpPr/>
          <p:nvPr/>
        </p:nvSpPr>
        <p:spPr>
          <a:xfrm>
            <a:off x="5169024" y="3933056"/>
            <a:ext cx="324785" cy="138438"/>
          </a:xfrm>
          <a:prstGeom prst="rightArrow">
            <a:avLst/>
          </a:prstGeom>
          <a:pattFill prst="ltDnDiag">
            <a:fgClr>
              <a:srgbClr val="FF0000"/>
            </a:fgClr>
            <a:bgClr>
              <a:schemeClr val="bg1"/>
            </a:bgClr>
          </a:pattFill>
          <a:ln w="12700">
            <a:solidFill>
              <a:srgbClr val="FF000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4" name="圖片 33">
            <a:extLst>
              <a:ext uri="{FF2B5EF4-FFF2-40B4-BE49-F238E27FC236}">
                <a16:creationId xmlns:a16="http://schemas.microsoft.com/office/drawing/2014/main" id="{1B47D136-AA42-45D0-98D8-462BE694AC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562" y="5699058"/>
            <a:ext cx="1038573" cy="10404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2133</TotalTime>
  <Words>654</Words>
  <Application>Microsoft Office PowerPoint</Application>
  <PresentationFormat>A4 紙張 (210x297 公釐)</PresentationFormat>
  <Paragraphs>156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SuperJoner</dc:creator>
  <cp:lastModifiedBy>培恩 郭</cp:lastModifiedBy>
  <cp:revision>192</cp:revision>
  <dcterms:modified xsi:type="dcterms:W3CDTF">2026-03-16T03:22:39Z</dcterms:modified>
</cp:coreProperties>
</file>