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ks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326" r:id="rId3"/>
    <p:sldId id="399" r:id="rId4"/>
    <p:sldId id="380" r:id="rId5"/>
    <p:sldId id="394" r:id="rId6"/>
    <p:sldId id="392" r:id="rId7"/>
    <p:sldId id="395" r:id="rId8"/>
    <p:sldId id="393" r:id="rId9"/>
    <p:sldId id="396" r:id="rId10"/>
    <p:sldId id="403" r:id="rId11"/>
    <p:sldId id="397" r:id="rId12"/>
    <p:sldId id="327" r:id="rId13"/>
    <p:sldId id="274" r:id="rId14"/>
    <p:sldId id="275" r:id="rId15"/>
    <p:sldId id="276" r:id="rId16"/>
    <p:sldId id="381" r:id="rId17"/>
    <p:sldId id="382" r:id="rId18"/>
    <p:sldId id="383" r:id="rId19"/>
    <p:sldId id="384" r:id="rId20"/>
    <p:sldId id="325" r:id="rId21"/>
    <p:sldId id="280" r:id="rId22"/>
    <p:sldId id="373" r:id="rId23"/>
    <p:sldId id="367" r:id="rId24"/>
    <p:sldId id="282" r:id="rId25"/>
    <p:sldId id="284" r:id="rId26"/>
    <p:sldId id="287" r:id="rId27"/>
    <p:sldId id="400" r:id="rId28"/>
    <p:sldId id="288" r:id="rId29"/>
    <p:sldId id="374" r:id="rId30"/>
    <p:sldId id="358" r:id="rId31"/>
    <p:sldId id="293" r:id="rId32"/>
    <p:sldId id="303" r:id="rId33"/>
    <p:sldId id="298" r:id="rId34"/>
    <p:sldId id="338" r:id="rId35"/>
    <p:sldId id="402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6" autoAdjust="0"/>
    <p:restoredTop sz="94660"/>
  </p:normalViewPr>
  <p:slideViewPr>
    <p:cSldViewPr>
      <p:cViewPr varScale="1">
        <p:scale>
          <a:sx n="84" d="100"/>
          <a:sy n="84" d="100"/>
        </p:scale>
        <p:origin x="165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3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34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45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工作表2!$G$10:$G$14</c:f>
              <c:strCache>
                <c:ptCount val="5"/>
                <c:pt idx="0">
                  <c:v>大眾運輸</c:v>
                </c:pt>
                <c:pt idx="1">
                  <c:v>步行</c:v>
                </c:pt>
                <c:pt idx="2">
                  <c:v>小汽車</c:v>
                </c:pt>
                <c:pt idx="3">
                  <c:v>自行車</c:v>
                </c:pt>
                <c:pt idx="4">
                  <c:v>其他</c:v>
                </c:pt>
              </c:strCache>
            </c:strRef>
          </c:cat>
          <c:val>
            <c:numRef>
              <c:f>工作表2!$H$10:$H$14</c:f>
              <c:numCache>
                <c:formatCode>0.0%</c:formatCode>
                <c:ptCount val="5"/>
                <c:pt idx="0">
                  <c:v>0.21600000000000003</c:v>
                </c:pt>
                <c:pt idx="1">
                  <c:v>0.18756844885388102</c:v>
                </c:pt>
                <c:pt idx="2">
                  <c:v>0.15057690880490399</c:v>
                </c:pt>
                <c:pt idx="3">
                  <c:v>0.10680159796657501</c:v>
                </c:pt>
                <c:pt idx="4">
                  <c:v>1.3669996328734002E-2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597859497092912E-2"/>
          <c:y val="0.12887621959340548"/>
          <c:w val="0.53942478613487388"/>
          <c:h val="0.82464564049818756"/>
        </c:manualLayout>
      </c:layout>
      <c:pie3DChart>
        <c:varyColors val="1"/>
        <c:ser>
          <c:idx val="0"/>
          <c:order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zh-TW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'高齡-行人-個因'!$A$10:$A$18</c:f>
              <c:strCache>
                <c:ptCount val="9"/>
                <c:pt idx="0">
                  <c:v>尚未發現肇事因素</c:v>
                </c:pt>
                <c:pt idx="1">
                  <c:v>未依規定行走行人穿越道、地下道、天橋而穿越道路</c:v>
                </c:pt>
                <c:pt idx="2">
                  <c:v>其他引起事故之疏失或行為</c:v>
                </c:pt>
                <c:pt idx="3">
                  <c:v>穿越道路未注意左右來車</c:v>
                </c:pt>
                <c:pt idx="4">
                  <c:v>未依標誌、標線、號誌或手勢指揮穿越道路</c:v>
                </c:pt>
                <c:pt idx="5">
                  <c:v>在道路上嬉戲或奔走不定</c:v>
                </c:pt>
                <c:pt idx="6">
                  <c:v>其他引起事故之違規或不當行為</c:v>
                </c:pt>
                <c:pt idx="7">
                  <c:v>路況危險無安全(警告)設施</c:v>
                </c:pt>
                <c:pt idx="8">
                  <c:v>不明原因肇事</c:v>
                </c:pt>
              </c:strCache>
            </c:strRef>
          </c:cat>
          <c:val>
            <c:numRef>
              <c:f>'高齡-行人-個因'!$E$10:$E$18</c:f>
              <c:numCache>
                <c:formatCode>0.0%</c:formatCode>
                <c:ptCount val="9"/>
                <c:pt idx="0">
                  <c:v>0.51026392961876832</c:v>
                </c:pt>
                <c:pt idx="1">
                  <c:v>0.18181818181818182</c:v>
                </c:pt>
                <c:pt idx="2">
                  <c:v>0.13929618768328444</c:v>
                </c:pt>
                <c:pt idx="3">
                  <c:v>0.1158357771260997</c:v>
                </c:pt>
                <c:pt idx="4">
                  <c:v>3.8123167155425221E-2</c:v>
                </c:pt>
                <c:pt idx="5">
                  <c:v>5.8651026392961877E-3</c:v>
                </c:pt>
                <c:pt idx="6">
                  <c:v>5.8651026392961877E-3</c:v>
                </c:pt>
                <c:pt idx="7">
                  <c:v>1.4662756598240469E-3</c:v>
                </c:pt>
                <c:pt idx="8">
                  <c:v>1.4662756598240469E-3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1"/>
        <c:txPr>
          <a:bodyPr/>
          <a:lstStyle/>
          <a:p>
            <a:pPr>
              <a:defRPr sz="1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egendEntry>
        <c:idx val="4"/>
        <c:txPr>
          <a:bodyPr/>
          <a:lstStyle/>
          <a:p>
            <a:pPr>
              <a:defRPr sz="1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60787690256638149"/>
          <c:y val="0.11806426509545613"/>
          <c:w val="0.38330463281857569"/>
          <c:h val="0.78675964505387141"/>
        </c:manualLayout>
      </c:layout>
      <c:overlay val="0"/>
      <c:txPr>
        <a:bodyPr/>
        <a:lstStyle/>
        <a:p>
          <a:pPr>
            <a:defRPr sz="1600"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Century Gothic" panose="020B0502020202020204" pitchFamily="34" charset="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848921323858901E-2"/>
          <c:y val="0.18085406593291384"/>
          <c:w val="0.51393746513393146"/>
          <c:h val="0.79363165133994396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'高齡-自行車-個因'!$A$10:$A$26</c:f>
              <c:strCache>
                <c:ptCount val="17"/>
                <c:pt idx="0">
                  <c:v>尚未發現肇事因素</c:v>
                </c:pt>
                <c:pt idx="1">
                  <c:v>其他引起事故之違規或不當行為</c:v>
                </c:pt>
                <c:pt idx="2">
                  <c:v>不明原因肇事</c:v>
                </c:pt>
                <c:pt idx="3">
                  <c:v>未依規定讓車</c:v>
                </c:pt>
                <c:pt idx="4">
                  <c:v>違反號誌管制或指揮</c:v>
                </c:pt>
                <c:pt idx="5">
                  <c:v>左轉彎未依規定</c:v>
                </c:pt>
                <c:pt idx="6">
                  <c:v>逆向行駛</c:v>
                </c:pt>
                <c:pt idx="7">
                  <c:v>未注意車前狀況</c:v>
                </c:pt>
                <c:pt idx="8">
                  <c:v>起步未注意其他車(人)安全</c:v>
                </c:pt>
                <c:pt idx="9">
                  <c:v>橫越道路不慎</c:v>
                </c:pt>
                <c:pt idx="10">
                  <c:v>違反特定標誌(線)禁制</c:v>
                </c:pt>
                <c:pt idx="11">
                  <c:v>未保持行車安全間隔</c:v>
                </c:pt>
                <c:pt idx="12">
                  <c:v>變換車道或方向不當</c:v>
                </c:pt>
                <c:pt idx="13">
                  <c:v>酒醉(後)駕車失控</c:v>
                </c:pt>
                <c:pt idx="14">
                  <c:v>右轉彎未依規定</c:v>
                </c:pt>
                <c:pt idx="15">
                  <c:v>未靠右行駛</c:v>
                </c:pt>
                <c:pt idx="16">
                  <c:v>未依規定減速</c:v>
                </c:pt>
              </c:strCache>
            </c:strRef>
          </c:cat>
          <c:val>
            <c:numRef>
              <c:f>'高齡-自行車-個因'!$E$10:$E$26</c:f>
              <c:numCache>
                <c:formatCode>0%</c:formatCode>
                <c:ptCount val="17"/>
                <c:pt idx="0">
                  <c:v>0.32894736842105265</c:v>
                </c:pt>
                <c:pt idx="1">
                  <c:v>0.20445344129554655</c:v>
                </c:pt>
                <c:pt idx="2">
                  <c:v>0.11842105263157894</c:v>
                </c:pt>
                <c:pt idx="3">
                  <c:v>8.5020242914979755E-2</c:v>
                </c:pt>
                <c:pt idx="4">
                  <c:v>5.3643724696356275E-2</c:v>
                </c:pt>
                <c:pt idx="5">
                  <c:v>3.643724696356275E-2</c:v>
                </c:pt>
                <c:pt idx="6">
                  <c:v>2.7327935222672066E-2</c:v>
                </c:pt>
                <c:pt idx="7">
                  <c:v>2.4291497975708502E-2</c:v>
                </c:pt>
                <c:pt idx="8">
                  <c:v>2.2267206477732792E-2</c:v>
                </c:pt>
                <c:pt idx="9">
                  <c:v>2.0242914979757085E-2</c:v>
                </c:pt>
                <c:pt idx="10">
                  <c:v>1.5182186234817813E-2</c:v>
                </c:pt>
                <c:pt idx="11">
                  <c:v>1.417004048582996E-2</c:v>
                </c:pt>
                <c:pt idx="12">
                  <c:v>1.2145748987854251E-2</c:v>
                </c:pt>
                <c:pt idx="13">
                  <c:v>7.0850202429149798E-3</c:v>
                </c:pt>
                <c:pt idx="14">
                  <c:v>7.0850202429149798E-3</c:v>
                </c:pt>
                <c:pt idx="15">
                  <c:v>7.0850202429149798E-3</c:v>
                </c:pt>
                <c:pt idx="16">
                  <c:v>5.0607287449392713E-3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3"/>
        <c:txPr>
          <a:bodyPr/>
          <a:lstStyle/>
          <a:p>
            <a:pPr>
              <a:defRPr sz="1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egendEntry>
        <c:idx val="4"/>
        <c:txPr>
          <a:bodyPr/>
          <a:lstStyle/>
          <a:p>
            <a:pPr>
              <a:defRPr sz="1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egendEntry>
        <c:idx val="5"/>
        <c:txPr>
          <a:bodyPr/>
          <a:lstStyle/>
          <a:p>
            <a:pPr>
              <a:defRPr sz="1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pPr>
            <a:endParaRPr lang="zh-TW"/>
          </a:p>
        </c:txPr>
      </c:legendEntry>
      <c:layout>
        <c:manualLayout>
          <c:xMode val="edge"/>
          <c:yMode val="edge"/>
          <c:x val="0.62001164297156952"/>
          <c:y val="2.5455861029686156E-2"/>
          <c:w val="0.34585236497020044"/>
          <c:h val="0.92297210032218646"/>
        </c:manualLayout>
      </c:layout>
      <c:overlay val="0"/>
      <c:txPr>
        <a:bodyPr/>
        <a:lstStyle/>
        <a:p>
          <a:pPr>
            <a:defRPr sz="1400">
              <a:latin typeface="微軟正黑體" panose="020B0604030504040204" pitchFamily="34" charset="-120"/>
              <a:ea typeface="微軟正黑體" panose="020B0604030504040204" pitchFamily="34" charset="-120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400">
          <a:latin typeface="Century Gothic" panose="020B0502020202020204" pitchFamily="34" charset="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325005554938337E-2"/>
          <c:y val="0.12024950030639144"/>
          <c:w val="0.59666136632966704"/>
          <c:h val="0.77567090085267587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'高齡-機車-個因'!$A$15:$A$30</c:f>
              <c:strCache>
                <c:ptCount val="16"/>
                <c:pt idx="0">
                  <c:v>尚未發現肇事因素</c:v>
                </c:pt>
                <c:pt idx="1">
                  <c:v>其他引起事故之違規或不當行為</c:v>
                </c:pt>
                <c:pt idx="2">
                  <c:v>未依規定讓車</c:v>
                </c:pt>
                <c:pt idx="3">
                  <c:v>不明原因肇事</c:v>
                </c:pt>
                <c:pt idx="4">
                  <c:v>未注意車前狀況</c:v>
                </c:pt>
                <c:pt idx="5">
                  <c:v>違反號誌管制或指揮</c:v>
                </c:pt>
                <c:pt idx="6">
                  <c:v>左轉彎未依規定</c:v>
                </c:pt>
                <c:pt idx="7">
                  <c:v>未保持行車安全間隔</c:v>
                </c:pt>
                <c:pt idx="8">
                  <c:v>未依規定減速</c:v>
                </c:pt>
                <c:pt idx="9">
                  <c:v>起步未注意其他車(人)安全</c:v>
                </c:pt>
                <c:pt idx="10">
                  <c:v>違反特定標誌(線)禁制</c:v>
                </c:pt>
                <c:pt idx="11">
                  <c:v>未保持行車安全距離</c:v>
                </c:pt>
                <c:pt idx="12">
                  <c:v>逆向行駛</c:v>
                </c:pt>
                <c:pt idx="13">
                  <c:v>變換車道或方向不當</c:v>
                </c:pt>
                <c:pt idx="14">
                  <c:v>橫越道路不慎</c:v>
                </c:pt>
                <c:pt idx="15">
                  <c:v>酒醉(後)駕車失控</c:v>
                </c:pt>
              </c:strCache>
            </c:strRef>
          </c:cat>
          <c:val>
            <c:numRef>
              <c:f>'高齡-機車-個因'!$E$15:$E$30</c:f>
              <c:numCache>
                <c:formatCode>0%</c:formatCode>
                <c:ptCount val="16"/>
                <c:pt idx="0">
                  <c:v>0.23432542680163165</c:v>
                </c:pt>
                <c:pt idx="1">
                  <c:v>0.18431787279045173</c:v>
                </c:pt>
                <c:pt idx="2">
                  <c:v>0.11043964345067231</c:v>
                </c:pt>
                <c:pt idx="3">
                  <c:v>9.0799214382837293E-2</c:v>
                </c:pt>
                <c:pt idx="4">
                  <c:v>6.7986100619428919E-2</c:v>
                </c:pt>
                <c:pt idx="5">
                  <c:v>6.2396132346275869E-2</c:v>
                </c:pt>
                <c:pt idx="6">
                  <c:v>4.411542529082943E-2</c:v>
                </c:pt>
                <c:pt idx="7">
                  <c:v>3.0820365614141108E-2</c:v>
                </c:pt>
                <c:pt idx="8">
                  <c:v>2.9762804048949994E-2</c:v>
                </c:pt>
                <c:pt idx="9">
                  <c:v>2.749660069496903E-2</c:v>
                </c:pt>
                <c:pt idx="10">
                  <c:v>2.5230397340988066E-2</c:v>
                </c:pt>
                <c:pt idx="11">
                  <c:v>2.1906632421815984E-2</c:v>
                </c:pt>
                <c:pt idx="12">
                  <c:v>1.964042906783502E-2</c:v>
                </c:pt>
                <c:pt idx="13">
                  <c:v>1.0575615651911166E-2</c:v>
                </c:pt>
                <c:pt idx="14">
                  <c:v>9.6691343103187787E-3</c:v>
                </c:pt>
                <c:pt idx="15">
                  <c:v>5.8921287203505058E-3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2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egendEntry>
        <c:idx val="5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Century Gothic" panose="020B0502020202020204" pitchFamily="34" charset="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'高齡-小客車-個因'!$A$8:$A$26</c:f>
              <c:strCache>
                <c:ptCount val="19"/>
                <c:pt idx="0">
                  <c:v>尚未發現肇事因素</c:v>
                </c:pt>
                <c:pt idx="1">
                  <c:v>未依規定讓車</c:v>
                </c:pt>
                <c:pt idx="2">
                  <c:v>其他引起事故之違規或不當行為</c:v>
                </c:pt>
                <c:pt idx="3">
                  <c:v>左轉彎未依規定</c:v>
                </c:pt>
                <c:pt idx="4">
                  <c:v>違反號誌管制或指揮</c:v>
                </c:pt>
                <c:pt idx="5">
                  <c:v>右轉彎未依規定</c:v>
                </c:pt>
                <c:pt idx="6">
                  <c:v>未注意車前狀況</c:v>
                </c:pt>
                <c:pt idx="7">
                  <c:v>不明原因肇事</c:v>
                </c:pt>
                <c:pt idx="8">
                  <c:v>迴轉未依規定</c:v>
                </c:pt>
                <c:pt idx="9">
                  <c:v>未依規定減速</c:v>
                </c:pt>
                <c:pt idx="10">
                  <c:v>起步未注意其他車(人)安全</c:v>
                </c:pt>
                <c:pt idx="11">
                  <c:v>違反特定標誌(線)禁制</c:v>
                </c:pt>
                <c:pt idx="12">
                  <c:v>未保持行車安全間隔</c:v>
                </c:pt>
                <c:pt idx="13">
                  <c:v>開啟車門不當而肇事</c:v>
                </c:pt>
                <c:pt idx="14">
                  <c:v>變換車道或方向不當</c:v>
                </c:pt>
                <c:pt idx="15">
                  <c:v>未保持行車安全距離</c:v>
                </c:pt>
                <c:pt idx="16">
                  <c:v>違規停車或暫停不當而肇事</c:v>
                </c:pt>
                <c:pt idx="17">
                  <c:v>倒車未依規定</c:v>
                </c:pt>
                <c:pt idx="18">
                  <c:v>逆向行駛</c:v>
                </c:pt>
              </c:strCache>
            </c:strRef>
          </c:cat>
          <c:val>
            <c:numRef>
              <c:f>'高齡-小客車-個因'!$E$8:$E$26</c:f>
              <c:numCache>
                <c:formatCode>0%</c:formatCode>
                <c:ptCount val="19"/>
                <c:pt idx="0">
                  <c:v>0.1649122807017544</c:v>
                </c:pt>
                <c:pt idx="1">
                  <c:v>0.16198830409356726</c:v>
                </c:pt>
                <c:pt idx="2">
                  <c:v>0.12748538011695906</c:v>
                </c:pt>
                <c:pt idx="3">
                  <c:v>6.9005847953216376E-2</c:v>
                </c:pt>
                <c:pt idx="4">
                  <c:v>6.2573099415204683E-2</c:v>
                </c:pt>
                <c:pt idx="5">
                  <c:v>6.1403508771929821E-2</c:v>
                </c:pt>
                <c:pt idx="6">
                  <c:v>5.4970760233918128E-2</c:v>
                </c:pt>
                <c:pt idx="7">
                  <c:v>5.0292397660818715E-2</c:v>
                </c:pt>
                <c:pt idx="8">
                  <c:v>3.8011695906432746E-2</c:v>
                </c:pt>
                <c:pt idx="9">
                  <c:v>3.5672514619883043E-2</c:v>
                </c:pt>
                <c:pt idx="10">
                  <c:v>3.1578947368421054E-2</c:v>
                </c:pt>
                <c:pt idx="11">
                  <c:v>2.2222222222222223E-2</c:v>
                </c:pt>
                <c:pt idx="12">
                  <c:v>2.046783625730994E-2</c:v>
                </c:pt>
                <c:pt idx="13">
                  <c:v>1.8713450292397661E-2</c:v>
                </c:pt>
                <c:pt idx="14">
                  <c:v>1.6959064327485378E-2</c:v>
                </c:pt>
                <c:pt idx="15">
                  <c:v>1.4619883040935672E-2</c:v>
                </c:pt>
                <c:pt idx="16">
                  <c:v>1.4035087719298246E-2</c:v>
                </c:pt>
                <c:pt idx="17">
                  <c:v>1.4035087719298246E-2</c:v>
                </c:pt>
                <c:pt idx="18">
                  <c:v>6.4327485380116962E-3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egendEntry>
        <c:idx val="1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zh-TW"/>
          </a:p>
        </c:txPr>
      </c:legendEntry>
      <c:layout>
        <c:manualLayout>
          <c:xMode val="edge"/>
          <c:yMode val="edge"/>
          <c:x val="0.66389272395122423"/>
          <c:y val="2.733662961169506E-2"/>
          <c:w val="0.32706451947479859"/>
          <c:h val="0.947573463443562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Century Gothic" panose="020B0502020202020204" pitchFamily="34" charset="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944444444444443E-2"/>
          <c:y val="0.15509259259259259"/>
          <c:w val="0.81388888888888888"/>
          <c:h val="0.773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8341426071741032E-2"/>
                  <c:y val="-0.11312299504228639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[肇事案件201803210826_106a1.xls]工作表1!$D$3:$J$3</c:f>
              <c:strCache>
                <c:ptCount val="7"/>
                <c:pt idx="0">
                  <c:v>14歲以下</c:v>
                </c:pt>
                <c:pt idx="1">
                  <c:v>15-24歲</c:v>
                </c:pt>
                <c:pt idx="2">
                  <c:v>25-34歲</c:v>
                </c:pt>
                <c:pt idx="3">
                  <c:v>35-44歲</c:v>
                </c:pt>
                <c:pt idx="4">
                  <c:v>45-54歲</c:v>
                </c:pt>
                <c:pt idx="5">
                  <c:v>55-64歲</c:v>
                </c:pt>
                <c:pt idx="6">
                  <c:v>65歲以上</c:v>
                </c:pt>
              </c:strCache>
            </c:strRef>
          </c:cat>
          <c:val>
            <c:numRef>
              <c:f>[肇事案件201803210826_106a1.xls]工作表1!$D$5:$J$5</c:f>
              <c:numCache>
                <c:formatCode>0.0%</c:formatCode>
                <c:ptCount val="7"/>
                <c:pt idx="0">
                  <c:v>0</c:v>
                </c:pt>
                <c:pt idx="1">
                  <c:v>0.15942028985507245</c:v>
                </c:pt>
                <c:pt idx="2">
                  <c:v>0.10144927536231885</c:v>
                </c:pt>
                <c:pt idx="3">
                  <c:v>0.12318840579710146</c:v>
                </c:pt>
                <c:pt idx="4">
                  <c:v>0.12318840579710146</c:v>
                </c:pt>
                <c:pt idx="5">
                  <c:v>0.15942028985507245</c:v>
                </c:pt>
                <c:pt idx="6">
                  <c:v>0.33333333333333331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72222222222222"/>
          <c:y val="0.16898148148148148"/>
          <c:w val="0.81388888888888888"/>
          <c:h val="0.77314814814814814"/>
        </c:manualLayout>
      </c:layout>
      <c:pie3DChart>
        <c:varyColors val="1"/>
        <c:ser>
          <c:idx val="0"/>
          <c:order val="0"/>
          <c:explosion val="25"/>
          <c:dLbls>
            <c:dLbl>
              <c:idx val="6"/>
              <c:numFmt formatCode="0.0%" sourceLinked="0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[肇事案件201803210828_106a2.xls]年齡合併!$B$11:$H$11</c:f>
              <c:strCache>
                <c:ptCount val="7"/>
                <c:pt idx="0">
                  <c:v>14歲以下</c:v>
                </c:pt>
                <c:pt idx="1">
                  <c:v>15-24歲</c:v>
                </c:pt>
                <c:pt idx="2">
                  <c:v>25-34歲</c:v>
                </c:pt>
                <c:pt idx="3">
                  <c:v>35-44歲</c:v>
                </c:pt>
                <c:pt idx="4">
                  <c:v>45-54歲</c:v>
                </c:pt>
                <c:pt idx="5">
                  <c:v>55-64歲</c:v>
                </c:pt>
                <c:pt idx="6">
                  <c:v>65歲以上</c:v>
                </c:pt>
              </c:strCache>
            </c:strRef>
          </c:cat>
          <c:val>
            <c:numRef>
              <c:f>[肇事案件201803210828_106a2.xls]年齡合併!$B$15:$H$15</c:f>
              <c:numCache>
                <c:formatCode>0.0%</c:formatCode>
                <c:ptCount val="7"/>
                <c:pt idx="0">
                  <c:v>2.7204324640222075E-2</c:v>
                </c:pt>
                <c:pt idx="1">
                  <c:v>0.3148805610344072</c:v>
                </c:pt>
                <c:pt idx="2">
                  <c:v>0.18541894952151364</c:v>
                </c:pt>
                <c:pt idx="3">
                  <c:v>0.12992914018555043</c:v>
                </c:pt>
                <c:pt idx="4">
                  <c:v>0.10808678500986194</c:v>
                </c:pt>
                <c:pt idx="5">
                  <c:v>0.11371173935276499</c:v>
                </c:pt>
                <c:pt idx="6">
                  <c:v>0.12076850025567974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200">
          <a:latin typeface="Century Gothic" panose="020B0502020202020204" pitchFamily="34" charset="0"/>
          <a:ea typeface="微軟正黑體" panose="020B0604030504040204" pitchFamily="34" charset="-120"/>
        </a:defRPr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CE97A-D8F7-408B-AC21-6A93041A5A97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C78F4-BA3A-4D1C-B1A6-38DCF7A054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83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16168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2912DB6-9C98-4FF8-9A7D-52EF47967DC9}" type="slidenum">
              <a:rPr kumimoji="1" lang="en-US" altLang="zh-TW" smtClean="0">
                <a:latin typeface="Arial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en-US" altLang="zh-TW" smtClean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30256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0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92FBAAC-19CC-4A38-806A-3C13393F9B51}" type="datetimeFigureOut">
              <a:rPr lang="zh-TW" altLang="en-US" smtClean="0"/>
              <a:t>2018/3/23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5726F23-2BB3-4942-B702-C84913F9D26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24433;&#29255;&#36899;&#32080;/&#38263;&#32773;&#34892;&#20154;&#23433;&#20840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.udn.com.tw/upf/newmedia/2015_data/20150803_udntraffic/udntraffic/index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&#38283;&#36554;&#35531;&#21247;&#30561;.mpe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24433;&#29255;&#36899;&#32080;/&#36335;&#21475;&#36335;&#27402;&#23459;&#23566;.mp4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2" Type="http://schemas.openxmlformats.org/officeDocument/2006/relationships/hyperlink" Target="&#32903;&#20107;&#36867;&#36920;-&#20013;&#22754;&#26032;&#27665;&#24066;&#22580;&#21069;.wm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&#24433;&#29255;&#36899;&#32080;/&#32903;&#20107;&#36867;&#36920;-&#20013;&#22754;&#26032;&#27665;&#24066;&#22580;&#21069;.wmv" TargetMode="Externa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hyperlink" Target="&#24433;&#29255;&#36899;&#32080;/&#24101;&#27683;&#30340;&#38463;&#20844;.flv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../../Local%20Settings/Temp/&#27231;&#36554;&#30452;&#25509;&#24038;&#36681;.wmv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24433;&#29255;&#36899;&#32080;/&#32769;&#23142;&#39514;&#38570;&#25791;&#21040;&#19968;&#21629;!!_(480p).avi" TargetMode="External"/><Relationship Id="rId5" Type="http://schemas.openxmlformats.org/officeDocument/2006/relationships/image" Target="../media/image59.png"/><Relationship Id="rId4" Type="http://schemas.openxmlformats.org/officeDocument/2006/relationships/hyperlink" Target="&#32769;&#23142;&#39514;&#38570;&#25791;&#21040;&#19968;&#21629;!!_(480p)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microsoft.com/office/2007/relationships/hdphoto" Target="../media/hdphoto2.wdp"/><Relationship Id="rId2" Type="http://schemas.openxmlformats.org/officeDocument/2006/relationships/hyperlink" Target="002big.wm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&#24433;&#29255;&#36899;&#32080;/002big.wmv" TargetMode="Externa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35201;&#21629;&#30340;&#27515;&#35282;.mp4" TargetMode="External"/><Relationship Id="rId11" Type="http://schemas.microsoft.com/office/2007/relationships/hdphoto" Target="../media/hdphoto10.wdp"/><Relationship Id="rId5" Type="http://schemas.microsoft.com/office/2007/relationships/hdphoto" Target="../media/hdphoto8.wdp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hyperlink" Target="&#24433;&#29255;&#36899;&#32080;/&#35201;&#21629;&#30340;&#27515;&#35282;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../../Local%20Settings/Temp/&#22914;&#20309;&#23433;&#20840;&#39438;&#36554;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&#24433;&#29255;&#36899;&#32080;/&#38450;&#39640;&#40801;&#39381;&#39387;&#37312;&#20107;&#25925;%2075&#27506;&#25563;&#29031;71&#19978;&#36335;%202017-06-12%20TITV%20&#21407;&#35222;&#26032;&#32862;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.tw/url?sa=i&amp;rct=j&amp;q=%E8%80%81%E4%BA%BA%E8%A1%8C%E4%BA%BA&amp;source=images&amp;cd=&amp;cad=rja&amp;docid=5mueqjyEElxXGM&amp;tbnid=X6ZrU9vPQ4KtuM:&amp;ved=0CAUQjRw&amp;url=http://www.pref.hokkaido.lg.jp/ks/dms/saftydrive/han/manner.htm&amp;ei=M-L5UeDkMIyYlQX_y4DoBA&amp;psig=AFQjCNF1UdezFjGMhTHzkvcD2yKz8HJ7pw&amp;ust=1375417239682421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om.tw/url?sa=i&amp;rct=j&amp;q=%E8%80%81%E4%BA%BA%E9%A8%8E%E8%BB%8A&amp;source=images&amp;cd=&amp;cad=rja&amp;docid=mNf5Rlkt8JHJLM&amp;tbnid=oHopElGoOAbhxM:&amp;ved=0CAUQjRw&amp;url=http://www.shadowgov.tw/31846_0_priority.htm?page_no=111&amp;ei=bOH5UeWlE4HgkAW_9YCwBQ&amp;psig=AFQjCNGFnP3OTx4-wm242tiULOSRz6SaOA&amp;ust=1375417009798869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m.tw/url?sa=i&amp;rct=j&amp;q=%E8%80%81%E4%BA%BA%E9%96%8B%E8%BB%8A&amp;source=images&amp;cd=&amp;cad=rja&amp;docid=GGrFB0Nq5J57mM&amp;tbnid=cigG0mEyZjNy-M:&amp;ved=0CAUQjRw&amp;url=http://roll.sohu.com/20120215/n334833201.shtml&amp;ei=jeL5Uc3yBsHbkQXJuID4Dw&amp;psig=AFQjCNHjDNQfniJfecO_rWAFJj-Gjz8KSw&amp;ust=1375417333296429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58667" y="962179"/>
            <a:ext cx="8085333" cy="1606760"/>
          </a:xfr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marL="182880" algn="l">
              <a:defRPr/>
            </a:pPr>
            <a:r>
              <a:rPr lang="zh-TW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忘齡之</a:t>
            </a:r>
            <a:r>
              <a:rPr lang="en-US" altLang="zh-TW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                  </a:t>
            </a:r>
            <a:r>
              <a:rPr lang="zh-TW" altLang="en-US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–老人交通安全</a:t>
            </a:r>
            <a:endParaRPr lang="zh-TW" alt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4" b="90514" l="3250" r="98250">
                        <a14:foregroundMark x1="18250" y1="55949" x2="14375" y2="69293"/>
                        <a14:foregroundMark x1="46500" y1="64791" x2="37500" y2="78296"/>
                        <a14:foregroundMark x1="84000" y1="63987" x2="84000" y2="72347"/>
                        <a14:backgroundMark x1="70500" y1="81833" x2="73500" y2="8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07"/>
          <a:stretch/>
        </p:blipFill>
        <p:spPr>
          <a:xfrm>
            <a:off x="3098152" y="2695673"/>
            <a:ext cx="5776072" cy="4149280"/>
          </a:xfrm>
          <a:prstGeom prst="rect">
            <a:avLst/>
          </a:prstGeom>
        </p:spPr>
      </p:pic>
      <p:grpSp>
        <p:nvGrpSpPr>
          <p:cNvPr id="8" name="组合 42"/>
          <p:cNvGrpSpPr/>
          <p:nvPr/>
        </p:nvGrpSpPr>
        <p:grpSpPr>
          <a:xfrm>
            <a:off x="8101433" y="4605107"/>
            <a:ext cx="284863" cy="379820"/>
            <a:chOff x="4859338" y="3219450"/>
            <a:chExt cx="195262" cy="195263"/>
          </a:xfrm>
          <a:solidFill>
            <a:srgbClr val="FFFF00"/>
          </a:solidFill>
          <a:effectLst/>
        </p:grpSpPr>
        <p:sp>
          <p:nvSpPr>
            <p:cNvPr id="9" name="Freeform 105"/>
            <p:cNvSpPr>
              <a:spLocks/>
            </p:cNvSpPr>
            <p:nvPr/>
          </p:nvSpPr>
          <p:spPr bwMode="auto">
            <a:xfrm>
              <a:off x="4859338" y="3219450"/>
              <a:ext cx="195262" cy="195263"/>
            </a:xfrm>
            <a:custGeom>
              <a:avLst/>
              <a:gdLst>
                <a:gd name="T0" fmla="*/ 26 w 52"/>
                <a:gd name="T1" fmla="*/ 25 h 52"/>
                <a:gd name="T2" fmla="*/ 27 w 52"/>
                <a:gd name="T3" fmla="*/ 24 h 52"/>
                <a:gd name="T4" fmla="*/ 26 w 52"/>
                <a:gd name="T5" fmla="*/ 17 h 52"/>
                <a:gd name="T6" fmla="*/ 30 w 52"/>
                <a:gd name="T7" fmla="*/ 5 h 52"/>
                <a:gd name="T8" fmla="*/ 33 w 52"/>
                <a:gd name="T9" fmla="*/ 1 h 52"/>
                <a:gd name="T10" fmla="*/ 37 w 52"/>
                <a:gd name="T11" fmla="*/ 2 h 52"/>
                <a:gd name="T12" fmla="*/ 44 w 52"/>
                <a:gd name="T13" fmla="*/ 9 h 52"/>
                <a:gd name="T14" fmla="*/ 46 w 52"/>
                <a:gd name="T15" fmla="*/ 12 h 52"/>
                <a:gd name="T16" fmla="*/ 44 w 52"/>
                <a:gd name="T17" fmla="*/ 15 h 52"/>
                <a:gd name="T18" fmla="*/ 44 w 52"/>
                <a:gd name="T19" fmla="*/ 16 h 52"/>
                <a:gd name="T20" fmla="*/ 51 w 52"/>
                <a:gd name="T21" fmla="*/ 19 h 52"/>
                <a:gd name="T22" fmla="*/ 52 w 52"/>
                <a:gd name="T23" fmla="*/ 23 h 52"/>
                <a:gd name="T24" fmla="*/ 52 w 52"/>
                <a:gd name="T25" fmla="*/ 27 h 52"/>
                <a:gd name="T26" fmla="*/ 52 w 52"/>
                <a:gd name="T27" fmla="*/ 30 h 52"/>
                <a:gd name="T28" fmla="*/ 50 w 52"/>
                <a:gd name="T29" fmla="*/ 34 h 52"/>
                <a:gd name="T30" fmla="*/ 47 w 52"/>
                <a:gd name="T31" fmla="*/ 38 h 52"/>
                <a:gd name="T32" fmla="*/ 44 w 52"/>
                <a:gd name="T33" fmla="*/ 38 h 52"/>
                <a:gd name="T34" fmla="*/ 37 w 52"/>
                <a:gd name="T35" fmla="*/ 35 h 52"/>
                <a:gd name="T36" fmla="*/ 37 w 52"/>
                <a:gd name="T37" fmla="*/ 36 h 52"/>
                <a:gd name="T38" fmla="*/ 37 w 52"/>
                <a:gd name="T39" fmla="*/ 37 h 52"/>
                <a:gd name="T40" fmla="*/ 37 w 52"/>
                <a:gd name="T41" fmla="*/ 38 h 52"/>
                <a:gd name="T42" fmla="*/ 36 w 52"/>
                <a:gd name="T43" fmla="*/ 38 h 52"/>
                <a:gd name="T44" fmla="*/ 35 w 52"/>
                <a:gd name="T45" fmla="*/ 37 h 52"/>
                <a:gd name="T46" fmla="*/ 34 w 52"/>
                <a:gd name="T47" fmla="*/ 37 h 52"/>
                <a:gd name="T48" fmla="*/ 37 w 52"/>
                <a:gd name="T49" fmla="*/ 45 h 52"/>
                <a:gd name="T50" fmla="*/ 37 w 52"/>
                <a:gd name="T51" fmla="*/ 48 h 52"/>
                <a:gd name="T52" fmla="*/ 32 w 52"/>
                <a:gd name="T53" fmla="*/ 51 h 52"/>
                <a:gd name="T54" fmla="*/ 29 w 52"/>
                <a:gd name="T55" fmla="*/ 52 h 52"/>
                <a:gd name="T56" fmla="*/ 24 w 52"/>
                <a:gd name="T57" fmla="*/ 52 h 52"/>
                <a:gd name="T58" fmla="*/ 19 w 52"/>
                <a:gd name="T59" fmla="*/ 51 h 52"/>
                <a:gd name="T60" fmla="*/ 15 w 52"/>
                <a:gd name="T61" fmla="*/ 43 h 52"/>
                <a:gd name="T62" fmla="*/ 15 w 52"/>
                <a:gd name="T63" fmla="*/ 43 h 52"/>
                <a:gd name="T64" fmla="*/ 12 w 52"/>
                <a:gd name="T65" fmla="*/ 45 h 52"/>
                <a:gd name="T66" fmla="*/ 9 w 52"/>
                <a:gd name="T67" fmla="*/ 44 h 52"/>
                <a:gd name="T68" fmla="*/ 3 w 52"/>
                <a:gd name="T69" fmla="*/ 38 h 52"/>
                <a:gd name="T70" fmla="*/ 0 w 52"/>
                <a:gd name="T71" fmla="*/ 34 h 52"/>
                <a:gd name="T72" fmla="*/ 2 w 52"/>
                <a:gd name="T73" fmla="*/ 30 h 52"/>
                <a:gd name="T74" fmla="*/ 11 w 52"/>
                <a:gd name="T75" fmla="*/ 26 h 52"/>
                <a:gd name="T76" fmla="*/ 23 w 52"/>
                <a:gd name="T77" fmla="*/ 26 h 52"/>
                <a:gd name="T78" fmla="*/ 24 w 52"/>
                <a:gd name="T79" fmla="*/ 27 h 52"/>
                <a:gd name="T80" fmla="*/ 24 w 52"/>
                <a:gd name="T81" fmla="*/ 25 h 52"/>
                <a:gd name="T82" fmla="*/ 24 w 52"/>
                <a:gd name="T83" fmla="*/ 25 h 52"/>
                <a:gd name="T84" fmla="*/ 25 w 52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52">
                  <a:moveTo>
                    <a:pt x="25" y="24"/>
                  </a:moveTo>
                  <a:cubicBezTo>
                    <a:pt x="25" y="25"/>
                    <a:pt x="26" y="25"/>
                    <a:pt x="26" y="25"/>
                  </a:cubicBezTo>
                  <a:cubicBezTo>
                    <a:pt x="26" y="25"/>
                    <a:pt x="26" y="25"/>
                    <a:pt x="27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6" y="15"/>
                    <a:pt x="26" y="13"/>
                    <a:pt x="27" y="10"/>
                  </a:cubicBezTo>
                  <a:cubicBezTo>
                    <a:pt x="28" y="8"/>
                    <a:pt x="28" y="6"/>
                    <a:pt x="30" y="5"/>
                  </a:cubicBezTo>
                  <a:cubicBezTo>
                    <a:pt x="30" y="3"/>
                    <a:pt x="31" y="2"/>
                    <a:pt x="32" y="1"/>
                  </a:cubicBezTo>
                  <a:cubicBezTo>
                    <a:pt x="32" y="1"/>
                    <a:pt x="32" y="1"/>
                    <a:pt x="33" y="1"/>
                  </a:cubicBezTo>
                  <a:cubicBezTo>
                    <a:pt x="33" y="0"/>
                    <a:pt x="34" y="0"/>
                    <a:pt x="35" y="0"/>
                  </a:cubicBezTo>
                  <a:cubicBezTo>
                    <a:pt x="36" y="1"/>
                    <a:pt x="36" y="1"/>
                    <a:pt x="37" y="2"/>
                  </a:cubicBezTo>
                  <a:cubicBezTo>
                    <a:pt x="39" y="3"/>
                    <a:pt x="40" y="5"/>
                    <a:pt x="41" y="6"/>
                  </a:cubicBezTo>
                  <a:cubicBezTo>
                    <a:pt x="42" y="7"/>
                    <a:pt x="43" y="8"/>
                    <a:pt x="44" y="9"/>
                  </a:cubicBezTo>
                  <a:cubicBezTo>
                    <a:pt x="44" y="9"/>
                    <a:pt x="45" y="10"/>
                    <a:pt x="45" y="11"/>
                  </a:cubicBezTo>
                  <a:cubicBezTo>
                    <a:pt x="45" y="11"/>
                    <a:pt x="46" y="11"/>
                    <a:pt x="46" y="12"/>
                  </a:cubicBezTo>
                  <a:cubicBezTo>
                    <a:pt x="46" y="12"/>
                    <a:pt x="46" y="13"/>
                    <a:pt x="45" y="13"/>
                  </a:cubicBezTo>
                  <a:cubicBezTo>
                    <a:pt x="45" y="14"/>
                    <a:pt x="44" y="15"/>
                    <a:pt x="44" y="15"/>
                  </a:cubicBezTo>
                  <a:cubicBezTo>
                    <a:pt x="44" y="16"/>
                    <a:pt x="43" y="16"/>
                    <a:pt x="43" y="16"/>
                  </a:cubicBezTo>
                  <a:cubicBezTo>
                    <a:pt x="43" y="16"/>
                    <a:pt x="44" y="16"/>
                    <a:pt x="44" y="16"/>
                  </a:cubicBezTo>
                  <a:cubicBezTo>
                    <a:pt x="45" y="17"/>
                    <a:pt x="47" y="17"/>
                    <a:pt x="49" y="18"/>
                  </a:cubicBezTo>
                  <a:cubicBezTo>
                    <a:pt x="49" y="18"/>
                    <a:pt x="50" y="19"/>
                    <a:pt x="51" y="19"/>
                  </a:cubicBezTo>
                  <a:cubicBezTo>
                    <a:pt x="51" y="20"/>
                    <a:pt x="51" y="20"/>
                    <a:pt x="51" y="21"/>
                  </a:cubicBezTo>
                  <a:cubicBezTo>
                    <a:pt x="51" y="21"/>
                    <a:pt x="51" y="22"/>
                    <a:pt x="52" y="23"/>
                  </a:cubicBezTo>
                  <a:cubicBezTo>
                    <a:pt x="52" y="24"/>
                    <a:pt x="52" y="25"/>
                    <a:pt x="52" y="26"/>
                  </a:cubicBezTo>
                  <a:cubicBezTo>
                    <a:pt x="52" y="26"/>
                    <a:pt x="52" y="27"/>
                    <a:pt x="52" y="27"/>
                  </a:cubicBezTo>
                  <a:cubicBezTo>
                    <a:pt x="52" y="28"/>
                    <a:pt x="52" y="29"/>
                    <a:pt x="52" y="29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2" y="31"/>
                    <a:pt x="52" y="31"/>
                    <a:pt x="51" y="32"/>
                  </a:cubicBezTo>
                  <a:cubicBezTo>
                    <a:pt x="51" y="33"/>
                    <a:pt x="50" y="33"/>
                    <a:pt x="50" y="34"/>
                  </a:cubicBezTo>
                  <a:cubicBezTo>
                    <a:pt x="50" y="35"/>
                    <a:pt x="49" y="36"/>
                    <a:pt x="48" y="37"/>
                  </a:cubicBezTo>
                  <a:cubicBezTo>
                    <a:pt x="48" y="37"/>
                    <a:pt x="48" y="37"/>
                    <a:pt x="47" y="38"/>
                  </a:cubicBezTo>
                  <a:cubicBezTo>
                    <a:pt x="47" y="38"/>
                    <a:pt x="46" y="38"/>
                    <a:pt x="46" y="38"/>
                  </a:cubicBezTo>
                  <a:cubicBezTo>
                    <a:pt x="45" y="38"/>
                    <a:pt x="44" y="38"/>
                    <a:pt x="44" y="38"/>
                  </a:cubicBezTo>
                  <a:cubicBezTo>
                    <a:pt x="43" y="38"/>
                    <a:pt x="42" y="37"/>
                    <a:pt x="40" y="37"/>
                  </a:cubicBezTo>
                  <a:cubicBezTo>
                    <a:pt x="39" y="36"/>
                    <a:pt x="38" y="36"/>
                    <a:pt x="37" y="35"/>
                  </a:cubicBezTo>
                  <a:cubicBezTo>
                    <a:pt x="37" y="35"/>
                    <a:pt x="36" y="35"/>
                    <a:pt x="36" y="34"/>
                  </a:cubicBezTo>
                  <a:cubicBezTo>
                    <a:pt x="36" y="35"/>
                    <a:pt x="36" y="35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7"/>
                    <a:pt x="37" y="37"/>
                  </a:cubicBezTo>
                  <a:cubicBezTo>
                    <a:pt x="37" y="37"/>
                    <a:pt x="38" y="37"/>
                    <a:pt x="38" y="37"/>
                  </a:cubicBezTo>
                  <a:cubicBezTo>
                    <a:pt x="38" y="38"/>
                    <a:pt x="37" y="38"/>
                    <a:pt x="37" y="38"/>
                  </a:cubicBezTo>
                  <a:cubicBezTo>
                    <a:pt x="37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9"/>
                    <a:pt x="36" y="40"/>
                    <a:pt x="36" y="42"/>
                  </a:cubicBezTo>
                  <a:cubicBezTo>
                    <a:pt x="36" y="43"/>
                    <a:pt x="37" y="44"/>
                    <a:pt x="37" y="45"/>
                  </a:cubicBezTo>
                  <a:cubicBezTo>
                    <a:pt x="37" y="45"/>
                    <a:pt x="37" y="46"/>
                    <a:pt x="37" y="46"/>
                  </a:cubicBezTo>
                  <a:cubicBezTo>
                    <a:pt x="37" y="47"/>
                    <a:pt x="37" y="47"/>
                    <a:pt x="37" y="48"/>
                  </a:cubicBezTo>
                  <a:cubicBezTo>
                    <a:pt x="36" y="48"/>
                    <a:pt x="35" y="49"/>
                    <a:pt x="35" y="50"/>
                  </a:cubicBezTo>
                  <a:cubicBezTo>
                    <a:pt x="34" y="50"/>
                    <a:pt x="33" y="51"/>
                    <a:pt x="32" y="51"/>
                  </a:cubicBezTo>
                  <a:cubicBezTo>
                    <a:pt x="32" y="51"/>
                    <a:pt x="31" y="51"/>
                    <a:pt x="31" y="52"/>
                  </a:cubicBezTo>
                  <a:cubicBezTo>
                    <a:pt x="30" y="52"/>
                    <a:pt x="29" y="52"/>
                    <a:pt x="29" y="52"/>
                  </a:cubicBezTo>
                  <a:cubicBezTo>
                    <a:pt x="28" y="52"/>
                    <a:pt x="27" y="52"/>
                    <a:pt x="26" y="52"/>
                  </a:cubicBezTo>
                  <a:cubicBezTo>
                    <a:pt x="25" y="52"/>
                    <a:pt x="25" y="52"/>
                    <a:pt x="24" y="52"/>
                  </a:cubicBezTo>
                  <a:cubicBezTo>
                    <a:pt x="24" y="52"/>
                    <a:pt x="23" y="52"/>
                    <a:pt x="22" y="52"/>
                  </a:cubicBezTo>
                  <a:cubicBezTo>
                    <a:pt x="21" y="51"/>
                    <a:pt x="20" y="51"/>
                    <a:pt x="19" y="51"/>
                  </a:cubicBezTo>
                  <a:cubicBezTo>
                    <a:pt x="18" y="51"/>
                    <a:pt x="17" y="50"/>
                    <a:pt x="17" y="48"/>
                  </a:cubicBezTo>
                  <a:cubicBezTo>
                    <a:pt x="16" y="47"/>
                    <a:pt x="16" y="45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4" y="44"/>
                    <a:pt x="13" y="44"/>
                  </a:cubicBezTo>
                  <a:cubicBezTo>
                    <a:pt x="13" y="44"/>
                    <a:pt x="13" y="45"/>
                    <a:pt x="12" y="45"/>
                  </a:cubicBezTo>
                  <a:cubicBezTo>
                    <a:pt x="12" y="45"/>
                    <a:pt x="11" y="45"/>
                    <a:pt x="10" y="45"/>
                  </a:cubicBezTo>
                  <a:cubicBezTo>
                    <a:pt x="10" y="45"/>
                    <a:pt x="9" y="45"/>
                    <a:pt x="9" y="44"/>
                  </a:cubicBezTo>
                  <a:cubicBezTo>
                    <a:pt x="8" y="44"/>
                    <a:pt x="8" y="43"/>
                    <a:pt x="7" y="43"/>
                  </a:cubicBezTo>
                  <a:cubicBezTo>
                    <a:pt x="6" y="41"/>
                    <a:pt x="4" y="40"/>
                    <a:pt x="3" y="38"/>
                  </a:cubicBezTo>
                  <a:cubicBezTo>
                    <a:pt x="2" y="38"/>
                    <a:pt x="2" y="37"/>
                    <a:pt x="1" y="36"/>
                  </a:cubicBezTo>
                  <a:cubicBezTo>
                    <a:pt x="1" y="36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1" y="31"/>
                    <a:pt x="1" y="31"/>
                    <a:pt x="2" y="30"/>
                  </a:cubicBezTo>
                  <a:cubicBezTo>
                    <a:pt x="3" y="30"/>
                    <a:pt x="3" y="29"/>
                    <a:pt x="4" y="29"/>
                  </a:cubicBezTo>
                  <a:cubicBezTo>
                    <a:pt x="6" y="28"/>
                    <a:pt x="8" y="27"/>
                    <a:pt x="11" y="26"/>
                  </a:cubicBezTo>
                  <a:cubicBezTo>
                    <a:pt x="13" y="26"/>
                    <a:pt x="15" y="25"/>
                    <a:pt x="18" y="25"/>
                  </a:cubicBezTo>
                  <a:cubicBezTo>
                    <a:pt x="19" y="25"/>
                    <a:pt x="21" y="26"/>
                    <a:pt x="23" y="26"/>
                  </a:cubicBezTo>
                  <a:cubicBezTo>
                    <a:pt x="23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5" y="26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5" y="24"/>
                    <a:pt x="25" y="24"/>
                    <a:pt x="25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" name="Freeform 106"/>
            <p:cNvSpPr>
              <a:spLocks/>
            </p:cNvSpPr>
            <p:nvPr/>
          </p:nvSpPr>
          <p:spPr bwMode="auto">
            <a:xfrm>
              <a:off x="4922838" y="3298825"/>
              <a:ext cx="7937" cy="3175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  <a:gd name="T6" fmla="*/ 1 w 2"/>
                <a:gd name="T7" fmla="*/ 1 h 1"/>
                <a:gd name="T8" fmla="*/ 1 w 2"/>
                <a:gd name="T9" fmla="*/ 1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1 h 1"/>
                <a:gd name="T16" fmla="*/ 2 w 2"/>
                <a:gd name="T17" fmla="*/ 1 h 1"/>
                <a:gd name="T18" fmla="*/ 2 w 2"/>
                <a:gd name="T1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" name="Freeform 107"/>
            <p:cNvSpPr>
              <a:spLocks/>
            </p:cNvSpPr>
            <p:nvPr/>
          </p:nvSpPr>
          <p:spPr bwMode="auto">
            <a:xfrm>
              <a:off x="4938713" y="3282950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  <a:gd name="T10" fmla="*/ 1 w 1"/>
                <a:gd name="T11" fmla="*/ 2 h 2"/>
                <a:gd name="T12" fmla="*/ 1 w 1"/>
                <a:gd name="T13" fmla="*/ 2 h 2"/>
                <a:gd name="T14" fmla="*/ 1 w 1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" name="Freeform 108"/>
            <p:cNvSpPr>
              <a:spLocks/>
            </p:cNvSpPr>
            <p:nvPr/>
          </p:nvSpPr>
          <p:spPr bwMode="auto">
            <a:xfrm>
              <a:off x="4930775" y="3302000"/>
              <a:ext cx="7937" cy="4763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1 w 2"/>
                <a:gd name="T5" fmla="*/ 1 h 1"/>
                <a:gd name="T6" fmla="*/ 0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" name="Freeform 109"/>
            <p:cNvSpPr>
              <a:spLocks/>
            </p:cNvSpPr>
            <p:nvPr/>
          </p:nvSpPr>
          <p:spPr bwMode="auto">
            <a:xfrm>
              <a:off x="4941888" y="3290888"/>
              <a:ext cx="4762" cy="7938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0 h 2"/>
                <a:gd name="T6" fmla="*/ 1 w 1"/>
                <a:gd name="T7" fmla="*/ 2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" name="Freeform 110"/>
            <p:cNvSpPr>
              <a:spLocks/>
            </p:cNvSpPr>
            <p:nvPr/>
          </p:nvSpPr>
          <p:spPr bwMode="auto">
            <a:xfrm>
              <a:off x="4946650" y="3294063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" name="Freeform 111"/>
            <p:cNvSpPr>
              <a:spLocks/>
            </p:cNvSpPr>
            <p:nvPr/>
          </p:nvSpPr>
          <p:spPr bwMode="auto">
            <a:xfrm>
              <a:off x="4935538" y="3306763"/>
              <a:ext cx="6350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" name="Freeform 112"/>
            <p:cNvSpPr>
              <a:spLocks/>
            </p:cNvSpPr>
            <p:nvPr/>
          </p:nvSpPr>
          <p:spPr bwMode="auto">
            <a:xfrm>
              <a:off x="4946650" y="33099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" name="Freeform 113"/>
            <p:cNvSpPr>
              <a:spLocks/>
            </p:cNvSpPr>
            <p:nvPr/>
          </p:nvSpPr>
          <p:spPr bwMode="auto">
            <a:xfrm>
              <a:off x="4949825" y="3306763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" name="Freeform 114"/>
            <p:cNvSpPr>
              <a:spLocks/>
            </p:cNvSpPr>
            <p:nvPr/>
          </p:nvSpPr>
          <p:spPr bwMode="auto">
            <a:xfrm>
              <a:off x="4949825" y="330200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" name="Freeform 115"/>
            <p:cNvSpPr>
              <a:spLocks/>
            </p:cNvSpPr>
            <p:nvPr/>
          </p:nvSpPr>
          <p:spPr bwMode="auto">
            <a:xfrm>
              <a:off x="4941888" y="3309938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0" name="Freeform 116"/>
            <p:cNvSpPr>
              <a:spLocks/>
            </p:cNvSpPr>
            <p:nvPr/>
          </p:nvSpPr>
          <p:spPr bwMode="auto">
            <a:xfrm>
              <a:off x="4941888" y="330676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17"/>
            <p:cNvSpPr>
              <a:spLocks/>
            </p:cNvSpPr>
            <p:nvPr/>
          </p:nvSpPr>
          <p:spPr bwMode="auto">
            <a:xfrm>
              <a:off x="4946650" y="33020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3" name="Freeform 118"/>
            <p:cNvSpPr>
              <a:spLocks/>
            </p:cNvSpPr>
            <p:nvPr/>
          </p:nvSpPr>
          <p:spPr bwMode="auto">
            <a:xfrm>
              <a:off x="4930775" y="3302000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4" name="Oval 119"/>
            <p:cNvSpPr>
              <a:spLocks noChangeArrowheads="1"/>
            </p:cNvSpPr>
            <p:nvPr/>
          </p:nvSpPr>
          <p:spPr bwMode="auto">
            <a:xfrm>
              <a:off x="4941888" y="3290888"/>
              <a:ext cx="4762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5" name="Oval 120"/>
            <p:cNvSpPr>
              <a:spLocks noChangeArrowheads="1"/>
            </p:cNvSpPr>
            <p:nvPr/>
          </p:nvSpPr>
          <p:spPr bwMode="auto">
            <a:xfrm>
              <a:off x="4953000" y="33099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6" name="Oval 121"/>
            <p:cNvSpPr>
              <a:spLocks noChangeArrowheads="1"/>
            </p:cNvSpPr>
            <p:nvPr/>
          </p:nvSpPr>
          <p:spPr bwMode="auto">
            <a:xfrm>
              <a:off x="4949825" y="33131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7" name="Freeform 122"/>
            <p:cNvSpPr>
              <a:spLocks/>
            </p:cNvSpPr>
            <p:nvPr/>
          </p:nvSpPr>
          <p:spPr bwMode="auto">
            <a:xfrm>
              <a:off x="4930775" y="3302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8" name="Freeform 123"/>
            <p:cNvSpPr>
              <a:spLocks/>
            </p:cNvSpPr>
            <p:nvPr/>
          </p:nvSpPr>
          <p:spPr bwMode="auto">
            <a:xfrm>
              <a:off x="4941888" y="3290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29" name="组合 62"/>
          <p:cNvGrpSpPr/>
          <p:nvPr/>
        </p:nvGrpSpPr>
        <p:grpSpPr>
          <a:xfrm>
            <a:off x="3944120" y="4252891"/>
            <a:ext cx="214312" cy="275167"/>
            <a:chOff x="4248150" y="3073400"/>
            <a:chExt cx="214312" cy="206375"/>
          </a:xfrm>
          <a:solidFill>
            <a:srgbClr val="FFFF00"/>
          </a:solidFill>
          <a:effectLst/>
        </p:grpSpPr>
        <p:sp>
          <p:nvSpPr>
            <p:cNvPr id="30" name="Freeform 148"/>
            <p:cNvSpPr>
              <a:spLocks/>
            </p:cNvSpPr>
            <p:nvPr/>
          </p:nvSpPr>
          <p:spPr bwMode="auto">
            <a:xfrm>
              <a:off x="4248150" y="3073400"/>
              <a:ext cx="214312" cy="206375"/>
            </a:xfrm>
            <a:custGeom>
              <a:avLst/>
              <a:gdLst>
                <a:gd name="T0" fmla="*/ 48 w 57"/>
                <a:gd name="T1" fmla="*/ 20 h 55"/>
                <a:gd name="T2" fmla="*/ 52 w 57"/>
                <a:gd name="T3" fmla="*/ 22 h 55"/>
                <a:gd name="T4" fmla="*/ 54 w 57"/>
                <a:gd name="T5" fmla="*/ 25 h 55"/>
                <a:gd name="T6" fmla="*/ 54 w 57"/>
                <a:gd name="T7" fmla="*/ 28 h 55"/>
                <a:gd name="T8" fmla="*/ 54 w 57"/>
                <a:gd name="T9" fmla="*/ 30 h 55"/>
                <a:gd name="T10" fmla="*/ 57 w 57"/>
                <a:gd name="T11" fmla="*/ 33 h 55"/>
                <a:gd name="T12" fmla="*/ 56 w 57"/>
                <a:gd name="T13" fmla="*/ 36 h 55"/>
                <a:gd name="T14" fmla="*/ 54 w 57"/>
                <a:gd name="T15" fmla="*/ 37 h 55"/>
                <a:gd name="T16" fmla="*/ 53 w 57"/>
                <a:gd name="T17" fmla="*/ 40 h 55"/>
                <a:gd name="T18" fmla="*/ 51 w 57"/>
                <a:gd name="T19" fmla="*/ 42 h 55"/>
                <a:gd name="T20" fmla="*/ 48 w 57"/>
                <a:gd name="T21" fmla="*/ 42 h 55"/>
                <a:gd name="T22" fmla="*/ 38 w 57"/>
                <a:gd name="T23" fmla="*/ 38 h 55"/>
                <a:gd name="T24" fmla="*/ 35 w 57"/>
                <a:gd name="T25" fmla="*/ 33 h 55"/>
                <a:gd name="T26" fmla="*/ 38 w 57"/>
                <a:gd name="T27" fmla="*/ 42 h 55"/>
                <a:gd name="T28" fmla="*/ 37 w 57"/>
                <a:gd name="T29" fmla="*/ 44 h 55"/>
                <a:gd name="T30" fmla="*/ 31 w 57"/>
                <a:gd name="T31" fmla="*/ 35 h 55"/>
                <a:gd name="T32" fmla="*/ 33 w 57"/>
                <a:gd name="T33" fmla="*/ 42 h 55"/>
                <a:gd name="T34" fmla="*/ 32 w 57"/>
                <a:gd name="T35" fmla="*/ 51 h 55"/>
                <a:gd name="T36" fmla="*/ 30 w 57"/>
                <a:gd name="T37" fmla="*/ 53 h 55"/>
                <a:gd name="T38" fmla="*/ 27 w 57"/>
                <a:gd name="T39" fmla="*/ 55 h 55"/>
                <a:gd name="T40" fmla="*/ 24 w 57"/>
                <a:gd name="T41" fmla="*/ 55 h 55"/>
                <a:gd name="T42" fmla="*/ 22 w 57"/>
                <a:gd name="T43" fmla="*/ 53 h 55"/>
                <a:gd name="T44" fmla="*/ 19 w 57"/>
                <a:gd name="T45" fmla="*/ 54 h 55"/>
                <a:gd name="T46" fmla="*/ 18 w 57"/>
                <a:gd name="T47" fmla="*/ 50 h 55"/>
                <a:gd name="T48" fmla="*/ 16 w 57"/>
                <a:gd name="T49" fmla="*/ 49 h 55"/>
                <a:gd name="T50" fmla="*/ 14 w 57"/>
                <a:gd name="T51" fmla="*/ 48 h 55"/>
                <a:gd name="T52" fmla="*/ 13 w 57"/>
                <a:gd name="T53" fmla="*/ 44 h 55"/>
                <a:gd name="T54" fmla="*/ 13 w 57"/>
                <a:gd name="T55" fmla="*/ 41 h 55"/>
                <a:gd name="T56" fmla="*/ 15 w 57"/>
                <a:gd name="T57" fmla="*/ 37 h 55"/>
                <a:gd name="T58" fmla="*/ 9 w 57"/>
                <a:gd name="T59" fmla="*/ 37 h 55"/>
                <a:gd name="T60" fmla="*/ 7 w 57"/>
                <a:gd name="T61" fmla="*/ 35 h 55"/>
                <a:gd name="T62" fmla="*/ 5 w 57"/>
                <a:gd name="T63" fmla="*/ 32 h 55"/>
                <a:gd name="T64" fmla="*/ 4 w 57"/>
                <a:gd name="T65" fmla="*/ 28 h 55"/>
                <a:gd name="T66" fmla="*/ 2 w 57"/>
                <a:gd name="T67" fmla="*/ 26 h 55"/>
                <a:gd name="T68" fmla="*/ 1 w 57"/>
                <a:gd name="T69" fmla="*/ 24 h 55"/>
                <a:gd name="T70" fmla="*/ 1 w 57"/>
                <a:gd name="T71" fmla="*/ 22 h 55"/>
                <a:gd name="T72" fmla="*/ 2 w 57"/>
                <a:gd name="T73" fmla="*/ 20 h 55"/>
                <a:gd name="T74" fmla="*/ 20 w 57"/>
                <a:gd name="T75" fmla="*/ 23 h 55"/>
                <a:gd name="T76" fmla="*/ 29 w 57"/>
                <a:gd name="T77" fmla="*/ 28 h 55"/>
                <a:gd name="T78" fmla="*/ 30 w 57"/>
                <a:gd name="T79" fmla="*/ 28 h 55"/>
                <a:gd name="T80" fmla="*/ 30 w 57"/>
                <a:gd name="T81" fmla="*/ 24 h 55"/>
                <a:gd name="T82" fmla="*/ 36 w 57"/>
                <a:gd name="T83" fmla="*/ 1 h 55"/>
                <a:gd name="T84" fmla="*/ 39 w 57"/>
                <a:gd name="T85" fmla="*/ 0 h 55"/>
                <a:gd name="T86" fmla="*/ 41 w 57"/>
                <a:gd name="T87" fmla="*/ 2 h 55"/>
                <a:gd name="T88" fmla="*/ 42 w 57"/>
                <a:gd name="T89" fmla="*/ 4 h 55"/>
                <a:gd name="T90" fmla="*/ 43 w 57"/>
                <a:gd name="T91" fmla="*/ 7 h 55"/>
                <a:gd name="T92" fmla="*/ 46 w 57"/>
                <a:gd name="T93" fmla="*/ 10 h 55"/>
                <a:gd name="T94" fmla="*/ 48 w 57"/>
                <a:gd name="T95" fmla="*/ 13 h 55"/>
                <a:gd name="T96" fmla="*/ 48 w 57"/>
                <a:gd name="T97" fmla="*/ 15 h 55"/>
                <a:gd name="T98" fmla="*/ 44 w 57"/>
                <a:gd name="T99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55">
                  <a:moveTo>
                    <a:pt x="44" y="21"/>
                  </a:moveTo>
                  <a:cubicBezTo>
                    <a:pt x="44" y="21"/>
                    <a:pt x="44" y="21"/>
                    <a:pt x="45" y="21"/>
                  </a:cubicBezTo>
                  <a:cubicBezTo>
                    <a:pt x="46" y="20"/>
                    <a:pt x="47" y="20"/>
                    <a:pt x="48" y="20"/>
                  </a:cubicBezTo>
                  <a:cubicBezTo>
                    <a:pt x="48" y="20"/>
                    <a:pt x="48" y="20"/>
                    <a:pt x="48" y="20"/>
                  </a:cubicBezTo>
                  <a:cubicBezTo>
                    <a:pt x="49" y="20"/>
                    <a:pt x="49" y="20"/>
                    <a:pt x="49" y="21"/>
                  </a:cubicBezTo>
                  <a:cubicBezTo>
                    <a:pt x="49" y="21"/>
                    <a:pt x="49" y="21"/>
                    <a:pt x="50" y="21"/>
                  </a:cubicBezTo>
                  <a:cubicBezTo>
                    <a:pt x="51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4"/>
                    <a:pt x="53" y="24"/>
                    <a:pt x="53" y="24"/>
                  </a:cubicBezTo>
                  <a:cubicBezTo>
                    <a:pt x="54" y="24"/>
                    <a:pt x="54" y="24"/>
                    <a:pt x="54" y="25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5"/>
                    <a:pt x="54" y="26"/>
                    <a:pt x="53" y="26"/>
                  </a:cubicBezTo>
                  <a:cubicBezTo>
                    <a:pt x="53" y="26"/>
                    <a:pt x="53" y="26"/>
                    <a:pt x="53" y="27"/>
                  </a:cubicBezTo>
                  <a:cubicBezTo>
                    <a:pt x="54" y="27"/>
                    <a:pt x="54" y="27"/>
                    <a:pt x="54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4" y="30"/>
                    <a:pt x="55" y="31"/>
                    <a:pt x="55" y="31"/>
                  </a:cubicBezTo>
                  <a:cubicBezTo>
                    <a:pt x="56" y="32"/>
                    <a:pt x="56" y="32"/>
                    <a:pt x="57" y="32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5" y="33"/>
                  </a:cubicBezTo>
                  <a:cubicBezTo>
                    <a:pt x="55" y="34"/>
                    <a:pt x="54" y="34"/>
                    <a:pt x="55" y="35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6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5" y="37"/>
                    <a:pt x="55" y="37"/>
                  </a:cubicBezTo>
                  <a:cubicBezTo>
                    <a:pt x="55" y="37"/>
                    <a:pt x="55" y="37"/>
                    <a:pt x="54" y="37"/>
                  </a:cubicBezTo>
                  <a:cubicBezTo>
                    <a:pt x="54" y="37"/>
                    <a:pt x="53" y="38"/>
                    <a:pt x="53" y="38"/>
                  </a:cubicBezTo>
                  <a:cubicBezTo>
                    <a:pt x="54" y="39"/>
                    <a:pt x="54" y="39"/>
                    <a:pt x="54" y="40"/>
                  </a:cubicBezTo>
                  <a:cubicBezTo>
                    <a:pt x="54" y="40"/>
                    <a:pt x="54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2" y="40"/>
                    <a:pt x="52" y="41"/>
                    <a:pt x="52" y="41"/>
                  </a:cubicBezTo>
                  <a:cubicBezTo>
                    <a:pt x="52" y="41"/>
                    <a:pt x="52" y="41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49" y="43"/>
                    <a:pt x="49" y="43"/>
                    <a:pt x="49" y="42"/>
                  </a:cubicBezTo>
                  <a:cubicBezTo>
                    <a:pt x="49" y="42"/>
                    <a:pt x="48" y="42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2"/>
                    <a:pt x="45" y="42"/>
                    <a:pt x="44" y="42"/>
                  </a:cubicBezTo>
                  <a:cubicBezTo>
                    <a:pt x="44" y="41"/>
                    <a:pt x="43" y="41"/>
                    <a:pt x="43" y="41"/>
                  </a:cubicBezTo>
                  <a:cubicBezTo>
                    <a:pt x="41" y="40"/>
                    <a:pt x="40" y="39"/>
                    <a:pt x="38" y="38"/>
                  </a:cubicBezTo>
                  <a:cubicBezTo>
                    <a:pt x="37" y="37"/>
                    <a:pt x="37" y="37"/>
                    <a:pt x="36" y="36"/>
                  </a:cubicBezTo>
                  <a:cubicBezTo>
                    <a:pt x="36" y="36"/>
                    <a:pt x="35" y="36"/>
                    <a:pt x="35" y="35"/>
                  </a:cubicBezTo>
                  <a:cubicBezTo>
                    <a:pt x="35" y="35"/>
                    <a:pt x="35" y="34"/>
                    <a:pt x="35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3"/>
                    <a:pt x="34" y="33"/>
                    <a:pt x="34" y="33"/>
                  </a:cubicBezTo>
                  <a:cubicBezTo>
                    <a:pt x="34" y="34"/>
                    <a:pt x="34" y="35"/>
                    <a:pt x="34" y="35"/>
                  </a:cubicBezTo>
                  <a:cubicBezTo>
                    <a:pt x="35" y="37"/>
                    <a:pt x="35" y="38"/>
                    <a:pt x="36" y="39"/>
                  </a:cubicBezTo>
                  <a:cubicBezTo>
                    <a:pt x="37" y="40"/>
                    <a:pt x="37" y="41"/>
                    <a:pt x="38" y="42"/>
                  </a:cubicBezTo>
                  <a:cubicBezTo>
                    <a:pt x="38" y="43"/>
                    <a:pt x="38" y="43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5"/>
                    <a:pt x="38" y="45"/>
                    <a:pt x="37" y="45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6" y="42"/>
                    <a:pt x="35" y="41"/>
                    <a:pt x="35" y="39"/>
                  </a:cubicBezTo>
                  <a:cubicBezTo>
                    <a:pt x="34" y="38"/>
                    <a:pt x="34" y="37"/>
                    <a:pt x="33" y="36"/>
                  </a:cubicBezTo>
                  <a:cubicBezTo>
                    <a:pt x="32" y="36"/>
                    <a:pt x="32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6"/>
                    <a:pt x="31" y="36"/>
                  </a:cubicBezTo>
                  <a:cubicBezTo>
                    <a:pt x="32" y="36"/>
                    <a:pt x="32" y="36"/>
                    <a:pt x="32" y="37"/>
                  </a:cubicBezTo>
                  <a:cubicBezTo>
                    <a:pt x="33" y="37"/>
                    <a:pt x="33" y="38"/>
                    <a:pt x="33" y="38"/>
                  </a:cubicBezTo>
                  <a:cubicBezTo>
                    <a:pt x="33" y="40"/>
                    <a:pt x="33" y="41"/>
                    <a:pt x="33" y="42"/>
                  </a:cubicBezTo>
                  <a:cubicBezTo>
                    <a:pt x="33" y="43"/>
                    <a:pt x="33" y="45"/>
                    <a:pt x="33" y="46"/>
                  </a:cubicBezTo>
                  <a:cubicBezTo>
                    <a:pt x="33" y="47"/>
                    <a:pt x="33" y="47"/>
                    <a:pt x="33" y="48"/>
                  </a:cubicBezTo>
                  <a:cubicBezTo>
                    <a:pt x="33" y="49"/>
                    <a:pt x="33" y="49"/>
                    <a:pt x="32" y="50"/>
                  </a:cubicBezTo>
                  <a:cubicBezTo>
                    <a:pt x="32" y="50"/>
                    <a:pt x="32" y="51"/>
                    <a:pt x="32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0" y="54"/>
                  </a:cubicBezTo>
                  <a:cubicBezTo>
                    <a:pt x="30" y="54"/>
                    <a:pt x="30" y="53"/>
                    <a:pt x="30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7" y="55"/>
                    <a:pt x="27" y="55"/>
                  </a:cubicBezTo>
                  <a:cubicBezTo>
                    <a:pt x="27" y="55"/>
                    <a:pt x="27" y="55"/>
                    <a:pt x="26" y="55"/>
                  </a:cubicBezTo>
                  <a:cubicBezTo>
                    <a:pt x="26" y="55"/>
                    <a:pt x="26" y="54"/>
                    <a:pt x="25" y="54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4" y="55"/>
                    <a:pt x="24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4"/>
                    <a:pt x="22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1" y="53"/>
                    <a:pt x="21" y="53"/>
                    <a:pt x="20" y="53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0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3"/>
                    <a:pt x="19" y="52"/>
                    <a:pt x="19" y="52"/>
                  </a:cubicBezTo>
                  <a:cubicBezTo>
                    <a:pt x="18" y="51"/>
                    <a:pt x="18" y="51"/>
                    <a:pt x="18" y="50"/>
                  </a:cubicBezTo>
                  <a:cubicBezTo>
                    <a:pt x="18" y="50"/>
                    <a:pt x="17" y="50"/>
                    <a:pt x="17" y="50"/>
                  </a:cubicBezTo>
                  <a:cubicBezTo>
                    <a:pt x="17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49"/>
                    <a:pt x="16" y="49"/>
                  </a:cubicBezTo>
                  <a:cubicBezTo>
                    <a:pt x="16" y="49"/>
                    <a:pt x="16" y="48"/>
                    <a:pt x="16" y="48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7"/>
                    <a:pt x="14" y="47"/>
                    <a:pt x="14" y="47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4" y="47"/>
                    <a:pt x="13" y="47"/>
                  </a:cubicBezTo>
                  <a:cubicBezTo>
                    <a:pt x="13" y="47"/>
                    <a:pt x="14" y="47"/>
                    <a:pt x="14" y="47"/>
                  </a:cubicBezTo>
                  <a:cubicBezTo>
                    <a:pt x="14" y="46"/>
                    <a:pt x="14" y="45"/>
                    <a:pt x="14" y="45"/>
                  </a:cubicBezTo>
                  <a:cubicBezTo>
                    <a:pt x="14" y="45"/>
                    <a:pt x="13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3"/>
                    <a:pt x="13" y="43"/>
                    <a:pt x="13" y="42"/>
                  </a:cubicBezTo>
                  <a:cubicBezTo>
                    <a:pt x="13" y="42"/>
                    <a:pt x="13" y="41"/>
                    <a:pt x="13" y="41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3" y="39"/>
                    <a:pt x="14" y="38"/>
                    <a:pt x="15" y="38"/>
                  </a:cubicBezTo>
                  <a:cubicBezTo>
                    <a:pt x="15" y="38"/>
                    <a:pt x="15" y="37"/>
                    <a:pt x="16" y="37"/>
                  </a:cubicBezTo>
                  <a:cubicBezTo>
                    <a:pt x="16" y="37"/>
                    <a:pt x="16" y="37"/>
                    <a:pt x="15" y="37"/>
                  </a:cubicBezTo>
                  <a:cubicBezTo>
                    <a:pt x="14" y="37"/>
                    <a:pt x="13" y="38"/>
                    <a:pt x="11" y="38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9" y="38"/>
                    <a:pt x="9" y="38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7"/>
                    <a:pt x="8" y="37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7" y="34"/>
                    <a:pt x="7" y="33"/>
                    <a:pt x="6" y="33"/>
                  </a:cubicBezTo>
                  <a:cubicBezTo>
                    <a:pt x="6" y="33"/>
                    <a:pt x="6" y="33"/>
                    <a:pt x="5" y="33"/>
                  </a:cubicBezTo>
                  <a:cubicBezTo>
                    <a:pt x="5" y="33"/>
                    <a:pt x="5" y="32"/>
                    <a:pt x="5" y="32"/>
                  </a:cubicBezTo>
                  <a:cubicBezTo>
                    <a:pt x="5" y="32"/>
                    <a:pt x="5" y="32"/>
                    <a:pt x="5" y="31"/>
                  </a:cubicBezTo>
                  <a:cubicBezTo>
                    <a:pt x="6" y="31"/>
                    <a:pt x="5" y="30"/>
                    <a:pt x="5" y="30"/>
                  </a:cubicBezTo>
                  <a:cubicBezTo>
                    <a:pt x="4" y="30"/>
                    <a:pt x="4" y="30"/>
                    <a:pt x="4" y="29"/>
                  </a:cubicBezTo>
                  <a:cubicBezTo>
                    <a:pt x="4" y="29"/>
                    <a:pt x="4" y="29"/>
                    <a:pt x="4" y="28"/>
                  </a:cubicBezTo>
                  <a:cubicBezTo>
                    <a:pt x="4" y="28"/>
                    <a:pt x="4" y="28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5"/>
                    <a:pt x="1" y="2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4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1" y="22"/>
                    <a:pt x="1" y="22"/>
                  </a:cubicBezTo>
                  <a:cubicBezTo>
                    <a:pt x="1" y="22"/>
                    <a:pt x="1" y="22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2" y="19"/>
                    <a:pt x="3" y="19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10" y="19"/>
                    <a:pt x="12" y="20"/>
                    <a:pt x="14" y="20"/>
                  </a:cubicBezTo>
                  <a:cubicBezTo>
                    <a:pt x="16" y="21"/>
                    <a:pt x="18" y="22"/>
                    <a:pt x="20" y="23"/>
                  </a:cubicBezTo>
                  <a:cubicBezTo>
                    <a:pt x="22" y="24"/>
                    <a:pt x="24" y="25"/>
                    <a:pt x="26" y="27"/>
                  </a:cubicBezTo>
                  <a:cubicBezTo>
                    <a:pt x="27" y="28"/>
                    <a:pt x="28" y="28"/>
                    <a:pt x="28" y="2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29"/>
                    <a:pt x="29" y="29"/>
                    <a:pt x="29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29" y="28"/>
                    <a:pt x="2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8"/>
                    <a:pt x="31" y="27"/>
                    <a:pt x="31" y="27"/>
                  </a:cubicBezTo>
                  <a:cubicBezTo>
                    <a:pt x="30" y="26"/>
                    <a:pt x="30" y="25"/>
                    <a:pt x="30" y="24"/>
                  </a:cubicBezTo>
                  <a:cubicBezTo>
                    <a:pt x="30" y="20"/>
                    <a:pt x="30" y="16"/>
                    <a:pt x="31" y="12"/>
                  </a:cubicBezTo>
                  <a:cubicBezTo>
                    <a:pt x="31" y="11"/>
                    <a:pt x="31" y="10"/>
                    <a:pt x="32" y="9"/>
                  </a:cubicBezTo>
                  <a:cubicBezTo>
                    <a:pt x="32" y="8"/>
                    <a:pt x="32" y="6"/>
                    <a:pt x="33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7" y="0"/>
                    <a:pt x="37" y="0"/>
                  </a:cubicBezTo>
                  <a:cubicBezTo>
                    <a:pt x="37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0" y="1"/>
                    <a:pt x="40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2" y="2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3" y="4"/>
                  </a:cubicBezTo>
                  <a:cubicBezTo>
                    <a:pt x="43" y="4"/>
                    <a:pt x="43" y="4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7"/>
                  </a:cubicBezTo>
                  <a:cubicBezTo>
                    <a:pt x="44" y="7"/>
                    <a:pt x="44" y="7"/>
                    <a:pt x="44" y="8"/>
                  </a:cubicBezTo>
                  <a:cubicBezTo>
                    <a:pt x="44" y="9"/>
                    <a:pt x="44" y="9"/>
                    <a:pt x="45" y="9"/>
                  </a:cubicBezTo>
                  <a:cubicBezTo>
                    <a:pt x="45" y="9"/>
                    <a:pt x="45" y="9"/>
                    <a:pt x="46" y="9"/>
                  </a:cubicBezTo>
                  <a:cubicBezTo>
                    <a:pt x="46" y="9"/>
                    <a:pt x="46" y="10"/>
                    <a:pt x="46" y="10"/>
                  </a:cubicBezTo>
                  <a:cubicBezTo>
                    <a:pt x="46" y="10"/>
                    <a:pt x="46" y="11"/>
                    <a:pt x="46" y="11"/>
                  </a:cubicBezTo>
                  <a:cubicBezTo>
                    <a:pt x="46" y="12"/>
                    <a:pt x="46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8" y="13"/>
                    <a:pt x="48" y="13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7" y="14"/>
                    <a:pt x="47" y="14"/>
                    <a:pt x="48" y="14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7" y="18"/>
                    <a:pt x="46" y="19"/>
                    <a:pt x="45" y="20"/>
                  </a:cubicBezTo>
                  <a:cubicBezTo>
                    <a:pt x="45" y="20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1" name="Freeform 149"/>
            <p:cNvSpPr>
              <a:spLocks/>
            </p:cNvSpPr>
            <p:nvPr/>
          </p:nvSpPr>
          <p:spPr bwMode="auto">
            <a:xfrm>
              <a:off x="4346575" y="3136900"/>
              <a:ext cx="6350" cy="11113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2 w 2"/>
                <a:gd name="T11" fmla="*/ 2 h 3"/>
                <a:gd name="T12" fmla="*/ 0 w 2"/>
                <a:gd name="T13" fmla="*/ 1 h 3"/>
                <a:gd name="T14" fmla="*/ 1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2" name="Freeform 150"/>
            <p:cNvSpPr>
              <a:spLocks/>
            </p:cNvSpPr>
            <p:nvPr/>
          </p:nvSpPr>
          <p:spPr bwMode="auto">
            <a:xfrm>
              <a:off x="4357688" y="3159125"/>
              <a:ext cx="3175" cy="11113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0 w 1"/>
                <a:gd name="T5" fmla="*/ 0 h 3"/>
                <a:gd name="T6" fmla="*/ 1 w 1"/>
                <a:gd name="T7" fmla="*/ 3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3" name="Freeform 151"/>
            <p:cNvSpPr>
              <a:spLocks/>
            </p:cNvSpPr>
            <p:nvPr/>
          </p:nvSpPr>
          <p:spPr bwMode="auto">
            <a:xfrm>
              <a:off x="4341813" y="3163888"/>
              <a:ext cx="7937" cy="11113"/>
            </a:xfrm>
            <a:custGeom>
              <a:avLst/>
              <a:gdLst>
                <a:gd name="T0" fmla="*/ 1 w 2"/>
                <a:gd name="T1" fmla="*/ 3 h 3"/>
                <a:gd name="T2" fmla="*/ 1 w 2"/>
                <a:gd name="T3" fmla="*/ 2 h 3"/>
                <a:gd name="T4" fmla="*/ 0 w 2"/>
                <a:gd name="T5" fmla="*/ 1 h 3"/>
                <a:gd name="T6" fmla="*/ 0 w 2"/>
                <a:gd name="T7" fmla="*/ 0 h 3"/>
                <a:gd name="T8" fmla="*/ 1 w 2"/>
                <a:gd name="T9" fmla="*/ 1 h 3"/>
                <a:gd name="T10" fmla="*/ 2 w 2"/>
                <a:gd name="T11" fmla="*/ 2 h 3"/>
                <a:gd name="T12" fmla="*/ 1 w 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1" y="3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4" name="Freeform 152"/>
            <p:cNvSpPr>
              <a:spLocks/>
            </p:cNvSpPr>
            <p:nvPr/>
          </p:nvSpPr>
          <p:spPr bwMode="auto">
            <a:xfrm>
              <a:off x="4357688" y="3170238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1 h 1"/>
                <a:gd name="T12" fmla="*/ 1 w 1"/>
                <a:gd name="T13" fmla="*/ 1 h 1"/>
                <a:gd name="T14" fmla="*/ 1 w 1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5" name="Freeform 153"/>
            <p:cNvSpPr>
              <a:spLocks/>
            </p:cNvSpPr>
            <p:nvPr/>
          </p:nvSpPr>
          <p:spPr bwMode="auto">
            <a:xfrm>
              <a:off x="4330700" y="3152775"/>
              <a:ext cx="7937" cy="6350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1 w 2"/>
                <a:gd name="T5" fmla="*/ 0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6" name="Freeform 154"/>
            <p:cNvSpPr>
              <a:spLocks/>
            </p:cNvSpPr>
            <p:nvPr/>
          </p:nvSpPr>
          <p:spPr bwMode="auto">
            <a:xfrm>
              <a:off x="4330700" y="3144838"/>
              <a:ext cx="4762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7" name="Freeform 155"/>
            <p:cNvSpPr>
              <a:spLocks/>
            </p:cNvSpPr>
            <p:nvPr/>
          </p:nvSpPr>
          <p:spPr bwMode="auto">
            <a:xfrm>
              <a:off x="4352925" y="3178175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8" name="Freeform 156"/>
            <p:cNvSpPr>
              <a:spLocks/>
            </p:cNvSpPr>
            <p:nvPr/>
          </p:nvSpPr>
          <p:spPr bwMode="auto">
            <a:xfrm>
              <a:off x="4357688" y="3155950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39" name="Freeform 157"/>
            <p:cNvSpPr>
              <a:spLocks/>
            </p:cNvSpPr>
            <p:nvPr/>
          </p:nvSpPr>
          <p:spPr bwMode="auto">
            <a:xfrm>
              <a:off x="4335463" y="3155950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0" name="Freeform 158"/>
            <p:cNvSpPr>
              <a:spLocks/>
            </p:cNvSpPr>
            <p:nvPr/>
          </p:nvSpPr>
          <p:spPr bwMode="auto">
            <a:xfrm>
              <a:off x="4338638" y="3159125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1" name="Freeform 159"/>
            <p:cNvSpPr>
              <a:spLocks/>
            </p:cNvSpPr>
            <p:nvPr/>
          </p:nvSpPr>
          <p:spPr bwMode="auto">
            <a:xfrm>
              <a:off x="4352925" y="315277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2" name="Freeform 160"/>
            <p:cNvSpPr>
              <a:spLocks/>
            </p:cNvSpPr>
            <p:nvPr/>
          </p:nvSpPr>
          <p:spPr bwMode="auto">
            <a:xfrm>
              <a:off x="4341813" y="3136900"/>
              <a:ext cx="7937" cy="4763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1 w 2"/>
                <a:gd name="T5" fmla="*/ 0 h 1"/>
                <a:gd name="T6" fmla="*/ 1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3" name="Freeform 161"/>
            <p:cNvSpPr>
              <a:spLocks/>
            </p:cNvSpPr>
            <p:nvPr/>
          </p:nvSpPr>
          <p:spPr bwMode="auto">
            <a:xfrm>
              <a:off x="4341813" y="3133725"/>
              <a:ext cx="4762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4" name="Freeform 162"/>
            <p:cNvSpPr>
              <a:spLocks/>
            </p:cNvSpPr>
            <p:nvPr/>
          </p:nvSpPr>
          <p:spPr bwMode="auto">
            <a:xfrm>
              <a:off x="4349750" y="31750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5" name="Freeform 163"/>
            <p:cNvSpPr>
              <a:spLocks/>
            </p:cNvSpPr>
            <p:nvPr/>
          </p:nvSpPr>
          <p:spPr bwMode="auto">
            <a:xfrm>
              <a:off x="4394200" y="32353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6" name="Freeform 164"/>
            <p:cNvSpPr>
              <a:spLocks/>
            </p:cNvSpPr>
            <p:nvPr/>
          </p:nvSpPr>
          <p:spPr bwMode="auto">
            <a:xfrm>
              <a:off x="4305300" y="32115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7" name="Freeform 165"/>
            <p:cNvSpPr>
              <a:spLocks/>
            </p:cNvSpPr>
            <p:nvPr/>
          </p:nvSpPr>
          <p:spPr bwMode="auto">
            <a:xfrm>
              <a:off x="4330700" y="31416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8" name="Oval 166"/>
            <p:cNvSpPr>
              <a:spLocks noChangeArrowheads="1"/>
            </p:cNvSpPr>
            <p:nvPr/>
          </p:nvSpPr>
          <p:spPr bwMode="auto">
            <a:xfrm>
              <a:off x="4349750" y="31750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49" name="Freeform 167"/>
            <p:cNvSpPr>
              <a:spLocks/>
            </p:cNvSpPr>
            <p:nvPr/>
          </p:nvSpPr>
          <p:spPr bwMode="auto">
            <a:xfrm>
              <a:off x="4352925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0" name="Freeform 168"/>
            <p:cNvSpPr>
              <a:spLocks/>
            </p:cNvSpPr>
            <p:nvPr/>
          </p:nvSpPr>
          <p:spPr bwMode="auto">
            <a:xfrm>
              <a:off x="4346575" y="3170238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1" name="Freeform 169"/>
            <p:cNvSpPr>
              <a:spLocks/>
            </p:cNvSpPr>
            <p:nvPr/>
          </p:nvSpPr>
          <p:spPr bwMode="auto">
            <a:xfrm>
              <a:off x="4413250" y="3152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2" name="Freeform 170"/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3" name="Freeform 171"/>
            <p:cNvSpPr>
              <a:spLocks/>
            </p:cNvSpPr>
            <p:nvPr/>
          </p:nvSpPr>
          <p:spPr bwMode="auto">
            <a:xfrm>
              <a:off x="4330700" y="3141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4" name="Freeform 172"/>
            <p:cNvSpPr>
              <a:spLocks/>
            </p:cNvSpPr>
            <p:nvPr/>
          </p:nvSpPr>
          <p:spPr bwMode="auto">
            <a:xfrm>
              <a:off x="4338638" y="31638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5" name="Oval 173"/>
            <p:cNvSpPr>
              <a:spLocks noChangeArrowheads="1"/>
            </p:cNvSpPr>
            <p:nvPr/>
          </p:nvSpPr>
          <p:spPr bwMode="auto">
            <a:xfrm>
              <a:off x="4330700" y="31448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6" name="Freeform 174"/>
            <p:cNvSpPr>
              <a:spLocks/>
            </p:cNvSpPr>
            <p:nvPr/>
          </p:nvSpPr>
          <p:spPr bwMode="auto">
            <a:xfrm>
              <a:off x="4338638" y="31337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57" name="组合 90"/>
          <p:cNvGrpSpPr/>
          <p:nvPr/>
        </p:nvGrpSpPr>
        <p:grpSpPr>
          <a:xfrm>
            <a:off x="2802439" y="4483609"/>
            <a:ext cx="225425" cy="264584"/>
            <a:chOff x="3573463" y="3103563"/>
            <a:chExt cx="225425" cy="198438"/>
          </a:xfrm>
          <a:solidFill>
            <a:srgbClr val="FFFF00"/>
          </a:solidFill>
          <a:effectLst/>
        </p:grpSpPr>
        <p:sp>
          <p:nvSpPr>
            <p:cNvPr id="58" name="Freeform 175"/>
            <p:cNvSpPr>
              <a:spLocks/>
            </p:cNvSpPr>
            <p:nvPr/>
          </p:nvSpPr>
          <p:spPr bwMode="auto">
            <a:xfrm>
              <a:off x="3573463" y="3103563"/>
              <a:ext cx="225425" cy="198438"/>
            </a:xfrm>
            <a:custGeom>
              <a:avLst/>
              <a:gdLst>
                <a:gd name="T0" fmla="*/ 18 w 60"/>
                <a:gd name="T1" fmla="*/ 42 h 53"/>
                <a:gd name="T2" fmla="*/ 14 w 60"/>
                <a:gd name="T3" fmla="*/ 46 h 53"/>
                <a:gd name="T4" fmla="*/ 12 w 60"/>
                <a:gd name="T5" fmla="*/ 49 h 53"/>
                <a:gd name="T6" fmla="*/ 8 w 60"/>
                <a:gd name="T7" fmla="*/ 48 h 53"/>
                <a:gd name="T8" fmla="*/ 7 w 60"/>
                <a:gd name="T9" fmla="*/ 47 h 53"/>
                <a:gd name="T10" fmla="*/ 4 w 60"/>
                <a:gd name="T11" fmla="*/ 46 h 53"/>
                <a:gd name="T12" fmla="*/ 4 w 60"/>
                <a:gd name="T13" fmla="*/ 43 h 53"/>
                <a:gd name="T14" fmla="*/ 3 w 60"/>
                <a:gd name="T15" fmla="*/ 40 h 53"/>
                <a:gd name="T16" fmla="*/ 2 w 60"/>
                <a:gd name="T17" fmla="*/ 36 h 53"/>
                <a:gd name="T18" fmla="*/ 1 w 60"/>
                <a:gd name="T19" fmla="*/ 33 h 53"/>
                <a:gd name="T20" fmla="*/ 6 w 60"/>
                <a:gd name="T21" fmla="*/ 28 h 53"/>
                <a:gd name="T22" fmla="*/ 10 w 60"/>
                <a:gd name="T23" fmla="*/ 26 h 53"/>
                <a:gd name="T24" fmla="*/ 3 w 60"/>
                <a:gd name="T25" fmla="*/ 25 h 53"/>
                <a:gd name="T26" fmla="*/ 1 w 60"/>
                <a:gd name="T27" fmla="*/ 18 h 53"/>
                <a:gd name="T28" fmla="*/ 1 w 60"/>
                <a:gd name="T29" fmla="*/ 15 h 53"/>
                <a:gd name="T30" fmla="*/ 1 w 60"/>
                <a:gd name="T31" fmla="*/ 11 h 53"/>
                <a:gd name="T32" fmla="*/ 1 w 60"/>
                <a:gd name="T33" fmla="*/ 8 h 53"/>
                <a:gd name="T34" fmla="*/ 0 w 60"/>
                <a:gd name="T35" fmla="*/ 3 h 53"/>
                <a:gd name="T36" fmla="*/ 3 w 60"/>
                <a:gd name="T37" fmla="*/ 0 h 53"/>
                <a:gd name="T38" fmla="*/ 16 w 60"/>
                <a:gd name="T39" fmla="*/ 9 h 53"/>
                <a:gd name="T40" fmla="*/ 23 w 60"/>
                <a:gd name="T41" fmla="*/ 23 h 53"/>
                <a:gd name="T42" fmla="*/ 25 w 60"/>
                <a:gd name="T43" fmla="*/ 25 h 53"/>
                <a:gd name="T44" fmla="*/ 26 w 60"/>
                <a:gd name="T45" fmla="*/ 23 h 53"/>
                <a:gd name="T46" fmla="*/ 27 w 60"/>
                <a:gd name="T47" fmla="*/ 22 h 53"/>
                <a:gd name="T48" fmla="*/ 29 w 60"/>
                <a:gd name="T49" fmla="*/ 23 h 53"/>
                <a:gd name="T50" fmla="*/ 29 w 60"/>
                <a:gd name="T51" fmla="*/ 24 h 53"/>
                <a:gd name="T52" fmla="*/ 29 w 60"/>
                <a:gd name="T53" fmla="*/ 26 h 53"/>
                <a:gd name="T54" fmla="*/ 39 w 60"/>
                <a:gd name="T55" fmla="*/ 16 h 53"/>
                <a:gd name="T56" fmla="*/ 58 w 60"/>
                <a:gd name="T57" fmla="*/ 10 h 53"/>
                <a:gd name="T58" fmla="*/ 59 w 60"/>
                <a:gd name="T59" fmla="*/ 15 h 53"/>
                <a:gd name="T60" fmla="*/ 56 w 60"/>
                <a:gd name="T61" fmla="*/ 19 h 53"/>
                <a:gd name="T62" fmla="*/ 55 w 60"/>
                <a:gd name="T63" fmla="*/ 23 h 53"/>
                <a:gd name="T64" fmla="*/ 54 w 60"/>
                <a:gd name="T65" fmla="*/ 26 h 53"/>
                <a:gd name="T66" fmla="*/ 51 w 60"/>
                <a:gd name="T67" fmla="*/ 31 h 53"/>
                <a:gd name="T68" fmla="*/ 41 w 60"/>
                <a:gd name="T69" fmla="*/ 32 h 53"/>
                <a:gd name="T70" fmla="*/ 45 w 60"/>
                <a:gd name="T71" fmla="*/ 35 h 53"/>
                <a:gd name="T72" fmla="*/ 47 w 60"/>
                <a:gd name="T73" fmla="*/ 41 h 53"/>
                <a:gd name="T74" fmla="*/ 45 w 60"/>
                <a:gd name="T75" fmla="*/ 46 h 53"/>
                <a:gd name="T76" fmla="*/ 43 w 60"/>
                <a:gd name="T77" fmla="*/ 48 h 53"/>
                <a:gd name="T78" fmla="*/ 41 w 60"/>
                <a:gd name="T79" fmla="*/ 50 h 53"/>
                <a:gd name="T80" fmla="*/ 39 w 60"/>
                <a:gd name="T81" fmla="*/ 52 h 53"/>
                <a:gd name="T82" fmla="*/ 36 w 60"/>
                <a:gd name="T83" fmla="*/ 53 h 53"/>
                <a:gd name="T84" fmla="*/ 34 w 60"/>
                <a:gd name="T85" fmla="*/ 53 h 53"/>
                <a:gd name="T86" fmla="*/ 31 w 60"/>
                <a:gd name="T87" fmla="*/ 52 h 53"/>
                <a:gd name="T88" fmla="*/ 30 w 60"/>
                <a:gd name="T89" fmla="*/ 49 h 53"/>
                <a:gd name="T90" fmla="*/ 28 w 60"/>
                <a:gd name="T91" fmla="*/ 44 h 53"/>
                <a:gd name="T92" fmla="*/ 27 w 60"/>
                <a:gd name="T93" fmla="*/ 31 h 53"/>
                <a:gd name="T94" fmla="*/ 26 w 60"/>
                <a:gd name="T95" fmla="*/ 35 h 53"/>
                <a:gd name="T96" fmla="*/ 25 w 60"/>
                <a:gd name="T97" fmla="*/ 40 h 53"/>
                <a:gd name="T98" fmla="*/ 24 w 60"/>
                <a:gd name="T99" fmla="*/ 43 h 53"/>
                <a:gd name="T100" fmla="*/ 23 w 60"/>
                <a:gd name="T101" fmla="*/ 43 h 53"/>
                <a:gd name="T102" fmla="*/ 22 w 60"/>
                <a:gd name="T103" fmla="*/ 40 h 53"/>
                <a:gd name="T104" fmla="*/ 22 w 60"/>
                <a:gd name="T105" fmla="*/ 38 h 53"/>
                <a:gd name="T106" fmla="*/ 23 w 60"/>
                <a:gd name="T107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53">
                  <a:moveTo>
                    <a:pt x="23" y="32"/>
                  </a:moveTo>
                  <a:cubicBezTo>
                    <a:pt x="23" y="34"/>
                    <a:pt x="22" y="3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8" y="42"/>
                    <a:pt x="18" y="42"/>
                    <a:pt x="18" y="43"/>
                  </a:cubicBezTo>
                  <a:cubicBezTo>
                    <a:pt x="17" y="43"/>
                    <a:pt x="17" y="44"/>
                    <a:pt x="16" y="44"/>
                  </a:cubicBezTo>
                  <a:cubicBezTo>
                    <a:pt x="16" y="45"/>
                    <a:pt x="15" y="46"/>
                    <a:pt x="14" y="46"/>
                  </a:cubicBezTo>
                  <a:cubicBezTo>
                    <a:pt x="14" y="46"/>
                    <a:pt x="14" y="47"/>
                    <a:pt x="14" y="47"/>
                  </a:cubicBezTo>
                  <a:cubicBezTo>
                    <a:pt x="14" y="47"/>
                    <a:pt x="13" y="48"/>
                    <a:pt x="13" y="48"/>
                  </a:cubicBezTo>
                  <a:cubicBezTo>
                    <a:pt x="13" y="49"/>
                    <a:pt x="12" y="49"/>
                    <a:pt x="12" y="49"/>
                  </a:cubicBezTo>
                  <a:cubicBezTo>
                    <a:pt x="11" y="50"/>
                    <a:pt x="11" y="50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9" y="48"/>
                    <a:pt x="9" y="48"/>
                    <a:pt x="8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7" y="48"/>
                    <a:pt x="7" y="48"/>
                  </a:cubicBezTo>
                  <a:cubicBezTo>
                    <a:pt x="7" y="48"/>
                    <a:pt x="7" y="48"/>
                    <a:pt x="7" y="47"/>
                  </a:cubicBezTo>
                  <a:cubicBezTo>
                    <a:pt x="7" y="47"/>
                    <a:pt x="6" y="47"/>
                    <a:pt x="6" y="47"/>
                  </a:cubicBezTo>
                  <a:cubicBezTo>
                    <a:pt x="6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3" y="43"/>
                    <a:pt x="3" y="43"/>
                  </a:cubicBezTo>
                  <a:cubicBezTo>
                    <a:pt x="3" y="42"/>
                    <a:pt x="3" y="42"/>
                    <a:pt x="3" y="41"/>
                  </a:cubicBezTo>
                  <a:cubicBezTo>
                    <a:pt x="3" y="41"/>
                    <a:pt x="3" y="40"/>
                    <a:pt x="3" y="40"/>
                  </a:cubicBezTo>
                  <a:cubicBezTo>
                    <a:pt x="3" y="39"/>
                    <a:pt x="2" y="39"/>
                    <a:pt x="2" y="39"/>
                  </a:cubicBezTo>
                  <a:cubicBezTo>
                    <a:pt x="1" y="38"/>
                    <a:pt x="1" y="38"/>
                    <a:pt x="1" y="37"/>
                  </a:cubicBezTo>
                  <a:cubicBezTo>
                    <a:pt x="1" y="37"/>
                    <a:pt x="2" y="37"/>
                    <a:pt x="2" y="36"/>
                  </a:cubicBezTo>
                  <a:cubicBezTo>
                    <a:pt x="2" y="36"/>
                    <a:pt x="2" y="35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4"/>
                    <a:pt x="1" y="34"/>
                    <a:pt x="1" y="33"/>
                  </a:cubicBezTo>
                  <a:cubicBezTo>
                    <a:pt x="1" y="33"/>
                    <a:pt x="1" y="33"/>
                    <a:pt x="2" y="32"/>
                  </a:cubicBezTo>
                  <a:cubicBezTo>
                    <a:pt x="2" y="32"/>
                    <a:pt x="2" y="32"/>
                    <a:pt x="2" y="31"/>
                  </a:cubicBezTo>
                  <a:cubicBezTo>
                    <a:pt x="3" y="30"/>
                    <a:pt x="4" y="28"/>
                    <a:pt x="6" y="28"/>
                  </a:cubicBezTo>
                  <a:cubicBezTo>
                    <a:pt x="7" y="27"/>
                    <a:pt x="8" y="27"/>
                    <a:pt x="9" y="27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8" y="26"/>
                    <a:pt x="6" y="26"/>
                  </a:cubicBezTo>
                  <a:cubicBezTo>
                    <a:pt x="6" y="25"/>
                    <a:pt x="5" y="25"/>
                    <a:pt x="4" y="25"/>
                  </a:cubicBezTo>
                  <a:cubicBezTo>
                    <a:pt x="4" y="25"/>
                    <a:pt x="3" y="25"/>
                    <a:pt x="3" y="25"/>
                  </a:cubicBezTo>
                  <a:cubicBezTo>
                    <a:pt x="2" y="24"/>
                    <a:pt x="2" y="24"/>
                    <a:pt x="2" y="23"/>
                  </a:cubicBezTo>
                  <a:cubicBezTo>
                    <a:pt x="1" y="22"/>
                    <a:pt x="1" y="21"/>
                    <a:pt x="1" y="20"/>
                  </a:cubicBezTo>
                  <a:cubicBezTo>
                    <a:pt x="1" y="19"/>
                    <a:pt x="1" y="18"/>
                    <a:pt x="1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4"/>
                    <a:pt x="1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cubicBezTo>
                    <a:pt x="1" y="10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8" y="2"/>
                    <a:pt x="9" y="3"/>
                    <a:pt x="11" y="4"/>
                  </a:cubicBezTo>
                  <a:cubicBezTo>
                    <a:pt x="12" y="5"/>
                    <a:pt x="14" y="7"/>
                    <a:pt x="16" y="9"/>
                  </a:cubicBezTo>
                  <a:cubicBezTo>
                    <a:pt x="17" y="10"/>
                    <a:pt x="18" y="11"/>
                    <a:pt x="19" y="13"/>
                  </a:cubicBezTo>
                  <a:cubicBezTo>
                    <a:pt x="20" y="16"/>
                    <a:pt x="22" y="19"/>
                    <a:pt x="23" y="22"/>
                  </a:cubicBezTo>
                  <a:cubicBezTo>
                    <a:pt x="23" y="22"/>
                    <a:pt x="23" y="23"/>
                    <a:pt x="23" y="23"/>
                  </a:cubicBezTo>
                  <a:cubicBezTo>
                    <a:pt x="24" y="24"/>
                    <a:pt x="24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6" y="24"/>
                    <a:pt x="26" y="24"/>
                    <a:pt x="26" y="23"/>
                  </a:cubicBezTo>
                  <a:cubicBezTo>
                    <a:pt x="25" y="23"/>
                    <a:pt x="25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6"/>
                    <a:pt x="28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0" y="25"/>
                    <a:pt x="30" y="24"/>
                    <a:pt x="31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4" y="20"/>
                    <a:pt x="36" y="18"/>
                    <a:pt x="39" y="16"/>
                  </a:cubicBezTo>
                  <a:cubicBezTo>
                    <a:pt x="42" y="13"/>
                    <a:pt x="45" y="12"/>
                    <a:pt x="49" y="11"/>
                  </a:cubicBezTo>
                  <a:cubicBezTo>
                    <a:pt x="51" y="10"/>
                    <a:pt x="52" y="10"/>
                    <a:pt x="54" y="10"/>
                  </a:cubicBezTo>
                  <a:cubicBezTo>
                    <a:pt x="56" y="10"/>
                    <a:pt x="57" y="10"/>
                    <a:pt x="58" y="10"/>
                  </a:cubicBezTo>
                  <a:cubicBezTo>
                    <a:pt x="59" y="11"/>
                    <a:pt x="60" y="11"/>
                    <a:pt x="60" y="13"/>
                  </a:cubicBezTo>
                  <a:cubicBezTo>
                    <a:pt x="60" y="13"/>
                    <a:pt x="60" y="14"/>
                    <a:pt x="60" y="14"/>
                  </a:cubicBezTo>
                  <a:cubicBezTo>
                    <a:pt x="60" y="14"/>
                    <a:pt x="59" y="15"/>
                    <a:pt x="59" y="15"/>
                  </a:cubicBezTo>
                  <a:cubicBezTo>
                    <a:pt x="59" y="16"/>
                    <a:pt x="58" y="16"/>
                    <a:pt x="58" y="17"/>
                  </a:cubicBezTo>
                  <a:cubicBezTo>
                    <a:pt x="58" y="17"/>
                    <a:pt x="58" y="18"/>
                    <a:pt x="57" y="18"/>
                  </a:cubicBezTo>
                  <a:cubicBezTo>
                    <a:pt x="57" y="19"/>
                    <a:pt x="57" y="19"/>
                    <a:pt x="56" y="19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6" y="21"/>
                    <a:pt x="55" y="22"/>
                  </a:cubicBezTo>
                  <a:cubicBezTo>
                    <a:pt x="55" y="22"/>
                    <a:pt x="55" y="22"/>
                    <a:pt x="55" y="23"/>
                  </a:cubicBezTo>
                  <a:cubicBezTo>
                    <a:pt x="55" y="23"/>
                    <a:pt x="54" y="24"/>
                    <a:pt x="54" y="24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7"/>
                    <a:pt x="54" y="27"/>
                    <a:pt x="53" y="28"/>
                  </a:cubicBezTo>
                  <a:cubicBezTo>
                    <a:pt x="53" y="28"/>
                    <a:pt x="52" y="28"/>
                    <a:pt x="52" y="29"/>
                  </a:cubicBezTo>
                  <a:cubicBezTo>
                    <a:pt x="52" y="30"/>
                    <a:pt x="51" y="30"/>
                    <a:pt x="51" y="31"/>
                  </a:cubicBezTo>
                  <a:cubicBezTo>
                    <a:pt x="50" y="33"/>
                    <a:pt x="49" y="33"/>
                    <a:pt x="47" y="33"/>
                  </a:cubicBezTo>
                  <a:cubicBezTo>
                    <a:pt x="46" y="33"/>
                    <a:pt x="45" y="33"/>
                    <a:pt x="44" y="33"/>
                  </a:cubicBezTo>
                  <a:cubicBezTo>
                    <a:pt x="43" y="32"/>
                    <a:pt x="42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3"/>
                    <a:pt x="43" y="33"/>
                  </a:cubicBezTo>
                  <a:cubicBezTo>
                    <a:pt x="43" y="33"/>
                    <a:pt x="44" y="34"/>
                    <a:pt x="45" y="35"/>
                  </a:cubicBezTo>
                  <a:cubicBezTo>
                    <a:pt x="46" y="36"/>
                    <a:pt x="46" y="37"/>
                    <a:pt x="47" y="39"/>
                  </a:cubicBezTo>
                  <a:cubicBezTo>
                    <a:pt x="47" y="40"/>
                    <a:pt x="47" y="40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2"/>
                    <a:pt x="47" y="43"/>
                    <a:pt x="46" y="43"/>
                  </a:cubicBezTo>
                  <a:cubicBezTo>
                    <a:pt x="45" y="44"/>
                    <a:pt x="45" y="44"/>
                    <a:pt x="45" y="45"/>
                  </a:cubicBezTo>
                  <a:cubicBezTo>
                    <a:pt x="45" y="45"/>
                    <a:pt x="45" y="45"/>
                    <a:pt x="45" y="46"/>
                  </a:cubicBezTo>
                  <a:cubicBezTo>
                    <a:pt x="45" y="46"/>
                    <a:pt x="45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3" y="47"/>
                    <a:pt x="43" y="48"/>
                  </a:cubicBezTo>
                  <a:cubicBezTo>
                    <a:pt x="43" y="48"/>
                    <a:pt x="43" y="48"/>
                    <a:pt x="42" y="49"/>
                  </a:cubicBezTo>
                  <a:cubicBezTo>
                    <a:pt x="42" y="49"/>
                    <a:pt x="42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39" y="51"/>
                    <a:pt x="39" y="52"/>
                    <a:pt x="39" y="52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8" y="52"/>
                    <a:pt x="38" y="52"/>
                    <a:pt x="37" y="52"/>
                  </a:cubicBezTo>
                  <a:cubicBezTo>
                    <a:pt x="37" y="52"/>
                    <a:pt x="37" y="52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6" y="53"/>
                    <a:pt x="35" y="53"/>
                    <a:pt x="35" y="53"/>
                  </a:cubicBezTo>
                  <a:cubicBezTo>
                    <a:pt x="35" y="53"/>
                    <a:pt x="34" y="53"/>
                    <a:pt x="34" y="53"/>
                  </a:cubicBezTo>
                  <a:cubicBezTo>
                    <a:pt x="34" y="53"/>
                    <a:pt x="34" y="53"/>
                    <a:pt x="33" y="53"/>
                  </a:cubicBezTo>
                  <a:cubicBezTo>
                    <a:pt x="33" y="53"/>
                    <a:pt x="33" y="53"/>
                    <a:pt x="32" y="53"/>
                  </a:cubicBezTo>
                  <a:cubicBezTo>
                    <a:pt x="32" y="53"/>
                    <a:pt x="31" y="53"/>
                    <a:pt x="31" y="52"/>
                  </a:cubicBezTo>
                  <a:cubicBezTo>
                    <a:pt x="31" y="52"/>
                    <a:pt x="30" y="51"/>
                    <a:pt x="30" y="51"/>
                  </a:cubicBezTo>
                  <a:cubicBezTo>
                    <a:pt x="30" y="50"/>
                    <a:pt x="30" y="50"/>
                    <a:pt x="30" y="49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29" y="48"/>
                    <a:pt x="29" y="47"/>
                  </a:cubicBezTo>
                  <a:cubicBezTo>
                    <a:pt x="29" y="47"/>
                    <a:pt x="29" y="47"/>
                    <a:pt x="29" y="46"/>
                  </a:cubicBezTo>
                  <a:cubicBezTo>
                    <a:pt x="29" y="45"/>
                    <a:pt x="29" y="45"/>
                    <a:pt x="28" y="44"/>
                  </a:cubicBezTo>
                  <a:cubicBezTo>
                    <a:pt x="28" y="42"/>
                    <a:pt x="27" y="41"/>
                    <a:pt x="27" y="39"/>
                  </a:cubicBezTo>
                  <a:cubicBezTo>
                    <a:pt x="27" y="37"/>
                    <a:pt x="27" y="34"/>
                    <a:pt x="27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6" y="32"/>
                    <a:pt x="26" y="34"/>
                    <a:pt x="26" y="35"/>
                  </a:cubicBezTo>
                  <a:cubicBezTo>
                    <a:pt x="25" y="35"/>
                    <a:pt x="25" y="36"/>
                    <a:pt x="25" y="37"/>
                  </a:cubicBezTo>
                  <a:cubicBezTo>
                    <a:pt x="25" y="37"/>
                    <a:pt x="25" y="37"/>
                    <a:pt x="25" y="38"/>
                  </a:cubicBezTo>
                  <a:cubicBezTo>
                    <a:pt x="25" y="38"/>
                    <a:pt x="25" y="39"/>
                    <a:pt x="25" y="40"/>
                  </a:cubicBezTo>
                  <a:cubicBezTo>
                    <a:pt x="25" y="41"/>
                    <a:pt x="24" y="41"/>
                    <a:pt x="25" y="42"/>
                  </a:cubicBezTo>
                  <a:cubicBezTo>
                    <a:pt x="25" y="42"/>
                    <a:pt x="25" y="42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4" y="42"/>
                    <a:pt x="24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3"/>
                    <a:pt x="23" y="43"/>
                  </a:cubicBezTo>
                  <a:cubicBezTo>
                    <a:pt x="23" y="43"/>
                    <a:pt x="22" y="43"/>
                    <a:pt x="22" y="43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1"/>
                    <a:pt x="22" y="41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22" y="39"/>
                    <a:pt x="22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2" y="38"/>
                    <a:pt x="22" y="38"/>
                    <a:pt x="22" y="37"/>
                  </a:cubicBezTo>
                  <a:cubicBezTo>
                    <a:pt x="22" y="36"/>
                    <a:pt x="22" y="36"/>
                    <a:pt x="23" y="35"/>
                  </a:cubicBezTo>
                  <a:cubicBezTo>
                    <a:pt x="23" y="34"/>
                    <a:pt x="23" y="33"/>
                    <a:pt x="23" y="32"/>
                  </a:cubicBezTo>
                  <a:cubicBezTo>
                    <a:pt x="23" y="32"/>
                    <a:pt x="24" y="32"/>
                    <a:pt x="24" y="32"/>
                  </a:cubicBezTo>
                  <a:cubicBezTo>
                    <a:pt x="24" y="32"/>
                    <a:pt x="24" y="31"/>
                    <a:pt x="23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59" name="Freeform 176"/>
            <p:cNvSpPr>
              <a:spLocks/>
            </p:cNvSpPr>
            <p:nvPr/>
          </p:nvSpPr>
          <p:spPr bwMode="auto">
            <a:xfrm>
              <a:off x="3689350" y="3159125"/>
              <a:ext cx="4762" cy="1111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0 h 3"/>
                <a:gd name="T10" fmla="*/ 1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0" name="Freeform 177"/>
            <p:cNvSpPr>
              <a:spLocks/>
            </p:cNvSpPr>
            <p:nvPr/>
          </p:nvSpPr>
          <p:spPr bwMode="auto">
            <a:xfrm>
              <a:off x="3678238" y="3136900"/>
              <a:ext cx="4762" cy="7938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0 w 1"/>
                <a:gd name="T11" fmla="*/ 0 h 2"/>
                <a:gd name="T12" fmla="*/ 1 w 1"/>
                <a:gd name="T13" fmla="*/ 0 h 2"/>
                <a:gd name="T14" fmla="*/ 1 w 1"/>
                <a:gd name="T15" fmla="*/ 1 h 2"/>
                <a:gd name="T16" fmla="*/ 0 w 1"/>
                <a:gd name="T17" fmla="*/ 2 h 2"/>
                <a:gd name="T18" fmla="*/ 0 w 1"/>
                <a:gd name="T19" fmla="*/ 2 h 2"/>
                <a:gd name="T20" fmla="*/ 0 w 1"/>
                <a:gd name="T21" fmla="*/ 2 h 2"/>
                <a:gd name="T22" fmla="*/ 0 w 1"/>
                <a:gd name="T23" fmla="*/ 2 h 2"/>
                <a:gd name="T24" fmla="*/ 0 w 1"/>
                <a:gd name="T25" fmla="*/ 2 h 2"/>
                <a:gd name="T26" fmla="*/ 0 w 1"/>
                <a:gd name="T27" fmla="*/ 2 h 2"/>
                <a:gd name="T28" fmla="*/ 0 w 1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1" name="Freeform 178"/>
            <p:cNvSpPr>
              <a:spLocks/>
            </p:cNvSpPr>
            <p:nvPr/>
          </p:nvSpPr>
          <p:spPr bwMode="auto">
            <a:xfrm>
              <a:off x="3689350" y="3141663"/>
              <a:ext cx="4762" cy="6350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1 w 1"/>
                <a:gd name="T7" fmla="*/ 0 h 2"/>
                <a:gd name="T8" fmla="*/ 1 w 1"/>
                <a:gd name="T9" fmla="*/ 0 h 2"/>
                <a:gd name="T10" fmla="*/ 1 w 1"/>
                <a:gd name="T11" fmla="*/ 2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2" name="Freeform 179"/>
            <p:cNvSpPr>
              <a:spLocks/>
            </p:cNvSpPr>
            <p:nvPr/>
          </p:nvSpPr>
          <p:spPr bwMode="auto">
            <a:xfrm>
              <a:off x="3686175" y="3175000"/>
              <a:ext cx="3175" cy="7938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1 w 1"/>
                <a:gd name="T5" fmla="*/ 0 h 2"/>
                <a:gd name="T6" fmla="*/ 0 w 1"/>
                <a:gd name="T7" fmla="*/ 2 h 2"/>
                <a:gd name="T8" fmla="*/ 0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3" name="Freeform 180"/>
            <p:cNvSpPr>
              <a:spLocks/>
            </p:cNvSpPr>
            <p:nvPr/>
          </p:nvSpPr>
          <p:spPr bwMode="auto">
            <a:xfrm>
              <a:off x="3671888" y="3152775"/>
              <a:ext cx="3175" cy="1111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0 h 3"/>
                <a:gd name="T8" fmla="*/ 1 w 1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4" name="Freeform 181"/>
            <p:cNvSpPr>
              <a:spLocks/>
            </p:cNvSpPr>
            <p:nvPr/>
          </p:nvSpPr>
          <p:spPr bwMode="auto">
            <a:xfrm>
              <a:off x="3671888" y="3178175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1 w 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0" y="2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5" name="Freeform 182"/>
            <p:cNvSpPr>
              <a:spLocks/>
            </p:cNvSpPr>
            <p:nvPr/>
          </p:nvSpPr>
          <p:spPr bwMode="auto">
            <a:xfrm>
              <a:off x="3683000" y="31829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6" name="Freeform 183"/>
            <p:cNvSpPr>
              <a:spLocks/>
            </p:cNvSpPr>
            <p:nvPr/>
          </p:nvSpPr>
          <p:spPr bwMode="auto">
            <a:xfrm>
              <a:off x="3671888" y="3163888"/>
              <a:ext cx="0" cy="6350"/>
            </a:xfrm>
            <a:custGeom>
              <a:avLst/>
              <a:gdLst>
                <a:gd name="T0" fmla="*/ 0 h 2"/>
                <a:gd name="T1" fmla="*/ 0 h 2"/>
                <a:gd name="T2" fmla="*/ 1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7" name="Freeform 184"/>
            <p:cNvSpPr>
              <a:spLocks/>
            </p:cNvSpPr>
            <p:nvPr/>
          </p:nvSpPr>
          <p:spPr bwMode="auto">
            <a:xfrm>
              <a:off x="3671888" y="315277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8" name="Freeform 185"/>
            <p:cNvSpPr>
              <a:spLocks/>
            </p:cNvSpPr>
            <p:nvPr/>
          </p:nvSpPr>
          <p:spPr bwMode="auto">
            <a:xfrm>
              <a:off x="367506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9" name="Freeform 186"/>
            <p:cNvSpPr>
              <a:spLocks/>
            </p:cNvSpPr>
            <p:nvPr/>
          </p:nvSpPr>
          <p:spPr bwMode="auto">
            <a:xfrm>
              <a:off x="3671888" y="3175000"/>
              <a:ext cx="0" cy="7938"/>
            </a:xfrm>
            <a:custGeom>
              <a:avLst/>
              <a:gdLst>
                <a:gd name="T0" fmla="*/ 2 h 2"/>
                <a:gd name="T1" fmla="*/ 2 h 2"/>
                <a:gd name="T2" fmla="*/ 1 h 2"/>
                <a:gd name="T3" fmla="*/ 0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0" name="Freeform 187"/>
            <p:cNvSpPr>
              <a:spLocks/>
            </p:cNvSpPr>
            <p:nvPr/>
          </p:nvSpPr>
          <p:spPr bwMode="auto">
            <a:xfrm>
              <a:off x="3671888" y="31750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1" name="Freeform 188"/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2" name="Freeform 189"/>
            <p:cNvSpPr>
              <a:spLocks/>
            </p:cNvSpPr>
            <p:nvPr/>
          </p:nvSpPr>
          <p:spPr bwMode="auto">
            <a:xfrm>
              <a:off x="3694113" y="315277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3" name="Freeform 190"/>
            <p:cNvSpPr>
              <a:spLocks/>
            </p:cNvSpPr>
            <p:nvPr/>
          </p:nvSpPr>
          <p:spPr bwMode="auto">
            <a:xfrm>
              <a:off x="3694113" y="3155950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1 h 1"/>
                <a:gd name="T5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4" name="Freeform 191"/>
            <p:cNvSpPr>
              <a:spLocks/>
            </p:cNvSpPr>
            <p:nvPr/>
          </p:nvSpPr>
          <p:spPr bwMode="auto">
            <a:xfrm>
              <a:off x="3671888" y="316706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5" name="Freeform 192"/>
            <p:cNvSpPr>
              <a:spLocks/>
            </p:cNvSpPr>
            <p:nvPr/>
          </p:nvSpPr>
          <p:spPr bwMode="auto">
            <a:xfrm>
              <a:off x="3675063" y="3144838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6" name="Freeform 193"/>
            <p:cNvSpPr>
              <a:spLocks/>
            </p:cNvSpPr>
            <p:nvPr/>
          </p:nvSpPr>
          <p:spPr bwMode="auto">
            <a:xfrm>
              <a:off x="3683000" y="3186113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7" name="Freeform 194"/>
            <p:cNvSpPr>
              <a:spLocks/>
            </p:cNvSpPr>
            <p:nvPr/>
          </p:nvSpPr>
          <p:spPr bwMode="auto">
            <a:xfrm>
              <a:off x="3660775" y="3219450"/>
              <a:ext cx="3175" cy="4763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1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8" name="Freeform 195"/>
            <p:cNvSpPr>
              <a:spLocks/>
            </p:cNvSpPr>
            <p:nvPr/>
          </p:nvSpPr>
          <p:spPr bwMode="auto">
            <a:xfrm>
              <a:off x="3694113" y="314801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79" name="Freeform 196"/>
            <p:cNvSpPr>
              <a:spLocks/>
            </p:cNvSpPr>
            <p:nvPr/>
          </p:nvSpPr>
          <p:spPr bwMode="auto">
            <a:xfrm>
              <a:off x="3689350" y="3170238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0" name="Oval 197"/>
            <p:cNvSpPr>
              <a:spLocks noChangeArrowheads="1"/>
            </p:cNvSpPr>
            <p:nvPr/>
          </p:nvSpPr>
          <p:spPr bwMode="auto">
            <a:xfrm>
              <a:off x="3694113" y="31480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1" name="Freeform 198"/>
            <p:cNvSpPr>
              <a:spLocks/>
            </p:cNvSpPr>
            <p:nvPr/>
          </p:nvSpPr>
          <p:spPr bwMode="auto">
            <a:xfrm>
              <a:off x="3671888" y="3170238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2" name="Freeform 199"/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3" name="Freeform 200"/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4" name="Freeform 201"/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5" name="Freeform 202"/>
            <p:cNvSpPr>
              <a:spLocks/>
            </p:cNvSpPr>
            <p:nvPr/>
          </p:nvSpPr>
          <p:spPr bwMode="auto">
            <a:xfrm>
              <a:off x="3678238" y="314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86" name="组合 119"/>
          <p:cNvGrpSpPr/>
          <p:nvPr/>
        </p:nvGrpSpPr>
        <p:grpSpPr>
          <a:xfrm>
            <a:off x="7418105" y="3120075"/>
            <a:ext cx="208722" cy="306408"/>
            <a:chOff x="4732338" y="2792413"/>
            <a:chExt cx="157162" cy="173038"/>
          </a:xfrm>
          <a:solidFill>
            <a:srgbClr val="FFFF00"/>
          </a:solidFill>
          <a:effectLst/>
        </p:grpSpPr>
        <p:sp>
          <p:nvSpPr>
            <p:cNvPr id="87" name="Freeform 203"/>
            <p:cNvSpPr>
              <a:spLocks/>
            </p:cNvSpPr>
            <p:nvPr/>
          </p:nvSpPr>
          <p:spPr bwMode="auto">
            <a:xfrm>
              <a:off x="4735513" y="2792413"/>
              <a:ext cx="153987" cy="173038"/>
            </a:xfrm>
            <a:custGeom>
              <a:avLst/>
              <a:gdLst>
                <a:gd name="T0" fmla="*/ 28 w 41"/>
                <a:gd name="T1" fmla="*/ 25 h 46"/>
                <a:gd name="T2" fmla="*/ 30 w 41"/>
                <a:gd name="T3" fmla="*/ 26 h 46"/>
                <a:gd name="T4" fmla="*/ 32 w 41"/>
                <a:gd name="T5" fmla="*/ 29 h 46"/>
                <a:gd name="T6" fmla="*/ 33 w 41"/>
                <a:gd name="T7" fmla="*/ 30 h 46"/>
                <a:gd name="T8" fmla="*/ 34 w 41"/>
                <a:gd name="T9" fmla="*/ 31 h 46"/>
                <a:gd name="T10" fmla="*/ 36 w 41"/>
                <a:gd name="T11" fmla="*/ 32 h 46"/>
                <a:gd name="T12" fmla="*/ 39 w 41"/>
                <a:gd name="T13" fmla="*/ 33 h 46"/>
                <a:gd name="T14" fmla="*/ 40 w 41"/>
                <a:gd name="T15" fmla="*/ 34 h 46"/>
                <a:gd name="T16" fmla="*/ 40 w 41"/>
                <a:gd name="T17" fmla="*/ 35 h 46"/>
                <a:gd name="T18" fmla="*/ 41 w 41"/>
                <a:gd name="T19" fmla="*/ 37 h 46"/>
                <a:gd name="T20" fmla="*/ 40 w 41"/>
                <a:gd name="T21" fmla="*/ 38 h 46"/>
                <a:gd name="T22" fmla="*/ 39 w 41"/>
                <a:gd name="T23" fmla="*/ 40 h 46"/>
                <a:gd name="T24" fmla="*/ 38 w 41"/>
                <a:gd name="T25" fmla="*/ 41 h 46"/>
                <a:gd name="T26" fmla="*/ 36 w 41"/>
                <a:gd name="T27" fmla="*/ 41 h 46"/>
                <a:gd name="T28" fmla="*/ 34 w 41"/>
                <a:gd name="T29" fmla="*/ 42 h 46"/>
                <a:gd name="T30" fmla="*/ 30 w 41"/>
                <a:gd name="T31" fmla="*/ 42 h 46"/>
                <a:gd name="T32" fmla="*/ 25 w 41"/>
                <a:gd name="T33" fmla="*/ 42 h 46"/>
                <a:gd name="T34" fmla="*/ 20 w 41"/>
                <a:gd name="T35" fmla="*/ 43 h 46"/>
                <a:gd name="T36" fmla="*/ 22 w 41"/>
                <a:gd name="T37" fmla="*/ 44 h 46"/>
                <a:gd name="T38" fmla="*/ 22 w 41"/>
                <a:gd name="T39" fmla="*/ 46 h 46"/>
                <a:gd name="T40" fmla="*/ 21 w 41"/>
                <a:gd name="T41" fmla="*/ 46 h 46"/>
                <a:gd name="T42" fmla="*/ 19 w 41"/>
                <a:gd name="T43" fmla="*/ 45 h 46"/>
                <a:gd name="T44" fmla="*/ 18 w 41"/>
                <a:gd name="T45" fmla="*/ 44 h 46"/>
                <a:gd name="T46" fmla="*/ 17 w 41"/>
                <a:gd name="T47" fmla="*/ 42 h 46"/>
                <a:gd name="T48" fmla="*/ 14 w 41"/>
                <a:gd name="T49" fmla="*/ 40 h 46"/>
                <a:gd name="T50" fmla="*/ 8 w 41"/>
                <a:gd name="T51" fmla="*/ 35 h 46"/>
                <a:gd name="T52" fmla="*/ 7 w 41"/>
                <a:gd name="T53" fmla="*/ 33 h 46"/>
                <a:gd name="T54" fmla="*/ 6 w 41"/>
                <a:gd name="T55" fmla="*/ 31 h 46"/>
                <a:gd name="T56" fmla="*/ 1 w 41"/>
                <a:gd name="T57" fmla="*/ 12 h 46"/>
                <a:gd name="T58" fmla="*/ 3 w 41"/>
                <a:gd name="T59" fmla="*/ 10 h 46"/>
                <a:gd name="T60" fmla="*/ 7 w 41"/>
                <a:gd name="T61" fmla="*/ 12 h 46"/>
                <a:gd name="T62" fmla="*/ 8 w 41"/>
                <a:gd name="T63" fmla="*/ 13 h 46"/>
                <a:gd name="T64" fmla="*/ 9 w 41"/>
                <a:gd name="T65" fmla="*/ 6 h 46"/>
                <a:gd name="T66" fmla="*/ 12 w 41"/>
                <a:gd name="T67" fmla="*/ 0 h 46"/>
                <a:gd name="T68" fmla="*/ 15 w 41"/>
                <a:gd name="T69" fmla="*/ 1 h 46"/>
                <a:gd name="T70" fmla="*/ 18 w 41"/>
                <a:gd name="T71" fmla="*/ 6 h 46"/>
                <a:gd name="T72" fmla="*/ 21 w 41"/>
                <a:gd name="T73" fmla="*/ 12 h 46"/>
                <a:gd name="T74" fmla="*/ 25 w 41"/>
                <a:gd name="T75" fmla="*/ 16 h 46"/>
                <a:gd name="T76" fmla="*/ 26 w 41"/>
                <a:gd name="T77" fmla="*/ 19 h 46"/>
                <a:gd name="T78" fmla="*/ 26 w 41"/>
                <a:gd name="T79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" h="46">
                  <a:moveTo>
                    <a:pt x="26" y="25"/>
                  </a:moveTo>
                  <a:cubicBezTo>
                    <a:pt x="27" y="25"/>
                    <a:pt x="28" y="25"/>
                    <a:pt x="28" y="25"/>
                  </a:cubicBezTo>
                  <a:cubicBezTo>
                    <a:pt x="29" y="24"/>
                    <a:pt x="29" y="24"/>
                    <a:pt x="29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6"/>
                    <a:pt x="32" y="27"/>
                    <a:pt x="32" y="28"/>
                  </a:cubicBezTo>
                  <a:cubicBezTo>
                    <a:pt x="32" y="28"/>
                    <a:pt x="32" y="29"/>
                    <a:pt x="32" y="29"/>
                  </a:cubicBezTo>
                  <a:cubicBezTo>
                    <a:pt x="33" y="29"/>
                    <a:pt x="33" y="29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31"/>
                    <a:pt x="33" y="31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6" y="31"/>
                    <a:pt x="36" y="32"/>
                  </a:cubicBezTo>
                  <a:cubicBezTo>
                    <a:pt x="36" y="32"/>
                    <a:pt x="37" y="32"/>
                    <a:pt x="37" y="32"/>
                  </a:cubicBezTo>
                  <a:cubicBezTo>
                    <a:pt x="37" y="33"/>
                    <a:pt x="38" y="33"/>
                    <a:pt x="39" y="33"/>
                  </a:cubicBezTo>
                  <a:cubicBezTo>
                    <a:pt x="39" y="33"/>
                    <a:pt x="39" y="33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5"/>
                    <a:pt x="40" y="35"/>
                  </a:cubicBezTo>
                  <a:cubicBezTo>
                    <a:pt x="40" y="35"/>
                    <a:pt x="40" y="36"/>
                    <a:pt x="40" y="36"/>
                  </a:cubicBezTo>
                  <a:cubicBezTo>
                    <a:pt x="41" y="36"/>
                    <a:pt x="41" y="36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39" y="39"/>
                    <a:pt x="39" y="40"/>
                  </a:cubicBezTo>
                  <a:cubicBezTo>
                    <a:pt x="39" y="40"/>
                    <a:pt x="38" y="40"/>
                    <a:pt x="38" y="40"/>
                  </a:cubicBezTo>
                  <a:cubicBezTo>
                    <a:pt x="38" y="40"/>
                    <a:pt x="38" y="40"/>
                    <a:pt x="38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2"/>
                    <a:pt x="36" y="42"/>
                    <a:pt x="35" y="42"/>
                  </a:cubicBezTo>
                  <a:cubicBezTo>
                    <a:pt x="35" y="42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2" y="42"/>
                    <a:pt x="31" y="41"/>
                    <a:pt x="30" y="42"/>
                  </a:cubicBezTo>
                  <a:cubicBezTo>
                    <a:pt x="30" y="42"/>
                    <a:pt x="29" y="42"/>
                    <a:pt x="28" y="42"/>
                  </a:cubicBezTo>
                  <a:cubicBezTo>
                    <a:pt x="27" y="42"/>
                    <a:pt x="26" y="42"/>
                    <a:pt x="25" y="42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3" y="42"/>
                    <a:pt x="22" y="42"/>
                    <a:pt x="20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4"/>
                    <a:pt x="22" y="44"/>
                  </a:cubicBezTo>
                  <a:cubicBezTo>
                    <a:pt x="22" y="44"/>
                    <a:pt x="22" y="45"/>
                    <a:pt x="22" y="45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8" y="44"/>
                    <a:pt x="18" y="44"/>
                  </a:cubicBezTo>
                  <a:cubicBezTo>
                    <a:pt x="18" y="44"/>
                    <a:pt x="18" y="43"/>
                    <a:pt x="18" y="43"/>
                  </a:cubicBezTo>
                  <a:cubicBezTo>
                    <a:pt x="18" y="43"/>
                    <a:pt x="17" y="43"/>
                    <a:pt x="17" y="42"/>
                  </a:cubicBezTo>
                  <a:cubicBezTo>
                    <a:pt x="17" y="42"/>
                    <a:pt x="16" y="42"/>
                    <a:pt x="16" y="42"/>
                  </a:cubicBezTo>
                  <a:cubicBezTo>
                    <a:pt x="16" y="41"/>
                    <a:pt x="15" y="41"/>
                    <a:pt x="14" y="40"/>
                  </a:cubicBezTo>
                  <a:cubicBezTo>
                    <a:pt x="13" y="40"/>
                    <a:pt x="12" y="39"/>
                    <a:pt x="10" y="38"/>
                  </a:cubicBezTo>
                  <a:cubicBezTo>
                    <a:pt x="10" y="37"/>
                    <a:pt x="9" y="36"/>
                    <a:pt x="8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2"/>
                    <a:pt x="6" y="31"/>
                    <a:pt x="6" y="31"/>
                  </a:cubicBezTo>
                  <a:cubicBezTo>
                    <a:pt x="3" y="27"/>
                    <a:pt x="2" y="23"/>
                    <a:pt x="1" y="18"/>
                  </a:cubicBezTo>
                  <a:cubicBezTo>
                    <a:pt x="0" y="16"/>
                    <a:pt x="0" y="14"/>
                    <a:pt x="1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2" y="10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1"/>
                    <a:pt x="7" y="12"/>
                  </a:cubicBezTo>
                  <a:cubicBezTo>
                    <a:pt x="7" y="12"/>
                    <a:pt x="7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1"/>
                  </a:cubicBezTo>
                  <a:cubicBezTo>
                    <a:pt x="8" y="10"/>
                    <a:pt x="8" y="8"/>
                    <a:pt x="9" y="6"/>
                  </a:cubicBezTo>
                  <a:cubicBezTo>
                    <a:pt x="9" y="4"/>
                    <a:pt x="10" y="3"/>
                    <a:pt x="11" y="1"/>
                  </a:cubicBezTo>
                  <a:cubicBezTo>
                    <a:pt x="12" y="1"/>
                    <a:pt x="12" y="0"/>
                    <a:pt x="12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1"/>
                    <a:pt x="16" y="2"/>
                    <a:pt x="16" y="3"/>
                  </a:cubicBezTo>
                  <a:cubicBezTo>
                    <a:pt x="17" y="4"/>
                    <a:pt x="17" y="5"/>
                    <a:pt x="18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8" y="9"/>
                    <a:pt x="19" y="10"/>
                    <a:pt x="21" y="12"/>
                  </a:cubicBezTo>
                  <a:cubicBezTo>
                    <a:pt x="21" y="13"/>
                    <a:pt x="22" y="13"/>
                    <a:pt x="23" y="14"/>
                  </a:cubicBezTo>
                  <a:cubicBezTo>
                    <a:pt x="24" y="15"/>
                    <a:pt x="24" y="15"/>
                    <a:pt x="25" y="16"/>
                  </a:cubicBezTo>
                  <a:cubicBezTo>
                    <a:pt x="25" y="16"/>
                    <a:pt x="25" y="17"/>
                    <a:pt x="25" y="17"/>
                  </a:cubicBezTo>
                  <a:cubicBezTo>
                    <a:pt x="26" y="18"/>
                    <a:pt x="26" y="19"/>
                    <a:pt x="26" y="19"/>
                  </a:cubicBezTo>
                  <a:cubicBezTo>
                    <a:pt x="26" y="20"/>
                    <a:pt x="27" y="21"/>
                    <a:pt x="27" y="22"/>
                  </a:cubicBezTo>
                  <a:cubicBezTo>
                    <a:pt x="27" y="23"/>
                    <a:pt x="26" y="24"/>
                    <a:pt x="26" y="25"/>
                  </a:cubicBezTo>
                  <a:cubicBezTo>
                    <a:pt x="26" y="25"/>
                    <a:pt x="26" y="25"/>
                    <a:pt x="26" y="25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8" name="Freeform 204"/>
            <p:cNvSpPr>
              <a:spLocks/>
            </p:cNvSpPr>
            <p:nvPr/>
          </p:nvSpPr>
          <p:spPr bwMode="auto">
            <a:xfrm>
              <a:off x="4732338" y="28971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89" name="Freeform 205"/>
            <p:cNvSpPr>
              <a:spLocks/>
            </p:cNvSpPr>
            <p:nvPr/>
          </p:nvSpPr>
          <p:spPr bwMode="auto">
            <a:xfrm>
              <a:off x="4754563" y="2911475"/>
              <a:ext cx="7937" cy="476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0 h 1"/>
                <a:gd name="T10" fmla="*/ 1 w 2"/>
                <a:gd name="T11" fmla="*/ 1 h 1"/>
                <a:gd name="T12" fmla="*/ 2 w 2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0" name="Freeform 206"/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1" name="Freeform 207"/>
            <p:cNvSpPr>
              <a:spLocks/>
            </p:cNvSpPr>
            <p:nvPr/>
          </p:nvSpPr>
          <p:spPr bwMode="auto">
            <a:xfrm>
              <a:off x="4735513" y="2900363"/>
              <a:ext cx="4762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2" name="Freeform 208"/>
            <p:cNvSpPr>
              <a:spLocks/>
            </p:cNvSpPr>
            <p:nvPr/>
          </p:nvSpPr>
          <p:spPr bwMode="auto">
            <a:xfrm>
              <a:off x="4740275" y="29051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3" name="Freeform 209"/>
            <p:cNvSpPr>
              <a:spLocks/>
            </p:cNvSpPr>
            <p:nvPr/>
          </p:nvSpPr>
          <p:spPr bwMode="auto">
            <a:xfrm>
              <a:off x="4754563" y="29114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4" name="Freeform 210"/>
            <p:cNvSpPr>
              <a:spLocks/>
            </p:cNvSpPr>
            <p:nvPr/>
          </p:nvSpPr>
          <p:spPr bwMode="auto">
            <a:xfrm>
              <a:off x="4751388" y="29083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0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5" name="Freeform 211"/>
            <p:cNvSpPr>
              <a:spLocks/>
            </p:cNvSpPr>
            <p:nvPr/>
          </p:nvSpPr>
          <p:spPr bwMode="auto">
            <a:xfrm>
              <a:off x="4751388" y="2908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6" name="Freeform 212"/>
            <p:cNvSpPr>
              <a:spLocks/>
            </p:cNvSpPr>
            <p:nvPr/>
          </p:nvSpPr>
          <p:spPr bwMode="auto">
            <a:xfrm>
              <a:off x="4746625" y="2908300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7" name="Freeform 213"/>
            <p:cNvSpPr>
              <a:spLocks/>
            </p:cNvSpPr>
            <p:nvPr/>
          </p:nvSpPr>
          <p:spPr bwMode="auto">
            <a:xfrm>
              <a:off x="4743450" y="2905125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8" name="Oval 214"/>
            <p:cNvSpPr>
              <a:spLocks noChangeArrowheads="1"/>
            </p:cNvSpPr>
            <p:nvPr/>
          </p:nvSpPr>
          <p:spPr bwMode="auto">
            <a:xfrm>
              <a:off x="4740275" y="2905125"/>
              <a:ext cx="3175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99" name="Oval 215"/>
            <p:cNvSpPr>
              <a:spLocks noChangeArrowheads="1"/>
            </p:cNvSpPr>
            <p:nvPr/>
          </p:nvSpPr>
          <p:spPr bwMode="auto">
            <a:xfrm>
              <a:off x="4735513" y="290036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0" name="Oval 216"/>
            <p:cNvSpPr>
              <a:spLocks noChangeArrowheads="1"/>
            </p:cNvSpPr>
            <p:nvPr/>
          </p:nvSpPr>
          <p:spPr bwMode="auto">
            <a:xfrm>
              <a:off x="4833938" y="28860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1" name="Oval 217"/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2" name="Freeform 218"/>
            <p:cNvSpPr>
              <a:spLocks/>
            </p:cNvSpPr>
            <p:nvPr/>
          </p:nvSpPr>
          <p:spPr bwMode="auto">
            <a:xfrm>
              <a:off x="4732338" y="2900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3" name="Oval 219"/>
            <p:cNvSpPr>
              <a:spLocks noChangeArrowheads="1"/>
            </p:cNvSpPr>
            <p:nvPr/>
          </p:nvSpPr>
          <p:spPr bwMode="auto">
            <a:xfrm>
              <a:off x="4754563" y="29114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104" name="组合 137"/>
          <p:cNvGrpSpPr/>
          <p:nvPr/>
        </p:nvGrpSpPr>
        <p:grpSpPr>
          <a:xfrm>
            <a:off x="8318392" y="3710466"/>
            <a:ext cx="216024" cy="301124"/>
            <a:chOff x="5429250" y="3136900"/>
            <a:chExt cx="139700" cy="146050"/>
          </a:xfrm>
          <a:solidFill>
            <a:srgbClr val="FFFF00"/>
          </a:solidFill>
          <a:effectLst/>
        </p:grpSpPr>
        <p:sp>
          <p:nvSpPr>
            <p:cNvPr id="105" name="Freeform 220"/>
            <p:cNvSpPr>
              <a:spLocks/>
            </p:cNvSpPr>
            <p:nvPr/>
          </p:nvSpPr>
          <p:spPr bwMode="auto">
            <a:xfrm>
              <a:off x="5429250" y="3136900"/>
              <a:ext cx="139700" cy="146050"/>
            </a:xfrm>
            <a:custGeom>
              <a:avLst/>
              <a:gdLst>
                <a:gd name="T0" fmla="*/ 7 w 37"/>
                <a:gd name="T1" fmla="*/ 29 h 39"/>
                <a:gd name="T2" fmla="*/ 7 w 37"/>
                <a:gd name="T3" fmla="*/ 29 h 39"/>
                <a:gd name="T4" fmla="*/ 7 w 37"/>
                <a:gd name="T5" fmla="*/ 29 h 39"/>
                <a:gd name="T6" fmla="*/ 6 w 37"/>
                <a:gd name="T7" fmla="*/ 28 h 39"/>
                <a:gd name="T8" fmla="*/ 2 w 37"/>
                <a:gd name="T9" fmla="*/ 21 h 39"/>
                <a:gd name="T10" fmla="*/ 1 w 37"/>
                <a:gd name="T11" fmla="*/ 9 h 39"/>
                <a:gd name="T12" fmla="*/ 2 w 37"/>
                <a:gd name="T13" fmla="*/ 8 h 39"/>
                <a:gd name="T14" fmla="*/ 4 w 37"/>
                <a:gd name="T15" fmla="*/ 8 h 39"/>
                <a:gd name="T16" fmla="*/ 5 w 37"/>
                <a:gd name="T17" fmla="*/ 9 h 39"/>
                <a:gd name="T18" fmla="*/ 7 w 37"/>
                <a:gd name="T19" fmla="*/ 9 h 39"/>
                <a:gd name="T20" fmla="*/ 11 w 37"/>
                <a:gd name="T21" fmla="*/ 1 h 39"/>
                <a:gd name="T22" fmla="*/ 14 w 37"/>
                <a:gd name="T23" fmla="*/ 2 h 39"/>
                <a:gd name="T24" fmla="*/ 15 w 37"/>
                <a:gd name="T25" fmla="*/ 3 h 39"/>
                <a:gd name="T26" fmla="*/ 16 w 37"/>
                <a:gd name="T27" fmla="*/ 5 h 39"/>
                <a:gd name="T28" fmla="*/ 18 w 37"/>
                <a:gd name="T29" fmla="*/ 7 h 39"/>
                <a:gd name="T30" fmla="*/ 20 w 37"/>
                <a:gd name="T31" fmla="*/ 9 h 39"/>
                <a:gd name="T32" fmla="*/ 22 w 37"/>
                <a:gd name="T33" fmla="*/ 11 h 39"/>
                <a:gd name="T34" fmla="*/ 23 w 37"/>
                <a:gd name="T35" fmla="*/ 15 h 39"/>
                <a:gd name="T36" fmla="*/ 22 w 37"/>
                <a:gd name="T37" fmla="*/ 16 h 39"/>
                <a:gd name="T38" fmla="*/ 25 w 37"/>
                <a:gd name="T39" fmla="*/ 16 h 39"/>
                <a:gd name="T40" fmla="*/ 28 w 37"/>
                <a:gd name="T41" fmla="*/ 16 h 39"/>
                <a:gd name="T42" fmla="*/ 31 w 37"/>
                <a:gd name="T43" fmla="*/ 18 h 39"/>
                <a:gd name="T44" fmla="*/ 34 w 37"/>
                <a:gd name="T45" fmla="*/ 19 h 39"/>
                <a:gd name="T46" fmla="*/ 34 w 37"/>
                <a:gd name="T47" fmla="*/ 20 h 39"/>
                <a:gd name="T48" fmla="*/ 36 w 37"/>
                <a:gd name="T49" fmla="*/ 22 h 39"/>
                <a:gd name="T50" fmla="*/ 36 w 37"/>
                <a:gd name="T51" fmla="*/ 24 h 39"/>
                <a:gd name="T52" fmla="*/ 37 w 37"/>
                <a:gd name="T53" fmla="*/ 26 h 39"/>
                <a:gd name="T54" fmla="*/ 37 w 37"/>
                <a:gd name="T55" fmla="*/ 29 h 39"/>
                <a:gd name="T56" fmla="*/ 36 w 37"/>
                <a:gd name="T57" fmla="*/ 31 h 39"/>
                <a:gd name="T58" fmla="*/ 35 w 37"/>
                <a:gd name="T59" fmla="*/ 33 h 39"/>
                <a:gd name="T60" fmla="*/ 34 w 37"/>
                <a:gd name="T61" fmla="*/ 35 h 39"/>
                <a:gd name="T62" fmla="*/ 32 w 37"/>
                <a:gd name="T63" fmla="*/ 37 h 39"/>
                <a:gd name="T64" fmla="*/ 28 w 37"/>
                <a:gd name="T65" fmla="*/ 38 h 39"/>
                <a:gd name="T66" fmla="*/ 26 w 37"/>
                <a:gd name="T67" fmla="*/ 37 h 39"/>
                <a:gd name="T68" fmla="*/ 27 w 37"/>
                <a:gd name="T69" fmla="*/ 38 h 39"/>
                <a:gd name="T70" fmla="*/ 26 w 37"/>
                <a:gd name="T71" fmla="*/ 38 h 39"/>
                <a:gd name="T72" fmla="*/ 17 w 37"/>
                <a:gd name="T73" fmla="*/ 35 h 39"/>
                <a:gd name="T74" fmla="*/ 15 w 37"/>
                <a:gd name="T75" fmla="*/ 34 h 39"/>
                <a:gd name="T76" fmla="*/ 10 w 37"/>
                <a:gd name="T77" fmla="*/ 32 h 39"/>
                <a:gd name="T78" fmla="*/ 9 w 37"/>
                <a:gd name="T79" fmla="*/ 32 h 39"/>
                <a:gd name="T80" fmla="*/ 8 w 37"/>
                <a:gd name="T81" fmla="*/ 31 h 39"/>
                <a:gd name="T82" fmla="*/ 7 w 37"/>
                <a:gd name="T8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" h="39">
                  <a:moveTo>
                    <a:pt x="7" y="30"/>
                  </a:moveTo>
                  <a:cubicBezTo>
                    <a:pt x="7" y="30"/>
                    <a:pt x="7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6" y="28"/>
                  </a:cubicBezTo>
                  <a:cubicBezTo>
                    <a:pt x="6" y="27"/>
                    <a:pt x="5" y="27"/>
                    <a:pt x="5" y="26"/>
                  </a:cubicBezTo>
                  <a:cubicBezTo>
                    <a:pt x="4" y="24"/>
                    <a:pt x="3" y="22"/>
                    <a:pt x="2" y="21"/>
                  </a:cubicBezTo>
                  <a:cubicBezTo>
                    <a:pt x="0" y="17"/>
                    <a:pt x="0" y="14"/>
                    <a:pt x="1" y="10"/>
                  </a:cubicBezTo>
                  <a:cubicBezTo>
                    <a:pt x="1" y="10"/>
                    <a:pt x="1" y="10"/>
                    <a:pt x="1" y="9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6"/>
                    <a:pt x="8" y="4"/>
                    <a:pt x="10" y="2"/>
                  </a:cubicBezTo>
                  <a:cubicBezTo>
                    <a:pt x="10" y="2"/>
                    <a:pt x="11" y="1"/>
                    <a:pt x="11" y="1"/>
                  </a:cubicBezTo>
                  <a:cubicBezTo>
                    <a:pt x="12" y="1"/>
                    <a:pt x="12" y="0"/>
                    <a:pt x="13" y="1"/>
                  </a:cubicBezTo>
                  <a:cubicBezTo>
                    <a:pt x="13" y="1"/>
                    <a:pt x="14" y="1"/>
                    <a:pt x="14" y="2"/>
                  </a:cubicBezTo>
                  <a:cubicBezTo>
                    <a:pt x="14" y="2"/>
                    <a:pt x="14" y="2"/>
                    <a:pt x="14" y="3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3"/>
                    <a:pt x="15" y="4"/>
                    <a:pt x="16" y="4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8" y="7"/>
                    <a:pt x="19" y="8"/>
                    <a:pt x="19" y="8"/>
                  </a:cubicBezTo>
                  <a:cubicBezTo>
                    <a:pt x="19" y="8"/>
                    <a:pt x="19" y="9"/>
                    <a:pt x="20" y="9"/>
                  </a:cubicBezTo>
                  <a:cubicBezTo>
                    <a:pt x="20" y="10"/>
                    <a:pt x="21" y="10"/>
                    <a:pt x="21" y="11"/>
                  </a:cubicBezTo>
                  <a:cubicBezTo>
                    <a:pt x="21" y="11"/>
                    <a:pt x="21" y="11"/>
                    <a:pt x="22" y="11"/>
                  </a:cubicBezTo>
                  <a:cubicBezTo>
                    <a:pt x="22" y="12"/>
                    <a:pt x="22" y="13"/>
                    <a:pt x="23" y="13"/>
                  </a:cubicBezTo>
                  <a:cubicBezTo>
                    <a:pt x="23" y="14"/>
                    <a:pt x="23" y="15"/>
                    <a:pt x="23" y="15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7"/>
                    <a:pt x="31" y="17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9"/>
                    <a:pt x="33" y="19"/>
                    <a:pt x="34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1"/>
                    <a:pt x="34" y="21"/>
                    <a:pt x="35" y="22"/>
                  </a:cubicBezTo>
                  <a:cubicBezTo>
                    <a:pt x="35" y="22"/>
                    <a:pt x="35" y="22"/>
                    <a:pt x="36" y="22"/>
                  </a:cubicBezTo>
                  <a:cubicBezTo>
                    <a:pt x="36" y="22"/>
                    <a:pt x="36" y="23"/>
                    <a:pt x="36" y="23"/>
                  </a:cubicBezTo>
                  <a:cubicBezTo>
                    <a:pt x="36" y="23"/>
                    <a:pt x="36" y="24"/>
                    <a:pt x="36" y="24"/>
                  </a:cubicBezTo>
                  <a:cubicBezTo>
                    <a:pt x="36" y="24"/>
                    <a:pt x="37" y="25"/>
                    <a:pt x="37" y="25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6"/>
                    <a:pt x="37" y="27"/>
                    <a:pt x="37" y="27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7" y="30"/>
                    <a:pt x="37" y="31"/>
                    <a:pt x="36" y="31"/>
                  </a:cubicBezTo>
                  <a:cubicBezTo>
                    <a:pt x="36" y="32"/>
                    <a:pt x="36" y="32"/>
                    <a:pt x="35" y="32"/>
                  </a:cubicBezTo>
                  <a:cubicBezTo>
                    <a:pt x="35" y="32"/>
                    <a:pt x="35" y="32"/>
                    <a:pt x="35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6"/>
                    <a:pt x="33" y="36"/>
                    <a:pt x="33" y="36"/>
                  </a:cubicBezTo>
                  <a:cubicBezTo>
                    <a:pt x="33" y="37"/>
                    <a:pt x="33" y="37"/>
                    <a:pt x="32" y="37"/>
                  </a:cubicBezTo>
                  <a:cubicBezTo>
                    <a:pt x="32" y="37"/>
                    <a:pt x="31" y="38"/>
                    <a:pt x="30" y="38"/>
                  </a:cubicBezTo>
                  <a:cubicBezTo>
                    <a:pt x="30" y="38"/>
                    <a:pt x="29" y="38"/>
                    <a:pt x="28" y="38"/>
                  </a:cubicBezTo>
                  <a:cubicBezTo>
                    <a:pt x="28" y="38"/>
                    <a:pt x="28" y="38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8"/>
                    <a:pt x="26" y="38"/>
                    <a:pt x="27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9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2" y="37"/>
                    <a:pt x="20" y="36"/>
                    <a:pt x="17" y="35"/>
                  </a:cubicBezTo>
                  <a:cubicBezTo>
                    <a:pt x="16" y="35"/>
                    <a:pt x="16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2" y="33"/>
                    <a:pt x="11" y="33"/>
                    <a:pt x="10" y="32"/>
                  </a:cubicBezTo>
                  <a:cubicBezTo>
                    <a:pt x="10" y="32"/>
                    <a:pt x="10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8" y="32"/>
                  </a:cubicBezTo>
                  <a:cubicBezTo>
                    <a:pt x="8" y="32"/>
                    <a:pt x="8" y="32"/>
                    <a:pt x="8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6" name="Freeform 221"/>
            <p:cNvSpPr>
              <a:spLocks/>
            </p:cNvSpPr>
            <p:nvPr/>
          </p:nvSpPr>
          <p:spPr bwMode="auto">
            <a:xfrm>
              <a:off x="5429250" y="3246438"/>
              <a:ext cx="7937" cy="3175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1 h 1"/>
                <a:gd name="T4" fmla="*/ 0 w 2"/>
                <a:gd name="T5" fmla="*/ 1 h 1"/>
                <a:gd name="T6" fmla="*/ 0 w 2"/>
                <a:gd name="T7" fmla="*/ 1 h 1"/>
                <a:gd name="T8" fmla="*/ 0 w 2"/>
                <a:gd name="T9" fmla="*/ 0 h 1"/>
                <a:gd name="T10" fmla="*/ 0 w 2"/>
                <a:gd name="T11" fmla="*/ 0 h 1"/>
                <a:gd name="T12" fmla="*/ 1 w 2"/>
                <a:gd name="T13" fmla="*/ 1 h 1"/>
                <a:gd name="T14" fmla="*/ 1 w 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7" name="Freeform 222"/>
            <p:cNvSpPr>
              <a:spLocks/>
            </p:cNvSpPr>
            <p:nvPr/>
          </p:nvSpPr>
          <p:spPr bwMode="auto">
            <a:xfrm>
              <a:off x="5437188" y="3227388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1 h 1"/>
                <a:gd name="T12" fmla="*/ 1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8" name="Freeform 223"/>
            <p:cNvSpPr>
              <a:spLocks/>
            </p:cNvSpPr>
            <p:nvPr/>
          </p:nvSpPr>
          <p:spPr bwMode="auto">
            <a:xfrm>
              <a:off x="5448300" y="32385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09" name="Freeform 224"/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0" name="Freeform 225"/>
            <p:cNvSpPr>
              <a:spLocks/>
            </p:cNvSpPr>
            <p:nvPr/>
          </p:nvSpPr>
          <p:spPr bwMode="auto">
            <a:xfrm>
              <a:off x="5451475" y="3241675"/>
              <a:ext cx="4762" cy="476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1" name="Freeform 226"/>
            <p:cNvSpPr>
              <a:spLocks/>
            </p:cNvSpPr>
            <p:nvPr/>
          </p:nvSpPr>
          <p:spPr bwMode="auto">
            <a:xfrm>
              <a:off x="5445125" y="3235325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2" name="Freeform 227"/>
            <p:cNvSpPr>
              <a:spLocks/>
            </p:cNvSpPr>
            <p:nvPr/>
          </p:nvSpPr>
          <p:spPr bwMode="auto">
            <a:xfrm>
              <a:off x="5448300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3" name="Freeform 228"/>
            <p:cNvSpPr>
              <a:spLocks/>
            </p:cNvSpPr>
            <p:nvPr/>
          </p:nvSpPr>
          <p:spPr bwMode="auto">
            <a:xfrm>
              <a:off x="5440363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4" name="Oval 229"/>
            <p:cNvSpPr>
              <a:spLocks noChangeArrowheads="1"/>
            </p:cNvSpPr>
            <p:nvPr/>
          </p:nvSpPr>
          <p:spPr bwMode="auto">
            <a:xfrm>
              <a:off x="5451475" y="32416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5" name="Freeform 230"/>
            <p:cNvSpPr>
              <a:spLocks/>
            </p:cNvSpPr>
            <p:nvPr/>
          </p:nvSpPr>
          <p:spPr bwMode="auto">
            <a:xfrm>
              <a:off x="5456238" y="324961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6" name="Freeform 231"/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7" name="Freeform 232"/>
            <p:cNvSpPr>
              <a:spLocks/>
            </p:cNvSpPr>
            <p:nvPr/>
          </p:nvSpPr>
          <p:spPr bwMode="auto">
            <a:xfrm>
              <a:off x="5440363" y="3230563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8" name="Freeform 233"/>
            <p:cNvSpPr>
              <a:spLocks/>
            </p:cNvSpPr>
            <p:nvPr/>
          </p:nvSpPr>
          <p:spPr bwMode="auto">
            <a:xfrm>
              <a:off x="5437188" y="324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19" name="Freeform 234"/>
            <p:cNvSpPr>
              <a:spLocks/>
            </p:cNvSpPr>
            <p:nvPr/>
          </p:nvSpPr>
          <p:spPr bwMode="auto">
            <a:xfrm>
              <a:off x="5440363" y="3235325"/>
              <a:ext cx="476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0" name="Freeform 235"/>
            <p:cNvSpPr>
              <a:spLocks/>
            </p:cNvSpPr>
            <p:nvPr/>
          </p:nvSpPr>
          <p:spPr bwMode="auto">
            <a:xfrm>
              <a:off x="5445125" y="324961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1" name="Freeform 236"/>
            <p:cNvSpPr>
              <a:spLocks/>
            </p:cNvSpPr>
            <p:nvPr/>
          </p:nvSpPr>
          <p:spPr bwMode="auto">
            <a:xfrm>
              <a:off x="5451475" y="3249613"/>
              <a:ext cx="476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0 w 1"/>
                <a:gd name="T5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2" name="Freeform 237"/>
            <p:cNvSpPr>
              <a:spLocks/>
            </p:cNvSpPr>
            <p:nvPr/>
          </p:nvSpPr>
          <p:spPr bwMode="auto">
            <a:xfrm>
              <a:off x="5434013" y="3249613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3" name="Freeform 238"/>
            <p:cNvSpPr>
              <a:spLocks/>
            </p:cNvSpPr>
            <p:nvPr/>
          </p:nvSpPr>
          <p:spPr bwMode="auto">
            <a:xfrm>
              <a:off x="5445125" y="32353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4" name="Oval 239"/>
            <p:cNvSpPr>
              <a:spLocks noChangeArrowheads="1"/>
            </p:cNvSpPr>
            <p:nvPr/>
          </p:nvSpPr>
          <p:spPr bwMode="auto">
            <a:xfrm>
              <a:off x="545147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5" name="Oval 240"/>
            <p:cNvSpPr>
              <a:spLocks noChangeArrowheads="1"/>
            </p:cNvSpPr>
            <p:nvPr/>
          </p:nvSpPr>
          <p:spPr bwMode="auto">
            <a:xfrm>
              <a:off x="5448300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6" name="Freeform 241"/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0 w 1"/>
                <a:gd name="T6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7" name="Freeform 242"/>
            <p:cNvSpPr>
              <a:spLocks/>
            </p:cNvSpPr>
            <p:nvPr/>
          </p:nvSpPr>
          <p:spPr bwMode="auto">
            <a:xfrm>
              <a:off x="5456238" y="32464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8" name="Oval 243"/>
            <p:cNvSpPr>
              <a:spLocks noChangeArrowheads="1"/>
            </p:cNvSpPr>
            <p:nvPr/>
          </p:nvSpPr>
          <p:spPr bwMode="auto">
            <a:xfrm>
              <a:off x="5527675" y="327660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29" name="Oval 244"/>
            <p:cNvSpPr>
              <a:spLocks noChangeArrowheads="1"/>
            </p:cNvSpPr>
            <p:nvPr/>
          </p:nvSpPr>
          <p:spPr bwMode="auto">
            <a:xfrm>
              <a:off x="5445125" y="32496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0" name="Freeform 245"/>
            <p:cNvSpPr>
              <a:spLocks/>
            </p:cNvSpPr>
            <p:nvPr/>
          </p:nvSpPr>
          <p:spPr bwMode="auto">
            <a:xfrm>
              <a:off x="5451475" y="32416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1" name="Freeform 246"/>
            <p:cNvSpPr>
              <a:spLocks/>
            </p:cNvSpPr>
            <p:nvPr/>
          </p:nvSpPr>
          <p:spPr bwMode="auto">
            <a:xfrm>
              <a:off x="5437188" y="32496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2" name="Freeform 247"/>
            <p:cNvSpPr>
              <a:spLocks/>
            </p:cNvSpPr>
            <p:nvPr/>
          </p:nvSpPr>
          <p:spPr bwMode="auto">
            <a:xfrm>
              <a:off x="5440363" y="324961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3" name="Oval 248"/>
            <p:cNvSpPr>
              <a:spLocks noChangeArrowheads="1"/>
            </p:cNvSpPr>
            <p:nvPr/>
          </p:nvSpPr>
          <p:spPr bwMode="auto">
            <a:xfrm>
              <a:off x="5456238" y="3246438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34" name="Freeform 249"/>
            <p:cNvSpPr>
              <a:spLocks/>
            </p:cNvSpPr>
            <p:nvPr/>
          </p:nvSpPr>
          <p:spPr bwMode="auto">
            <a:xfrm>
              <a:off x="5456238" y="324643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135" name="组合 168"/>
          <p:cNvGrpSpPr>
            <a:grpSpLocks/>
          </p:cNvGrpSpPr>
          <p:nvPr/>
        </p:nvGrpSpPr>
        <p:grpSpPr bwMode="auto">
          <a:xfrm>
            <a:off x="7821072" y="3517351"/>
            <a:ext cx="255588" cy="289984"/>
            <a:chOff x="7396162" y="377825"/>
            <a:chExt cx="817563" cy="693738"/>
          </a:xfrm>
        </p:grpSpPr>
        <p:sp>
          <p:nvSpPr>
            <p:cNvPr id="136" name="Freeform 17"/>
            <p:cNvSpPr>
              <a:spLocks/>
            </p:cNvSpPr>
            <p:nvPr/>
          </p:nvSpPr>
          <p:spPr bwMode="auto">
            <a:xfrm>
              <a:off x="7396162" y="377825"/>
              <a:ext cx="817563" cy="693738"/>
            </a:xfrm>
            <a:custGeom>
              <a:avLst/>
              <a:gdLst>
                <a:gd name="T0" fmla="*/ 470718 w 33"/>
                <a:gd name="T1" fmla="*/ 346869 h 28"/>
                <a:gd name="T2" fmla="*/ 470718 w 33"/>
                <a:gd name="T3" fmla="*/ 346869 h 28"/>
                <a:gd name="T4" fmla="*/ 619366 w 33"/>
                <a:gd name="T5" fmla="*/ 0 h 28"/>
                <a:gd name="T6" fmla="*/ 668915 w 33"/>
                <a:gd name="T7" fmla="*/ 24776 h 28"/>
                <a:gd name="T8" fmla="*/ 743239 w 33"/>
                <a:gd name="T9" fmla="*/ 247764 h 28"/>
                <a:gd name="T10" fmla="*/ 668915 w 33"/>
                <a:gd name="T11" fmla="*/ 322093 h 28"/>
                <a:gd name="T12" fmla="*/ 668915 w 33"/>
                <a:gd name="T13" fmla="*/ 322093 h 28"/>
                <a:gd name="T14" fmla="*/ 718464 w 33"/>
                <a:gd name="T15" fmla="*/ 346869 h 28"/>
                <a:gd name="T16" fmla="*/ 668915 w 33"/>
                <a:gd name="T17" fmla="*/ 619409 h 28"/>
                <a:gd name="T18" fmla="*/ 569817 w 33"/>
                <a:gd name="T19" fmla="*/ 569856 h 28"/>
                <a:gd name="T20" fmla="*/ 569817 w 33"/>
                <a:gd name="T21" fmla="*/ 569856 h 28"/>
                <a:gd name="T22" fmla="*/ 569817 w 33"/>
                <a:gd name="T23" fmla="*/ 569856 h 28"/>
                <a:gd name="T24" fmla="*/ 569817 w 33"/>
                <a:gd name="T25" fmla="*/ 569856 h 28"/>
                <a:gd name="T26" fmla="*/ 569817 w 33"/>
                <a:gd name="T27" fmla="*/ 619409 h 28"/>
                <a:gd name="T28" fmla="*/ 520267 w 33"/>
                <a:gd name="T29" fmla="*/ 594633 h 28"/>
                <a:gd name="T30" fmla="*/ 520267 w 33"/>
                <a:gd name="T31" fmla="*/ 594633 h 28"/>
                <a:gd name="T32" fmla="*/ 520267 w 33"/>
                <a:gd name="T33" fmla="*/ 594633 h 28"/>
                <a:gd name="T34" fmla="*/ 371619 w 33"/>
                <a:gd name="T35" fmla="*/ 693738 h 28"/>
                <a:gd name="T36" fmla="*/ 247746 w 33"/>
                <a:gd name="T37" fmla="*/ 495527 h 28"/>
                <a:gd name="T38" fmla="*/ 247746 w 33"/>
                <a:gd name="T39" fmla="*/ 495527 h 28"/>
                <a:gd name="T40" fmla="*/ 148648 w 33"/>
                <a:gd name="T41" fmla="*/ 520304 h 28"/>
                <a:gd name="T42" fmla="*/ 24775 w 33"/>
                <a:gd name="T43" fmla="*/ 322093 h 28"/>
                <a:gd name="T44" fmla="*/ 49549 w 33"/>
                <a:gd name="T45" fmla="*/ 247764 h 28"/>
                <a:gd name="T46" fmla="*/ 297296 w 33"/>
                <a:gd name="T47" fmla="*/ 322093 h 28"/>
                <a:gd name="T48" fmla="*/ 396394 w 33"/>
                <a:gd name="T49" fmla="*/ 371645 h 28"/>
                <a:gd name="T50" fmla="*/ 396394 w 33"/>
                <a:gd name="T51" fmla="*/ 396422 h 28"/>
                <a:gd name="T52" fmla="*/ 396394 w 33"/>
                <a:gd name="T53" fmla="*/ 396422 h 28"/>
                <a:gd name="T54" fmla="*/ 396394 w 33"/>
                <a:gd name="T55" fmla="*/ 396422 h 28"/>
                <a:gd name="T56" fmla="*/ 396394 w 33"/>
                <a:gd name="T57" fmla="*/ 396422 h 28"/>
                <a:gd name="T58" fmla="*/ 421169 w 33"/>
                <a:gd name="T59" fmla="*/ 322093 h 28"/>
                <a:gd name="T60" fmla="*/ 470718 w 33"/>
                <a:gd name="T61" fmla="*/ 346869 h 2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3"/>
                <a:gd name="T94" fmla="*/ 0 h 28"/>
                <a:gd name="T95" fmla="*/ 33 w 33"/>
                <a:gd name="T96" fmla="*/ 28 h 2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3" h="28">
                  <a:moveTo>
                    <a:pt x="19" y="14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9"/>
                    <a:pt x="20" y="1"/>
                    <a:pt x="25" y="0"/>
                  </a:cubicBezTo>
                  <a:cubicBezTo>
                    <a:pt x="26" y="0"/>
                    <a:pt x="26" y="0"/>
                    <a:pt x="27" y="1"/>
                  </a:cubicBezTo>
                  <a:cubicBezTo>
                    <a:pt x="28" y="3"/>
                    <a:pt x="30" y="7"/>
                    <a:pt x="30" y="10"/>
                  </a:cubicBezTo>
                  <a:cubicBezTo>
                    <a:pt x="29" y="12"/>
                    <a:pt x="28" y="12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3"/>
                    <a:pt x="28" y="14"/>
                    <a:pt x="29" y="14"/>
                  </a:cubicBezTo>
                  <a:cubicBezTo>
                    <a:pt x="33" y="16"/>
                    <a:pt x="29" y="26"/>
                    <a:pt x="27" y="25"/>
                  </a:cubicBezTo>
                  <a:cubicBezTo>
                    <a:pt x="25" y="25"/>
                    <a:pt x="24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1" y="25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8"/>
                    <a:pt x="21" y="28"/>
                    <a:pt x="15" y="28"/>
                  </a:cubicBezTo>
                  <a:cubicBezTo>
                    <a:pt x="10" y="27"/>
                    <a:pt x="8" y="24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21"/>
                    <a:pt x="7" y="21"/>
                    <a:pt x="6" y="21"/>
                  </a:cubicBezTo>
                  <a:cubicBezTo>
                    <a:pt x="4" y="20"/>
                    <a:pt x="3" y="17"/>
                    <a:pt x="1" y="13"/>
                  </a:cubicBezTo>
                  <a:cubicBezTo>
                    <a:pt x="0" y="11"/>
                    <a:pt x="1" y="10"/>
                    <a:pt x="2" y="10"/>
                  </a:cubicBezTo>
                  <a:cubicBezTo>
                    <a:pt x="4" y="9"/>
                    <a:pt x="10" y="11"/>
                    <a:pt x="12" y="13"/>
                  </a:cubicBezTo>
                  <a:cubicBezTo>
                    <a:pt x="14" y="13"/>
                    <a:pt x="15" y="14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4"/>
                    <a:pt x="17" y="13"/>
                  </a:cubicBezTo>
                  <a:cubicBezTo>
                    <a:pt x="18" y="13"/>
                    <a:pt x="18" y="13"/>
                    <a:pt x="19" y="14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7" name="Freeform 18"/>
            <p:cNvSpPr>
              <a:spLocks/>
            </p:cNvSpPr>
            <p:nvPr/>
          </p:nvSpPr>
          <p:spPr bwMode="auto">
            <a:xfrm>
              <a:off x="7867650" y="377825"/>
              <a:ext cx="346075" cy="644525"/>
            </a:xfrm>
            <a:custGeom>
              <a:avLst/>
              <a:gdLst>
                <a:gd name="T0" fmla="*/ 0 w 14"/>
                <a:gd name="T1" fmla="*/ 347052 h 26"/>
                <a:gd name="T2" fmla="*/ 0 w 14"/>
                <a:gd name="T3" fmla="*/ 347052 h 26"/>
                <a:gd name="T4" fmla="*/ 148318 w 14"/>
                <a:gd name="T5" fmla="*/ 0 h 26"/>
                <a:gd name="T6" fmla="*/ 197757 w 14"/>
                <a:gd name="T7" fmla="*/ 24789 h 26"/>
                <a:gd name="T8" fmla="*/ 247196 w 14"/>
                <a:gd name="T9" fmla="*/ 247894 h 26"/>
                <a:gd name="T10" fmla="*/ 197757 w 14"/>
                <a:gd name="T11" fmla="*/ 322263 h 26"/>
                <a:gd name="T12" fmla="*/ 197757 w 14"/>
                <a:gd name="T13" fmla="*/ 322263 h 26"/>
                <a:gd name="T14" fmla="*/ 247196 w 14"/>
                <a:gd name="T15" fmla="*/ 347052 h 26"/>
                <a:gd name="T16" fmla="*/ 173038 w 14"/>
                <a:gd name="T17" fmla="*/ 619736 h 26"/>
                <a:gd name="T18" fmla="*/ 98879 w 14"/>
                <a:gd name="T19" fmla="*/ 570157 h 26"/>
                <a:gd name="T20" fmla="*/ 98879 w 14"/>
                <a:gd name="T21" fmla="*/ 570157 h 26"/>
                <a:gd name="T22" fmla="*/ 0 w 14"/>
                <a:gd name="T23" fmla="*/ 347052 h 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"/>
                <a:gd name="T37" fmla="*/ 0 h 26"/>
                <a:gd name="T38" fmla="*/ 14 w 14"/>
                <a:gd name="T39" fmla="*/ 26 h 2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" h="26"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1" y="1"/>
                    <a:pt x="6" y="0"/>
                  </a:cubicBezTo>
                  <a:cubicBezTo>
                    <a:pt x="6" y="0"/>
                    <a:pt x="7" y="0"/>
                    <a:pt x="8" y="1"/>
                  </a:cubicBezTo>
                  <a:cubicBezTo>
                    <a:pt x="9" y="3"/>
                    <a:pt x="11" y="7"/>
                    <a:pt x="10" y="10"/>
                  </a:cubicBezTo>
                  <a:cubicBezTo>
                    <a:pt x="10" y="12"/>
                    <a:pt x="9" y="12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4" y="16"/>
                    <a:pt x="10" y="26"/>
                    <a:pt x="7" y="25"/>
                  </a:cubicBezTo>
                  <a:cubicBezTo>
                    <a:pt x="6" y="24"/>
                    <a:pt x="5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8" name="Freeform 19"/>
            <p:cNvSpPr>
              <a:spLocks/>
            </p:cNvSpPr>
            <p:nvPr/>
          </p:nvSpPr>
          <p:spPr bwMode="auto">
            <a:xfrm>
              <a:off x="7793038" y="700088"/>
              <a:ext cx="173038" cy="296863"/>
            </a:xfrm>
            <a:custGeom>
              <a:avLst/>
              <a:gdLst>
                <a:gd name="T0" fmla="*/ 0 w 7"/>
                <a:gd name="T1" fmla="*/ 74216 h 12"/>
                <a:gd name="T2" fmla="*/ 0 w 7"/>
                <a:gd name="T3" fmla="*/ 49477 h 12"/>
                <a:gd name="T4" fmla="*/ 0 w 7"/>
                <a:gd name="T5" fmla="*/ 49477 h 12"/>
                <a:gd name="T6" fmla="*/ 24720 w 7"/>
                <a:gd name="T7" fmla="*/ 0 h 12"/>
                <a:gd name="T8" fmla="*/ 74159 w 7"/>
                <a:gd name="T9" fmla="*/ 24739 h 12"/>
                <a:gd name="T10" fmla="*/ 74159 w 7"/>
                <a:gd name="T11" fmla="*/ 24739 h 12"/>
                <a:gd name="T12" fmla="*/ 173038 w 7"/>
                <a:gd name="T13" fmla="*/ 247386 h 12"/>
                <a:gd name="T14" fmla="*/ 173038 w 7"/>
                <a:gd name="T15" fmla="*/ 247386 h 12"/>
                <a:gd name="T16" fmla="*/ 173038 w 7"/>
                <a:gd name="T17" fmla="*/ 296863 h 12"/>
                <a:gd name="T18" fmla="*/ 123599 w 7"/>
                <a:gd name="T19" fmla="*/ 272124 h 12"/>
                <a:gd name="T20" fmla="*/ 123599 w 7"/>
                <a:gd name="T21" fmla="*/ 272124 h 12"/>
                <a:gd name="T22" fmla="*/ 0 w 7"/>
                <a:gd name="T23" fmla="*/ 74216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12"/>
                <a:gd name="T38" fmla="*/ 7 w 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12">
                  <a:moveTo>
                    <a:pt x="0" y="3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2"/>
                    <a:pt x="7" y="12"/>
                  </a:cubicBezTo>
                  <a:cubicBezTo>
                    <a:pt x="6" y="12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8"/>
                    <a:pt x="2" y="5"/>
                    <a:pt x="0" y="3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9" name="Freeform 20"/>
            <p:cNvSpPr>
              <a:spLocks/>
            </p:cNvSpPr>
            <p:nvPr/>
          </p:nvSpPr>
          <p:spPr bwMode="auto">
            <a:xfrm>
              <a:off x="7396162" y="601663"/>
              <a:ext cx="520700" cy="469900"/>
            </a:xfrm>
            <a:custGeom>
              <a:avLst/>
              <a:gdLst>
                <a:gd name="T0" fmla="*/ 247952 w 21"/>
                <a:gd name="T1" fmla="*/ 272047 h 19"/>
                <a:gd name="T2" fmla="*/ 148771 w 21"/>
                <a:gd name="T3" fmla="*/ 272047 h 19"/>
                <a:gd name="T4" fmla="*/ 24795 w 21"/>
                <a:gd name="T5" fmla="*/ 98926 h 19"/>
                <a:gd name="T6" fmla="*/ 49590 w 21"/>
                <a:gd name="T7" fmla="*/ 24732 h 19"/>
                <a:gd name="T8" fmla="*/ 297543 w 21"/>
                <a:gd name="T9" fmla="*/ 74195 h 19"/>
                <a:gd name="T10" fmla="*/ 396724 w 21"/>
                <a:gd name="T11" fmla="*/ 148389 h 19"/>
                <a:gd name="T12" fmla="*/ 396724 w 21"/>
                <a:gd name="T13" fmla="*/ 173121 h 19"/>
                <a:gd name="T14" fmla="*/ 520700 w 21"/>
                <a:gd name="T15" fmla="*/ 346242 h 19"/>
                <a:gd name="T16" fmla="*/ 371929 w 21"/>
                <a:gd name="T17" fmla="*/ 469900 h 19"/>
                <a:gd name="T18" fmla="*/ 247952 w 21"/>
                <a:gd name="T19" fmla="*/ 272047 h 19"/>
                <a:gd name="T20" fmla="*/ 247952 w 21"/>
                <a:gd name="T21" fmla="*/ 272047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9"/>
                <a:gd name="T35" fmla="*/ 21 w 21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9">
                  <a:moveTo>
                    <a:pt x="10" y="11"/>
                  </a:moveTo>
                  <a:cubicBezTo>
                    <a:pt x="8" y="12"/>
                    <a:pt x="7" y="12"/>
                    <a:pt x="6" y="11"/>
                  </a:cubicBezTo>
                  <a:cubicBezTo>
                    <a:pt x="4" y="10"/>
                    <a:pt x="3" y="7"/>
                    <a:pt x="1" y="4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4" y="0"/>
                    <a:pt x="10" y="2"/>
                    <a:pt x="12" y="3"/>
                  </a:cubicBezTo>
                  <a:cubicBezTo>
                    <a:pt x="14" y="4"/>
                    <a:pt x="15" y="5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8"/>
                    <a:pt x="21" y="19"/>
                    <a:pt x="15" y="19"/>
                  </a:cubicBezTo>
                  <a:cubicBezTo>
                    <a:pt x="10" y="18"/>
                    <a:pt x="8" y="15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0" name="组合 173"/>
          <p:cNvGrpSpPr/>
          <p:nvPr/>
        </p:nvGrpSpPr>
        <p:grpSpPr>
          <a:xfrm>
            <a:off x="2870701" y="2699258"/>
            <a:ext cx="167545" cy="188384"/>
            <a:chOff x="3641725" y="1727200"/>
            <a:chExt cx="212725" cy="179388"/>
          </a:xfrm>
          <a:solidFill>
            <a:srgbClr val="FFFF00"/>
          </a:solidFill>
          <a:effectLst/>
        </p:grpSpPr>
        <p:sp>
          <p:nvSpPr>
            <p:cNvPr id="141" name="Freeform 124"/>
            <p:cNvSpPr>
              <a:spLocks/>
            </p:cNvSpPr>
            <p:nvPr/>
          </p:nvSpPr>
          <p:spPr bwMode="auto">
            <a:xfrm>
              <a:off x="3641725" y="1727200"/>
              <a:ext cx="212725" cy="179388"/>
            </a:xfrm>
            <a:custGeom>
              <a:avLst/>
              <a:gdLst>
                <a:gd name="T0" fmla="*/ 16 w 57"/>
                <a:gd name="T1" fmla="*/ 33 h 48"/>
                <a:gd name="T2" fmla="*/ 14 w 57"/>
                <a:gd name="T3" fmla="*/ 34 h 48"/>
                <a:gd name="T4" fmla="*/ 10 w 57"/>
                <a:gd name="T5" fmla="*/ 31 h 48"/>
                <a:gd name="T6" fmla="*/ 8 w 57"/>
                <a:gd name="T7" fmla="*/ 29 h 48"/>
                <a:gd name="T8" fmla="*/ 6 w 57"/>
                <a:gd name="T9" fmla="*/ 27 h 48"/>
                <a:gd name="T10" fmla="*/ 4 w 57"/>
                <a:gd name="T11" fmla="*/ 25 h 48"/>
                <a:gd name="T12" fmla="*/ 3 w 57"/>
                <a:gd name="T13" fmla="*/ 24 h 48"/>
                <a:gd name="T14" fmla="*/ 1 w 57"/>
                <a:gd name="T15" fmla="*/ 22 h 48"/>
                <a:gd name="T16" fmla="*/ 3 w 57"/>
                <a:gd name="T17" fmla="*/ 19 h 48"/>
                <a:gd name="T18" fmla="*/ 12 w 57"/>
                <a:gd name="T19" fmla="*/ 16 h 48"/>
                <a:gd name="T20" fmla="*/ 25 w 57"/>
                <a:gd name="T21" fmla="*/ 18 h 48"/>
                <a:gd name="T22" fmla="*/ 30 w 57"/>
                <a:gd name="T23" fmla="*/ 21 h 48"/>
                <a:gd name="T24" fmla="*/ 31 w 57"/>
                <a:gd name="T25" fmla="*/ 21 h 48"/>
                <a:gd name="T26" fmla="*/ 30 w 57"/>
                <a:gd name="T27" fmla="*/ 20 h 48"/>
                <a:gd name="T28" fmla="*/ 31 w 57"/>
                <a:gd name="T29" fmla="*/ 18 h 48"/>
                <a:gd name="T30" fmla="*/ 32 w 57"/>
                <a:gd name="T31" fmla="*/ 18 h 48"/>
                <a:gd name="T32" fmla="*/ 34 w 57"/>
                <a:gd name="T33" fmla="*/ 20 h 48"/>
                <a:gd name="T34" fmla="*/ 34 w 57"/>
                <a:gd name="T35" fmla="*/ 20 h 48"/>
                <a:gd name="T36" fmla="*/ 43 w 57"/>
                <a:gd name="T37" fmla="*/ 5 h 48"/>
                <a:gd name="T38" fmla="*/ 51 w 57"/>
                <a:gd name="T39" fmla="*/ 0 h 48"/>
                <a:gd name="T40" fmla="*/ 56 w 57"/>
                <a:gd name="T41" fmla="*/ 0 h 48"/>
                <a:gd name="T42" fmla="*/ 57 w 57"/>
                <a:gd name="T43" fmla="*/ 1 h 48"/>
                <a:gd name="T44" fmla="*/ 57 w 57"/>
                <a:gd name="T45" fmla="*/ 3 h 48"/>
                <a:gd name="T46" fmla="*/ 57 w 57"/>
                <a:gd name="T47" fmla="*/ 5 h 48"/>
                <a:gd name="T48" fmla="*/ 56 w 57"/>
                <a:gd name="T49" fmla="*/ 8 h 48"/>
                <a:gd name="T50" fmla="*/ 56 w 57"/>
                <a:gd name="T51" fmla="*/ 11 h 48"/>
                <a:gd name="T52" fmla="*/ 56 w 57"/>
                <a:gd name="T53" fmla="*/ 14 h 48"/>
                <a:gd name="T54" fmla="*/ 55 w 57"/>
                <a:gd name="T55" fmla="*/ 17 h 48"/>
                <a:gd name="T56" fmla="*/ 53 w 57"/>
                <a:gd name="T57" fmla="*/ 19 h 48"/>
                <a:gd name="T58" fmla="*/ 50 w 57"/>
                <a:gd name="T59" fmla="*/ 20 h 48"/>
                <a:gd name="T60" fmla="*/ 50 w 57"/>
                <a:gd name="T61" fmla="*/ 20 h 48"/>
                <a:gd name="T62" fmla="*/ 55 w 57"/>
                <a:gd name="T63" fmla="*/ 24 h 48"/>
                <a:gd name="T64" fmla="*/ 57 w 57"/>
                <a:gd name="T65" fmla="*/ 27 h 48"/>
                <a:gd name="T66" fmla="*/ 56 w 57"/>
                <a:gd name="T67" fmla="*/ 31 h 48"/>
                <a:gd name="T68" fmla="*/ 56 w 57"/>
                <a:gd name="T69" fmla="*/ 34 h 48"/>
                <a:gd name="T70" fmla="*/ 54 w 57"/>
                <a:gd name="T71" fmla="*/ 36 h 48"/>
                <a:gd name="T72" fmla="*/ 53 w 57"/>
                <a:gd name="T73" fmla="*/ 38 h 48"/>
                <a:gd name="T74" fmla="*/ 50 w 57"/>
                <a:gd name="T75" fmla="*/ 41 h 48"/>
                <a:gd name="T76" fmla="*/ 47 w 57"/>
                <a:gd name="T77" fmla="*/ 42 h 48"/>
                <a:gd name="T78" fmla="*/ 44 w 57"/>
                <a:gd name="T79" fmla="*/ 42 h 48"/>
                <a:gd name="T80" fmla="*/ 42 w 57"/>
                <a:gd name="T81" fmla="*/ 40 h 48"/>
                <a:gd name="T82" fmla="*/ 40 w 57"/>
                <a:gd name="T83" fmla="*/ 38 h 48"/>
                <a:gd name="T84" fmla="*/ 40 w 57"/>
                <a:gd name="T85" fmla="*/ 39 h 48"/>
                <a:gd name="T86" fmla="*/ 39 w 57"/>
                <a:gd name="T87" fmla="*/ 39 h 48"/>
                <a:gd name="T88" fmla="*/ 38 w 57"/>
                <a:gd name="T89" fmla="*/ 38 h 48"/>
                <a:gd name="T90" fmla="*/ 38 w 57"/>
                <a:gd name="T91" fmla="*/ 39 h 48"/>
                <a:gd name="T92" fmla="*/ 38 w 57"/>
                <a:gd name="T93" fmla="*/ 43 h 48"/>
                <a:gd name="T94" fmla="*/ 37 w 57"/>
                <a:gd name="T95" fmla="*/ 46 h 48"/>
                <a:gd name="T96" fmla="*/ 34 w 57"/>
                <a:gd name="T97" fmla="*/ 47 h 48"/>
                <a:gd name="T98" fmla="*/ 31 w 57"/>
                <a:gd name="T99" fmla="*/ 48 h 48"/>
                <a:gd name="T100" fmla="*/ 27 w 57"/>
                <a:gd name="T101" fmla="*/ 47 h 48"/>
                <a:gd name="T102" fmla="*/ 24 w 57"/>
                <a:gd name="T103" fmla="*/ 46 h 48"/>
                <a:gd name="T104" fmla="*/ 22 w 57"/>
                <a:gd name="T105" fmla="*/ 45 h 48"/>
                <a:gd name="T106" fmla="*/ 19 w 57"/>
                <a:gd name="T107" fmla="*/ 41 h 48"/>
                <a:gd name="T108" fmla="*/ 17 w 57"/>
                <a:gd name="T109" fmla="*/ 38 h 48"/>
                <a:gd name="T110" fmla="*/ 18 w 57"/>
                <a:gd name="T111" fmla="*/ 33 h 48"/>
                <a:gd name="T112" fmla="*/ 18 w 57"/>
                <a:gd name="T113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" h="48">
                  <a:moveTo>
                    <a:pt x="18" y="32"/>
                  </a:moveTo>
                  <a:cubicBezTo>
                    <a:pt x="18" y="32"/>
                    <a:pt x="17" y="33"/>
                    <a:pt x="16" y="33"/>
                  </a:cubicBezTo>
                  <a:cubicBezTo>
                    <a:pt x="16" y="33"/>
                    <a:pt x="15" y="33"/>
                    <a:pt x="15" y="33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3" y="33"/>
                    <a:pt x="13" y="33"/>
                    <a:pt x="12" y="33"/>
                  </a:cubicBezTo>
                  <a:cubicBezTo>
                    <a:pt x="11" y="32"/>
                    <a:pt x="10" y="31"/>
                    <a:pt x="10" y="31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8" y="29"/>
                    <a:pt x="8" y="29"/>
                  </a:cubicBezTo>
                  <a:cubicBezTo>
                    <a:pt x="8" y="29"/>
                    <a:pt x="7" y="28"/>
                    <a:pt x="7" y="28"/>
                  </a:cubicBezTo>
                  <a:cubicBezTo>
                    <a:pt x="7" y="28"/>
                    <a:pt x="6" y="27"/>
                    <a:pt x="6" y="27"/>
                  </a:cubicBezTo>
                  <a:cubicBezTo>
                    <a:pt x="5" y="27"/>
                    <a:pt x="5" y="26"/>
                    <a:pt x="5" y="26"/>
                  </a:cubicBezTo>
                  <a:cubicBezTo>
                    <a:pt x="4" y="26"/>
                    <a:pt x="4" y="26"/>
                    <a:pt x="4" y="25"/>
                  </a:cubicBezTo>
                  <a:cubicBezTo>
                    <a:pt x="4" y="25"/>
                    <a:pt x="3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3"/>
                    <a:pt x="1" y="23"/>
                    <a:pt x="1" y="22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2" y="20"/>
                    <a:pt x="2" y="19"/>
                    <a:pt x="3" y="19"/>
                  </a:cubicBezTo>
                  <a:cubicBezTo>
                    <a:pt x="5" y="18"/>
                    <a:pt x="6" y="17"/>
                    <a:pt x="7" y="17"/>
                  </a:cubicBezTo>
                  <a:cubicBezTo>
                    <a:pt x="9" y="16"/>
                    <a:pt x="10" y="16"/>
                    <a:pt x="12" y="16"/>
                  </a:cubicBezTo>
                  <a:cubicBezTo>
                    <a:pt x="13" y="16"/>
                    <a:pt x="15" y="16"/>
                    <a:pt x="17" y="16"/>
                  </a:cubicBezTo>
                  <a:cubicBezTo>
                    <a:pt x="20" y="17"/>
                    <a:pt x="22" y="17"/>
                    <a:pt x="25" y="18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30" y="21"/>
                    <a:pt x="30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8"/>
                    <a:pt x="33" y="18"/>
                    <a:pt x="33" y="19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17"/>
                    <a:pt x="36" y="15"/>
                    <a:pt x="37" y="12"/>
                  </a:cubicBezTo>
                  <a:cubicBezTo>
                    <a:pt x="39" y="10"/>
                    <a:pt x="41" y="7"/>
                    <a:pt x="43" y="5"/>
                  </a:cubicBezTo>
                  <a:cubicBezTo>
                    <a:pt x="44" y="4"/>
                    <a:pt x="46" y="3"/>
                    <a:pt x="47" y="2"/>
                  </a:cubicBezTo>
                  <a:cubicBezTo>
                    <a:pt x="48" y="1"/>
                    <a:pt x="50" y="1"/>
                    <a:pt x="51" y="0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2"/>
                    <a:pt x="57" y="3"/>
                    <a:pt x="57" y="3"/>
                  </a:cubicBezTo>
                  <a:cubicBezTo>
                    <a:pt x="57" y="3"/>
                    <a:pt x="57" y="4"/>
                    <a:pt x="57" y="4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7" y="7"/>
                    <a:pt x="57" y="7"/>
                    <a:pt x="56" y="8"/>
                  </a:cubicBezTo>
                  <a:cubicBezTo>
                    <a:pt x="56" y="8"/>
                    <a:pt x="56" y="9"/>
                    <a:pt x="56" y="9"/>
                  </a:cubicBezTo>
                  <a:cubicBezTo>
                    <a:pt x="56" y="10"/>
                    <a:pt x="56" y="10"/>
                    <a:pt x="56" y="11"/>
                  </a:cubicBezTo>
                  <a:cubicBezTo>
                    <a:pt x="56" y="11"/>
                    <a:pt x="56" y="12"/>
                    <a:pt x="56" y="13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6" y="15"/>
                    <a:pt x="56" y="16"/>
                  </a:cubicBezTo>
                  <a:cubicBezTo>
                    <a:pt x="56" y="16"/>
                    <a:pt x="56" y="17"/>
                    <a:pt x="55" y="17"/>
                  </a:cubicBezTo>
                  <a:cubicBezTo>
                    <a:pt x="55" y="17"/>
                    <a:pt x="55" y="17"/>
                    <a:pt x="55" y="18"/>
                  </a:cubicBezTo>
                  <a:cubicBezTo>
                    <a:pt x="55" y="18"/>
                    <a:pt x="54" y="19"/>
                    <a:pt x="53" y="19"/>
                  </a:cubicBezTo>
                  <a:cubicBezTo>
                    <a:pt x="53" y="19"/>
                    <a:pt x="53" y="19"/>
                    <a:pt x="52" y="19"/>
                  </a:cubicBezTo>
                  <a:cubicBezTo>
                    <a:pt x="52" y="20"/>
                    <a:pt x="51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2" y="21"/>
                    <a:pt x="53" y="22"/>
                    <a:pt x="54" y="23"/>
                  </a:cubicBezTo>
                  <a:cubicBezTo>
                    <a:pt x="55" y="23"/>
                    <a:pt x="55" y="24"/>
                    <a:pt x="55" y="24"/>
                  </a:cubicBezTo>
                  <a:cubicBezTo>
                    <a:pt x="56" y="25"/>
                    <a:pt x="56" y="25"/>
                    <a:pt x="56" y="26"/>
                  </a:cubicBezTo>
                  <a:cubicBezTo>
                    <a:pt x="56" y="26"/>
                    <a:pt x="56" y="27"/>
                    <a:pt x="57" y="27"/>
                  </a:cubicBezTo>
                  <a:cubicBezTo>
                    <a:pt x="57" y="28"/>
                    <a:pt x="57" y="28"/>
                    <a:pt x="57" y="29"/>
                  </a:cubicBezTo>
                  <a:cubicBezTo>
                    <a:pt x="57" y="30"/>
                    <a:pt x="57" y="31"/>
                    <a:pt x="56" y="31"/>
                  </a:cubicBezTo>
                  <a:cubicBezTo>
                    <a:pt x="56" y="32"/>
                    <a:pt x="56" y="32"/>
                    <a:pt x="56" y="33"/>
                  </a:cubicBezTo>
                  <a:cubicBezTo>
                    <a:pt x="56" y="33"/>
                    <a:pt x="56" y="33"/>
                    <a:pt x="56" y="34"/>
                  </a:cubicBezTo>
                  <a:cubicBezTo>
                    <a:pt x="56" y="34"/>
                    <a:pt x="55" y="35"/>
                    <a:pt x="55" y="36"/>
                  </a:cubicBezTo>
                  <a:cubicBezTo>
                    <a:pt x="55" y="36"/>
                    <a:pt x="55" y="36"/>
                    <a:pt x="54" y="36"/>
                  </a:cubicBezTo>
                  <a:cubicBezTo>
                    <a:pt x="54" y="36"/>
                    <a:pt x="54" y="36"/>
                    <a:pt x="54" y="37"/>
                  </a:cubicBezTo>
                  <a:cubicBezTo>
                    <a:pt x="54" y="37"/>
                    <a:pt x="53" y="37"/>
                    <a:pt x="53" y="38"/>
                  </a:cubicBezTo>
                  <a:cubicBezTo>
                    <a:pt x="53" y="39"/>
                    <a:pt x="52" y="39"/>
                    <a:pt x="52" y="40"/>
                  </a:cubicBezTo>
                  <a:cubicBezTo>
                    <a:pt x="51" y="40"/>
                    <a:pt x="51" y="40"/>
                    <a:pt x="50" y="41"/>
                  </a:cubicBezTo>
                  <a:cubicBezTo>
                    <a:pt x="49" y="42"/>
                    <a:pt x="49" y="42"/>
                    <a:pt x="48" y="42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6" y="42"/>
                    <a:pt x="46" y="43"/>
                    <a:pt x="46" y="43"/>
                  </a:cubicBezTo>
                  <a:cubicBezTo>
                    <a:pt x="45" y="43"/>
                    <a:pt x="45" y="43"/>
                    <a:pt x="44" y="42"/>
                  </a:cubicBezTo>
                  <a:cubicBezTo>
                    <a:pt x="44" y="42"/>
                    <a:pt x="43" y="42"/>
                    <a:pt x="43" y="41"/>
                  </a:cubicBezTo>
                  <a:cubicBezTo>
                    <a:pt x="42" y="41"/>
                    <a:pt x="42" y="41"/>
                    <a:pt x="42" y="40"/>
                  </a:cubicBezTo>
                  <a:cubicBezTo>
                    <a:pt x="41" y="40"/>
                    <a:pt x="41" y="39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8"/>
                    <a:pt x="40" y="38"/>
                    <a:pt x="40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9"/>
                    <a:pt x="40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9" y="39"/>
                    <a:pt x="39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40"/>
                    <a:pt x="39" y="40"/>
                    <a:pt x="39" y="41"/>
                  </a:cubicBezTo>
                  <a:cubicBezTo>
                    <a:pt x="39" y="41"/>
                    <a:pt x="39" y="42"/>
                    <a:pt x="38" y="43"/>
                  </a:cubicBezTo>
                  <a:cubicBezTo>
                    <a:pt x="38" y="43"/>
                    <a:pt x="38" y="44"/>
                    <a:pt x="38" y="44"/>
                  </a:cubicBezTo>
                  <a:cubicBezTo>
                    <a:pt x="38" y="45"/>
                    <a:pt x="37" y="46"/>
                    <a:pt x="37" y="46"/>
                  </a:cubicBezTo>
                  <a:cubicBezTo>
                    <a:pt x="37" y="46"/>
                    <a:pt x="36" y="46"/>
                    <a:pt x="36" y="46"/>
                  </a:cubicBezTo>
                  <a:cubicBezTo>
                    <a:pt x="36" y="47"/>
                    <a:pt x="35" y="47"/>
                    <a:pt x="34" y="47"/>
                  </a:cubicBezTo>
                  <a:cubicBezTo>
                    <a:pt x="33" y="47"/>
                    <a:pt x="33" y="47"/>
                    <a:pt x="32" y="47"/>
                  </a:cubicBezTo>
                  <a:cubicBezTo>
                    <a:pt x="32" y="47"/>
                    <a:pt x="31" y="48"/>
                    <a:pt x="31" y="48"/>
                  </a:cubicBezTo>
                  <a:cubicBezTo>
                    <a:pt x="30" y="48"/>
                    <a:pt x="29" y="48"/>
                    <a:pt x="28" y="47"/>
                  </a:cubicBezTo>
                  <a:cubicBezTo>
                    <a:pt x="28" y="47"/>
                    <a:pt x="27" y="47"/>
                    <a:pt x="27" y="47"/>
                  </a:cubicBezTo>
                  <a:cubicBezTo>
                    <a:pt x="26" y="47"/>
                    <a:pt x="25" y="47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3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1" y="44"/>
                    <a:pt x="20" y="43"/>
                    <a:pt x="20" y="43"/>
                  </a:cubicBezTo>
                  <a:cubicBezTo>
                    <a:pt x="19" y="43"/>
                    <a:pt x="19" y="42"/>
                    <a:pt x="19" y="41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39"/>
                    <a:pt x="17" y="38"/>
                  </a:cubicBezTo>
                  <a:cubicBezTo>
                    <a:pt x="17" y="37"/>
                    <a:pt x="17" y="36"/>
                    <a:pt x="18" y="35"/>
                  </a:cubicBezTo>
                  <a:cubicBezTo>
                    <a:pt x="18" y="34"/>
                    <a:pt x="18" y="33"/>
                    <a:pt x="18" y="3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9" y="32"/>
                    <a:pt x="18" y="3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2" name="Freeform 125"/>
            <p:cNvSpPr>
              <a:spLocks/>
            </p:cNvSpPr>
            <p:nvPr/>
          </p:nvSpPr>
          <p:spPr bwMode="auto">
            <a:xfrm>
              <a:off x="3757613" y="1779588"/>
              <a:ext cx="3175" cy="14288"/>
            </a:xfrm>
            <a:custGeom>
              <a:avLst/>
              <a:gdLst>
                <a:gd name="T0" fmla="*/ 1 w 1"/>
                <a:gd name="T1" fmla="*/ 4 h 4"/>
                <a:gd name="T2" fmla="*/ 0 w 1"/>
                <a:gd name="T3" fmla="*/ 0 h 4"/>
                <a:gd name="T4" fmla="*/ 0 w 1"/>
                <a:gd name="T5" fmla="*/ 0 h 4"/>
                <a:gd name="T6" fmla="*/ 1 w 1"/>
                <a:gd name="T7" fmla="*/ 0 h 4"/>
                <a:gd name="T8" fmla="*/ 1 w 1"/>
                <a:gd name="T9" fmla="*/ 4 h 4"/>
                <a:gd name="T10" fmla="*/ 1 w 1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3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3" name="Freeform 126"/>
            <p:cNvSpPr>
              <a:spLocks/>
            </p:cNvSpPr>
            <p:nvPr/>
          </p:nvSpPr>
          <p:spPr bwMode="auto">
            <a:xfrm>
              <a:off x="3757613" y="1765300"/>
              <a:ext cx="3175" cy="6350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0 h 2"/>
                <a:gd name="T14" fmla="*/ 0 w 1"/>
                <a:gd name="T15" fmla="*/ 0 h 2"/>
                <a:gd name="T16" fmla="*/ 0 w 1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4" name="Freeform 127"/>
            <p:cNvSpPr>
              <a:spLocks/>
            </p:cNvSpPr>
            <p:nvPr/>
          </p:nvSpPr>
          <p:spPr bwMode="auto">
            <a:xfrm>
              <a:off x="3738563" y="1771650"/>
              <a:ext cx="4762" cy="793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1 w 1"/>
                <a:gd name="T7" fmla="*/ 2 h 2"/>
                <a:gd name="T8" fmla="*/ 1 w 1"/>
                <a:gd name="T9" fmla="*/ 2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0 w 1"/>
                <a:gd name="T17" fmla="*/ 1 h 2"/>
                <a:gd name="T18" fmla="*/ 0 w 1"/>
                <a:gd name="T19" fmla="*/ 1 h 2"/>
                <a:gd name="T20" fmla="*/ 0 w 1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5" name="Freeform 128"/>
            <p:cNvSpPr>
              <a:spLocks/>
            </p:cNvSpPr>
            <p:nvPr/>
          </p:nvSpPr>
          <p:spPr bwMode="auto">
            <a:xfrm>
              <a:off x="3749675" y="1787525"/>
              <a:ext cx="4762" cy="6350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1 h 2"/>
                <a:gd name="T4" fmla="*/ 1 w 1"/>
                <a:gd name="T5" fmla="*/ 2 h 2"/>
                <a:gd name="T6" fmla="*/ 0 w 1"/>
                <a:gd name="T7" fmla="*/ 0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6" name="Freeform 129"/>
            <p:cNvSpPr>
              <a:spLocks/>
            </p:cNvSpPr>
            <p:nvPr/>
          </p:nvSpPr>
          <p:spPr bwMode="auto">
            <a:xfrm>
              <a:off x="3757613" y="1771650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0 h 2"/>
                <a:gd name="T4" fmla="*/ 1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7" name="Freeform 130"/>
            <p:cNvSpPr>
              <a:spLocks/>
            </p:cNvSpPr>
            <p:nvPr/>
          </p:nvSpPr>
          <p:spPr bwMode="auto">
            <a:xfrm>
              <a:off x="3743325" y="1782763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8" name="Freeform 131"/>
            <p:cNvSpPr>
              <a:spLocks/>
            </p:cNvSpPr>
            <p:nvPr/>
          </p:nvSpPr>
          <p:spPr bwMode="auto">
            <a:xfrm>
              <a:off x="3746500" y="1782763"/>
              <a:ext cx="3175" cy="47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49" name="Freeform 132"/>
            <p:cNvSpPr>
              <a:spLocks/>
            </p:cNvSpPr>
            <p:nvPr/>
          </p:nvSpPr>
          <p:spPr bwMode="auto">
            <a:xfrm>
              <a:off x="3743325" y="1779588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0" name="Freeform 133"/>
            <p:cNvSpPr>
              <a:spLocks/>
            </p:cNvSpPr>
            <p:nvPr/>
          </p:nvSpPr>
          <p:spPr bwMode="auto">
            <a:xfrm>
              <a:off x="3754438" y="1793875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1" name="Freeform 134"/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2" name="Freeform 135"/>
            <p:cNvSpPr>
              <a:spLocks/>
            </p:cNvSpPr>
            <p:nvPr/>
          </p:nvSpPr>
          <p:spPr bwMode="auto">
            <a:xfrm>
              <a:off x="3757613" y="176530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3" name="Freeform 136"/>
            <p:cNvSpPr>
              <a:spLocks/>
            </p:cNvSpPr>
            <p:nvPr/>
          </p:nvSpPr>
          <p:spPr bwMode="auto">
            <a:xfrm>
              <a:off x="3757613" y="17764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4" name="Freeform 137"/>
            <p:cNvSpPr>
              <a:spLocks/>
            </p:cNvSpPr>
            <p:nvPr/>
          </p:nvSpPr>
          <p:spPr bwMode="auto">
            <a:xfrm>
              <a:off x="3708400" y="1847850"/>
              <a:ext cx="476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5" name="Oval 138"/>
            <p:cNvSpPr>
              <a:spLocks noChangeArrowheads="1"/>
            </p:cNvSpPr>
            <p:nvPr/>
          </p:nvSpPr>
          <p:spPr bwMode="auto">
            <a:xfrm>
              <a:off x="3760788" y="179387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6" name="Freeform 139"/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7" name="Freeform 140"/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8" name="Freeform 141"/>
            <p:cNvSpPr>
              <a:spLocks/>
            </p:cNvSpPr>
            <p:nvPr/>
          </p:nvSpPr>
          <p:spPr bwMode="auto">
            <a:xfrm>
              <a:off x="3738563" y="17764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59" name="Freeform 142"/>
            <p:cNvSpPr>
              <a:spLocks/>
            </p:cNvSpPr>
            <p:nvPr/>
          </p:nvSpPr>
          <p:spPr bwMode="auto">
            <a:xfrm>
              <a:off x="3738563" y="1771650"/>
              <a:ext cx="0" cy="476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0" name="Freeform 143"/>
            <p:cNvSpPr>
              <a:spLocks/>
            </p:cNvSpPr>
            <p:nvPr/>
          </p:nvSpPr>
          <p:spPr bwMode="auto">
            <a:xfrm>
              <a:off x="3783013" y="18700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1" name="Oval 144"/>
            <p:cNvSpPr>
              <a:spLocks noChangeArrowheads="1"/>
            </p:cNvSpPr>
            <p:nvPr/>
          </p:nvSpPr>
          <p:spPr bwMode="auto">
            <a:xfrm>
              <a:off x="3749675" y="17875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2" name="Freeform 145"/>
            <p:cNvSpPr>
              <a:spLocks/>
            </p:cNvSpPr>
            <p:nvPr/>
          </p:nvSpPr>
          <p:spPr bwMode="auto">
            <a:xfrm>
              <a:off x="3754438" y="1790700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>
              <a:off x="3746500" y="1782763"/>
              <a:ext cx="0" cy="476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>
              <a:off x="3757613" y="17653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165" name="组合 198"/>
          <p:cNvGrpSpPr/>
          <p:nvPr/>
        </p:nvGrpSpPr>
        <p:grpSpPr>
          <a:xfrm>
            <a:off x="3512594" y="3559684"/>
            <a:ext cx="254000" cy="315384"/>
            <a:chOff x="3922713" y="2435225"/>
            <a:chExt cx="254000" cy="236538"/>
          </a:xfrm>
          <a:solidFill>
            <a:srgbClr val="FFFF00"/>
          </a:solidFill>
          <a:effectLst/>
        </p:grpSpPr>
        <p:sp>
          <p:nvSpPr>
            <p:cNvPr id="166" name="Freeform 250"/>
            <p:cNvSpPr>
              <a:spLocks/>
            </p:cNvSpPr>
            <p:nvPr/>
          </p:nvSpPr>
          <p:spPr bwMode="auto">
            <a:xfrm>
              <a:off x="3922713" y="2435225"/>
              <a:ext cx="254000" cy="236538"/>
            </a:xfrm>
            <a:custGeom>
              <a:avLst/>
              <a:gdLst>
                <a:gd name="T0" fmla="*/ 39 w 68"/>
                <a:gd name="T1" fmla="*/ 26 h 63"/>
                <a:gd name="T2" fmla="*/ 40 w 68"/>
                <a:gd name="T3" fmla="*/ 27 h 63"/>
                <a:gd name="T4" fmla="*/ 61 w 68"/>
                <a:gd name="T5" fmla="*/ 16 h 63"/>
                <a:gd name="T6" fmla="*/ 68 w 68"/>
                <a:gd name="T7" fmla="*/ 17 h 63"/>
                <a:gd name="T8" fmla="*/ 65 w 68"/>
                <a:gd name="T9" fmla="*/ 24 h 63"/>
                <a:gd name="T10" fmla="*/ 62 w 68"/>
                <a:gd name="T11" fmla="*/ 31 h 63"/>
                <a:gd name="T12" fmla="*/ 59 w 68"/>
                <a:gd name="T13" fmla="*/ 35 h 63"/>
                <a:gd name="T14" fmla="*/ 54 w 68"/>
                <a:gd name="T15" fmla="*/ 38 h 63"/>
                <a:gd name="T16" fmla="*/ 55 w 68"/>
                <a:gd name="T17" fmla="*/ 41 h 63"/>
                <a:gd name="T18" fmla="*/ 54 w 68"/>
                <a:gd name="T19" fmla="*/ 44 h 63"/>
                <a:gd name="T20" fmla="*/ 53 w 68"/>
                <a:gd name="T21" fmla="*/ 46 h 63"/>
                <a:gd name="T22" fmla="*/ 51 w 68"/>
                <a:gd name="T23" fmla="*/ 49 h 63"/>
                <a:gd name="T24" fmla="*/ 50 w 68"/>
                <a:gd name="T25" fmla="*/ 51 h 63"/>
                <a:gd name="T26" fmla="*/ 54 w 68"/>
                <a:gd name="T27" fmla="*/ 62 h 63"/>
                <a:gd name="T28" fmla="*/ 54 w 68"/>
                <a:gd name="T29" fmla="*/ 62 h 63"/>
                <a:gd name="T30" fmla="*/ 52 w 68"/>
                <a:gd name="T31" fmla="*/ 58 h 63"/>
                <a:gd name="T32" fmla="*/ 49 w 68"/>
                <a:gd name="T33" fmla="*/ 54 h 63"/>
                <a:gd name="T34" fmla="*/ 47 w 68"/>
                <a:gd name="T35" fmla="*/ 53 h 63"/>
                <a:gd name="T36" fmla="*/ 45 w 68"/>
                <a:gd name="T37" fmla="*/ 53 h 63"/>
                <a:gd name="T38" fmla="*/ 42 w 68"/>
                <a:gd name="T39" fmla="*/ 54 h 63"/>
                <a:gd name="T40" fmla="*/ 40 w 68"/>
                <a:gd name="T41" fmla="*/ 51 h 63"/>
                <a:gd name="T42" fmla="*/ 40 w 68"/>
                <a:gd name="T43" fmla="*/ 49 h 63"/>
                <a:gd name="T44" fmla="*/ 39 w 68"/>
                <a:gd name="T45" fmla="*/ 45 h 63"/>
                <a:gd name="T46" fmla="*/ 38 w 68"/>
                <a:gd name="T47" fmla="*/ 33 h 63"/>
                <a:gd name="T48" fmla="*/ 35 w 68"/>
                <a:gd name="T49" fmla="*/ 37 h 63"/>
                <a:gd name="T50" fmla="*/ 35 w 68"/>
                <a:gd name="T51" fmla="*/ 42 h 63"/>
                <a:gd name="T52" fmla="*/ 33 w 68"/>
                <a:gd name="T53" fmla="*/ 41 h 63"/>
                <a:gd name="T54" fmla="*/ 34 w 68"/>
                <a:gd name="T55" fmla="*/ 32 h 63"/>
                <a:gd name="T56" fmla="*/ 33 w 68"/>
                <a:gd name="T57" fmla="*/ 31 h 63"/>
                <a:gd name="T58" fmla="*/ 27 w 68"/>
                <a:gd name="T59" fmla="*/ 39 h 63"/>
                <a:gd name="T60" fmla="*/ 24 w 68"/>
                <a:gd name="T61" fmla="*/ 43 h 63"/>
                <a:gd name="T62" fmla="*/ 21 w 68"/>
                <a:gd name="T63" fmla="*/ 46 h 63"/>
                <a:gd name="T64" fmla="*/ 18 w 68"/>
                <a:gd name="T65" fmla="*/ 45 h 63"/>
                <a:gd name="T66" fmla="*/ 15 w 68"/>
                <a:gd name="T67" fmla="*/ 43 h 63"/>
                <a:gd name="T68" fmla="*/ 12 w 68"/>
                <a:gd name="T69" fmla="*/ 44 h 63"/>
                <a:gd name="T70" fmla="*/ 0 w 68"/>
                <a:gd name="T71" fmla="*/ 49 h 63"/>
                <a:gd name="T72" fmla="*/ 0 w 68"/>
                <a:gd name="T73" fmla="*/ 48 h 63"/>
                <a:gd name="T74" fmla="*/ 14 w 68"/>
                <a:gd name="T75" fmla="*/ 40 h 63"/>
                <a:gd name="T76" fmla="*/ 14 w 68"/>
                <a:gd name="T77" fmla="*/ 37 h 63"/>
                <a:gd name="T78" fmla="*/ 14 w 68"/>
                <a:gd name="T79" fmla="*/ 34 h 63"/>
                <a:gd name="T80" fmla="*/ 14 w 68"/>
                <a:gd name="T81" fmla="*/ 31 h 63"/>
                <a:gd name="T82" fmla="*/ 16 w 68"/>
                <a:gd name="T83" fmla="*/ 28 h 63"/>
                <a:gd name="T84" fmla="*/ 21 w 68"/>
                <a:gd name="T85" fmla="*/ 26 h 63"/>
                <a:gd name="T86" fmla="*/ 16 w 68"/>
                <a:gd name="T87" fmla="*/ 20 h 63"/>
                <a:gd name="T88" fmla="*/ 17 w 68"/>
                <a:gd name="T89" fmla="*/ 15 h 63"/>
                <a:gd name="T90" fmla="*/ 19 w 68"/>
                <a:gd name="T91" fmla="*/ 8 h 63"/>
                <a:gd name="T92" fmla="*/ 20 w 68"/>
                <a:gd name="T93" fmla="*/ 1 h 63"/>
                <a:gd name="T94" fmla="*/ 25 w 68"/>
                <a:gd name="T95" fmla="*/ 2 h 63"/>
                <a:gd name="T96" fmla="*/ 36 w 68"/>
                <a:gd name="T97" fmla="*/ 20 h 63"/>
                <a:gd name="T98" fmla="*/ 36 w 68"/>
                <a:gd name="T99" fmla="*/ 26 h 63"/>
                <a:gd name="T100" fmla="*/ 36 w 68"/>
                <a:gd name="T101" fmla="*/ 26 h 63"/>
                <a:gd name="T102" fmla="*/ 39 w 68"/>
                <a:gd name="T103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" h="63">
                  <a:moveTo>
                    <a:pt x="39" y="24"/>
                  </a:moveTo>
                  <a:cubicBezTo>
                    <a:pt x="39" y="24"/>
                    <a:pt x="39" y="25"/>
                    <a:pt x="39" y="25"/>
                  </a:cubicBezTo>
                  <a:cubicBezTo>
                    <a:pt x="39" y="25"/>
                    <a:pt x="39" y="25"/>
                    <a:pt x="39" y="26"/>
                  </a:cubicBezTo>
                  <a:cubicBezTo>
                    <a:pt x="39" y="26"/>
                    <a:pt x="39" y="26"/>
                    <a:pt x="40" y="26"/>
                  </a:cubicBez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2" y="25"/>
                    <a:pt x="44" y="24"/>
                    <a:pt x="45" y="22"/>
                  </a:cubicBezTo>
                  <a:cubicBezTo>
                    <a:pt x="46" y="22"/>
                    <a:pt x="47" y="21"/>
                    <a:pt x="48" y="21"/>
                  </a:cubicBezTo>
                  <a:cubicBezTo>
                    <a:pt x="52" y="18"/>
                    <a:pt x="56" y="16"/>
                    <a:pt x="61" y="16"/>
                  </a:cubicBezTo>
                  <a:cubicBezTo>
                    <a:pt x="62" y="16"/>
                    <a:pt x="63" y="16"/>
                    <a:pt x="64" y="16"/>
                  </a:cubicBezTo>
                  <a:cubicBezTo>
                    <a:pt x="65" y="16"/>
                    <a:pt x="66" y="16"/>
                    <a:pt x="67" y="1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8" y="18"/>
                    <a:pt x="68" y="18"/>
                  </a:cubicBezTo>
                  <a:cubicBezTo>
                    <a:pt x="68" y="19"/>
                    <a:pt x="68" y="19"/>
                    <a:pt x="68" y="20"/>
                  </a:cubicBezTo>
                  <a:cubicBezTo>
                    <a:pt x="67" y="21"/>
                    <a:pt x="66" y="23"/>
                    <a:pt x="65" y="24"/>
                  </a:cubicBezTo>
                  <a:cubicBezTo>
                    <a:pt x="64" y="25"/>
                    <a:pt x="63" y="26"/>
                    <a:pt x="63" y="28"/>
                  </a:cubicBezTo>
                  <a:cubicBezTo>
                    <a:pt x="63" y="28"/>
                    <a:pt x="62" y="29"/>
                    <a:pt x="62" y="30"/>
                  </a:cubicBezTo>
                  <a:cubicBezTo>
                    <a:pt x="62" y="30"/>
                    <a:pt x="62" y="31"/>
                    <a:pt x="62" y="31"/>
                  </a:cubicBezTo>
                  <a:cubicBezTo>
                    <a:pt x="61" y="32"/>
                    <a:pt x="61" y="32"/>
                    <a:pt x="61" y="33"/>
                  </a:cubicBezTo>
                  <a:cubicBezTo>
                    <a:pt x="61" y="33"/>
                    <a:pt x="60" y="33"/>
                    <a:pt x="60" y="34"/>
                  </a:cubicBezTo>
                  <a:cubicBezTo>
                    <a:pt x="60" y="34"/>
                    <a:pt x="60" y="35"/>
                    <a:pt x="59" y="35"/>
                  </a:cubicBezTo>
                  <a:cubicBezTo>
                    <a:pt x="58" y="36"/>
                    <a:pt x="57" y="37"/>
                    <a:pt x="56" y="37"/>
                  </a:cubicBezTo>
                  <a:cubicBezTo>
                    <a:pt x="56" y="37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5" y="39"/>
                    <a:pt x="55" y="40"/>
                    <a:pt x="55" y="41"/>
                  </a:cubicBezTo>
                  <a:cubicBezTo>
                    <a:pt x="55" y="41"/>
                    <a:pt x="55" y="41"/>
                    <a:pt x="54" y="41"/>
                  </a:cubicBezTo>
                  <a:cubicBezTo>
                    <a:pt x="54" y="41"/>
                    <a:pt x="54" y="42"/>
                    <a:pt x="55" y="42"/>
                  </a:cubicBezTo>
                  <a:cubicBezTo>
                    <a:pt x="55" y="43"/>
                    <a:pt x="55" y="43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3" y="44"/>
                    <a:pt x="53" y="45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2" y="46"/>
                    <a:pt x="52" y="46"/>
                  </a:cubicBezTo>
                  <a:cubicBezTo>
                    <a:pt x="51" y="47"/>
                    <a:pt x="51" y="48"/>
                    <a:pt x="51" y="49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50"/>
                    <a:pt x="51" y="50"/>
                    <a:pt x="50" y="50"/>
                  </a:cubicBezTo>
                  <a:cubicBezTo>
                    <a:pt x="50" y="50"/>
                    <a:pt x="50" y="50"/>
                    <a:pt x="50" y="51"/>
                  </a:cubicBezTo>
                  <a:cubicBezTo>
                    <a:pt x="50" y="51"/>
                    <a:pt x="50" y="51"/>
                    <a:pt x="50" y="52"/>
                  </a:cubicBezTo>
                  <a:cubicBezTo>
                    <a:pt x="52" y="55"/>
                    <a:pt x="53" y="59"/>
                    <a:pt x="54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4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1"/>
                    <a:pt x="53" y="61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59"/>
                    <a:pt x="52" y="58"/>
                    <a:pt x="52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6"/>
                    <a:pt x="50" y="56"/>
                    <a:pt x="50" y="55"/>
                  </a:cubicBezTo>
                  <a:cubicBezTo>
                    <a:pt x="50" y="55"/>
                    <a:pt x="50" y="54"/>
                    <a:pt x="49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7" y="53"/>
                    <a:pt x="47" y="53"/>
                    <a:pt x="46" y="53"/>
                  </a:cubicBezTo>
                  <a:cubicBezTo>
                    <a:pt x="46" y="53"/>
                    <a:pt x="46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3"/>
                    <a:pt x="43" y="53"/>
                    <a:pt x="43" y="53"/>
                  </a:cubicBezTo>
                  <a:cubicBezTo>
                    <a:pt x="42" y="53"/>
                    <a:pt x="42" y="53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40" y="54"/>
                    <a:pt x="40" y="53"/>
                  </a:cubicBezTo>
                  <a:cubicBezTo>
                    <a:pt x="40" y="52"/>
                    <a:pt x="40" y="52"/>
                    <a:pt x="40" y="51"/>
                  </a:cubicBezTo>
                  <a:cubicBezTo>
                    <a:pt x="40" y="51"/>
                    <a:pt x="40" y="51"/>
                    <a:pt x="40" y="50"/>
                  </a:cubicBezTo>
                  <a:cubicBezTo>
                    <a:pt x="41" y="50"/>
                    <a:pt x="40" y="49"/>
                    <a:pt x="40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39" y="48"/>
                    <a:pt x="39" y="48"/>
                  </a:cubicBezTo>
                  <a:cubicBezTo>
                    <a:pt x="39" y="47"/>
                    <a:pt x="39" y="47"/>
                    <a:pt x="39" y="46"/>
                  </a:cubicBezTo>
                  <a:cubicBezTo>
                    <a:pt x="40" y="46"/>
                    <a:pt x="40" y="45"/>
                    <a:pt x="39" y="45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39"/>
                    <a:pt x="39" y="37"/>
                    <a:pt x="38" y="36"/>
                  </a:cubicBezTo>
                  <a:cubicBezTo>
                    <a:pt x="38" y="35"/>
                    <a:pt x="38" y="34"/>
                    <a:pt x="38" y="33"/>
                  </a:cubicBezTo>
                  <a:cubicBezTo>
                    <a:pt x="38" y="33"/>
                    <a:pt x="38" y="33"/>
                    <a:pt x="37" y="33"/>
                  </a:cubicBezTo>
                  <a:cubicBezTo>
                    <a:pt x="37" y="34"/>
                    <a:pt x="36" y="34"/>
                    <a:pt x="36" y="35"/>
                  </a:cubicBezTo>
                  <a:cubicBezTo>
                    <a:pt x="35" y="36"/>
                    <a:pt x="35" y="36"/>
                    <a:pt x="35" y="37"/>
                  </a:cubicBezTo>
                  <a:cubicBezTo>
                    <a:pt x="35" y="38"/>
                    <a:pt x="35" y="38"/>
                    <a:pt x="35" y="39"/>
                  </a:cubicBezTo>
                  <a:cubicBezTo>
                    <a:pt x="35" y="39"/>
                    <a:pt x="35" y="40"/>
                    <a:pt x="35" y="41"/>
                  </a:cubicBezTo>
                  <a:cubicBezTo>
                    <a:pt x="35" y="41"/>
                    <a:pt x="35" y="41"/>
                    <a:pt x="35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3" y="42"/>
                    <a:pt x="33" y="41"/>
                    <a:pt x="33" y="41"/>
                  </a:cubicBezTo>
                  <a:cubicBezTo>
                    <a:pt x="33" y="40"/>
                    <a:pt x="33" y="39"/>
                    <a:pt x="33" y="39"/>
                  </a:cubicBezTo>
                  <a:cubicBezTo>
                    <a:pt x="33" y="37"/>
                    <a:pt x="33" y="36"/>
                    <a:pt x="33" y="35"/>
                  </a:cubicBezTo>
                  <a:cubicBezTo>
                    <a:pt x="33" y="34"/>
                    <a:pt x="33" y="33"/>
                    <a:pt x="34" y="32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1" y="33"/>
                    <a:pt x="30" y="36"/>
                    <a:pt x="28" y="38"/>
                  </a:cubicBezTo>
                  <a:cubicBezTo>
                    <a:pt x="27" y="38"/>
                    <a:pt x="27" y="39"/>
                    <a:pt x="27" y="39"/>
                  </a:cubicBezTo>
                  <a:cubicBezTo>
                    <a:pt x="27" y="40"/>
                    <a:pt x="26" y="40"/>
                    <a:pt x="26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2"/>
                    <a:pt x="24" y="43"/>
                  </a:cubicBezTo>
                  <a:cubicBezTo>
                    <a:pt x="24" y="44"/>
                    <a:pt x="24" y="43"/>
                    <a:pt x="23" y="44"/>
                  </a:cubicBezTo>
                  <a:cubicBezTo>
                    <a:pt x="22" y="44"/>
                    <a:pt x="22" y="44"/>
                    <a:pt x="22" y="45"/>
                  </a:cubicBezTo>
                  <a:cubicBezTo>
                    <a:pt x="21" y="45"/>
                    <a:pt x="21" y="46"/>
                    <a:pt x="21" y="46"/>
                  </a:cubicBezTo>
                  <a:cubicBezTo>
                    <a:pt x="20" y="47"/>
                    <a:pt x="19" y="47"/>
                    <a:pt x="19" y="46"/>
                  </a:cubicBezTo>
                  <a:cubicBezTo>
                    <a:pt x="19" y="46"/>
                    <a:pt x="19" y="46"/>
                    <a:pt x="18" y="46"/>
                  </a:cubicBezTo>
                  <a:cubicBezTo>
                    <a:pt x="18" y="46"/>
                    <a:pt x="18" y="45"/>
                    <a:pt x="18" y="45"/>
                  </a:cubicBezTo>
                  <a:cubicBezTo>
                    <a:pt x="17" y="45"/>
                    <a:pt x="17" y="44"/>
                    <a:pt x="17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3"/>
                    <a:pt x="15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2" y="43"/>
                    <a:pt x="12" y="44"/>
                  </a:cubicBezTo>
                  <a:cubicBezTo>
                    <a:pt x="9" y="45"/>
                    <a:pt x="5" y="47"/>
                    <a:pt x="2" y="48"/>
                  </a:cubicBezTo>
                  <a:cubicBezTo>
                    <a:pt x="2" y="49"/>
                    <a:pt x="1" y="49"/>
                    <a:pt x="1" y="49"/>
                  </a:cubicBezTo>
                  <a:cubicBezTo>
                    <a:pt x="1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46"/>
                    <a:pt x="7" y="44"/>
                    <a:pt x="11" y="42"/>
                  </a:cubicBezTo>
                  <a:cubicBezTo>
                    <a:pt x="12" y="42"/>
                    <a:pt x="12" y="41"/>
                    <a:pt x="13" y="41"/>
                  </a:cubicBezTo>
                  <a:cubicBezTo>
                    <a:pt x="13" y="41"/>
                    <a:pt x="14" y="40"/>
                    <a:pt x="14" y="40"/>
                  </a:cubicBezTo>
                  <a:cubicBezTo>
                    <a:pt x="14" y="39"/>
                    <a:pt x="14" y="39"/>
                    <a:pt x="13" y="38"/>
                  </a:cubicBezTo>
                  <a:cubicBezTo>
                    <a:pt x="13" y="38"/>
                    <a:pt x="13" y="38"/>
                    <a:pt x="1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6"/>
                    <a:pt x="15" y="36"/>
                    <a:pt x="15" y="35"/>
                  </a:cubicBezTo>
                  <a:cubicBezTo>
                    <a:pt x="15" y="35"/>
                    <a:pt x="14" y="35"/>
                    <a:pt x="14" y="35"/>
                  </a:cubicBezTo>
                  <a:cubicBezTo>
                    <a:pt x="14" y="35"/>
                    <a:pt x="14" y="34"/>
                    <a:pt x="14" y="34"/>
                  </a:cubicBezTo>
                  <a:cubicBezTo>
                    <a:pt x="14" y="34"/>
                    <a:pt x="14" y="34"/>
                    <a:pt x="14" y="33"/>
                  </a:cubicBezTo>
                  <a:cubicBezTo>
                    <a:pt x="15" y="33"/>
                    <a:pt x="15" y="32"/>
                    <a:pt x="15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6" y="28"/>
                    <a:pt x="16" y="27"/>
                    <a:pt x="17" y="27"/>
                  </a:cubicBezTo>
                  <a:cubicBezTo>
                    <a:pt x="18" y="27"/>
                    <a:pt x="19" y="26"/>
                    <a:pt x="20" y="26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0" y="25"/>
                    <a:pt x="19" y="25"/>
                    <a:pt x="19" y="25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16" y="18"/>
                    <a:pt x="16" y="18"/>
                  </a:cubicBezTo>
                  <a:cubicBezTo>
                    <a:pt x="16" y="17"/>
                    <a:pt x="17" y="17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7" y="14"/>
                    <a:pt x="17" y="13"/>
                    <a:pt x="18" y="13"/>
                  </a:cubicBezTo>
                  <a:cubicBezTo>
                    <a:pt x="18" y="12"/>
                    <a:pt x="18" y="12"/>
                    <a:pt x="18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19" y="7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3" y="1"/>
                    <a:pt x="24" y="1"/>
                    <a:pt x="25" y="2"/>
                  </a:cubicBezTo>
                  <a:cubicBezTo>
                    <a:pt x="25" y="2"/>
                    <a:pt x="26" y="3"/>
                    <a:pt x="27" y="3"/>
                  </a:cubicBezTo>
                  <a:cubicBezTo>
                    <a:pt x="30" y="7"/>
                    <a:pt x="33" y="11"/>
                    <a:pt x="35" y="15"/>
                  </a:cubicBezTo>
                  <a:cubicBezTo>
                    <a:pt x="35" y="17"/>
                    <a:pt x="35" y="18"/>
                    <a:pt x="36" y="20"/>
                  </a:cubicBezTo>
                  <a:cubicBezTo>
                    <a:pt x="36" y="20"/>
                    <a:pt x="36" y="21"/>
                    <a:pt x="36" y="22"/>
                  </a:cubicBezTo>
                  <a:cubicBezTo>
                    <a:pt x="36" y="23"/>
                    <a:pt x="36" y="24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7" y="26"/>
                    <a:pt x="37" y="25"/>
                    <a:pt x="37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4"/>
                    <a:pt x="39" y="24"/>
                  </a:cubicBezTo>
                  <a:cubicBezTo>
                    <a:pt x="39" y="24"/>
                    <a:pt x="39" y="23"/>
                    <a:pt x="39" y="2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7" name="Freeform 251"/>
            <p:cNvSpPr>
              <a:spLocks/>
            </p:cNvSpPr>
            <p:nvPr/>
          </p:nvSpPr>
          <p:spPr bwMode="auto">
            <a:xfrm>
              <a:off x="4065588" y="2511425"/>
              <a:ext cx="6350" cy="17463"/>
            </a:xfrm>
            <a:custGeom>
              <a:avLst/>
              <a:gdLst>
                <a:gd name="T0" fmla="*/ 1 w 2"/>
                <a:gd name="T1" fmla="*/ 4 h 5"/>
                <a:gd name="T2" fmla="*/ 1 w 2"/>
                <a:gd name="T3" fmla="*/ 4 h 5"/>
                <a:gd name="T4" fmla="*/ 1 w 2"/>
                <a:gd name="T5" fmla="*/ 5 h 5"/>
                <a:gd name="T6" fmla="*/ 0 w 2"/>
                <a:gd name="T7" fmla="*/ 5 h 5"/>
                <a:gd name="T8" fmla="*/ 1 w 2"/>
                <a:gd name="T9" fmla="*/ 2 h 5"/>
                <a:gd name="T10" fmla="*/ 1 w 2"/>
                <a:gd name="T11" fmla="*/ 1 h 5"/>
                <a:gd name="T12" fmla="*/ 2 w 2"/>
                <a:gd name="T13" fmla="*/ 1 h 5"/>
                <a:gd name="T14" fmla="*/ 2 w 2"/>
                <a:gd name="T15" fmla="*/ 1 h 5"/>
                <a:gd name="T16" fmla="*/ 2 w 2"/>
                <a:gd name="T17" fmla="*/ 1 h 5"/>
                <a:gd name="T18" fmla="*/ 1 w 2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5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1" y="4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3"/>
                    <a:pt x="1" y="4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8" name="Freeform 252"/>
            <p:cNvSpPr>
              <a:spLocks/>
            </p:cNvSpPr>
            <p:nvPr/>
          </p:nvSpPr>
          <p:spPr bwMode="auto">
            <a:xfrm>
              <a:off x="4068763" y="250666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2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1 h 2"/>
                <a:gd name="T12" fmla="*/ 0 w 1"/>
                <a:gd name="T13" fmla="*/ 1 h 2"/>
                <a:gd name="T14" fmla="*/ 0 w 1"/>
                <a:gd name="T15" fmla="*/ 1 h 2"/>
                <a:gd name="T16" fmla="*/ 1 w 1"/>
                <a:gd name="T17" fmla="*/ 1 h 2"/>
                <a:gd name="T18" fmla="*/ 1 w 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69" name="Freeform 253"/>
            <p:cNvSpPr>
              <a:spLocks/>
            </p:cNvSpPr>
            <p:nvPr/>
          </p:nvSpPr>
          <p:spPr bwMode="auto">
            <a:xfrm>
              <a:off x="4057650" y="2533650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0" name="Freeform 254"/>
            <p:cNvSpPr>
              <a:spLocks/>
            </p:cNvSpPr>
            <p:nvPr/>
          </p:nvSpPr>
          <p:spPr bwMode="auto">
            <a:xfrm>
              <a:off x="4071938" y="2495550"/>
              <a:ext cx="0" cy="7938"/>
            </a:xfrm>
            <a:custGeom>
              <a:avLst/>
              <a:gdLst>
                <a:gd name="T0" fmla="*/ 0 h 2"/>
                <a:gd name="T1" fmla="*/ 1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1" name="Freeform 255"/>
            <p:cNvSpPr>
              <a:spLocks/>
            </p:cNvSpPr>
            <p:nvPr/>
          </p:nvSpPr>
          <p:spPr bwMode="auto">
            <a:xfrm>
              <a:off x="4071938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0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2" name="Freeform 256"/>
            <p:cNvSpPr>
              <a:spLocks/>
            </p:cNvSpPr>
            <p:nvPr/>
          </p:nvSpPr>
          <p:spPr bwMode="auto">
            <a:xfrm>
              <a:off x="4068763" y="2500313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3" name="Freeform 257"/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0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4" name="Freeform 258"/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5" name="Freeform 259"/>
            <p:cNvSpPr>
              <a:spLocks/>
            </p:cNvSpPr>
            <p:nvPr/>
          </p:nvSpPr>
          <p:spPr bwMode="auto">
            <a:xfrm>
              <a:off x="4071938" y="25003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6" name="Freeform 260"/>
            <p:cNvSpPr>
              <a:spLocks/>
            </p:cNvSpPr>
            <p:nvPr/>
          </p:nvSpPr>
          <p:spPr bwMode="auto">
            <a:xfrm>
              <a:off x="4068763" y="250348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7" name="Freeform 261"/>
            <p:cNvSpPr>
              <a:spLocks/>
            </p:cNvSpPr>
            <p:nvPr/>
          </p:nvSpPr>
          <p:spPr bwMode="auto">
            <a:xfrm>
              <a:off x="4068763" y="2506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8" name="Freeform 262"/>
            <p:cNvSpPr>
              <a:spLocks/>
            </p:cNvSpPr>
            <p:nvPr/>
          </p:nvSpPr>
          <p:spPr bwMode="auto">
            <a:xfrm>
              <a:off x="4068763" y="2487613"/>
              <a:ext cx="0" cy="476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0 h 1"/>
                <a:gd name="T4" fmla="*/ 1 h 1"/>
                <a:gd name="T5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79" name="Oval 263"/>
            <p:cNvSpPr>
              <a:spLocks noChangeArrowheads="1"/>
            </p:cNvSpPr>
            <p:nvPr/>
          </p:nvSpPr>
          <p:spPr bwMode="auto">
            <a:xfrm>
              <a:off x="4068763" y="2495550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0" name="Freeform 264"/>
            <p:cNvSpPr>
              <a:spLocks/>
            </p:cNvSpPr>
            <p:nvPr/>
          </p:nvSpPr>
          <p:spPr bwMode="auto">
            <a:xfrm>
              <a:off x="4068763" y="2503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1" name="Freeform 265"/>
            <p:cNvSpPr>
              <a:spLocks/>
            </p:cNvSpPr>
            <p:nvPr/>
          </p:nvSpPr>
          <p:spPr bwMode="auto">
            <a:xfrm>
              <a:off x="4068763" y="2495550"/>
              <a:ext cx="0" cy="4763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2" name="Oval 266"/>
            <p:cNvSpPr>
              <a:spLocks noChangeArrowheads="1"/>
            </p:cNvSpPr>
            <p:nvPr/>
          </p:nvSpPr>
          <p:spPr bwMode="auto">
            <a:xfrm>
              <a:off x="4071938" y="2536825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3" name="Freeform 267"/>
            <p:cNvSpPr>
              <a:spLocks/>
            </p:cNvSpPr>
            <p:nvPr/>
          </p:nvSpPr>
          <p:spPr bwMode="auto">
            <a:xfrm>
              <a:off x="4068763" y="2492375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4" name="Freeform 268"/>
            <p:cNvSpPr>
              <a:spLocks/>
            </p:cNvSpPr>
            <p:nvPr/>
          </p:nvSpPr>
          <p:spPr bwMode="auto">
            <a:xfrm>
              <a:off x="4068763" y="2503488"/>
              <a:ext cx="0" cy="3175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5" name="Oval 269"/>
            <p:cNvSpPr>
              <a:spLocks noChangeArrowheads="1"/>
            </p:cNvSpPr>
            <p:nvPr/>
          </p:nvSpPr>
          <p:spPr bwMode="auto">
            <a:xfrm>
              <a:off x="4068763" y="2500313"/>
              <a:ext cx="1587" cy="1588"/>
            </a:xfrm>
            <a:prstGeom prst="ellips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6" name="Freeform 270"/>
            <p:cNvSpPr>
              <a:spLocks/>
            </p:cNvSpPr>
            <p:nvPr/>
          </p:nvSpPr>
          <p:spPr bwMode="auto">
            <a:xfrm>
              <a:off x="4068763" y="2514600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7" name="Freeform 271"/>
            <p:cNvSpPr>
              <a:spLocks/>
            </p:cNvSpPr>
            <p:nvPr/>
          </p:nvSpPr>
          <p:spPr bwMode="auto">
            <a:xfrm>
              <a:off x="4068763" y="2506663"/>
              <a:ext cx="3175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1 h 1"/>
                <a:gd name="T8" fmla="*/ 0 w 1"/>
                <a:gd name="T9" fmla="*/ 1 h 1"/>
                <a:gd name="T10" fmla="*/ 0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8" name="Freeform 272"/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89" name="Freeform 273"/>
            <p:cNvSpPr>
              <a:spLocks/>
            </p:cNvSpPr>
            <p:nvPr/>
          </p:nvSpPr>
          <p:spPr bwMode="auto">
            <a:xfrm>
              <a:off x="4068763" y="2511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 rot="672174">
            <a:off x="3020757" y="966894"/>
            <a:ext cx="136815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endParaRPr lang="zh-TW" alt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1" name="文字方塊 190"/>
          <p:cNvSpPr txBox="1"/>
          <p:nvPr/>
        </p:nvSpPr>
        <p:spPr>
          <a:xfrm>
            <a:off x="1165590" y="260648"/>
            <a:ext cx="369444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r>
              <a:rPr lang="en-US" altLang="zh-TW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高齡</a:t>
            </a:r>
            <a:r>
              <a:rPr lang="zh-TW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者交通安全宣導</a:t>
            </a:r>
            <a:endParaRPr lang="zh-TW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2" name="圖片 3" descr="180px-Kaohsiung_City_Seal_2010_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9" y="260648"/>
            <a:ext cx="5476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1.7284E-6 C 0.00313 0.05617 -0.00017 0.00957 0.00521 0.0392 C 0.00643 0.04629 0.00868 0.08734 0.00955 0.09784 C 0.01059 0.10864 0.01181 0.10771 0.01285 0.11759 C 0.01789 0.16913 -0.00364 0.16728 0.00122 0.19444 C -0.01128 0.25987 0.0323 0.31543 0.03733 0.36265 C 0.03889 0.37623 0.05816 0.37099 0.05921 0.42284 C 0.06216 0.45802 0.04844 0.50586 0.05174 0.52963 C 0.05504 0.58518 0.05921 0.58673 0.06302 0.62747 C 0.06719 0.67346 0.06181 0.61852 0.06736 0.66697 C 0.07066 0.69475 0.06789 0.67654 0.07101 0.71481 C 0.07257 0.73549 0.07466 0.74537 0.07639 0.75525 " pathEditMode="relative" rAng="0" ptsTypes="ffffffffffff">
                                      <p:cBhvr>
                                        <p:cTn id="11" dur="20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377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65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0.00741 C 0.00677 0.0636 0.00087 0.01698 0.01059 0.04662 C 0.01285 0.05372 0.01684 0.09478 0.0184 0.10528 C 0.02031 0.11608 0.02257 0.11516 0.02448 0.12503 C 0.03368 0.17659 0.02031 0.17443 0.02379 0.20253 C 0.03212 0.27446 0.07795 0.30102 0.0691 0.37017 C 0.07188 0.38407 0.07379 0.41185 0.07674 0.42914 C 0.08212 0.46434 0.08924 0.51343 0.09531 0.5372 C 0.10139 0.59277 0.10885 0.59432 0.1158 0.63507 " pathEditMode="relative" rAng="0" ptsTypes="fffffffff">
                                      <p:cBhvr>
                                        <p:cTn id="18" dur="200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13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decel="16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7 -9.26212E-8 C 0.00313 0.05619 -0.00017 0.00957 0.00521 0.03921 C 0.00643 0.04631 0.00868 0.08737 0.00955 0.09787 C 0.01059 0.10868 0.01181 0.10775 0.01285 0.11763 C 0.01788 0.16919 0.01858 0.17876 0.02344 0.20593 C 0.02795 0.27786 0.00729 0.23865 0.03733 0.36277 C 0.06597 0.42451 0.0474 0.48564 0.05174 0.52979 C 0.05504 0.58537 0.0592 0.58691 0.06302 0.62766 " pathEditMode="relative" rAng="0" ptsTypes="ffffffff">
                                      <p:cBhvr>
                                        <p:cTn id="25" dur="2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313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0017 2.83951E-6 C 0.0066 0.05617 -0.00017 0.00957 0.01094 0.03919 C 0.01354 0.04629 0.01823 0.08734 0.02014 0.09784 C 0.02222 0.10864 0.02483 0.10771 0.02708 0.11759 C 0.03767 0.16913 0.03906 0.1787 0.0493 0.20586 C 0.05868 0.27777 0.06788 0.31543 0.0783 0.36265 C 0.0816 0.37654 0.08385 0.40432 0.08715 0.4216 C 0.09323 0.45679 0.10156 0.50586 0.10851 0.52963 " pathEditMode="relative" rAng="0" ptsTypes="ffffffff">
                                      <p:cBhvr>
                                        <p:cTn id="32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26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017 9.87654E-7 C 0.00955 0.04136 -0.00017 0.00679 0.0158 0.0287 C 0.01945 0.03395 0.02605 0.06451 0.02865 0.07222 C 0.03177 0.08025 0.03542 0.07963 0.03855 0.08673 C 0.05348 0.125 0.05556 0.1321 0.06997 0.15216 C 0.08351 0.20525 0.09636 0.23302 0.11129 0.2679 C 0.11598 0.27809 0.1191 0.29876 0.12379 0.31142 C 0.13247 0.33765 0.14445 0.37376 0.15417 0.39136 C 0.16407 0.43241 0.17639 0.43364 0.18768 0.46389 C 0.20018 0.49784 0.1842 0.4571 0.20035 0.4929 " pathEditMode="relative" rAng="0" ptsTypes="ffffffffff">
                                      <p:cBhvr>
                                        <p:cTn id="39" dur="2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2487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04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-4.44444E-6 C 0.00452 0.03272 -0.00017 0.00494 0.00799 0.02254 C 0.00973 0.02686 0.0132 0.05093 0.01459 0.05741 C 0.01632 0.06358 0.01823 0.06328 0.01997 0.06883 C 0.02761 0.0997 0.02865 0.10525 0.03629 0.12161 C 0.04341 0.16358 0.05018 0.18642 0.05799 0.21451 C 0.06042 0.22254 0.06198 0.23889 0.06441 0.24908 C 0.06927 0.27007 0.07518 0.29877 0.08056 0.31297 C 0.08559 0.34599 0.09219 0.34692 0.09827 0.37068 C 0.10452 0.39815 0.09618 0.36575 0.10486 0.39445 C 0.1099 0.41112 0.10573 0.4 0.11059 0.42315 C 0.11302 0.43488 0.11615 0.44075 0.11893 0.44661 C 0.12153 0.46235 0.125 0.4676 0.12778 0.48118 C 0.12917 0.48612 0.13039 0.49445 0.13125 0.49877 C 0.13299 0.50278 0.13473 0.50155 0.13629 0.50433 " pathEditMode="relative" rAng="0" ptsTypes="fffffffffffffff">
                                      <p:cBhvr>
                                        <p:cTn id="46" dur="2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52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0" presetClass="path" presetSubtype="0" decel="16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17 -0.0003 C 0.01163 0.05587 -0.00017 0.00926 0.01927 0.03889 C 0.02361 0.04599 0.03194 0.08704 0.03507 0.09753 C 0.03889 0.10834 0.04323 0.10741 0.04705 0.11729 C 0.05243 0.12963 0.04826 0.15834 0.05469 0.17315 C 0.06111 0.18797 0.07188 0.17408 0.08542 0.20556 C 0.10469 0.31821 0.11753 0.31513 0.13594 0.36235 C 0.14149 0.37624 0.1651 0.47161 0.17083 0.48889 " pathEditMode="relative" rAng="0" ptsTypes="ffffafff">
                                      <p:cBhvr>
                                        <p:cTn id="53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2444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0" presetClass="path" presetSubtype="0" decel="16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017 1.11022E-16 C 0.00781 0.05309 -0.00017 0.00895 0.01302 0.03704 C 0.01597 0.04383 0.0217 0.08272 0.02379 0.09259 C 0.02639 0.10309 0.02934 0.10216 0.03195 0.11142 C 0.04445 0.16049 0.04618 0.16944 0.05816 0.19537 C 0.06927 0.26358 0.08004 0.29938 0.09254 0.34414 C 0.09636 0.35741 0.09896 0.38364 0.10278 0.4 C 0.11007 0.43364 0.11997 0.47994 0.12813 0.50278 " pathEditMode="relative" rAng="0" ptsTypes="ffffffff">
                                      <p:cBhvr>
                                        <p:cTn id="60" dur="20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5687" y="4293096"/>
            <a:ext cx="8686800" cy="2062278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老人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因為視聽覺、資訊處理之認知功能及運動反應能力的自然退化，或因疾病造成特定功能障礙，使得駕駛汽、機車變得困難且危險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760" indent="-256032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老人事故發生比率不高，但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嚴重傷亡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比率高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293" name="文字方塊 6"/>
          <p:cNvSpPr txBox="1">
            <a:spLocks noChangeArrowheads="1"/>
          </p:cNvSpPr>
          <p:nvPr/>
        </p:nvSpPr>
        <p:spPr bwMode="auto">
          <a:xfrm>
            <a:off x="343787" y="3494367"/>
            <a:ext cx="403225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 dirty="0" smtClean="0">
                <a:latin typeface="微軟正黑體" pitchFamily="34" charset="-120"/>
              </a:rPr>
              <a:t>高雄市</a:t>
            </a:r>
            <a:r>
              <a:rPr lang="en-US" altLang="zh-TW" sz="1400" dirty="0" smtClean="0">
                <a:latin typeface="微軟正黑體" pitchFamily="34" charset="-120"/>
              </a:rPr>
              <a:t>106</a:t>
            </a:r>
            <a:r>
              <a:rPr lang="zh-TW" altLang="en-US" sz="1400" dirty="0" smtClean="0">
                <a:latin typeface="微軟正黑體" pitchFamily="34" charset="-120"/>
              </a:rPr>
              <a:t>年交通</a:t>
            </a:r>
            <a:r>
              <a:rPr lang="zh-TW" altLang="en-US" sz="1400" dirty="0">
                <a:latin typeface="微軟正黑體" pitchFamily="34" charset="-120"/>
              </a:rPr>
              <a:t>事故人數年齡別比率圖</a:t>
            </a:r>
          </a:p>
        </p:txBody>
      </p:sp>
      <p:sp>
        <p:nvSpPr>
          <p:cNvPr id="12294" name="文字方塊 7"/>
          <p:cNvSpPr txBox="1">
            <a:spLocks noChangeArrowheads="1"/>
          </p:cNvSpPr>
          <p:nvPr/>
        </p:nvSpPr>
        <p:spPr bwMode="auto">
          <a:xfrm>
            <a:off x="4564949" y="3494367"/>
            <a:ext cx="4427538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 dirty="0">
                <a:latin typeface="微軟正黑體" pitchFamily="34" charset="-120"/>
              </a:rPr>
              <a:t>高雄市</a:t>
            </a:r>
            <a:r>
              <a:rPr lang="en-US" altLang="zh-TW" sz="1400" dirty="0" smtClean="0">
                <a:latin typeface="微軟正黑體" pitchFamily="34" charset="-120"/>
              </a:rPr>
              <a:t>106</a:t>
            </a:r>
            <a:r>
              <a:rPr lang="zh-TW" altLang="en-US" sz="1400" dirty="0" smtClean="0">
                <a:latin typeface="微軟正黑體" pitchFamily="34" charset="-120"/>
              </a:rPr>
              <a:t>年交通</a:t>
            </a:r>
            <a:r>
              <a:rPr lang="zh-TW" altLang="en-US" sz="1400" dirty="0">
                <a:latin typeface="微軟正黑體" pitchFamily="34" charset="-120"/>
              </a:rPr>
              <a:t>事故</a:t>
            </a:r>
            <a:r>
              <a:rPr lang="zh-TW" altLang="en-US" sz="1400" b="1" i="1" dirty="0">
                <a:solidFill>
                  <a:srgbClr val="FF0000"/>
                </a:solidFill>
                <a:latin typeface="微軟正黑體" pitchFamily="34" charset="-120"/>
              </a:rPr>
              <a:t>死亡</a:t>
            </a:r>
            <a:r>
              <a:rPr lang="zh-TW" altLang="en-US" sz="1400" dirty="0">
                <a:latin typeface="微軟正黑體" pitchFamily="34" charset="-120"/>
              </a:rPr>
              <a:t>人數年齡別比率圖</a:t>
            </a:r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箭头和手指指示标志PSD素材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7164288" y="5517232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圖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059790"/>
              </p:ext>
            </p:extLst>
          </p:nvPr>
        </p:nvGraphicFramePr>
        <p:xfrm>
          <a:off x="4376037" y="7235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圖表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684833"/>
              </p:ext>
            </p:extLst>
          </p:nvPr>
        </p:nvGraphicFramePr>
        <p:xfrm>
          <a:off x="179512" y="609810"/>
          <a:ext cx="4786120" cy="3027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806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72400" cy="1143000"/>
          </a:xfrm>
        </p:spPr>
        <p:txBody>
          <a:bodyPr anchor="ctr"/>
          <a:lstStyle/>
          <a:p>
            <a:pPr algn="ctr"/>
            <a:r>
              <a:rPr lang="en-US" altLang="zh-TW" sz="4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A1</a:t>
            </a:r>
            <a:r>
              <a:rPr lang="zh-TW" altLang="en-US" sz="4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事故項目死亡人數及比率統計</a:t>
            </a:r>
            <a:endParaRPr lang="zh-TW" altLang="en-US" sz="4000" dirty="0"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24311"/>
              </p:ext>
            </p:extLst>
          </p:nvPr>
        </p:nvGraphicFramePr>
        <p:xfrm>
          <a:off x="827584" y="1268760"/>
          <a:ext cx="7488832" cy="3168352"/>
        </p:xfrm>
        <a:graphic>
          <a:graphicData uri="http://schemas.openxmlformats.org/drawingml/2006/table">
            <a:tbl>
              <a:tblPr/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10568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年度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A1</a:t>
                      </a: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類死亡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騎機車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事故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高齡者</a:t>
                      </a:r>
                      <a:r>
                        <a:rPr 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事故</a:t>
                      </a:r>
                      <a:r>
                        <a:rPr lang="en-US" alt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(</a:t>
                      </a:r>
                      <a:r>
                        <a:rPr lang="en-US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65</a:t>
                      </a: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歲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以上</a:t>
                      </a:r>
                      <a:r>
                        <a:rPr lang="en-US" alt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)</a:t>
                      </a:r>
                      <a:endParaRPr lang="zh-TW" sz="1600" kern="100" dirty="0"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酒駕事故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行人事故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騎自行車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事故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大型</a:t>
                      </a:r>
                      <a:r>
                        <a:rPr 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車</a:t>
                      </a:r>
                      <a:endParaRPr lang="en-US" altLang="zh-TW" sz="1600" kern="100" dirty="0" smtClean="0"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事故</a:t>
                      </a:r>
                      <a:endParaRPr lang="zh-TW" sz="1600" kern="100" dirty="0"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5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106</a:t>
                      </a:r>
                      <a:endParaRPr lang="zh-TW" sz="1600" kern="100" dirty="0"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137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99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72.2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44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32.1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4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2.9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17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12.4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9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6.5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19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(13.8%)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28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105</a:t>
                      </a:r>
                      <a:endParaRPr lang="zh-TW" sz="1600" kern="100" dirty="0"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164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117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54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5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20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11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34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 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689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增</a:t>
                      </a:r>
                      <a:r>
                        <a:rPr lang="zh-TW" sz="1600" kern="100" spc="-100" dirty="0" smtClean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減</a:t>
                      </a:r>
                      <a:r>
                        <a:rPr lang="zh-TW" sz="1600" kern="100" dirty="0"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</a:rPr>
                        <a:t>比較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-27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 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(-16.5%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-18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-15.4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-10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-18.5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-20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-3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-15</a:t>
                      </a: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-2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（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-18.2</a:t>
                      </a: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％）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-15</a:t>
                      </a:r>
                      <a:r>
                        <a:rPr lang="zh-TW" sz="1600" kern="100" dirty="0" smtClean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人</a:t>
                      </a:r>
                      <a:endParaRPr lang="en-US" altLang="zh-TW" sz="1600" kern="100" dirty="0" smtClean="0">
                        <a:solidFill>
                          <a:schemeClr val="tx1"/>
                        </a:solidFill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(-</a:t>
                      </a: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王漢宗中仿宋繁" panose="02000500000000000000" pitchFamily="2" charset="-120"/>
                          <a:ea typeface="王漢宗中仿宋繁" panose="02000500000000000000" pitchFamily="2" charset="-120"/>
                          <a:cs typeface="+mn-cs"/>
                        </a:rPr>
                        <a:t>44.1%)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王漢宗中仿宋繁" panose="02000500000000000000" pitchFamily="2" charset="-120"/>
                        <a:ea typeface="王漢宗中仿宋繁" panose="02000500000000000000" pitchFamily="2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732240" y="4489375"/>
            <a:ext cx="167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資料來源：警察局，</a:t>
            </a:r>
            <a:r>
              <a:rPr lang="en-US" altLang="zh-TW" sz="1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2018</a:t>
            </a:r>
            <a:endParaRPr lang="zh-TW" altLang="en-US" sz="1000" dirty="0"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3568" y="5201904"/>
            <a:ext cx="813690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106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年與</a:t>
            </a:r>
            <a:r>
              <a:rPr lang="en-US" altLang="zh-TW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105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年相比，</a:t>
            </a:r>
            <a:r>
              <a:rPr lang="zh-TW" altLang="en-US" sz="20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所有事故類型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皆比去年</a:t>
            </a:r>
            <a:r>
              <a:rPr lang="zh-TW" altLang="en-US" sz="2000" b="1" u="sng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減少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en-US" altLang="zh-TW" sz="2000" dirty="0" smtClean="0"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2000" dirty="0" smtClean="0"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106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年</a:t>
            </a:r>
            <a:r>
              <a:rPr lang="en-US" altLang="zh-TW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A1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死亡人數以</a:t>
            </a:r>
            <a:r>
              <a:rPr lang="zh-TW" altLang="en-US" sz="20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機車、</a:t>
            </a:r>
            <a:r>
              <a:rPr lang="zh-TW" altLang="en-US" sz="2000" b="1" dirty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高齡者</a:t>
            </a:r>
            <a:r>
              <a:rPr lang="zh-TW" altLang="en-US" sz="2000" b="1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及大型車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事故比率</a:t>
            </a:r>
            <a:r>
              <a:rPr lang="zh-TW" altLang="en-US" sz="2000" b="1" u="sng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偏高</a:t>
            </a:r>
            <a:r>
              <a:rPr lang="zh-TW" altLang="en-US" sz="2000" dirty="0" smtClean="0"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。</a:t>
            </a:r>
            <a:endParaRPr lang="en-US" altLang="zh-TW" sz="2000" dirty="0" smtClean="0">
              <a:latin typeface="王漢宗中仿宋繁" panose="02000500000000000000" pitchFamily="2" charset="-120"/>
              <a:ea typeface="王漢宗中仿宋繁" panose="02000500000000000000" pitchFamily="2" charset="-120"/>
            </a:endParaRPr>
          </a:p>
        </p:txBody>
      </p:sp>
      <p:sp>
        <p:nvSpPr>
          <p:cNvPr id="9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981075"/>
            <a:ext cx="7983538" cy="39608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620713"/>
            <a:ext cx="4757737" cy="56165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436563" y="333375"/>
            <a:ext cx="8353425" cy="6335713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92168" y="965191"/>
            <a:ext cx="7776864" cy="1200329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交通事故造成人員傷亡與家庭破碎，再多的金錢也難以彌補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85297" y="2837399"/>
            <a:ext cx="7776864" cy="1200329"/>
          </a:xfrm>
          <a:prstGeom prst="rect">
            <a:avLst/>
          </a:prstGeom>
          <a:solidFill>
            <a:srgbClr val="FF0000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>
              <a:defRPr sz="3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交通安全首重「車禍預防」，落實交通安全教育是根本之道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85297" y="4653136"/>
            <a:ext cx="7776864" cy="1446550"/>
          </a:xfrm>
          <a:prstGeom prst="rect">
            <a:avLst/>
          </a:prstGeom>
          <a:solidFill>
            <a:srgbClr val="00B0F0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>
              <a:defRPr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 smtClean="0">
                <a:solidFill>
                  <a:schemeClr val="tx1"/>
                </a:solidFill>
              </a:rPr>
              <a:t>交通安全不是口號，是態度，別讓交通事故造成生命的遺憾</a:t>
            </a:r>
            <a:endParaRPr kumimoji="0" lang="zh-TW" altLang="en-US" sz="4400" dirty="0">
              <a:solidFill>
                <a:schemeClr val="tx1"/>
              </a:solidFill>
            </a:endParaRPr>
          </a:p>
        </p:txBody>
      </p:sp>
      <p:sp>
        <p:nvSpPr>
          <p:cNvPr id="13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zh-TW" altLang="en-US" sz="1200">
              <a:solidFill>
                <a:srgbClr val="0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9275" y="6353638"/>
            <a:ext cx="7983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/>
              <a:t>參考資料：聯合新聞網專欄</a:t>
            </a:r>
            <a:endParaRPr lang="en-US" altLang="zh-TW" sz="1200" dirty="0" smtClean="0"/>
          </a:p>
          <a:p>
            <a:r>
              <a:rPr lang="en-US" altLang="zh-TW" sz="1200" dirty="0" smtClean="0">
                <a:hlinkClick r:id="rId4"/>
              </a:rPr>
              <a:t>http</a:t>
            </a:r>
            <a:r>
              <a:rPr lang="en-US" altLang="zh-TW" sz="1200" dirty="0">
                <a:hlinkClick r:id="rId4"/>
              </a:rPr>
              <a:t>://p.udn.com.tw/upf/newmedia/2015_data/20150803_udntraffic/udntraffic/index.html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273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51520" y="331144"/>
            <a:ext cx="86485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老人</a:t>
            </a:r>
            <a:r>
              <a:rPr lang="zh-TW" altLang="en-US" sz="60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易發生交通事故</a:t>
            </a:r>
            <a:r>
              <a:rPr lang="zh-TW" altLang="en-US" sz="6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預防</a:t>
            </a:r>
            <a:endParaRPr kumimoji="0" lang="en-US" altLang="zh-TW" sz="6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384822"/>
            <a:ext cx="6048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51519" y="423684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" dirty="0" smtClean="0"/>
              <a:t>圖片來源：</a:t>
            </a:r>
            <a:r>
              <a:rPr lang="en-US" altLang="zh-TW" sz="800" dirty="0" smtClean="0"/>
              <a:t>http</a:t>
            </a:r>
            <a:r>
              <a:rPr lang="en-US" altLang="zh-TW" sz="800" dirty="0"/>
              <a:t>://www.itv.com/presscentre/ep1week28/100-year-old-drivers-rebooted</a:t>
            </a:r>
            <a:endParaRPr lang="zh-TW" altLang="en-US" sz="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17" y="4344570"/>
            <a:ext cx="3315571" cy="228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895528" y="6642556"/>
            <a:ext cx="42484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dirty="0"/>
              <a:t>圖片來源： </a:t>
            </a:r>
            <a:r>
              <a:rPr lang="en-US" altLang="zh-TW" sz="800" dirty="0" smtClean="0"/>
              <a:t>http</a:t>
            </a:r>
            <a:r>
              <a:rPr lang="en-US" altLang="zh-TW" sz="800" dirty="0"/>
              <a:t>://blogs.luc.edu/hubbub/reporting-and-writing/older-drivers-cause-concern/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8737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6"/>
          <a:stretch/>
        </p:blipFill>
        <p:spPr>
          <a:xfrm>
            <a:off x="395536" y="546101"/>
            <a:ext cx="8191222" cy="6311900"/>
          </a:xfrm>
          <a:prstGeom prst="rect">
            <a:avLst/>
          </a:prstGeom>
        </p:spPr>
      </p:pic>
      <p:sp>
        <p:nvSpPr>
          <p:cNvPr id="21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7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93700" y="5880100"/>
            <a:ext cx="295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 b="1">
                <a:solidFill>
                  <a:srgbClr val="0000FF"/>
                </a:solidFill>
                <a:latin typeface="標楷體" pitchFamily="65" charset="-120"/>
              </a:rPr>
              <a:t>不可使用顎杯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3650"/>
            <a:ext cx="324485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032668"/>
            <a:ext cx="3927475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655777" y="393623"/>
            <a:ext cx="835666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SimSun" pitchFamily="2" charset="-122"/>
              </a:rPr>
              <a:t>扣上帶扣一指幅</a:t>
            </a:r>
          </a:p>
        </p:txBody>
      </p:sp>
      <p:pic>
        <p:nvPicPr>
          <p:cNvPr id="35842" name="Picture 2" descr="C:\Users\notes\AppData\Local\Microsoft\Windows\Temporary Internet Files\Content.IE5\B3KNYO5S\MC90034374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4874418"/>
            <a:ext cx="123825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:\Users\notes\AppData\Local\Microsoft\Windows\Temporary Internet Files\Content.IE5\SOR2I0HE\MC900438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69062">
            <a:off x="2479675" y="3276600"/>
            <a:ext cx="154622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C:\Users\notes\AppData\Local\Microsoft\Windows\Temporary Internet Files\Content.IE5\03L6DIBS\MC900442152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78063"/>
            <a:ext cx="1738313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06"/>
            <a:ext cx="4570412" cy="640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投影片編號版面配置區 9"/>
          <p:cNvSpPr txBox="1">
            <a:spLocks/>
          </p:cNvSpPr>
          <p:nvPr/>
        </p:nvSpPr>
        <p:spPr bwMode="auto">
          <a:xfrm>
            <a:off x="8604448" y="6434138"/>
            <a:ext cx="51256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Candara" pitchFamily="34" charset="0"/>
                <a:ea typeface="標楷體" pitchFamily="65" charset="-120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26" y="692697"/>
            <a:ext cx="601504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739188" y="6434138"/>
            <a:ext cx="377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ACC587-BD6B-4BFA-8221-0B6B32AAD466}" type="slidenum">
              <a:rPr lang="zh-TW" altLang="en-US" sz="1100" smtClean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zh-TW" sz="1100" smtClean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34902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6725"/>
            <a:ext cx="4547290" cy="64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23" y="246725"/>
            <a:ext cx="2376264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23" y="3788783"/>
            <a:ext cx="2376264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51" y="836711"/>
            <a:ext cx="5502523" cy="550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741189" y="5856321"/>
            <a:ext cx="2273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把安全帽戴好，提升安全</a:t>
            </a:r>
            <a:r>
              <a:rPr lang="en-US" altLang="zh-TW" sz="36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7.9</a:t>
            </a:r>
            <a:r>
              <a:rPr lang="zh-TW" altLang="en-US" dirty="0" smtClean="0"/>
              <a:t>倍</a:t>
            </a:r>
            <a:endParaRPr lang="zh-TW" altLang="en-US" dirty="0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739188" y="6434138"/>
            <a:ext cx="377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ACC587-BD6B-4BFA-8221-0B6B32AAD466}" type="slidenum">
              <a:rPr lang="zh-TW" altLang="en-US" sz="1100" smtClean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zh-TW" sz="1100" smtClean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148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12" y="3651082"/>
            <a:ext cx="41338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57" y="355925"/>
            <a:ext cx="4962590" cy="280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4" y="3457028"/>
            <a:ext cx="3221526" cy="327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47" y="287214"/>
            <a:ext cx="3682380" cy="294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739188" y="6434138"/>
            <a:ext cx="377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ACC587-BD6B-4BFA-8221-0B6B32AAD466}" type="slidenum">
              <a:rPr lang="zh-TW" altLang="en-US" sz="1100" smtClean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zh-TW" sz="1100" smtClean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262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67240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87658" y="106938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建議增設安全設備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38" y="3645023"/>
            <a:ext cx="4061894" cy="294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popdiy.com.tw/poles/shoping/poles6/SY-15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810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739188" y="6434138"/>
            <a:ext cx="377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FACC587-BD6B-4BFA-8221-0B6B32AAD466}" type="slidenum">
              <a:rPr lang="zh-TW" altLang="en-US" sz="1100" smtClean="0">
                <a:solidFill>
                  <a:srgbClr val="00000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zh-TW" sz="1100" smtClean="0">
              <a:solidFill>
                <a:srgbClr val="00000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87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AutoShape 3"/>
          <p:cNvSpPr>
            <a:spLocks noChangeArrowheads="1"/>
          </p:cNvSpPr>
          <p:nvPr/>
        </p:nvSpPr>
        <p:spPr bwMode="auto">
          <a:xfrm>
            <a:off x="2523604" y="2797390"/>
            <a:ext cx="5108575" cy="8159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B1A35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323" name="AutoShape 4"/>
          <p:cNvSpPr>
            <a:spLocks noChangeArrowheads="1"/>
          </p:cNvSpPr>
          <p:nvPr/>
        </p:nvSpPr>
        <p:spPr bwMode="auto">
          <a:xfrm>
            <a:off x="2523604" y="3918165"/>
            <a:ext cx="5108575" cy="8159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0AD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13325" name="Group 6"/>
          <p:cNvGrpSpPr>
            <a:grpSpLocks/>
          </p:cNvGrpSpPr>
          <p:nvPr/>
        </p:nvGrpSpPr>
        <p:grpSpPr bwMode="auto">
          <a:xfrm>
            <a:off x="899592" y="1655977"/>
            <a:ext cx="6732587" cy="1117600"/>
            <a:chOff x="860" y="767"/>
            <a:chExt cx="4241" cy="704"/>
          </a:xfrm>
        </p:grpSpPr>
        <p:sp>
          <p:nvSpPr>
            <p:cNvPr id="13329" name="AutoShape 7"/>
            <p:cNvSpPr>
              <a:spLocks noChangeArrowheads="1"/>
            </p:cNvSpPr>
            <p:nvPr/>
          </p:nvSpPr>
          <p:spPr bwMode="gray">
            <a:xfrm rot="5400000">
              <a:off x="1075" y="552"/>
              <a:ext cx="704" cy="1134"/>
            </a:xfrm>
            <a:prstGeom prst="homePlate">
              <a:avLst>
                <a:gd name="adj" fmla="val 25000"/>
              </a:avLst>
            </a:prstGeom>
            <a:solidFill>
              <a:srgbClr val="639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  <p:sp>
          <p:nvSpPr>
            <p:cNvPr id="13330" name="AutoShape 8"/>
            <p:cNvSpPr>
              <a:spLocks noChangeArrowheads="1"/>
            </p:cNvSpPr>
            <p:nvPr/>
          </p:nvSpPr>
          <p:spPr bwMode="auto">
            <a:xfrm>
              <a:off x="1883" y="780"/>
              <a:ext cx="3218" cy="51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6399A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>
                  <a:solidFill>
                    <a:schemeClr val="tx2"/>
                  </a:solidFill>
                  <a:latin typeface="Candara" pitchFamily="34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sp>
        <p:nvSpPr>
          <p:cNvPr id="13326" name="AutoShape 9"/>
          <p:cNvSpPr>
            <a:spLocks noChangeArrowheads="1"/>
          </p:cNvSpPr>
          <p:nvPr/>
        </p:nvSpPr>
        <p:spPr bwMode="gray">
          <a:xfrm rot="5400000">
            <a:off x="1240904" y="2435440"/>
            <a:ext cx="1117600" cy="1800225"/>
          </a:xfrm>
          <a:prstGeom prst="homePlate">
            <a:avLst>
              <a:gd name="adj" fmla="val 25000"/>
            </a:avLst>
          </a:prstGeom>
          <a:solidFill>
            <a:srgbClr val="B1A35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327" name="AutoShape 10"/>
          <p:cNvSpPr>
            <a:spLocks noChangeArrowheads="1"/>
          </p:cNvSpPr>
          <p:nvPr/>
        </p:nvSpPr>
        <p:spPr bwMode="gray">
          <a:xfrm rot="5400000">
            <a:off x="1240904" y="3556215"/>
            <a:ext cx="1117600" cy="1800225"/>
          </a:xfrm>
          <a:prstGeom prst="homePlate">
            <a:avLst>
              <a:gd name="adj" fmla="val 25000"/>
            </a:avLst>
          </a:prstGeom>
          <a:solidFill>
            <a:srgbClr val="E0AD1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4450" rIns="45720" bIns="44450" anchor="ctr" anchorCtr="1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539750" y="764704"/>
            <a:ext cx="3527425" cy="60384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kumimoji="0"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報告大綱</a:t>
            </a:r>
          </a:p>
        </p:txBody>
      </p:sp>
      <p:cxnSp>
        <p:nvCxnSpPr>
          <p:cNvPr id="15" name="直線接點 14"/>
          <p:cNvCxnSpPr/>
          <p:nvPr/>
        </p:nvCxnSpPr>
        <p:spPr>
          <a:xfrm>
            <a:off x="665849" y="1368549"/>
            <a:ext cx="424847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696861" y="1792214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老人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常見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交通事故原因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720348" y="3941431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微軟正黑體" pitchFamily="34" charset="-120"/>
                <a:ea typeface="微軟正黑體" pitchFamily="34" charset="-120"/>
              </a:rPr>
              <a:t>大眾運輸保平安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696861" y="288221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老人易發生事故預防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http://i.imgur.com/R14F9r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19" y="354482"/>
            <a:ext cx="3273569" cy="82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bv8x43y68hc448rg43goku7yq.wpengine.netdna-cdn.com/media/2013/07/Volvo-Pedestrian-Detection-in-darkn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6100"/>
            <a:ext cx="9009509" cy="60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otc168.webfuture.com.tw/upload/images/L/20130122144819611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3"/>
          <a:stretch/>
        </p:blipFill>
        <p:spPr bwMode="auto">
          <a:xfrm>
            <a:off x="1475656" y="56139"/>
            <a:ext cx="5510206" cy="679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07504" y="6554667"/>
            <a:ext cx="14141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 smtClean="0"/>
              <a:t>www.speeddoctor.net</a:t>
            </a:r>
            <a:endParaRPr lang="zh-TW" altLang="en-US" sz="1000" dirty="0"/>
          </a:p>
        </p:txBody>
      </p:sp>
      <p:sp>
        <p:nvSpPr>
          <p:cNvPr id="9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jbqRFlyZpmpxaQ3fVB3lCJUxX-tiCox6adasp3tgtqhuoc6wc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46" y="1439070"/>
            <a:ext cx="3810000" cy="19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1-news.yamedia.tw/MjU2MTAxOThuZXdz/15653fe951f79a3e.jpg?q=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46" y="3683574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68.motc.gov.tw/upload/images/2013012214411238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8"/>
          <a:stretch/>
        </p:blipFill>
        <p:spPr bwMode="auto">
          <a:xfrm>
            <a:off x="307877" y="1439070"/>
            <a:ext cx="4151718" cy="51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8371" y="315911"/>
            <a:ext cx="5557932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切勿疲勞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駕駛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藥駕、酒</a:t>
            </a: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駕</a:t>
            </a:r>
            <a:r>
              <a:rPr lang="en-US" altLang="zh-TW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44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pic1.xcarimg.com/img/news_photo/2014/01/13/OmguvK3ltq4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1" y="351115"/>
            <a:ext cx="816090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95536" y="644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800" dirty="0"/>
              <a:t>http://yp.xcar.com.cn/201401/news_1462081_2.html</a:t>
            </a:r>
            <a:endParaRPr lang="zh-TW" altLang="en-US" sz="800" dirty="0"/>
          </a:p>
        </p:txBody>
      </p:sp>
      <p:sp>
        <p:nvSpPr>
          <p:cNvPr id="4" name="矩形 3"/>
          <p:cNvSpPr/>
          <p:nvPr/>
        </p:nvSpPr>
        <p:spPr>
          <a:xfrm>
            <a:off x="194411" y="5661248"/>
            <a:ext cx="1872208" cy="786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4" b="32158" l="50462" r="96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8"/>
          <a:stretch/>
        </p:blipFill>
        <p:spPr>
          <a:xfrm rot="17653753">
            <a:off x="5614804" y="477181"/>
            <a:ext cx="3813890" cy="266629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059586" y="1100237"/>
            <a:ext cx="159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休息      小時再上路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5935" y="908720"/>
            <a:ext cx="481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7122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53938" y="2129332"/>
            <a:ext cx="1656184" cy="2880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3611258" y="1851933"/>
            <a:ext cx="4608512" cy="28803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762701" y="692696"/>
            <a:ext cx="7985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交通部</a:t>
            </a:r>
            <a:r>
              <a:rPr lang="zh-TW" altLang="en-US" dirty="0">
                <a:latin typeface="+mj-ea"/>
                <a:ea typeface="+mj-ea"/>
              </a:rPr>
              <a:t>新修正的道安規定</a:t>
            </a:r>
            <a:r>
              <a:rPr lang="zh-TW" altLang="en-US" dirty="0" smtClean="0">
                <a:latin typeface="+mj-ea"/>
                <a:ea typeface="+mj-ea"/>
              </a:rPr>
              <a:t>，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各類</a:t>
            </a:r>
            <a:r>
              <a:rPr lang="zh-TW" altLang="en-US" dirty="0">
                <a:latin typeface="+mj-ea"/>
                <a:ea typeface="+mj-ea"/>
              </a:rPr>
              <a:t>駕駛人只要酒測值為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吐氣</a:t>
            </a:r>
            <a:r>
              <a:rPr lang="zh-TW" altLang="en-US" b="1" dirty="0">
                <a:solidFill>
                  <a:srgbClr val="FF0000"/>
                </a:solidFill>
                <a:latin typeface="+mj-ea"/>
              </a:rPr>
              <a:t>酒精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</a:rPr>
              <a:t>濃度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達每公升</a:t>
            </a:r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0.15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毫克以上，就不能駕車</a:t>
            </a:r>
            <a:r>
              <a:rPr lang="zh-TW" altLang="en-US" dirty="0" smtClean="0">
                <a:latin typeface="+mj-ea"/>
                <a:ea typeface="+mj-ea"/>
              </a:rPr>
              <a:t>；</a:t>
            </a:r>
            <a:endParaRPr lang="en-US" altLang="zh-TW" dirty="0" smtClean="0">
              <a:latin typeface="+mj-ea"/>
              <a:ea typeface="+mj-ea"/>
            </a:endParaRPr>
          </a:p>
          <a:p>
            <a:r>
              <a:rPr lang="zh-TW" altLang="en-US" dirty="0" smtClean="0">
                <a:latin typeface="+mj-ea"/>
                <a:ea typeface="+mj-ea"/>
              </a:rPr>
              <a:t>而</a:t>
            </a:r>
            <a:r>
              <a:rPr lang="zh-TW" altLang="en-US" dirty="0">
                <a:latin typeface="+mj-ea"/>
                <a:ea typeface="+mj-ea"/>
              </a:rPr>
              <a:t>新修正的刑法，則規定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吐氣酒精濃度達每公升</a:t>
            </a:r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</a:rPr>
              <a:t>0.25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毫克以上，就構成犯罪</a:t>
            </a:r>
            <a:r>
              <a:rPr lang="zh-TW" altLang="en-US" dirty="0">
                <a:latin typeface="+mj-ea"/>
                <a:ea typeface="+mj-ea"/>
              </a:rPr>
              <a:t>。</a:t>
            </a:r>
          </a:p>
          <a:p>
            <a:endParaRPr lang="zh-TW" altLang="en-US" dirty="0">
              <a:latin typeface="+mj-ea"/>
              <a:ea typeface="+mj-ea"/>
            </a:endParaRPr>
          </a:p>
          <a:p>
            <a:r>
              <a:rPr lang="zh-TW" altLang="en-US" dirty="0">
                <a:latin typeface="+mj-ea"/>
                <a:ea typeface="+mj-ea"/>
              </a:rPr>
              <a:t>交通部路政司長林國顯說，</a:t>
            </a:r>
            <a:r>
              <a:rPr lang="zh-TW" altLang="en-US" dirty="0">
                <a:solidFill>
                  <a:srgbClr val="FFCC00"/>
                </a:solidFill>
                <a:latin typeface="+mj-ea"/>
                <a:ea typeface="+mj-ea"/>
              </a:rPr>
              <a:t>每個人因體質不同，對酒精的承受度也不一樣</a:t>
            </a:r>
            <a:r>
              <a:rPr lang="zh-TW" altLang="en-US" dirty="0">
                <a:latin typeface="+mj-ea"/>
                <a:ea typeface="+mj-ea"/>
              </a:rPr>
              <a:t>，交通部的立場是只要汽機車駕駛，</a:t>
            </a:r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喝酒就不要開車</a:t>
            </a:r>
            <a:r>
              <a:rPr lang="zh-TW" altLang="en-US" dirty="0">
                <a:latin typeface="+mj-ea"/>
                <a:ea typeface="+mj-ea"/>
              </a:rPr>
              <a:t>，保障安全又不必擔心觸法。</a:t>
            </a:r>
          </a:p>
        </p:txBody>
      </p:sp>
      <p:sp>
        <p:nvSpPr>
          <p:cNvPr id="5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zh-TW" altLang="en-US" sz="1200">
              <a:solidFill>
                <a:srgbClr val="000000"/>
              </a:solidFill>
            </a:endParaRPr>
          </a:p>
        </p:txBody>
      </p:sp>
      <p:pic>
        <p:nvPicPr>
          <p:cNvPr id="4" name="Picture 7" descr="「酒杯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19" l="9548" r="89950">
                        <a14:foregroundMark x1="47236" y1="16996" x2="48744" y2="84980"/>
                        <a14:foregroundMark x1="63317" y1="21739" x2="61307" y2="43874"/>
                        <a14:foregroundMark x1="42211" y1="17787" x2="40201" y2="45455"/>
                        <a14:foregroundMark x1="34171" y1="20158" x2="30151" y2="42292"/>
                        <a14:foregroundMark x1="38191" y1="13834" x2="63317" y2="14625"/>
                        <a14:foregroundMark x1="42211" y1="9091" x2="56281" y2="8300"/>
                        <a14:foregroundMark x1="40201" y1="87352" x2="59296" y2="85771"/>
                        <a14:foregroundMark x1="54271" y1="91304" x2="67337" y2="84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5763"/>
            <a:ext cx="67966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sv.money01.com.tw/cmstatic/notes/capture/236684/20150821121004337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93059"/>
            <a:ext cx="7488832" cy="413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166320" y="6609988"/>
            <a:ext cx="32221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dirty="0" smtClean="0"/>
              <a:t>圖片引自：</a:t>
            </a:r>
            <a:r>
              <a:rPr lang="en-US" altLang="zh-TW" sz="800" dirty="0" smtClean="0"/>
              <a:t>http</a:t>
            </a:r>
            <a:r>
              <a:rPr lang="en-US" altLang="zh-TW" sz="800" dirty="0"/>
              <a:t>://www.cmoney.tw/notes/note-detail.aspx?nid=37761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6018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6100"/>
            <a:ext cx="4402076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4" y="558565"/>
            <a:ext cx="4427984" cy="293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http://p1-news.yamedia.tw/MzU0Nzc1bmV3cw==/6a14fd15926784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82" y="3645024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65810" y="6684803"/>
            <a:ext cx="1173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" dirty="0" smtClean="0"/>
              <a:t>資料來源：</a:t>
            </a:r>
            <a:r>
              <a:rPr lang="en-US" altLang="zh-TW" sz="800" dirty="0" smtClean="0"/>
              <a:t>n.yam.com</a:t>
            </a:r>
            <a:endParaRPr lang="zh-TW" altLang="en-US" sz="800" dirty="0"/>
          </a:p>
        </p:txBody>
      </p:sp>
    </p:spTree>
    <p:extLst>
      <p:ext uri="{BB962C8B-B14F-4D97-AF65-F5344CB8AC3E}">
        <p14:creationId xmlns:p14="http://schemas.microsoft.com/office/powerpoint/2010/main" val="23352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33765" y="1556792"/>
            <a:ext cx="795285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紅燈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V.S. </a:t>
            </a:r>
            <a:r>
              <a:rPr lang="zh-TW" altLang="en-US" sz="2400" b="1" dirty="0" smtClean="0">
                <a:solidFill>
                  <a:srgbClr val="FFCC00"/>
                </a:solidFill>
                <a:latin typeface="微軟正黑體" pitchFamily="34" charset="-120"/>
                <a:ea typeface="微軟正黑體" pitchFamily="34" charset="-120"/>
              </a:rPr>
              <a:t>黃燈 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V.S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綠燈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道安規則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102)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支線道 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V.S. 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幹線道</a:t>
            </a:r>
            <a:endParaRPr lang="en-US" altLang="zh-TW" sz="2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轉彎車 </a:t>
            </a:r>
            <a:r>
              <a:rPr lang="en-US" altLang="zh-TW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V.S. 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直行車</a:t>
            </a:r>
            <a:endParaRPr lang="en-US" altLang="zh-TW" sz="24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內側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車道設有禁行機車標誌或標線者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，機車應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兩段式左轉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道安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規則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99)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機車在已劃分快慢車道之道路，雙向道路應在</a:t>
            </a:r>
            <a:r>
              <a:rPr lang="zh-TW" altLang="en-US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最外側快車道及慢車道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行駛</a:t>
            </a:r>
            <a:endParaRPr lang="en-US" altLang="zh-TW" sz="24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p"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汽車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行經行人穿越道，遇有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行人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穿越時，無論有無交通指揮人員指揮或號誌指示，均應暫停讓行人先行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通過 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道安規則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103)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　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立方體 10"/>
          <p:cNvSpPr/>
          <p:nvPr/>
        </p:nvSpPr>
        <p:spPr>
          <a:xfrm>
            <a:off x="277384" y="258069"/>
            <a:ext cx="3545328" cy="934362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/>
          </a:p>
        </p:txBody>
      </p:sp>
      <p:sp>
        <p:nvSpPr>
          <p:cNvPr id="12" name="矩形 11"/>
          <p:cNvSpPr/>
          <p:nvPr/>
        </p:nvSpPr>
        <p:spPr>
          <a:xfrm>
            <a:off x="457912" y="546100"/>
            <a:ext cx="2954655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遵守路權規定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2" descr="箭头和手指指示标志PSD素材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7391462" y="1585325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0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說明用圖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482127"/>
            <a:ext cx="3966930" cy="70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r="12601"/>
          <a:stretch/>
        </p:blipFill>
        <p:spPr bwMode="auto">
          <a:xfrm>
            <a:off x="4549784" y="2636912"/>
            <a:ext cx="420481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051720" y="1233753"/>
            <a:ext cx="5248060" cy="5435352"/>
            <a:chOff x="1358173" y="404664"/>
            <a:chExt cx="6500111" cy="6299448"/>
          </a:xfrm>
        </p:grpSpPr>
        <p:pic>
          <p:nvPicPr>
            <p:cNvPr id="1028" name="Picture 4" descr="相關圖片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8173" y="404664"/>
              <a:ext cx="6500111" cy="6264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6012160" y="6488668"/>
              <a:ext cx="11881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800" dirty="0" smtClean="0"/>
                <a:t>來源：</a:t>
              </a:r>
              <a:r>
                <a:rPr lang="en-US" altLang="zh-TW" sz="800" dirty="0" smtClean="0"/>
                <a:t>auto.ltn.com.tw</a:t>
              </a:r>
              <a:endParaRPr lang="zh-TW" altLang="en-US" sz="800" dirty="0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377387" y="1868126"/>
            <a:ext cx="6948877" cy="4895964"/>
            <a:chOff x="586506" y="836712"/>
            <a:chExt cx="8043446" cy="5616044"/>
          </a:xfrm>
        </p:grpSpPr>
        <p:pic>
          <p:nvPicPr>
            <p:cNvPr id="1026" name="Picture 2" descr="相關圖片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06" y="836712"/>
              <a:ext cx="8043446" cy="54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6912434" y="6237312"/>
              <a:ext cx="170271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800" dirty="0" smtClean="0"/>
                <a:t>來源：</a:t>
              </a:r>
              <a:r>
                <a:rPr lang="en-US" altLang="zh-TW" sz="800" dirty="0" smtClean="0"/>
                <a:t>www.honda-taiwan.com.tw</a:t>
              </a:r>
              <a:endParaRPr lang="zh-TW" altLang="en-US" sz="800" dirty="0"/>
            </a:p>
          </p:txBody>
        </p:sp>
      </p:grp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503114" y="404664"/>
            <a:ext cx="30972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保持安全距離</a:t>
            </a:r>
            <a:endParaRPr kumimoji="0" lang="zh-TW" altLang="en-US" sz="36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70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文字方塊 5"/>
          <p:cNvSpPr txBox="1">
            <a:spLocks noChangeArrowheads="1"/>
          </p:cNvSpPr>
          <p:nvPr/>
        </p:nvSpPr>
        <p:spPr bwMode="auto">
          <a:xfrm>
            <a:off x="611188" y="620713"/>
            <a:ext cx="3097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行人怎麼走？</a:t>
            </a:r>
          </a:p>
        </p:txBody>
      </p:sp>
      <p:pic>
        <p:nvPicPr>
          <p:cNvPr id="3584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>
            <a:fillRect/>
          </a:stretch>
        </p:blipFill>
        <p:spPr bwMode="auto">
          <a:xfrm>
            <a:off x="4716463" y="1484313"/>
            <a:ext cx="412115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7829550" y="85725"/>
            <a:ext cx="1312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要</a:t>
            </a:r>
            <a:r>
              <a:rPr kumimoji="0" lang="zh-TW" altLang="en-US" sz="16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專</a:t>
            </a:r>
            <a:r>
              <a:rPr kumimoji="0"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心</a:t>
            </a:r>
            <a:r>
              <a:rPr kumimoji="0" lang="zh-TW" altLang="en-US" sz="16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開車</a:t>
            </a:r>
            <a:endParaRPr kumimoji="0" lang="en-US" altLang="zh-TW" sz="16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7524750" y="546100"/>
            <a:ext cx="1638300" cy="0"/>
          </a:xfrm>
          <a:prstGeom prst="line">
            <a:avLst/>
          </a:prstGeom>
          <a:ln w="2857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29848" y="6478855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http://www.cnnews.com.tw/cnnews/0009/w4/images/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357500" y="1424117"/>
            <a:ext cx="3889955" cy="520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113811" y="6598332"/>
            <a:ext cx="11336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800" dirty="0"/>
              <a:t>www.cnnews.com.tw</a:t>
            </a:r>
            <a:endParaRPr lang="zh-TW" altLang="en-US" sz="800" dirty="0"/>
          </a:p>
        </p:txBody>
      </p:sp>
      <p:pic>
        <p:nvPicPr>
          <p:cNvPr id="12" name="Picture 2" descr="箭头和手指指示标志PSD素材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4427984" y="5733256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63.32.129.12/tm2014/C01/04/02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77" y="29320"/>
            <a:ext cx="4799273" cy="682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63.32.129.12/tm2014/C01/04/02/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77" y="48368"/>
            <a:ext cx="4805184" cy="68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29848" y="6478855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51520" y="548680"/>
            <a:ext cx="864852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6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老人常見交通事故原因</a:t>
            </a:r>
            <a:endParaRPr kumimoji="0" lang="en-US" altLang="zh-TW" sz="66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9" y="1966948"/>
            <a:ext cx="7774326" cy="48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10900" y="660676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" dirty="0" smtClean="0">
                <a:solidFill>
                  <a:schemeClr val="bg1"/>
                </a:solidFill>
              </a:rPr>
              <a:t>圖片來源：</a:t>
            </a:r>
            <a:r>
              <a:rPr lang="en-US" altLang="zh-TW" sz="800" dirty="0" smtClean="0">
                <a:solidFill>
                  <a:schemeClr val="bg1"/>
                </a:solidFill>
              </a:rPr>
              <a:t>http</a:t>
            </a:r>
            <a:r>
              <a:rPr lang="en-US" altLang="zh-TW" sz="800" dirty="0">
                <a:solidFill>
                  <a:schemeClr val="bg1"/>
                </a:solidFill>
              </a:rPr>
              <a:t>://www.telegraph.co.uk/news/11989844/Should-the-elderly-be-allowed-to-drive.html</a:t>
            </a:r>
            <a:endParaRPr lang="zh-TW" alt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1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302325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電動代步車非汽車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安全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通行最為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重要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rgbClr val="FF0000"/>
              </a:buClr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u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電動代步車」是行動輔助器。依據交通部的解釋：「身心障礙者所使用為行政院衛生署公告屬於醫療器材之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醫療用電動三輪車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動力式輪椅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等，因其使用目的及功能有別於一般車輛，係視為行人活動之輔助器材，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...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，其於道路上則應遵守一般</a:t>
            </a:r>
            <a:r>
              <a:rPr lang="en-US" altLang="zh-TW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行人</a:t>
            </a:r>
            <a:r>
              <a:rPr lang="en-US" altLang="zh-TW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之管制規定。」故必須遵守「道路交通安全規則」第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條、第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133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條至第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139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條有關行人之管制規定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u"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u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電動代步車」沒有通行道路的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路權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。若銀髮族使用電動代步車通行道路中而發生事故，很難主張路權。</a:t>
            </a: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u"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Clr>
                <a:srgbClr val="FF0000"/>
              </a:buClr>
              <a:buFont typeface="Wingdings" pitchFamily="2" charset="2"/>
              <a:buChar char="u"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因此，若代步車的使用違反了「道路交通管理處罰條例」有關行人的相關規定，則處以新臺幣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300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3,000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元不等之罰鍰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97983"/>
            <a:ext cx="3336032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683568" y="6552352"/>
            <a:ext cx="13035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/>
              <a:t>www.nownews.com</a:t>
            </a:r>
            <a:endParaRPr lang="zh-TW" altLang="en-US" sz="1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97983"/>
            <a:ext cx="3336032" cy="250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866525" y="6552351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/>
              <a:t>my210395.wordpress.com</a:t>
            </a:r>
            <a:endParaRPr lang="zh-TW" altLang="en-US" sz="1000" dirty="0"/>
          </a:p>
        </p:txBody>
      </p:sp>
      <p:pic>
        <p:nvPicPr>
          <p:cNvPr id="10" name="Picture 2" descr="箭头和手指指示标志PSD素材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7617254" y="4829717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29848" y="6478855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4001"/>
          <a:stretch/>
        </p:blipFill>
        <p:spPr bwMode="auto">
          <a:xfrm>
            <a:off x="0" y="1184510"/>
            <a:ext cx="9144000" cy="516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文字方塊 9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323850" y="361950"/>
            <a:ext cx="3817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400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機車如何左轉？</a:t>
            </a:r>
          </a:p>
        </p:txBody>
      </p:sp>
      <p:sp>
        <p:nvSpPr>
          <p:cNvPr id="5" name="手繪多邊形 4"/>
          <p:cNvSpPr/>
          <p:nvPr/>
        </p:nvSpPr>
        <p:spPr>
          <a:xfrm>
            <a:off x="1619672" y="4005064"/>
            <a:ext cx="4680520" cy="1350962"/>
          </a:xfrm>
          <a:custGeom>
            <a:avLst/>
            <a:gdLst>
              <a:gd name="connsiteX0" fmla="*/ 6229350 w 6229350"/>
              <a:gd name="connsiteY0" fmla="*/ 1350875 h 1350875"/>
              <a:gd name="connsiteX1" fmla="*/ 4286250 w 6229350"/>
              <a:gd name="connsiteY1" fmla="*/ 446000 h 1350875"/>
              <a:gd name="connsiteX2" fmla="*/ 2914650 w 6229350"/>
              <a:gd name="connsiteY2" fmla="*/ 36425 h 1350875"/>
              <a:gd name="connsiteX3" fmla="*/ 0 w 6229350"/>
              <a:gd name="connsiteY3" fmla="*/ 45950 h 135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9350" h="1350875">
                <a:moveTo>
                  <a:pt x="6229350" y="1350875"/>
                </a:moveTo>
                <a:cubicBezTo>
                  <a:pt x="5534025" y="1007975"/>
                  <a:pt x="4838700" y="665075"/>
                  <a:pt x="4286250" y="446000"/>
                </a:cubicBezTo>
                <a:cubicBezTo>
                  <a:pt x="3733800" y="226925"/>
                  <a:pt x="3629025" y="103100"/>
                  <a:pt x="2914650" y="36425"/>
                </a:cubicBezTo>
                <a:cubicBezTo>
                  <a:pt x="2200275" y="-30250"/>
                  <a:pt x="1100137" y="7850"/>
                  <a:pt x="0" y="4595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乘號 7">
            <a:hlinkClick r:id="rId3" action="ppaction://hlinkfile"/>
          </p:cNvPr>
          <p:cNvSpPr/>
          <p:nvPr/>
        </p:nvSpPr>
        <p:spPr>
          <a:xfrm>
            <a:off x="3320169" y="3429595"/>
            <a:ext cx="1279525" cy="1150938"/>
          </a:xfrm>
          <a:prstGeom prst="mathMultiply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9" y="1098550"/>
            <a:ext cx="832326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向下箭號 6"/>
          <p:cNvSpPr>
            <a:spLocks noChangeArrowheads="1"/>
          </p:cNvSpPr>
          <p:nvPr/>
        </p:nvSpPr>
        <p:spPr bwMode="auto">
          <a:xfrm rot="10800000">
            <a:off x="6171406" y="3967512"/>
            <a:ext cx="576263" cy="1295400"/>
          </a:xfrm>
          <a:prstGeom prst="downArrow">
            <a:avLst>
              <a:gd name="adj1" fmla="val 50000"/>
              <a:gd name="adj2" fmla="val 49954"/>
            </a:avLst>
          </a:prstGeom>
          <a:solidFill>
            <a:srgbClr val="0000FF"/>
          </a:solidFill>
          <a:ln w="15875" algn="ctr">
            <a:solidFill>
              <a:srgbClr val="406B1C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solidFill>
                <a:srgbClr val="FFFFFF"/>
              </a:solidFill>
            </a:endParaRPr>
          </a:p>
        </p:txBody>
      </p:sp>
      <p:sp>
        <p:nvSpPr>
          <p:cNvPr id="2" name="向下箭號 7"/>
          <p:cNvSpPr>
            <a:spLocks noChangeArrowheads="1"/>
          </p:cNvSpPr>
          <p:nvPr/>
        </p:nvSpPr>
        <p:spPr bwMode="auto">
          <a:xfrm rot="5400000">
            <a:off x="5667375" y="2526856"/>
            <a:ext cx="576262" cy="1295400"/>
          </a:xfrm>
          <a:prstGeom prst="downArrow">
            <a:avLst>
              <a:gd name="adj1" fmla="val 50000"/>
              <a:gd name="adj2" fmla="val 49954"/>
            </a:avLst>
          </a:prstGeom>
          <a:solidFill>
            <a:srgbClr val="0000FF"/>
          </a:solidFill>
          <a:ln w="15875" algn="ctr">
            <a:solidFill>
              <a:srgbClr val="406B1C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>
              <a:solidFill>
                <a:srgbClr val="FFFFFF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2" descr="箭头和手指指示标志PSD素材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493423" y="5405060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4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立方體 10"/>
          <p:cNvSpPr/>
          <p:nvPr/>
        </p:nvSpPr>
        <p:spPr>
          <a:xfrm>
            <a:off x="117566" y="108140"/>
            <a:ext cx="6687404" cy="1268760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600"/>
          </a:p>
        </p:txBody>
      </p:sp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17566" y="423981"/>
            <a:ext cx="6372200" cy="926976"/>
          </a:xfrm>
          <a:solidFill>
            <a:srgbClr val="FFFF00"/>
          </a:solidFill>
          <a:ln>
            <a:noFill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注意大型車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內</a:t>
            </a:r>
            <a:r>
              <a:rPr lang="zh-TW" altLang="en-US" sz="2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輪差與視覺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死角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1993" name="群組 3"/>
          <p:cNvGrpSpPr>
            <a:grpSpLocks/>
          </p:cNvGrpSpPr>
          <p:nvPr/>
        </p:nvGrpSpPr>
        <p:grpSpPr bwMode="auto">
          <a:xfrm>
            <a:off x="247908" y="2276872"/>
            <a:ext cx="4647526" cy="3100339"/>
            <a:chOff x="611561" y="1484313"/>
            <a:chExt cx="4197783" cy="2778125"/>
          </a:xfrm>
        </p:grpSpPr>
        <p:pic>
          <p:nvPicPr>
            <p:cNvPr id="41995" name="Picture 7" descr="http://www.hlpb.gov.tw/images/20091119105901.jpg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1" y="1484313"/>
              <a:ext cx="4197783" cy="277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756039" y="3716338"/>
              <a:ext cx="1511456" cy="14446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02952"/>
            <a:ext cx="3672408" cy="526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2" descr="箭头和手指指示标志PSD素材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110971" y="5377211"/>
            <a:ext cx="1095154" cy="1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5" y="836712"/>
            <a:ext cx="3573043" cy="20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5" y="3654425"/>
            <a:ext cx="35306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23" y="50050"/>
            <a:ext cx="4799965" cy="68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箭头和手指指示标志PSD素材">
            <a:hlinkClick r:id="rId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97" b="95849" l="17676" r="79980">
                        <a14:foregroundMark x1="37207" y1="14408" x2="64844" y2="79487"/>
                        <a14:foregroundMark x1="30469" y1="60440" x2="31543" y2="59951"/>
                        <a14:foregroundMark x1="38281" y1="56410" x2="67969" y2="40537"/>
                        <a14:foregroundMark x1="72559" y1="40049" x2="68359" y2="68376"/>
                        <a14:foregroundMark x1="68359" y1="68376" x2="68359" y2="68376"/>
                        <a14:foregroundMark x1="68359" y1="68376" x2="67969" y2="69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581"/>
          <a:stretch/>
        </p:blipFill>
        <p:spPr bwMode="auto">
          <a:xfrm>
            <a:off x="8059399" y="6147772"/>
            <a:ext cx="648072" cy="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hlinkClick r:id="rId2" action="ppaction://hlinkfile"/>
          </p:cNvPr>
          <p:cNvSpPr txBox="1"/>
          <p:nvPr/>
        </p:nvSpPr>
        <p:spPr>
          <a:xfrm>
            <a:off x="539552" y="415498"/>
            <a:ext cx="4608513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交通可以很安全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611561" y="1169988"/>
            <a:ext cx="453650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07504" y="5589239"/>
            <a:ext cx="7920880" cy="101566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62050" indent="-1162050" eaLnBrk="1" fontAlgn="auto" hangingPunct="1">
              <a:spcAft>
                <a:spcPts val="1200"/>
              </a:spcAft>
              <a:buFont typeface="Symbol" pitchFamily="18" charset="2"/>
              <a:buNone/>
              <a:defRPr/>
            </a:pPr>
            <a:r>
              <a:rPr lang="zh-TW" alt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使用公共運輸確保安全</a:t>
            </a:r>
          </a:p>
        </p:txBody>
      </p:sp>
      <p:sp>
        <p:nvSpPr>
          <p:cNvPr id="8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zh-TW" altLang="en-US" sz="1200">
              <a:solidFill>
                <a:srgbClr val="000000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17026"/>
            <a:ext cx="2416774" cy="1608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17026"/>
            <a:ext cx="2119907" cy="160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888" y="2998690"/>
            <a:ext cx="1752927" cy="172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4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歲以上民眾需檢測才能換發駕照 </a:t>
            </a:r>
            <a:endParaRPr lang="en-US" altLang="zh-TW" sz="2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滿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75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歲的年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長者需經過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體格檢查合格後，再通過認知功能測驗或檢附未患中度以上失智症證明，才能換發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年有效期限的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駕照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。</a:t>
            </a:r>
            <a:endParaRPr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新法上路前已滿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75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歲駕駛人，若未有違規記點至吊扣、吊銷駕照就不用重新換發駕照；實施日後才滿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75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歲或實施日前滿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75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歲但有違規記點至吊扣、吊銷駕照，則需通過體檢與認知機能檢查才能換發有效期限為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年的駕照</a:t>
            </a:r>
            <a:r>
              <a:rPr lang="zh-TW" altLang="en-US" dirty="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lang="en-US" altLang="zh-TW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目前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75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歲以上還有駕照約有有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58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萬人，實施後首年需經體檢換照的約有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7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萬人。另外，高齡駕駛換駕照僅須支付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50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元，不像以往換發駕照須支付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200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元。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交通新制報您知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「廣播」的圖片搜尋結果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104456" cy="248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9"/>
          <p:cNvSpPr txBox="1">
            <a:spLocks/>
          </p:cNvSpPr>
          <p:nvPr/>
        </p:nvSpPr>
        <p:spPr bwMode="auto">
          <a:xfrm>
            <a:off x="8739188" y="6434138"/>
            <a:ext cx="377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47F56E4-E62C-4444-AACC-337CADCB0E9E}" type="slidenum">
              <a:rPr lang="zh-TW" altLang="en-US" sz="12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zh-TW" altLang="en-US" sz="1200">
              <a:solidFill>
                <a:srgbClr val="00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624228" y="6508978"/>
            <a:ext cx="1620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" dirty="0" smtClean="0">
                <a:latin typeface="+mj-ea"/>
                <a:ea typeface="+mj-ea"/>
              </a:rPr>
              <a:t>參考資料：自由電子報</a:t>
            </a:r>
            <a:r>
              <a:rPr lang="en-US" altLang="zh-TW" sz="800" dirty="0" smtClean="0">
                <a:latin typeface="+mj-ea"/>
                <a:ea typeface="+mj-ea"/>
              </a:rPr>
              <a:t>106.5.15</a:t>
            </a:r>
            <a:endParaRPr lang="zh-TW" altLang="en-US" sz="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259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9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434138"/>
            <a:ext cx="51256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6D5C27-BB50-49CE-A26D-AA0D6678D44D}" type="slidenum">
              <a:rPr lang="zh-TW" altLang="en-US" sz="1000" smtClean="0">
                <a:solidFill>
                  <a:srgbClr val="00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zh-TW" altLang="en-US" sz="1000" dirty="0" smtClean="0">
              <a:solidFill>
                <a:srgbClr val="00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3"/>
            <a:ext cx="8676000" cy="2907607"/>
          </a:xfrm>
          <a:prstGeom prst="rect">
            <a:avLst/>
          </a:prstGeom>
          <a:noFill/>
        </p:spPr>
      </p:pic>
      <p:sp>
        <p:nvSpPr>
          <p:cNvPr id="9" name="五邊形 8"/>
          <p:cNvSpPr/>
          <p:nvPr/>
        </p:nvSpPr>
        <p:spPr>
          <a:xfrm>
            <a:off x="323528" y="332800"/>
            <a:ext cx="4680000" cy="1296000"/>
          </a:xfrm>
          <a:prstGeom prst="homePlate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104456" cy="756002"/>
          </a:xfrm>
        </p:spPr>
        <p:txBody>
          <a:bodyPr>
            <a:noAutofit/>
          </a:bodyPr>
          <a:lstStyle/>
          <a:p>
            <a:r>
              <a:rPr lang="en-US" altLang="zh-TW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106</a:t>
            </a:r>
            <a:r>
              <a:rPr lang="zh-TW" altLang="en-US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年高雄市各年齡層</a:t>
            </a:r>
            <a:r>
              <a:rPr lang="en-US" altLang="zh-TW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A1</a:t>
            </a:r>
            <a:r>
              <a:rPr lang="zh-TW" altLang="en-US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事故比例</a:t>
            </a:r>
            <a:endParaRPr lang="zh-TW" altLang="en-US" sz="36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84168" y="1988840"/>
            <a:ext cx="1512168" cy="331236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940352" y="1520832"/>
            <a:ext cx="1800000" cy="39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zh-TW" altLang="en-US" b="1" dirty="0" smtClean="0">
                <a:latin typeface="Century Gothic" panose="020B0502020202020204" pitchFamily="34" charset="0"/>
              </a:rPr>
              <a:t>高齡者占</a:t>
            </a:r>
            <a:r>
              <a:rPr lang="en-US" altLang="zh-TW" sz="2000" b="1" dirty="0" smtClean="0">
                <a:latin typeface="Century Gothic" panose="020B0502020202020204" pitchFamily="34" charset="0"/>
              </a:rPr>
              <a:t>33.3</a:t>
            </a:r>
            <a:r>
              <a:rPr lang="en-US" altLang="zh-TW" b="1" dirty="0" smtClean="0">
                <a:latin typeface="Century Gothic" panose="020B0502020202020204" pitchFamily="34" charset="0"/>
              </a:rPr>
              <a:t>%</a:t>
            </a:r>
            <a:endParaRPr lang="zh-TW" altLang="en-U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五邊形 5"/>
          <p:cNvSpPr/>
          <p:nvPr/>
        </p:nvSpPr>
        <p:spPr>
          <a:xfrm>
            <a:off x="323528" y="362345"/>
            <a:ext cx="4536504" cy="792088"/>
          </a:xfrm>
          <a:prstGeom prst="homePlate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03273"/>
            <a:ext cx="4104456" cy="756002"/>
          </a:xfrm>
        </p:spPr>
        <p:txBody>
          <a:bodyPr>
            <a:noAutofit/>
          </a:bodyPr>
          <a:lstStyle/>
          <a:p>
            <a:r>
              <a:rPr lang="zh-TW" altLang="en-US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老人常用交通</a:t>
            </a:r>
            <a:r>
              <a:rPr lang="zh-TW" altLang="en-US" sz="3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工具</a:t>
            </a:r>
            <a:endParaRPr lang="zh-TW" altLang="en-US" sz="36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292080" y="5975400"/>
            <a:ext cx="32043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050" dirty="0" smtClean="0"/>
              <a:t>資料來源：</a:t>
            </a:r>
            <a:r>
              <a:rPr lang="zh-TW" altLang="en-US" sz="1050" dirty="0"/>
              <a:t>交通部</a:t>
            </a:r>
            <a:r>
              <a:rPr lang="zh-TW" altLang="en-US" sz="1050" dirty="0" smtClean="0"/>
              <a:t>，</a:t>
            </a:r>
            <a:r>
              <a:rPr lang="en-US" altLang="zh-TW" sz="1050" dirty="0" smtClean="0"/>
              <a:t>2016</a:t>
            </a:r>
            <a:endParaRPr lang="zh-TW" altLang="en-US" sz="105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655"/>
            <a:ext cx="2952328" cy="167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53398" y="6492875"/>
            <a:ext cx="490602" cy="365125"/>
          </a:xfrm>
        </p:spPr>
        <p:txBody>
          <a:bodyPr/>
          <a:lstStyle/>
          <a:p>
            <a:fld id="{FAF8A707-2D79-447C-A71B-F1FE92F93937}" type="slidenum">
              <a:rPr lang="zh-TW" altLang="en-US" sz="1400" smtClean="0"/>
              <a:t>5</a:t>
            </a:fld>
            <a:endParaRPr lang="zh-TW" altLang="en-US" sz="1400" dirty="0"/>
          </a:p>
        </p:txBody>
      </p:sp>
      <p:graphicFrame>
        <p:nvGraphicFramePr>
          <p:cNvPr id="9" name="圖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5836745"/>
              </p:ext>
            </p:extLst>
          </p:nvPr>
        </p:nvGraphicFramePr>
        <p:xfrm>
          <a:off x="467544" y="2005640"/>
          <a:ext cx="8136904" cy="451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9241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67544" y="1196752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/>
              <a:t>老人</a:t>
            </a:r>
            <a:r>
              <a:rPr lang="zh-TW" altLang="en-US" i="1" u="sng" dirty="0" smtClean="0">
                <a:solidFill>
                  <a:srgbClr val="7030A0"/>
                </a:solidFill>
              </a:rPr>
              <a:t>行人</a:t>
            </a:r>
            <a:r>
              <a:rPr lang="zh-TW" altLang="en-US" sz="1600" dirty="0" smtClean="0"/>
              <a:t>交通</a:t>
            </a:r>
            <a:r>
              <a:rPr lang="zh-TW" altLang="en-US" sz="1600" dirty="0"/>
              <a:t>事故主要肇因分析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27168" cy="828010"/>
          </a:xfrm>
        </p:spPr>
        <p:txBody>
          <a:bodyPr>
            <a:normAutofit fontScale="90000"/>
          </a:bodyPr>
          <a:lstStyle/>
          <a:p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老人</a:t>
            </a:r>
            <a:r>
              <a:rPr lang="zh-TW" altLang="en-US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交通事故</a:t>
            </a:r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統計</a:t>
            </a:r>
            <a:r>
              <a:rPr lang="en-US" altLang="zh-TW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以高雄市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年為例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＞形箭號 12"/>
          <p:cNvSpPr/>
          <p:nvPr/>
        </p:nvSpPr>
        <p:spPr>
          <a:xfrm>
            <a:off x="251520" y="476672"/>
            <a:ext cx="432048" cy="360040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53398" y="6492875"/>
            <a:ext cx="490602" cy="365125"/>
          </a:xfrm>
        </p:spPr>
        <p:txBody>
          <a:bodyPr/>
          <a:lstStyle/>
          <a:p>
            <a:fld id="{FAF8A707-2D79-447C-A71B-F1FE92F93937}" type="slidenum">
              <a:rPr lang="zh-TW" altLang="en-US" sz="1400" smtClean="0"/>
              <a:t>6</a:t>
            </a:fld>
            <a:endParaRPr lang="zh-TW" altLang="en-US" sz="1400" dirty="0"/>
          </a:p>
        </p:txBody>
      </p:sp>
      <p:pic>
        <p:nvPicPr>
          <p:cNvPr id="1028" name="Picture 4" descr="http://www.pref.hokkaido.lg.jp/image.jsp?id=6674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13371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圖表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540039"/>
              </p:ext>
            </p:extLst>
          </p:nvPr>
        </p:nvGraphicFramePr>
        <p:xfrm>
          <a:off x="251520" y="1048679"/>
          <a:ext cx="8640960" cy="554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7110071" y="6441676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/>
              <a:t>數據年份：</a:t>
            </a:r>
            <a:r>
              <a:rPr lang="en-US" altLang="zh-TW" sz="1200" dirty="0" smtClean="0"/>
              <a:t>106</a:t>
            </a:r>
            <a:r>
              <a:rPr lang="zh-TW" altLang="en-US" sz="1200" dirty="0" smtClean="0"/>
              <a:t>年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504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03648" y="6165304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/>
              <a:t>老人</a:t>
            </a:r>
            <a:r>
              <a:rPr lang="zh-TW" altLang="en-US" i="1" u="sng" dirty="0" smtClean="0">
                <a:solidFill>
                  <a:srgbClr val="7030A0"/>
                </a:solidFill>
              </a:rPr>
              <a:t>自行車</a:t>
            </a:r>
            <a:r>
              <a:rPr lang="zh-TW" altLang="en-US" sz="1600" dirty="0" smtClean="0"/>
              <a:t>交通</a:t>
            </a:r>
            <a:r>
              <a:rPr lang="zh-TW" altLang="en-US" sz="1600" dirty="0"/>
              <a:t>事故主要肇因分析</a:t>
            </a: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27168" cy="828010"/>
          </a:xfrm>
        </p:spPr>
        <p:txBody>
          <a:bodyPr>
            <a:normAutofit fontScale="90000"/>
          </a:bodyPr>
          <a:lstStyle/>
          <a:p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老人</a:t>
            </a:r>
            <a:r>
              <a:rPr lang="zh-TW" altLang="en-US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交通事故</a:t>
            </a:r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統計</a:t>
            </a:r>
            <a:r>
              <a:rPr lang="en-US" altLang="zh-TW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-2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以高雄市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年為例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＞形箭號 12"/>
          <p:cNvSpPr/>
          <p:nvPr/>
        </p:nvSpPr>
        <p:spPr>
          <a:xfrm>
            <a:off x="251520" y="476672"/>
            <a:ext cx="432048" cy="360040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53398" y="6492875"/>
            <a:ext cx="490602" cy="365125"/>
          </a:xfrm>
        </p:spPr>
        <p:txBody>
          <a:bodyPr/>
          <a:lstStyle/>
          <a:p>
            <a:fld id="{FAF8A707-2D79-447C-A71B-F1FE92F93937}" type="slidenum">
              <a:rPr lang="zh-TW" altLang="en-US" sz="1400" smtClean="0"/>
              <a:t>7</a:t>
            </a:fld>
            <a:endParaRPr lang="zh-TW" alt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1800200" cy="134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63898"/>
              </p:ext>
            </p:extLst>
          </p:nvPr>
        </p:nvGraphicFramePr>
        <p:xfrm>
          <a:off x="107504" y="980728"/>
          <a:ext cx="892899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298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9512" y="1099483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/>
              <a:t>老人</a:t>
            </a:r>
            <a:r>
              <a:rPr lang="zh-TW" altLang="en-US" i="1" u="sng" dirty="0" smtClean="0">
                <a:solidFill>
                  <a:srgbClr val="7030A0"/>
                </a:solidFill>
              </a:rPr>
              <a:t>機車</a:t>
            </a:r>
            <a:r>
              <a:rPr lang="zh-TW" altLang="en-US" sz="1600" dirty="0" smtClean="0"/>
              <a:t>交通</a:t>
            </a:r>
            <a:r>
              <a:rPr lang="zh-TW" altLang="en-US" sz="1600" dirty="0"/>
              <a:t>事故主要肇因分析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27168" cy="828010"/>
          </a:xfrm>
        </p:spPr>
        <p:txBody>
          <a:bodyPr>
            <a:normAutofit fontScale="90000"/>
          </a:bodyPr>
          <a:lstStyle/>
          <a:p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老人</a:t>
            </a:r>
            <a:r>
              <a:rPr lang="zh-TW" altLang="en-US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交通事故</a:t>
            </a:r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統計</a:t>
            </a:r>
            <a:r>
              <a:rPr lang="en-US" altLang="zh-TW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-3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以高雄市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年為例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251520" y="476672"/>
            <a:ext cx="432048" cy="360040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53398" y="6492875"/>
            <a:ext cx="490602" cy="365125"/>
          </a:xfrm>
        </p:spPr>
        <p:txBody>
          <a:bodyPr/>
          <a:lstStyle/>
          <a:p>
            <a:fld id="{FAF8A707-2D79-447C-A71B-F1FE92F93937}" type="slidenum">
              <a:rPr lang="zh-TW" altLang="en-US" sz="1400" smtClean="0"/>
              <a:t>8</a:t>
            </a:fld>
            <a:endParaRPr lang="zh-TW" altLang="en-US" sz="1400" dirty="0"/>
          </a:p>
        </p:txBody>
      </p:sp>
      <p:pic>
        <p:nvPicPr>
          <p:cNvPr id="2050" name="Picture 2" descr="http://www.libertytimes.com.tw/2010/new/mar/9/images/bigPic/600_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5517232"/>
            <a:ext cx="1656184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994429"/>
              </p:ext>
            </p:extLst>
          </p:nvPr>
        </p:nvGraphicFramePr>
        <p:xfrm>
          <a:off x="179512" y="1099482"/>
          <a:ext cx="8640960" cy="5497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14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55576" y="1052736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 smtClean="0"/>
              <a:t>老人</a:t>
            </a:r>
            <a:r>
              <a:rPr lang="zh-TW" altLang="en-US" i="1" u="sng" dirty="0" smtClean="0">
                <a:solidFill>
                  <a:srgbClr val="7030A0"/>
                </a:solidFill>
              </a:rPr>
              <a:t>小客車</a:t>
            </a:r>
            <a:r>
              <a:rPr lang="zh-TW" altLang="en-US" sz="1600" dirty="0" smtClean="0"/>
              <a:t>交通</a:t>
            </a:r>
            <a:r>
              <a:rPr lang="zh-TW" altLang="en-US" sz="1600" dirty="0"/>
              <a:t>事故主要肇因分析</a:t>
            </a: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27168" cy="828010"/>
          </a:xfrm>
        </p:spPr>
        <p:txBody>
          <a:bodyPr>
            <a:normAutofit fontScale="90000"/>
          </a:bodyPr>
          <a:lstStyle/>
          <a:p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老人</a:t>
            </a:r>
            <a:r>
              <a:rPr lang="zh-TW" altLang="en-US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交通事故</a:t>
            </a:r>
            <a:r>
              <a:rPr lang="zh-TW" altLang="en-US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統計</a:t>
            </a:r>
            <a:r>
              <a:rPr lang="en-US" altLang="zh-TW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-4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以高雄市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106</a:t>
            </a:r>
            <a:r>
              <a:rPr lang="zh-TW" altLang="en-US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年為例</a:t>
            </a:r>
            <a:r>
              <a:rPr lang="en-US" altLang="zh-TW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＞形箭號 9"/>
          <p:cNvSpPr/>
          <p:nvPr/>
        </p:nvSpPr>
        <p:spPr>
          <a:xfrm>
            <a:off x="251520" y="476672"/>
            <a:ext cx="432048" cy="360040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653398" y="6492875"/>
            <a:ext cx="490602" cy="365125"/>
          </a:xfrm>
        </p:spPr>
        <p:txBody>
          <a:bodyPr/>
          <a:lstStyle/>
          <a:p>
            <a:fld id="{FAF8A707-2D79-447C-A71B-F1FE92F93937}" type="slidenum">
              <a:rPr lang="zh-TW" altLang="en-US" sz="1400" smtClean="0"/>
              <a:t>9</a:t>
            </a:fld>
            <a:endParaRPr lang="zh-TW" altLang="en-US" sz="1400" dirty="0"/>
          </a:p>
        </p:txBody>
      </p:sp>
      <p:pic>
        <p:nvPicPr>
          <p:cNvPr id="2054" name="Picture 6" descr="http://photocdn.sohu.com/20120215/Img3348332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73216"/>
            <a:ext cx="2149539" cy="136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圖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430348"/>
              </p:ext>
            </p:extLst>
          </p:nvPr>
        </p:nvGraphicFramePr>
        <p:xfrm>
          <a:off x="251520" y="1084964"/>
          <a:ext cx="8426634" cy="5652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17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綜合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1631</TotalTime>
  <Words>1164</Words>
  <Application>Microsoft Office PowerPoint</Application>
  <PresentationFormat>如螢幕大小 (4:3)</PresentationFormat>
  <Paragraphs>173</Paragraphs>
  <Slides>35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52" baseType="lpstr">
      <vt:lpstr>Arial Unicode MS</vt:lpstr>
      <vt:lpstr>MS PGothic</vt:lpstr>
      <vt:lpstr>SimSun</vt:lpstr>
      <vt:lpstr>华文楷体</vt:lpstr>
      <vt:lpstr>王漢宗中仿宋繁</vt:lpstr>
      <vt:lpstr>微軟正黑體</vt:lpstr>
      <vt:lpstr>新細明體</vt:lpstr>
      <vt:lpstr>標楷體</vt:lpstr>
      <vt:lpstr>Arial</vt:lpstr>
      <vt:lpstr>Calibri</vt:lpstr>
      <vt:lpstr>Candara</vt:lpstr>
      <vt:lpstr>Century Gothic</vt:lpstr>
      <vt:lpstr>Symbol</vt:lpstr>
      <vt:lpstr>Times New Roman</vt:lpstr>
      <vt:lpstr>Verdana</vt:lpstr>
      <vt:lpstr>Wingdings</vt:lpstr>
      <vt:lpstr>波形</vt:lpstr>
      <vt:lpstr>忘齡之                        –老人交通安全</vt:lpstr>
      <vt:lpstr>PowerPoint 簡報</vt:lpstr>
      <vt:lpstr>PowerPoint 簡報</vt:lpstr>
      <vt:lpstr>106年高雄市各年齡層A1事故比例</vt:lpstr>
      <vt:lpstr>老人常用交通工具</vt:lpstr>
      <vt:lpstr>老人交通事故統計-1(以高雄市106年為例)</vt:lpstr>
      <vt:lpstr>老人交通事故統計-2(以高雄市106年為例)</vt:lpstr>
      <vt:lpstr>老人交通事故統計-3(以高雄市106年為例)</vt:lpstr>
      <vt:lpstr>老人交通事故統計-4(以高雄市106年為例)</vt:lpstr>
      <vt:lpstr>PowerPoint 簡報</vt:lpstr>
      <vt:lpstr>A1事故項目死亡人數及比率統計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注意大型車(內輪差與視覺死角)</vt:lpstr>
      <vt:lpstr>PowerPoint 簡報</vt:lpstr>
      <vt:lpstr>PowerPoint 簡報</vt:lpstr>
      <vt:lpstr>交通新制報您知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高齡者交通安全–                            君子之</dc:title>
  <dc:creator>薛聖弘</dc:creator>
  <cp:lastModifiedBy>00100</cp:lastModifiedBy>
  <cp:revision>155</cp:revision>
  <dcterms:created xsi:type="dcterms:W3CDTF">2015-03-19T08:20:55Z</dcterms:created>
  <dcterms:modified xsi:type="dcterms:W3CDTF">2018-03-23T08:38:37Z</dcterms:modified>
</cp:coreProperties>
</file>