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59" r:id="rId10"/>
    <p:sldId id="260" r:id="rId11"/>
    <p:sldId id="261" r:id="rId12"/>
    <p:sldId id="267" r:id="rId13"/>
    <p:sldId id="268" r:id="rId14"/>
    <p:sldId id="269" r:id="rId15"/>
    <p:sldId id="270" r:id="rId16"/>
    <p:sldId id="271" r:id="rId17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中文" id="{B1DBA9C6-4D9F-4BD1-BA57-E291D37DA66F}">
          <p14:sldIdLst>
            <p14:sldId id="256"/>
            <p14:sldId id="257"/>
            <p14:sldId id="258"/>
            <p14:sldId id="262"/>
            <p14:sldId id="263"/>
            <p14:sldId id="264"/>
            <p14:sldId id="265"/>
            <p14:sldId id="266"/>
          </p14:sldIdLst>
        </p14:section>
        <p14:section name="英文" id="{CF352E1C-80F1-46DF-BCD2-259CE7BA0897}">
          <p14:sldIdLst>
            <p14:sldId id="259"/>
            <p14:sldId id="260"/>
            <p14:sldId id="261"/>
            <p14:sldId id="267"/>
            <p14:sldId id="268"/>
            <p14:sldId id="269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Infinity" initials="H" lastIdx="1" clrIdx="0">
    <p:extLst>
      <p:ext uri="{19B8F6BF-5375-455C-9EA6-DF929625EA0E}">
        <p15:presenceInfo xmlns:p15="http://schemas.microsoft.com/office/powerpoint/2012/main" userId="HanInfinit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91173" autoAdjust="0"/>
  </p:normalViewPr>
  <p:slideViewPr>
    <p:cSldViewPr showGuides="1">
      <p:cViewPr>
        <p:scale>
          <a:sx n="90" d="100"/>
          <a:sy n="90" d="100"/>
        </p:scale>
        <p:origin x="2352" y="-222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380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52453-93E0-4A89-BB0E-6FDB1A277218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78681-35D0-4DC2-AC40-4391E50FE4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00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A2C74-750D-49F9-B7F2-25685F966413}" type="datetimeFigureOut">
              <a:rPr lang="zh-TW" altLang="en-US" smtClean="0"/>
              <a:t>2026/3/4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16641-1FCC-44AA-B80B-8D36CE03637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738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避難原則參考資料：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地震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地震：前往空曠或公園疏散為主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風水災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風水災：就地或前往高處避難為主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海嘯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海嘯：向東往內陸高處避難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土石流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土石流：前往指定避難收容所避難為主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6641-1FCC-44AA-B80B-8D36CE03637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85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6641-1FCC-44AA-B80B-8D36CE03637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704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6641-1FCC-44AA-B80B-8D36CE03637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1152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避難</a:t>
            </a:r>
            <a:r>
              <a:rPr lang="zh-TW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原則參考資料：</a:t>
            </a:r>
            <a:endParaRPr lang="en-US" altLang="zh-TW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地震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地震：前往空曠或公園疏散為主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風水災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風水災：就地或前往高處避難為主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海嘯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海嘯：向東往內陸高處避難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  <a:endParaRPr lang="en-US" altLang="zh-TW" dirty="0"/>
          </a:p>
          <a:p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土石流</a:t>
            </a:r>
            <a:r>
              <a:rPr lang="zh-TW" altLang="en-US" dirty="0"/>
              <a:t> 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zh-TW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土石流：前往指定避難收容所避難為主</a:t>
            </a:r>
            <a:r>
              <a:rPr lang="en-US" altLang="zh-TW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zh-TW" altLang="en-US" dirty="0"/>
              <a:t> 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016641-1FCC-44AA-B80B-8D36CE03637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562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中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表格 15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62188838"/>
              </p:ext>
            </p:extLst>
          </p:nvPr>
        </p:nvGraphicFramePr>
        <p:xfrm>
          <a:off x="116638" y="86498"/>
          <a:ext cx="6624731" cy="945217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1512162">
                  <a:extLst>
                    <a:ext uri="{9D8B030D-6E8A-4147-A177-3AD203B41FA5}">
                      <a16:colId xmlns:a16="http://schemas.microsoft.com/office/drawing/2014/main" val="1415299116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71651414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316556223"/>
                    </a:ext>
                  </a:extLst>
                </a:gridCol>
                <a:gridCol w="1584177">
                  <a:extLst>
                    <a:ext uri="{9D8B030D-6E8A-4147-A177-3AD203B41FA5}">
                      <a16:colId xmlns:a16="http://schemas.microsoft.com/office/drawing/2014/main" val="1401205456"/>
                    </a:ext>
                  </a:extLst>
                </a:gridCol>
              </a:tblGrid>
              <a:tr h="36841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600" b="1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高雄市                                    里民防災卡</a:t>
                      </a:r>
                      <a:endParaRPr lang="zh-TW" sz="2600" b="1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032672"/>
                  </a:ext>
                </a:extLst>
              </a:tr>
              <a:tr h="2908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聯絡方式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單位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1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聯絡方式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906672"/>
                  </a:ext>
                </a:extLst>
              </a:tr>
              <a:tr h="23268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災害應變中心</a:t>
                      </a: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消防局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119</a:t>
                      </a: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3973172"/>
                  </a:ext>
                </a:extLst>
              </a:tr>
              <a:tr h="2326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警察局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110</a:t>
                      </a: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61461"/>
                  </a:ext>
                </a:extLst>
              </a:tr>
              <a:tr h="23865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高雄市</a:t>
                      </a:r>
                      <a:r>
                        <a:rPr lang="en-US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</a:br>
                      <a:r>
                        <a:rPr lang="zh-TW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災害應變中心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8224567</a:t>
                      </a:r>
                      <a:endParaRPr lang="zh-TW" alt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市民服務電話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1999</a:t>
                      </a: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831960"/>
                  </a:ext>
                </a:extLst>
              </a:tr>
              <a:tr h="2326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台電障礙台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1911</a:t>
                      </a:r>
                      <a:endParaRPr lang="zh-TW" sz="1600" b="0" i="0" kern="100" baseline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054584"/>
                  </a:ext>
                </a:extLst>
              </a:tr>
              <a:tr h="232680"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里長：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自來水公司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1910</a:t>
                      </a:r>
                      <a:endParaRPr lang="zh-TW" sz="1600" b="0" i="0" kern="100" baseline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454753"/>
                  </a:ext>
                </a:extLst>
              </a:tr>
              <a:tr h="23268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中華電信</a:t>
                      </a: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i="0" kern="100" baseline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123</a:t>
                      </a:r>
                      <a:endParaRPr lang="zh-TW" sz="1600" b="0" i="0" kern="100" baseline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7342289"/>
                  </a:ext>
                </a:extLst>
              </a:tr>
              <a:tr h="2262005"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1600" b="0" i="0" kern="100" baseline="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避難收容處所：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1" i="0" kern="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1" i="0" kern="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1" i="0" kern="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1" i="0" kern="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1" i="0" kern="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1600" b="1" i="0" kern="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1600" b="0" i="0" kern="100" baseline="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554345"/>
                  </a:ext>
                </a:extLst>
              </a:tr>
              <a:tr h="36004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避</a:t>
                      </a:r>
                      <a:r>
                        <a:rPr lang="en-US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TW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難</a:t>
                      </a:r>
                      <a:r>
                        <a:rPr lang="en-US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TW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疏</a:t>
                      </a:r>
                      <a:r>
                        <a:rPr lang="en-US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TW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散</a:t>
                      </a:r>
                      <a:r>
                        <a:rPr lang="en-US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TW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地</a:t>
                      </a:r>
                      <a:r>
                        <a:rPr lang="en-US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TW" sz="2000" b="1" i="0" kern="10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圖</a:t>
                      </a:r>
                      <a:endParaRPr lang="zh-TW" sz="1600" b="1" i="0" kern="100" baseline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6302568"/>
                  </a:ext>
                </a:extLst>
              </a:tr>
              <a:tr h="468000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b="1" i="0" kern="100" baseline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47956" marR="4795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6184090"/>
                  </a:ext>
                </a:extLst>
              </a:tr>
            </a:tbl>
          </a:graphicData>
        </a:graphic>
      </p:graphicFrame>
      <p:sp>
        <p:nvSpPr>
          <p:cNvPr id="17" name="Rectangle 8"/>
          <p:cNvSpPr>
            <a:spLocks noChangeArrowheads="1"/>
          </p:cNvSpPr>
          <p:nvPr userDrawn="1"/>
        </p:nvSpPr>
        <p:spPr bwMode="auto">
          <a:xfrm>
            <a:off x="133351" y="47910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8" name="Rectangle 9"/>
          <p:cNvSpPr>
            <a:spLocks noChangeArrowheads="1"/>
          </p:cNvSpPr>
          <p:nvPr userDrawn="1"/>
        </p:nvSpPr>
        <p:spPr bwMode="auto">
          <a:xfrm>
            <a:off x="0" y="9538900"/>
            <a:ext cx="68580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en-US" altLang="zh-TW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※</a:t>
            </a:r>
            <a:r>
              <a:rPr kumimoji="0" lang="zh-TW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正確災害訊息請依市政府</a:t>
            </a:r>
            <a:r>
              <a:rPr kumimoji="0" lang="en-US" altLang="zh-TW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kumimoji="0" lang="zh-TW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或中央政府</a:t>
            </a:r>
            <a:r>
              <a:rPr kumimoji="0" lang="en-US" altLang="zh-TW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kumimoji="0" lang="zh-TW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發布為主。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年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月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日         區公所繪編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</a:t>
            </a:r>
            <a:r>
              <a:rPr kumimoji="0" lang="zh-TW" alt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Calibri" panose="020F0502020204030204" pitchFamily="34" charset="0"/>
              </a:rPr>
              <a:t>高雄市政府印製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標題_區里名稱"/>
          <p:cNvSpPr>
            <a:spLocks noGrp="1"/>
          </p:cNvSpPr>
          <p:nvPr>
            <p:ph type="title" hasCustomPrompt="1"/>
          </p:nvPr>
        </p:nvSpPr>
        <p:spPr>
          <a:xfrm>
            <a:off x="1619275" y="114413"/>
            <a:ext cx="3027407" cy="350279"/>
          </a:xfrm>
          <a:prstGeom prst="rect">
            <a:avLst/>
          </a:prstGeom>
        </p:spPr>
        <p:txBody>
          <a:bodyPr anchor="ctr"/>
          <a:lstStyle>
            <a:lvl1pPr algn="ctr">
              <a:defRPr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輸入區里名稱</a:t>
            </a:r>
          </a:p>
        </p:txBody>
      </p:sp>
      <p:sp>
        <p:nvSpPr>
          <p:cNvPr id="23" name="行政區名_應變中心"/>
          <p:cNvSpPr>
            <a:spLocks noGrp="1"/>
          </p:cNvSpPr>
          <p:nvPr>
            <p:ph type="body" sz="quarter" idx="17" hasCustomPrompt="1"/>
          </p:nvPr>
        </p:nvSpPr>
        <p:spPr>
          <a:xfrm>
            <a:off x="272579" y="776536"/>
            <a:ext cx="1173162" cy="332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FF0000"/>
                </a:solidFill>
              </a:defRPr>
            </a:lvl1pPr>
          </a:lstStyle>
          <a:p>
            <a:pPr lvl="0"/>
            <a:r>
              <a:rPr lang="zh-TW" altLang="en-US" dirty="0"/>
              <a:t>輸入區名</a:t>
            </a:r>
            <a:endParaRPr lang="en-US" altLang="zh-TW" dirty="0"/>
          </a:p>
        </p:txBody>
      </p:sp>
      <p:sp>
        <p:nvSpPr>
          <p:cNvPr id="24" name="避難收容處所名稱"/>
          <p:cNvSpPr>
            <a:spLocks noGrp="1"/>
          </p:cNvSpPr>
          <p:nvPr>
            <p:ph type="body" sz="quarter" idx="18" hasCustomPrompt="1"/>
          </p:nvPr>
        </p:nvSpPr>
        <p:spPr>
          <a:xfrm>
            <a:off x="116633" y="2943352"/>
            <a:ext cx="6624736" cy="4649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dirty="0"/>
              <a:t>災害類型：避難收容處所名稱</a:t>
            </a:r>
            <a:r>
              <a:rPr lang="en-US" altLang="zh-TW" dirty="0"/>
              <a:t>(</a:t>
            </a:r>
            <a:r>
              <a:rPr lang="zh-TW" altLang="en-US" dirty="0"/>
              <a:t>以</a:t>
            </a:r>
            <a:r>
              <a:rPr lang="en-US" altLang="zh-TW" dirty="0"/>
              <a:t>“</a:t>
            </a:r>
            <a:r>
              <a:rPr lang="zh-TW" altLang="en-US" dirty="0"/>
              <a:t>，</a:t>
            </a:r>
            <a:r>
              <a:rPr lang="en-US" altLang="zh-TW" dirty="0"/>
              <a:t>”</a:t>
            </a:r>
            <a:r>
              <a:rPr lang="zh-TW" altLang="en-US" dirty="0"/>
              <a:t>隔開</a:t>
            </a:r>
            <a:r>
              <a:rPr lang="en-US" altLang="zh-TW" dirty="0"/>
              <a:t>)</a:t>
            </a:r>
          </a:p>
          <a:p>
            <a:pPr lvl="0"/>
            <a:endParaRPr lang="en-US" altLang="zh-TW" dirty="0"/>
          </a:p>
        </p:txBody>
      </p:sp>
      <p:sp>
        <p:nvSpPr>
          <p:cNvPr id="25" name="電話_應變中心"/>
          <p:cNvSpPr>
            <a:spLocks noGrp="1"/>
          </p:cNvSpPr>
          <p:nvPr>
            <p:ph type="body" sz="quarter" idx="19" hasCustomPrompt="1"/>
          </p:nvPr>
        </p:nvSpPr>
        <p:spPr>
          <a:xfrm>
            <a:off x="1628799" y="769144"/>
            <a:ext cx="1800201" cy="488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rgbClr val="FF0000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TW" altLang="en-US" dirty="0"/>
              <a:t>應變中心電話資訊</a:t>
            </a:r>
            <a:endParaRPr lang="en-US" altLang="zh-TW" dirty="0"/>
          </a:p>
        </p:txBody>
      </p:sp>
      <p:sp>
        <p:nvSpPr>
          <p:cNvPr id="27" name="里長資訊"/>
          <p:cNvSpPr>
            <a:spLocks noGrp="1"/>
          </p:cNvSpPr>
          <p:nvPr>
            <p:ph type="body" sz="quarter" idx="21" hasCustomPrompt="1"/>
          </p:nvPr>
        </p:nvSpPr>
        <p:spPr>
          <a:xfrm>
            <a:off x="692696" y="1741702"/>
            <a:ext cx="936103" cy="488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TW" altLang="en-US" dirty="0"/>
              <a:t>里長資訊</a:t>
            </a:r>
            <a:endParaRPr lang="en-US" altLang="zh-TW" dirty="0"/>
          </a:p>
        </p:txBody>
      </p:sp>
      <p:sp>
        <p:nvSpPr>
          <p:cNvPr id="28" name="里長電話"/>
          <p:cNvSpPr>
            <a:spLocks noGrp="1"/>
          </p:cNvSpPr>
          <p:nvPr>
            <p:ph type="body" sz="quarter" idx="22" hasCustomPrompt="1"/>
          </p:nvPr>
        </p:nvSpPr>
        <p:spPr>
          <a:xfrm>
            <a:off x="1628800" y="1741702"/>
            <a:ext cx="1800200" cy="48815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zh-TW" altLang="en-US" dirty="0"/>
              <a:t>里長電話</a:t>
            </a:r>
            <a:endParaRPr lang="en-US" altLang="zh-TW" dirty="0"/>
          </a:p>
        </p:txBody>
      </p:sp>
      <p:sp>
        <p:nvSpPr>
          <p:cNvPr id="31" name="圖片_插入地圖"/>
          <p:cNvSpPr>
            <a:spLocks noGrp="1"/>
          </p:cNvSpPr>
          <p:nvPr>
            <p:ph type="pic" sz="quarter" idx="24" hasCustomPrompt="1"/>
          </p:nvPr>
        </p:nvSpPr>
        <p:spPr>
          <a:xfrm>
            <a:off x="131763" y="4905376"/>
            <a:ext cx="6573838" cy="4628580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插入地圖</a:t>
            </a:r>
          </a:p>
        </p:txBody>
      </p:sp>
      <p:sp>
        <p:nvSpPr>
          <p:cNvPr id="32" name="製圖_年"/>
          <p:cNvSpPr>
            <a:spLocks noGrp="1"/>
          </p:cNvSpPr>
          <p:nvPr>
            <p:ph type="body" sz="quarter" idx="25" hasCustomPrompt="1"/>
          </p:nvPr>
        </p:nvSpPr>
        <p:spPr>
          <a:xfrm>
            <a:off x="2949576" y="9579103"/>
            <a:ext cx="419099" cy="22212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2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TW" dirty="0"/>
              <a:t>000</a:t>
            </a:r>
          </a:p>
        </p:txBody>
      </p:sp>
      <p:sp>
        <p:nvSpPr>
          <p:cNvPr id="33" name="製圖_月"/>
          <p:cNvSpPr>
            <a:spLocks noGrp="1"/>
          </p:cNvSpPr>
          <p:nvPr>
            <p:ph type="body" sz="quarter" idx="26" hasCustomPrompt="1"/>
          </p:nvPr>
        </p:nvSpPr>
        <p:spPr>
          <a:xfrm>
            <a:off x="3368676" y="9579103"/>
            <a:ext cx="355599" cy="22212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2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TW" dirty="0"/>
              <a:t>00</a:t>
            </a:r>
          </a:p>
        </p:txBody>
      </p:sp>
      <p:sp>
        <p:nvSpPr>
          <p:cNvPr id="34" name="製圖_日"/>
          <p:cNvSpPr>
            <a:spLocks noGrp="1"/>
          </p:cNvSpPr>
          <p:nvPr>
            <p:ph type="body" sz="quarter" idx="27" hasCustomPrompt="1"/>
          </p:nvPr>
        </p:nvSpPr>
        <p:spPr>
          <a:xfrm>
            <a:off x="3724275" y="9579103"/>
            <a:ext cx="336551" cy="222122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1200"/>
              </a:lnSpc>
              <a:spcBef>
                <a:spcPts val="0"/>
              </a:spcBef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TW" dirty="0"/>
              <a:t>00</a:t>
            </a:r>
          </a:p>
        </p:txBody>
      </p:sp>
      <p:sp>
        <p:nvSpPr>
          <p:cNvPr id="35" name="行政區名_製圖"/>
          <p:cNvSpPr>
            <a:spLocks noGrp="1"/>
          </p:cNvSpPr>
          <p:nvPr>
            <p:ph type="body" sz="quarter" idx="28" hasCustomPrompt="1"/>
          </p:nvPr>
        </p:nvSpPr>
        <p:spPr>
          <a:xfrm>
            <a:off x="4086226" y="9562434"/>
            <a:ext cx="803274" cy="238791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dirty="0"/>
              <a:t>行政區</a:t>
            </a:r>
            <a:endParaRPr lang="en-US" altLang="zh-TW" dirty="0"/>
          </a:p>
        </p:txBody>
      </p:sp>
      <p:sp>
        <p:nvSpPr>
          <p:cNvPr id="2" name="備註"/>
          <p:cNvSpPr/>
          <p:nvPr userDrawn="1"/>
        </p:nvSpPr>
        <p:spPr>
          <a:xfrm>
            <a:off x="121344" y="4054996"/>
            <a:ext cx="660419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zh-TW" altLang="zh-TW" sz="1600" b="1" i="0" kern="0" baseline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※欲前往避難收容處所前，請先電話聯繫</a:t>
            </a:r>
            <a:r>
              <a:rPr lang="zh-TW" altLang="en-US" sz="1600" b="1" i="0" kern="0" baseline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            </a:t>
            </a:r>
            <a:r>
              <a:rPr lang="zh-TW" altLang="zh-TW" sz="1600" b="1" i="0" kern="0" baseline="0" dirty="0"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災害應變中心確認開設後再前往。</a:t>
            </a:r>
            <a:endParaRPr lang="zh-TW" altLang="zh-TW" sz="1600" b="1" i="0" kern="100" baseline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" name="行政區名_備註"/>
          <p:cNvSpPr>
            <a:spLocks noGrp="1"/>
          </p:cNvSpPr>
          <p:nvPr>
            <p:ph type="body" sz="quarter" idx="20" hasCustomPrompt="1"/>
          </p:nvPr>
        </p:nvSpPr>
        <p:spPr>
          <a:xfrm>
            <a:off x="3781420" y="4048255"/>
            <a:ext cx="1014584" cy="311150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zh-TW" altLang="en-US" dirty="0"/>
              <a:t>行政區</a:t>
            </a:r>
            <a:endParaRPr lang="en-US" altLang="zh-TW" dirty="0"/>
          </a:p>
        </p:txBody>
      </p:sp>
      <p:sp>
        <p:nvSpPr>
          <p:cNvPr id="38" name="避難原則"/>
          <p:cNvSpPr txBox="1"/>
          <p:nvPr userDrawn="1"/>
        </p:nvSpPr>
        <p:spPr>
          <a:xfrm>
            <a:off x="146185" y="3405100"/>
            <a:ext cx="3861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altLang="zh-TW" sz="1600" b="0" i="0" kern="1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1600" b="0" i="0" kern="1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地震：前往空曠或公園疏散為主</a:t>
            </a:r>
            <a:r>
              <a:rPr lang="en-US" altLang="zh-TW" sz="1600" b="0" i="0" kern="1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1600" b="0" i="0" kern="100" baseline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altLang="zh-TW" sz="1600" b="0" i="0" kern="1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1600" b="0" i="0" kern="1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風水災：就地或前往高處避難為主</a:t>
            </a:r>
            <a:r>
              <a:rPr lang="en-US" altLang="zh-TW" sz="1600" b="0" i="0" kern="1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endParaRPr lang="zh-TW" altLang="zh-TW" sz="1600" b="0" i="0" kern="100" baseline="0" dirty="0">
              <a:effectLst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  <a:spcAft>
                <a:spcPts val="0"/>
              </a:spcAft>
            </a:pPr>
            <a:r>
              <a:rPr lang="en-US" altLang="zh-TW" sz="1600" b="0" i="0" kern="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1600" b="0" i="0" kern="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土石流：前往指定避難收容所避難為主</a:t>
            </a:r>
            <a:r>
              <a:rPr lang="en-US" altLang="zh-TW" sz="1600" b="0" i="0" kern="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2807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英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格 1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76354082"/>
              </p:ext>
            </p:extLst>
          </p:nvPr>
        </p:nvGraphicFramePr>
        <p:xfrm>
          <a:off x="112531" y="86498"/>
          <a:ext cx="6628837" cy="9057641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4108557">
                  <a:extLst>
                    <a:ext uri="{9D8B030D-6E8A-4147-A177-3AD203B41FA5}">
                      <a16:colId xmlns:a16="http://schemas.microsoft.com/office/drawing/2014/main" val="101793703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1285112926"/>
                    </a:ext>
                  </a:extLst>
                </a:gridCol>
              </a:tblGrid>
              <a:tr h="69003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9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Disaster Prevention Information Card</a:t>
                      </a:r>
                      <a:r>
                        <a:rPr lang="zh-TW" sz="1800" dirty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TW" sz="1800" dirty="0">
                        <a:effectLst/>
                        <a:latin typeface="+mj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                                               </a:t>
                      </a:r>
                      <a:r>
                        <a:rPr lang="en-US" sz="1800" b="1" kern="100" dirty="0">
                          <a:effectLst/>
                          <a:latin typeface="+mj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, Kaohsiung City</a:t>
                      </a:r>
                      <a:endParaRPr lang="zh-TW" sz="1800" kern="100" dirty="0">
                        <a:effectLst/>
                        <a:latin typeface="+mj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013251"/>
                  </a:ext>
                </a:extLst>
              </a:tr>
              <a:tr h="239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Department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Contact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92510"/>
                  </a:ext>
                </a:extLst>
              </a:tr>
              <a:tr h="4685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District Disaster Emergency Operation Center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2263321"/>
                  </a:ext>
                </a:extLst>
              </a:tr>
              <a:tr h="2970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Fire Department</a:t>
                      </a:r>
                      <a:endParaRPr lang="zh-TW" sz="1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119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201874"/>
                  </a:ext>
                </a:extLst>
              </a:tr>
              <a:tr h="239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Police Department</a:t>
                      </a:r>
                      <a:endParaRPr lang="zh-TW" sz="16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110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900196"/>
                  </a:ext>
                </a:extLst>
              </a:tr>
              <a:tr h="335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The Citizen Hotline</a:t>
                      </a:r>
                      <a:endParaRPr lang="zh-TW" sz="16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1999</a:t>
                      </a:r>
                      <a:endParaRPr lang="zh-TW" sz="16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6806634"/>
                  </a:ext>
                </a:extLst>
              </a:tr>
              <a:tr h="1598477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effectLst/>
                          <a:latin typeface="+mn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Evacuation Shelter</a:t>
                      </a:r>
                      <a:r>
                        <a:rPr lang="zh-TW" sz="1800" b="1" kern="100" dirty="0">
                          <a:effectLst/>
                          <a:latin typeface="+mn-lt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：</a:t>
                      </a:r>
                      <a:endParaRPr lang="zh-TW" sz="1800" kern="100" dirty="0">
                        <a:effectLst/>
                        <a:latin typeface="+mn-lt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900" b="1" kern="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DFKaiShu-W7-WIN-BF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900" b="1" kern="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DFKaiShu-W7-WIN-BF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900" b="1" kern="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DFKaiShu-W7-WIN-BF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900" b="1" kern="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DFKaiShu-W7-WIN-BF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900" b="1" kern="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DFKaiShu-W7-WIN-BF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altLang="zh-TW" sz="900" b="1" kern="0" dirty="0">
                        <a:effectLst/>
                        <a:latin typeface="Calibri" panose="020F0502020204030204" pitchFamily="34" charset="0"/>
                        <a:ea typeface="標楷體" panose="03000509000000000000" pitchFamily="65" charset="-120"/>
                        <a:cs typeface="DFKaiShu-W7-WIN-BF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900" b="1" kern="0" dirty="0"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DFKaiShu-W7-WIN-BF"/>
                        </a:rPr>
                        <a:t>※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Please confirm shelter’s establishment with District Disaster </a:t>
                      </a:r>
                      <a:r>
                        <a:rPr lang="en-US" sz="1200" b="1" i="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Emergency O</a:t>
                      </a:r>
                      <a:r>
                        <a:rPr lang="en-US" sz="12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peration Center in advance of evacuation. 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204646"/>
                  </a:ext>
                </a:extLst>
              </a:tr>
              <a:tr h="504056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1" kern="100" dirty="0"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Refuge  &amp;  </a:t>
                      </a:r>
                      <a:r>
                        <a:rPr lang="en-US" altLang="zh-TW" sz="1800" b="1" kern="100" dirty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Evacuation  Map</a:t>
                      </a:r>
                      <a:endParaRPr lang="zh-TW" altLang="zh-TW" sz="1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777404"/>
                  </a:ext>
                </a:extLst>
              </a:tr>
              <a:tr h="468000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900" kern="100" dirty="0"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51162" marR="5116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555481"/>
                  </a:ext>
                </a:extLst>
              </a:tr>
            </a:tbl>
          </a:graphicData>
        </a:graphic>
      </p:graphicFrame>
      <p:sp>
        <p:nvSpPr>
          <p:cNvPr id="21" name="Rectangle 4"/>
          <p:cNvSpPr>
            <a:spLocks noChangeArrowheads="1"/>
          </p:cNvSpPr>
          <p:nvPr userDrawn="1"/>
        </p:nvSpPr>
        <p:spPr bwMode="auto">
          <a:xfrm>
            <a:off x="776288" y="2636838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2" name="矩形 21"/>
          <p:cNvSpPr/>
          <p:nvPr userDrawn="1"/>
        </p:nvSpPr>
        <p:spPr>
          <a:xfrm>
            <a:off x="-27384" y="9201472"/>
            <a:ext cx="70567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1100" b="1" kern="100" dirty="0">
                <a:solidFill>
                  <a:srgbClr val="FF0000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※</a:t>
            </a:r>
            <a:r>
              <a:rPr lang="en-US" altLang="zh-TW" sz="1100" b="1" kern="100" dirty="0">
                <a:solidFill>
                  <a:srgbClr val="FF0000"/>
                </a:solidFill>
                <a:effectLst/>
                <a:latin typeface="+mn-lt"/>
                <a:ea typeface="標楷體" panose="03000509000000000000" pitchFamily="65" charset="-120"/>
                <a:cs typeface="Times New Roman" panose="02020603050405020304" pitchFamily="18" charset="0"/>
              </a:rPr>
              <a:t>Please follow the announcement from local or central government to obtain the updated disaster information.</a:t>
            </a:r>
            <a:endParaRPr lang="zh-TW" altLang="zh-TW" sz="1100" kern="100" dirty="0">
              <a:effectLst/>
              <a:latin typeface="+mn-lt"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6" name="標題_區里名稱"/>
          <p:cNvSpPr>
            <a:spLocks noGrp="1"/>
          </p:cNvSpPr>
          <p:nvPr>
            <p:ph type="title" hasCustomPrompt="1"/>
          </p:nvPr>
        </p:nvSpPr>
        <p:spPr>
          <a:xfrm>
            <a:off x="136526" y="368492"/>
            <a:ext cx="3868182" cy="350279"/>
          </a:xfrm>
          <a:prstGeom prst="rect">
            <a:avLst/>
          </a:prstGeom>
        </p:spPr>
        <p:txBody>
          <a:bodyPr anchor="ctr"/>
          <a:lstStyle>
            <a:lvl1pPr algn="r">
              <a:defRPr sz="1800" b="1">
                <a:solidFill>
                  <a:srgbClr val="FF0000"/>
                </a:solidFill>
                <a:latin typeface="+mj-lt"/>
                <a:ea typeface="標楷體" panose="03000509000000000000" pitchFamily="65" charset="-120"/>
              </a:defRPr>
            </a:lvl1pPr>
          </a:lstStyle>
          <a:p>
            <a:r>
              <a:rPr lang="zh-TW" altLang="en-US" dirty="0"/>
              <a:t>輸入區里英文名稱</a:t>
            </a:r>
          </a:p>
        </p:txBody>
      </p:sp>
      <p:sp>
        <p:nvSpPr>
          <p:cNvPr id="27" name="避難收容處所名稱"/>
          <p:cNvSpPr>
            <a:spLocks noGrp="1"/>
          </p:cNvSpPr>
          <p:nvPr>
            <p:ph type="body" sz="quarter" idx="18" hasCustomPrompt="1"/>
          </p:nvPr>
        </p:nvSpPr>
        <p:spPr>
          <a:xfrm>
            <a:off x="116633" y="2648744"/>
            <a:ext cx="6624736" cy="664141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zh-TW" altLang="en-US" dirty="0"/>
              <a:t>避難處所英文名稱</a:t>
            </a:r>
            <a:r>
              <a:rPr lang="en-US" altLang="zh-TW" dirty="0"/>
              <a:t>(</a:t>
            </a:r>
            <a:r>
              <a:rPr lang="zh-TW" altLang="en-US" dirty="0"/>
              <a:t>以</a:t>
            </a:r>
            <a:r>
              <a:rPr lang="en-US" altLang="zh-TW" dirty="0"/>
              <a:t>”</a:t>
            </a:r>
            <a:r>
              <a:rPr lang="zh-TW" altLang="en-US" dirty="0"/>
              <a:t>、</a:t>
            </a:r>
            <a:r>
              <a:rPr lang="en-US" altLang="zh-TW" dirty="0"/>
              <a:t>“</a:t>
            </a:r>
            <a:r>
              <a:rPr lang="zh-TW" altLang="en-US" dirty="0"/>
              <a:t>隔開</a:t>
            </a:r>
            <a:r>
              <a:rPr lang="en-US" altLang="zh-TW" dirty="0"/>
              <a:t>)</a:t>
            </a:r>
          </a:p>
        </p:txBody>
      </p:sp>
      <p:sp>
        <p:nvSpPr>
          <p:cNvPr id="28" name="電話_應變中心"/>
          <p:cNvSpPr>
            <a:spLocks noGrp="1"/>
          </p:cNvSpPr>
          <p:nvPr>
            <p:ph type="body" sz="quarter" idx="19" hasCustomPrompt="1"/>
          </p:nvPr>
        </p:nvSpPr>
        <p:spPr>
          <a:xfrm>
            <a:off x="4509120" y="1035467"/>
            <a:ext cx="1872208" cy="40520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600"/>
              </a:lnSpc>
              <a:spcBef>
                <a:spcPts val="0"/>
              </a:spcBef>
              <a:buNone/>
              <a:defRPr sz="1600">
                <a:solidFill>
                  <a:srgbClr val="FF0000"/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zh-TW" altLang="en-US" dirty="0"/>
              <a:t>應變中心電話資訊</a:t>
            </a:r>
            <a:endParaRPr lang="en-US" altLang="zh-TW" dirty="0"/>
          </a:p>
        </p:txBody>
      </p:sp>
      <p:sp>
        <p:nvSpPr>
          <p:cNvPr id="29" name="圖片_插入地圖"/>
          <p:cNvSpPr>
            <a:spLocks noGrp="1"/>
          </p:cNvSpPr>
          <p:nvPr>
            <p:ph type="pic" sz="quarter" idx="24" hasCustomPrompt="1"/>
          </p:nvPr>
        </p:nvSpPr>
        <p:spPr>
          <a:xfrm>
            <a:off x="136525" y="4487614"/>
            <a:ext cx="6573838" cy="4608511"/>
          </a:xfrm>
          <a:prstGeom prst="rect">
            <a:avLst/>
          </a:prstGeom>
        </p:spPr>
        <p:txBody>
          <a:bodyPr/>
          <a:lstStyle/>
          <a:p>
            <a:r>
              <a:rPr lang="zh-TW" altLang="en-US" dirty="0"/>
              <a:t>插入地圖</a:t>
            </a:r>
          </a:p>
        </p:txBody>
      </p:sp>
    </p:spTree>
    <p:extLst>
      <p:ext uri="{BB962C8B-B14F-4D97-AF65-F5344CB8AC3E}">
        <p14:creationId xmlns:p14="http://schemas.microsoft.com/office/powerpoint/2010/main" val="1916570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 userDrawn="1"/>
        </p:nvSpPr>
        <p:spPr>
          <a:xfrm>
            <a:off x="-3843808" y="2360712"/>
            <a:ext cx="2592288" cy="4032448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文字方塊 2"/>
          <p:cNvSpPr txBox="1"/>
          <p:nvPr userDrawn="1"/>
        </p:nvSpPr>
        <p:spPr>
          <a:xfrm>
            <a:off x="-2896478" y="2360712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素材</a:t>
            </a:r>
          </a:p>
        </p:txBody>
      </p:sp>
    </p:spTree>
    <p:extLst>
      <p:ext uri="{BB962C8B-B14F-4D97-AF65-F5344CB8AC3E}">
        <p14:creationId xmlns:p14="http://schemas.microsoft.com/office/powerpoint/2010/main" val="402601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桃源區拉芙蘭里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8"/>
          </p:nvPr>
        </p:nvSpPr>
        <p:spPr>
          <a:xfrm>
            <a:off x="116633" y="2504728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地震、風水災、土石流：拉芙蘭里活動中心</a:t>
            </a:r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21"/>
          </p:nvPr>
        </p:nvSpPr>
        <p:spPr>
          <a:xfrm>
            <a:off x="660724" y="1753703"/>
            <a:ext cx="936103" cy="488156"/>
          </a:xfrm>
        </p:spPr>
        <p:txBody>
          <a:bodyPr/>
          <a:lstStyle/>
          <a:p>
            <a:r>
              <a:rPr lang="zh-TW" altLang="en-US" dirty="0">
                <a:latin typeface="+mn-lt"/>
              </a:rPr>
              <a:t>謝貴奇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22"/>
          </p:nvPr>
        </p:nvSpPr>
        <p:spPr>
          <a:xfrm>
            <a:off x="1628800" y="1777604"/>
            <a:ext cx="1800200" cy="488156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0939-126348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5"/>
          </p:nvPr>
        </p:nvSpPr>
        <p:spPr>
          <a:xfrm>
            <a:off x="2937893" y="9579103"/>
            <a:ext cx="419099" cy="222122"/>
          </a:xfrm>
        </p:spPr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3" name="文字版面配置區 12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en-US" altLang="zh-TW" dirty="0"/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20"/>
          </p:nvPr>
        </p:nvSpPr>
        <p:spPr>
          <a:xfrm>
            <a:off x="3755028" y="4035179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pic>
        <p:nvPicPr>
          <p:cNvPr id="2" name="圖片版面配置區 1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4905376"/>
            <a:ext cx="6533004" cy="4628580"/>
          </a:xfr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341" y="3635217"/>
            <a:ext cx="492736" cy="367817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32" name="矩形圖說文字 31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42" y="6803722"/>
            <a:ext cx="288032" cy="288032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2636912" y="6753200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拉芙蘭里活動中心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3433653" y="356639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拉芙蘭里活動中心</a:t>
            </a:r>
          </a:p>
        </p:txBody>
      </p:sp>
      <p:sp>
        <p:nvSpPr>
          <p:cNvPr id="26" name="矩形圖說文字 25"/>
          <p:cNvSpPr/>
          <p:nvPr/>
        </p:nvSpPr>
        <p:spPr>
          <a:xfrm>
            <a:off x="155941" y="6105128"/>
            <a:ext cx="1481580" cy="1149697"/>
          </a:xfrm>
          <a:prstGeom prst="wedgeRectCallout">
            <a:avLst>
              <a:gd name="adj1" fmla="val 81613"/>
              <a:gd name="adj2" fmla="val 214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" y="6220296"/>
            <a:ext cx="1374743" cy="919359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8045">
            <a:off x="2318002" y="5979011"/>
            <a:ext cx="492736" cy="36781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4F90A3C-506A-40EF-99DF-A15240580F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9794" y="2502601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80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Jian-Shan Vil.,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21" name="圖片版面配置區 20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6" y="4487614"/>
            <a:ext cx="6504676" cy="4608510"/>
          </a:xfr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6" name="矩形圖說文字 25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59" y="7595810"/>
            <a:ext cx="288032" cy="288032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3789040" y="7329264"/>
            <a:ext cx="2175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Jian-Shan Community</a:t>
            </a:r>
          </a:p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Activity Center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503">
            <a:off x="3541344" y="8318983"/>
            <a:ext cx="492736" cy="367817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981">
            <a:off x="4504766" y="7923377"/>
            <a:ext cx="492736" cy="367817"/>
          </a:xfrm>
          <a:prstGeom prst="rect">
            <a:avLst/>
          </a:prstGeom>
        </p:spPr>
      </p:pic>
      <p:sp>
        <p:nvSpPr>
          <p:cNvPr id="33" name="矩形圖說文字 32"/>
          <p:cNvSpPr/>
          <p:nvPr/>
        </p:nvSpPr>
        <p:spPr>
          <a:xfrm>
            <a:off x="4065206" y="4755746"/>
            <a:ext cx="1623263" cy="1258604"/>
          </a:xfrm>
          <a:prstGeom prst="wedgeRectCallout">
            <a:avLst>
              <a:gd name="adj1" fmla="val -69619"/>
              <a:gd name="adj2" fmla="val 16910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49" y="4811598"/>
            <a:ext cx="1529199" cy="1146899"/>
          </a:xfrm>
          <a:prstGeom prst="rect">
            <a:avLst/>
          </a:prstGeom>
        </p:spPr>
      </p:pic>
      <p:sp>
        <p:nvSpPr>
          <p:cNvPr id="2" name="文字版面配置區 1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Jian-Shan Community Activity Center.</a:t>
            </a:r>
            <a:endParaRPr lang="zh-TW" altLang="en-US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C009AA7F-F7DA-4BDD-B6D3-E5251B8CC0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0580" y="2486975"/>
            <a:ext cx="1008112" cy="9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4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Tau-Yuan Vil.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Taoyuan Museums.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5" y="4487614"/>
            <a:ext cx="6504678" cy="4608510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97" y="7158282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2168564" y="7259896"/>
            <a:ext cx="1836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Taoyuan Museums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sp>
        <p:nvSpPr>
          <p:cNvPr id="31" name="矩形圖說文字 30"/>
          <p:cNvSpPr/>
          <p:nvPr/>
        </p:nvSpPr>
        <p:spPr>
          <a:xfrm>
            <a:off x="2403805" y="7888179"/>
            <a:ext cx="1376937" cy="980106"/>
          </a:xfrm>
          <a:prstGeom prst="wedgeRectCallout">
            <a:avLst>
              <a:gd name="adj1" fmla="val 31974"/>
              <a:gd name="adj2" fmla="val -853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809" y="7951408"/>
            <a:ext cx="1165788" cy="80620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3958">
            <a:off x="-2832614" y="3635217"/>
            <a:ext cx="492736" cy="36781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844">
            <a:off x="1384084" y="7413306"/>
            <a:ext cx="492736" cy="367817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3067334E-982F-4F71-A9AD-9C2199D680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6941" y="6778975"/>
            <a:ext cx="492736" cy="36781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5135F99-FC56-4216-824E-A611352E55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360" y="2397669"/>
            <a:ext cx="1080120" cy="105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25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Gao-</a:t>
            </a:r>
            <a:r>
              <a:rPr lang="en-US" altLang="zh-TW" dirty="0" err="1"/>
              <a:t>Zhong</a:t>
            </a:r>
            <a:r>
              <a:rPr lang="en-US" altLang="zh-TW" dirty="0"/>
              <a:t> Vil.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Gao-Zhong Community Activity Center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6" y="4487614"/>
            <a:ext cx="6504676" cy="4608510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52" y="6610364"/>
            <a:ext cx="288032" cy="288032"/>
          </a:xfrm>
          <a:prstGeom prst="rect">
            <a:avLst/>
          </a:prstGeom>
        </p:spPr>
      </p:pic>
      <p:sp>
        <p:nvSpPr>
          <p:cNvPr id="27" name="文字方塊 26"/>
          <p:cNvSpPr txBox="1"/>
          <p:nvPr/>
        </p:nvSpPr>
        <p:spPr>
          <a:xfrm>
            <a:off x="3235908" y="5923383"/>
            <a:ext cx="1537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Gao-</a:t>
            </a:r>
            <a:r>
              <a:rPr lang="en-US" altLang="zh-TW" sz="1600" b="1" dirty="0" err="1">
                <a:effectLst>
                  <a:glow rad="177800">
                    <a:schemeClr val="bg1"/>
                  </a:glow>
                </a:effectLst>
              </a:rPr>
              <a:t>Zhong</a:t>
            </a:r>
            <a:endParaRPr lang="en-US" altLang="zh-TW" sz="1600" b="1" dirty="0">
              <a:effectLst>
                <a:glow rad="177800">
                  <a:schemeClr val="bg1"/>
                </a:glow>
              </a:effectLst>
            </a:endParaRPr>
          </a:p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Community</a:t>
            </a:r>
          </a:p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Activity Center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844">
            <a:off x="-2832614" y="3635217"/>
            <a:ext cx="492736" cy="367817"/>
          </a:xfrm>
          <a:prstGeom prst="rect">
            <a:avLst/>
          </a:prstGeom>
        </p:spPr>
      </p:pic>
      <p:sp>
        <p:nvSpPr>
          <p:cNvPr id="37" name="矩形圖說文字 36"/>
          <p:cNvSpPr/>
          <p:nvPr/>
        </p:nvSpPr>
        <p:spPr>
          <a:xfrm>
            <a:off x="1105779" y="5227578"/>
            <a:ext cx="1593494" cy="1165879"/>
          </a:xfrm>
          <a:prstGeom prst="wedgeRectCallout">
            <a:avLst>
              <a:gd name="adj1" fmla="val 73078"/>
              <a:gd name="adj2" fmla="val 6616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2" y="5293305"/>
            <a:ext cx="1431449" cy="1073586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844">
            <a:off x="2164691" y="7023458"/>
            <a:ext cx="492736" cy="36781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7520">
            <a:off x="3843697" y="5526078"/>
            <a:ext cx="492736" cy="367817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BC96894-6125-4577-A2B5-0C657AC52B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1280" y="2474048"/>
            <a:ext cx="1034502" cy="101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4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Mei-Shan Vil.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Ma </a:t>
            </a:r>
            <a:r>
              <a:rPr lang="en-US" altLang="zh-TW" dirty="0" err="1"/>
              <a:t>Shuhuoer</a:t>
            </a:r>
            <a:r>
              <a:rPr lang="en-US" altLang="zh-TW" dirty="0"/>
              <a:t> cultural meeting place.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6" y="4492236"/>
            <a:ext cx="6504676" cy="4599265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754" y="7987597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2174585" y="7332112"/>
            <a:ext cx="13901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Ma </a:t>
            </a:r>
            <a:r>
              <a:rPr lang="en-US" altLang="zh-TW" sz="1600" b="1" dirty="0" err="1">
                <a:effectLst>
                  <a:glow rad="177800">
                    <a:schemeClr val="bg1"/>
                  </a:glow>
                </a:effectLst>
              </a:rPr>
              <a:t>Shuhuoer</a:t>
            </a:r>
            <a:endParaRPr lang="en-US" altLang="zh-TW" sz="1600" b="1" dirty="0">
              <a:effectLst>
                <a:glow rad="177800">
                  <a:schemeClr val="bg1"/>
                </a:glow>
              </a:effectLst>
            </a:endParaRPr>
          </a:p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Cultural</a:t>
            </a:r>
          </a:p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meeting place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844">
            <a:off x="-2832614" y="3635217"/>
            <a:ext cx="492736" cy="367817"/>
          </a:xfrm>
          <a:prstGeom prst="rect">
            <a:avLst/>
          </a:prstGeom>
        </p:spPr>
      </p:pic>
      <p:sp>
        <p:nvSpPr>
          <p:cNvPr id="36" name="矩形圖說文字 35"/>
          <p:cNvSpPr/>
          <p:nvPr/>
        </p:nvSpPr>
        <p:spPr>
          <a:xfrm>
            <a:off x="567358" y="6465168"/>
            <a:ext cx="1562820" cy="1152129"/>
          </a:xfrm>
          <a:prstGeom prst="wedgeRectCallout">
            <a:avLst>
              <a:gd name="adj1" fmla="val 40969"/>
              <a:gd name="adj2" fmla="val 805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圖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25" y="6514999"/>
            <a:ext cx="1403286" cy="105246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6513">
            <a:off x="2350705" y="8168131"/>
            <a:ext cx="492736" cy="367817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197">
            <a:off x="3446962" y="8246219"/>
            <a:ext cx="492736" cy="36781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984DF35-60E2-4E41-9F74-ECEEA9986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037" y="2501563"/>
            <a:ext cx="938291" cy="9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73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Fu-Sing Vil.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>
                <a:effectLst>
                  <a:glow rad="177800">
                    <a:schemeClr val="bg1"/>
                  </a:glow>
                </a:effectLst>
              </a:rPr>
              <a:t>La-Fu-Lan Vil. Activity Center</a:t>
            </a:r>
            <a:endParaRPr lang="zh-TW" altLang="en-US" dirty="0">
              <a:effectLst>
                <a:glow rad="177800">
                  <a:schemeClr val="bg1"/>
                </a:glow>
              </a:effectLst>
            </a:endParaRP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6" y="4492236"/>
            <a:ext cx="6504675" cy="4599264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98759">
            <a:off x="2658109" y="6067782"/>
            <a:ext cx="492736" cy="36781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A0442A4C-A467-4C76-A852-B2D6FD8C7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944" y="5673080"/>
            <a:ext cx="288032" cy="288032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3212976" y="5817096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La-Fu-Lan Vil. Activity Center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sp>
        <p:nvSpPr>
          <p:cNvPr id="21" name="矩形圖說文字 20"/>
          <p:cNvSpPr/>
          <p:nvPr/>
        </p:nvSpPr>
        <p:spPr>
          <a:xfrm>
            <a:off x="3687453" y="4666692"/>
            <a:ext cx="1481580" cy="1149697"/>
          </a:xfrm>
          <a:prstGeom prst="wedgeRectCallout">
            <a:avLst>
              <a:gd name="adj1" fmla="val -81682"/>
              <a:gd name="adj2" fmla="val 405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96" y="4781860"/>
            <a:ext cx="1374743" cy="91935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3736D7A-B668-455E-A6DA-C8C3625F30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1752" y="2436490"/>
            <a:ext cx="1039576" cy="10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24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</a:t>
            </a:r>
            <a:r>
              <a:rPr lang="en-US" altLang="zh-TW" dirty="0" err="1"/>
              <a:t>Qinhe</a:t>
            </a:r>
            <a:r>
              <a:rPr lang="en-US" altLang="zh-TW" dirty="0"/>
              <a:t> Vil.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Qinhe Community Activity Center.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6" y="4487614"/>
            <a:ext cx="6504675" cy="4608508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0" y="7185248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1020219" y="6996176"/>
            <a:ext cx="18229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Qinhe Community</a:t>
            </a:r>
          </a:p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Activity Center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844">
            <a:off x="-2832614" y="3635217"/>
            <a:ext cx="492736" cy="367817"/>
          </a:xfrm>
          <a:prstGeom prst="rect">
            <a:avLst/>
          </a:prstGeom>
        </p:spPr>
      </p:pic>
      <p:sp>
        <p:nvSpPr>
          <p:cNvPr id="25" name="矩形圖說文字 24"/>
          <p:cNvSpPr/>
          <p:nvPr/>
        </p:nvSpPr>
        <p:spPr>
          <a:xfrm>
            <a:off x="1700808" y="7612566"/>
            <a:ext cx="1800200" cy="1360429"/>
          </a:xfrm>
          <a:prstGeom prst="wedgeRectCallout">
            <a:avLst>
              <a:gd name="adj1" fmla="val -87006"/>
              <a:gd name="adj2" fmla="val -592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294" y="7675795"/>
            <a:ext cx="1620705" cy="1215529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26201">
            <a:off x="895781" y="6525835"/>
            <a:ext cx="492736" cy="367817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5121">
            <a:off x="1476154" y="6730597"/>
            <a:ext cx="492736" cy="367817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0599">
            <a:off x="519819" y="7628587"/>
            <a:ext cx="492736" cy="36781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3B5F4041-9B05-40D9-8A48-1E9303A650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5278" y="2418734"/>
            <a:ext cx="1008112" cy="98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55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</a:t>
            </a:r>
            <a:r>
              <a:rPr lang="en-US" altLang="zh-TW" dirty="0" err="1"/>
              <a:t>Bao</a:t>
            </a:r>
            <a:r>
              <a:rPr lang="en-US" altLang="zh-TW" dirty="0"/>
              <a:t>-Shan Vil.</a:t>
            </a:r>
            <a:endParaRPr lang="zh-TW" altLang="en-US" dirty="0"/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Bao-Shan Community Activity Center.</a:t>
            </a:r>
            <a:endParaRPr lang="zh-TW" altLang="en-US" dirty="0"/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6" y="4487614"/>
            <a:ext cx="6504674" cy="4608508"/>
          </a:xfr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26844">
            <a:off x="-2832614" y="3635217"/>
            <a:ext cx="492736" cy="36781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CFE61BD-A0B2-438D-8FFA-D545CBE5B4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767" y="6606642"/>
            <a:ext cx="288032" cy="288032"/>
          </a:xfrm>
          <a:prstGeom prst="rect">
            <a:avLst/>
          </a:prstGeom>
        </p:spPr>
      </p:pic>
      <p:sp>
        <p:nvSpPr>
          <p:cNvPr id="12" name="矩形圖說文字 30">
            <a:extLst>
              <a:ext uri="{FF2B5EF4-FFF2-40B4-BE49-F238E27FC236}">
                <a16:creationId xmlns:a16="http://schemas.microsoft.com/office/drawing/2014/main" id="{35C819D4-4955-4FA7-BA8D-441E869BB94C}"/>
              </a:ext>
            </a:extLst>
          </p:cNvPr>
          <p:cNvSpPr/>
          <p:nvPr/>
        </p:nvSpPr>
        <p:spPr>
          <a:xfrm>
            <a:off x="2144313" y="7664511"/>
            <a:ext cx="1800200" cy="1152128"/>
          </a:xfrm>
          <a:prstGeom prst="wedgeRectCallout">
            <a:avLst>
              <a:gd name="adj1" fmla="val -47323"/>
              <a:gd name="adj2" fmla="val -1157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C3AC662-6F2E-4C66-8104-C440890B7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313">
            <a:off x="2470176" y="5995273"/>
            <a:ext cx="492736" cy="36781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BCDD2CD-A9EB-4561-B867-7645EC08D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6186">
            <a:off x="1604185" y="7256737"/>
            <a:ext cx="492736" cy="367817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B4E78AB8-4D35-4349-B2B6-367A7921A1B3}"/>
              </a:ext>
            </a:extLst>
          </p:cNvPr>
          <p:cNvSpPr txBox="1"/>
          <p:nvPr/>
        </p:nvSpPr>
        <p:spPr>
          <a:xfrm>
            <a:off x="2409478" y="6415771"/>
            <a:ext cx="3533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Bao-Shan Community Activity Center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3F583BB-C9CC-426D-AF7C-3BCB258194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6613" y="7716946"/>
            <a:ext cx="1726443" cy="105247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BEA58D8-3F75-45E7-A300-4768162BF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7232" y="2453580"/>
            <a:ext cx="1007678" cy="98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90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桃源區建山里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04728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地震、風水災、土石流：建山里社區活動中心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陳建億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784648"/>
            <a:ext cx="1800200" cy="488156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6881531</a:t>
            </a:r>
          </a:p>
          <a:p>
            <a:r>
              <a:rPr lang="en-US" altLang="zh-TW" dirty="0">
                <a:latin typeface="+mn-lt"/>
              </a:rPr>
              <a:t>0917-251416</a:t>
            </a:r>
            <a:endParaRPr lang="zh-TW" altLang="en-US" dirty="0">
              <a:latin typeface="+mn-lt"/>
            </a:endParaRPr>
          </a:p>
        </p:txBody>
      </p:sp>
      <p:pic>
        <p:nvPicPr>
          <p:cNvPr id="21" name="圖片版面配置區 20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4905376"/>
            <a:ext cx="6533004" cy="4628580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781420" y="4016896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3383514" y="3548396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建山里社區活動中心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3764002" y="3784971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建山里社區活動中心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3" name="文字方塊 22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6" name="矩形圖說文字 25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59" y="7595810"/>
            <a:ext cx="288032" cy="288032"/>
          </a:xfrm>
          <a:prstGeom prst="rect">
            <a:avLst/>
          </a:prstGeom>
        </p:spPr>
      </p:pic>
      <p:sp>
        <p:nvSpPr>
          <p:cNvPr id="30" name="文字方塊 29"/>
          <p:cNvSpPr txBox="1"/>
          <p:nvPr/>
        </p:nvSpPr>
        <p:spPr>
          <a:xfrm>
            <a:off x="3976429" y="7545288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建山里社區活動中心</a:t>
            </a:r>
          </a:p>
        </p:txBody>
      </p:sp>
      <p:pic>
        <p:nvPicPr>
          <p:cNvPr id="31" name="圖片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5503">
            <a:off x="3495408" y="8017839"/>
            <a:ext cx="492736" cy="367817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981">
            <a:off x="4643130" y="8180123"/>
            <a:ext cx="492736" cy="367817"/>
          </a:xfrm>
          <a:prstGeom prst="rect">
            <a:avLst/>
          </a:prstGeom>
        </p:spPr>
      </p:pic>
      <p:sp>
        <p:nvSpPr>
          <p:cNvPr id="33" name="矩形圖說文字 32"/>
          <p:cNvSpPr/>
          <p:nvPr/>
        </p:nvSpPr>
        <p:spPr>
          <a:xfrm>
            <a:off x="4398025" y="5817096"/>
            <a:ext cx="1623263" cy="1258604"/>
          </a:xfrm>
          <a:prstGeom prst="wedgeRectCallout">
            <a:avLst>
              <a:gd name="adj1" fmla="val -79613"/>
              <a:gd name="adj2" fmla="val 8355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56" y="5895173"/>
            <a:ext cx="1529199" cy="114689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B929F178-C31A-4F53-860A-3FDC8CA9C8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904" y="2312557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17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桃源區桃源里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04728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地震、風水災、土石流：桃源文物館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高慕源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792224"/>
            <a:ext cx="1800200" cy="424472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6861220</a:t>
            </a:r>
          </a:p>
          <a:p>
            <a:r>
              <a:rPr lang="en-US" altLang="zh-TW" dirty="0">
                <a:latin typeface="+mn-lt"/>
              </a:rPr>
              <a:t>0911-744212</a:t>
            </a:r>
            <a:endParaRPr lang="zh-TW" altLang="en-US" dirty="0">
              <a:latin typeface="+mn-lt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4905376"/>
            <a:ext cx="6533004" cy="4628580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781420" y="4016896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442548" y="355898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桃源文物館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208" y="7403790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2248957" y="7547806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桃源文物館</a:t>
            </a:r>
          </a:p>
        </p:txBody>
      </p:sp>
      <p:sp>
        <p:nvSpPr>
          <p:cNvPr id="31" name="矩形圖說文字 30"/>
          <p:cNvSpPr/>
          <p:nvPr/>
        </p:nvSpPr>
        <p:spPr>
          <a:xfrm>
            <a:off x="3650273" y="5817096"/>
            <a:ext cx="1992817" cy="1360429"/>
          </a:xfrm>
          <a:prstGeom prst="wedgeRectCallout">
            <a:avLst>
              <a:gd name="adj1" fmla="val -75107"/>
              <a:gd name="adj2" fmla="val 794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76" y="5880325"/>
            <a:ext cx="1757690" cy="121553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6941" y="6778975"/>
            <a:ext cx="492736" cy="36781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8277">
            <a:off x="1499532" y="7741734"/>
            <a:ext cx="492736" cy="36781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8BC584BA-D630-4A95-AE54-7D7E95B4E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192" y="2544032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04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桃源區高中里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76736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地震、風水災、土石流：高中里社區活動中心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胡益明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784648"/>
            <a:ext cx="1800200" cy="488156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0928-140776</a:t>
            </a:r>
            <a:endParaRPr lang="zh-TW" altLang="en-US" dirty="0">
              <a:latin typeface="+mn-lt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4905376"/>
            <a:ext cx="6533004" cy="4628579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800079" y="4048256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23050" y="3570139"/>
            <a:ext cx="2266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高中里社區活動中心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40" y="7108520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3173155" y="6857573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高中里社區活動中心</a:t>
            </a:r>
          </a:p>
        </p:txBody>
      </p:sp>
      <p:sp>
        <p:nvSpPr>
          <p:cNvPr id="32" name="矩形圖說文字 31"/>
          <p:cNvSpPr/>
          <p:nvPr/>
        </p:nvSpPr>
        <p:spPr>
          <a:xfrm>
            <a:off x="1065503" y="5739042"/>
            <a:ext cx="1593494" cy="1165879"/>
          </a:xfrm>
          <a:prstGeom prst="wedgeRectCallout">
            <a:avLst>
              <a:gd name="adj1" fmla="val 73078"/>
              <a:gd name="adj2" fmla="val 6354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56" y="5804769"/>
            <a:ext cx="1431449" cy="1073586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261">
            <a:off x="3901889" y="5922364"/>
            <a:ext cx="492736" cy="367817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9589">
            <a:off x="2157171" y="7391942"/>
            <a:ext cx="492736" cy="367817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504A7E3-5FF9-4C72-8D63-831F6C9E84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5484" y="2402915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32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桃源區梅山里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76736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地震、風水災、土石流：馬舒霍爾文化聚會所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>
          <a:xfrm>
            <a:off x="610896" y="1741702"/>
            <a:ext cx="1080120" cy="488156"/>
          </a:xfrm>
        </p:spPr>
        <p:txBody>
          <a:bodyPr/>
          <a:lstStyle/>
          <a:p>
            <a:r>
              <a:rPr lang="zh-TW" altLang="en-US" dirty="0">
                <a:latin typeface="+mn-lt"/>
              </a:rPr>
              <a:t>顏忠義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784648"/>
            <a:ext cx="1800200" cy="488156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0954-027366</a:t>
            </a:r>
            <a:endParaRPr lang="zh-TW" altLang="en-US" dirty="0">
              <a:latin typeface="+mn-lt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4910018"/>
            <a:ext cx="6533003" cy="4619294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764002" y="4047725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79" y="8473801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1933913" y="8199200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馬舒霍爾文化聚會所</a:t>
            </a:r>
          </a:p>
        </p:txBody>
      </p:sp>
      <p:sp>
        <p:nvSpPr>
          <p:cNvPr id="32" name="矩形圖說文字 31"/>
          <p:cNvSpPr/>
          <p:nvPr/>
        </p:nvSpPr>
        <p:spPr>
          <a:xfrm>
            <a:off x="279997" y="6845396"/>
            <a:ext cx="1593494" cy="1165879"/>
          </a:xfrm>
          <a:prstGeom prst="wedgeRectCallout">
            <a:avLst>
              <a:gd name="adj1" fmla="val 52037"/>
              <a:gd name="adj2" fmla="val 929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50" y="6911123"/>
            <a:ext cx="1431448" cy="1073586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8186">
            <a:off x="2177760" y="8676278"/>
            <a:ext cx="492736" cy="367817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0210">
            <a:off x="3415274" y="8676278"/>
            <a:ext cx="492736" cy="36781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933F84D2-38B9-4C1B-9052-C535C7C02FD0}"/>
              </a:ext>
            </a:extLst>
          </p:cNvPr>
          <p:cNvSpPr txBox="1"/>
          <p:nvPr/>
        </p:nvSpPr>
        <p:spPr>
          <a:xfrm>
            <a:off x="3383514" y="3548396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馬舒霍爾文化聚會所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5D5B661-5704-4052-9C52-D07E90D4C4FE}"/>
              </a:ext>
            </a:extLst>
          </p:cNvPr>
          <p:cNvSpPr txBox="1"/>
          <p:nvPr/>
        </p:nvSpPr>
        <p:spPr>
          <a:xfrm>
            <a:off x="3764002" y="3784971"/>
            <a:ext cx="20313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馬舒霍爾文化聚會所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E75DB62E-5FD7-484D-9A73-ED2FA8424A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9247" y="2370724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7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版面配置區 12"/>
          <p:cNvPicPr>
            <a:picLocks noGrp="1" noChangeAspect="1"/>
          </p:cNvPicPr>
          <p:nvPr>
            <p:ph type="pic" sz="quarter" idx="2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" b="205"/>
          <a:stretch>
            <a:fillRect/>
          </a:stretch>
        </p:blipFill>
        <p:spPr/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桃源區復興里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76736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地震、風水災、土石流：拉芙蘭里活動中心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>
          <a:xfrm>
            <a:off x="692696" y="1833311"/>
            <a:ext cx="936103" cy="350279"/>
          </a:xfrm>
        </p:spPr>
        <p:txBody>
          <a:bodyPr/>
          <a:lstStyle/>
          <a:p>
            <a:r>
              <a:rPr lang="zh-TW" altLang="en-US" dirty="0">
                <a:latin typeface="+mn-lt"/>
              </a:rPr>
              <a:t>江孫財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800548"/>
            <a:ext cx="1800200" cy="488156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0960-089001</a:t>
            </a:r>
            <a:endParaRPr lang="zh-TW" altLang="en-US" dirty="0">
              <a:latin typeface="+mn-lt"/>
            </a:endParaRPr>
          </a:p>
        </p:txBody>
      </p:sp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757027" y="4049947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970" y="6034594"/>
            <a:ext cx="288032" cy="288032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30" name="圖片 2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36211">
            <a:off x="2703208" y="6422826"/>
            <a:ext cx="492736" cy="367817"/>
          </a:xfrm>
          <a:prstGeom prst="rect">
            <a:avLst/>
          </a:prstGeom>
        </p:spPr>
      </p:pic>
      <p:sp>
        <p:nvSpPr>
          <p:cNvPr id="32" name="矩形圖說文字 31"/>
          <p:cNvSpPr/>
          <p:nvPr/>
        </p:nvSpPr>
        <p:spPr>
          <a:xfrm>
            <a:off x="3399122" y="5306015"/>
            <a:ext cx="1481580" cy="1149697"/>
          </a:xfrm>
          <a:prstGeom prst="wedgeRectCallout">
            <a:avLst>
              <a:gd name="adj1" fmla="val -67539"/>
              <a:gd name="adj2" fmla="val 2369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65" y="5421183"/>
            <a:ext cx="1374743" cy="919359"/>
          </a:xfrm>
          <a:prstGeom prst="rect">
            <a:avLst/>
          </a:prstGeom>
        </p:spPr>
      </p:pic>
      <p:sp>
        <p:nvSpPr>
          <p:cNvPr id="34" name="文字方塊 33"/>
          <p:cNvSpPr txBox="1"/>
          <p:nvPr/>
        </p:nvSpPr>
        <p:spPr>
          <a:xfrm>
            <a:off x="1199845" y="572427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拉芙蘭里活動中心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D0E91B6E-AC60-47D0-97E5-4060B4F877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5184" y="2402915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84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桃源區勤和里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76736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地震、風水災、土石流：勤和里活動中心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>
          <a:xfrm>
            <a:off x="625669" y="1834630"/>
            <a:ext cx="1080120" cy="310962"/>
          </a:xfrm>
        </p:spPr>
        <p:txBody>
          <a:bodyPr/>
          <a:lstStyle/>
          <a:p>
            <a:r>
              <a:rPr lang="zh-TW" altLang="en-US" dirty="0">
                <a:latin typeface="+mn-lt"/>
              </a:rPr>
              <a:t>曾江清水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856656"/>
            <a:ext cx="1800200" cy="310962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0911-938488</a:t>
            </a:r>
            <a:endParaRPr lang="zh-TW" altLang="en-US" dirty="0">
              <a:latin typeface="+mn-lt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0" y="4905376"/>
            <a:ext cx="6533003" cy="4628578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781420" y="4016896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44089" y="3571004"/>
            <a:ext cx="364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勤和活動中心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1015383" y="760719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勤和里活動中心</a:t>
            </a:r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4" y="7649735"/>
            <a:ext cx="288032" cy="288032"/>
          </a:xfrm>
          <a:prstGeom prst="rect">
            <a:avLst/>
          </a:prstGeom>
        </p:spPr>
      </p:pic>
      <p:sp>
        <p:nvSpPr>
          <p:cNvPr id="31" name="矩形圖說文字 30"/>
          <p:cNvSpPr/>
          <p:nvPr/>
        </p:nvSpPr>
        <p:spPr>
          <a:xfrm>
            <a:off x="2080226" y="8035369"/>
            <a:ext cx="1800200" cy="1360429"/>
          </a:xfrm>
          <a:prstGeom prst="wedgeRectCallout">
            <a:avLst>
              <a:gd name="adj1" fmla="val -72720"/>
              <a:gd name="adj2" fmla="val -5787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12" y="8098598"/>
            <a:ext cx="1620705" cy="1215529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3781420" y="3796985"/>
            <a:ext cx="364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勤和活動中心</a:t>
            </a:r>
          </a:p>
        </p:txBody>
      </p:sp>
      <p:pic>
        <p:nvPicPr>
          <p:cNvPr id="32" name="圖片 3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8285">
            <a:off x="919361" y="6955512"/>
            <a:ext cx="492736" cy="36781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7280">
            <a:off x="1669571" y="7219487"/>
            <a:ext cx="492736" cy="367817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2170">
            <a:off x="512935" y="8106697"/>
            <a:ext cx="492736" cy="36781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22DC71B-4794-43AF-97C0-E480260728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184" y="2402915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935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+mn-lt"/>
              </a:rPr>
              <a:t>桃源區寶山里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zh-TW" altLang="en-US" dirty="0"/>
              <a:t>桃源區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sz="quarter" idx="18"/>
          </p:nvPr>
        </p:nvSpPr>
        <p:spPr>
          <a:xfrm>
            <a:off x="116633" y="2504728"/>
            <a:ext cx="6624736" cy="464925"/>
          </a:xfrm>
        </p:spPr>
        <p:txBody>
          <a:bodyPr/>
          <a:lstStyle/>
          <a:p>
            <a:r>
              <a:rPr lang="zh-TW" altLang="en-US" dirty="0"/>
              <a:t>地震、風水災、土石流：寶山里活動中心</a:t>
            </a:r>
          </a:p>
        </p:txBody>
      </p:sp>
      <p:sp>
        <p:nvSpPr>
          <p:cNvPr id="9" name="文字版面配置區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>
                <a:latin typeface="+mn-lt"/>
              </a:rPr>
              <a:t>6861132</a:t>
            </a:r>
            <a:endParaRPr lang="zh-TW" altLang="en-US" dirty="0">
              <a:latin typeface="+mn-lt"/>
            </a:endParaRPr>
          </a:p>
        </p:txBody>
      </p:sp>
      <p:sp>
        <p:nvSpPr>
          <p:cNvPr id="11" name="文字版面配置區 10"/>
          <p:cNvSpPr>
            <a:spLocks noGrp="1"/>
          </p:cNvSpPr>
          <p:nvPr>
            <p:ph type="body" sz="quarter" idx="21"/>
          </p:nvPr>
        </p:nvSpPr>
        <p:spPr>
          <a:xfrm>
            <a:off x="609974" y="1818207"/>
            <a:ext cx="1152128" cy="326481"/>
          </a:xfrm>
        </p:spPr>
        <p:txBody>
          <a:bodyPr/>
          <a:lstStyle/>
          <a:p>
            <a:r>
              <a:rPr lang="zh-TW" altLang="en-US" dirty="0">
                <a:latin typeface="+mn-lt"/>
              </a:rPr>
              <a:t>陳燕霜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22"/>
          </p:nvPr>
        </p:nvSpPr>
        <p:spPr>
          <a:xfrm>
            <a:off x="1628800" y="1856656"/>
            <a:ext cx="1800200" cy="326482"/>
          </a:xfrm>
        </p:spPr>
        <p:txBody>
          <a:bodyPr/>
          <a:lstStyle/>
          <a:p>
            <a:r>
              <a:rPr lang="en-US" altLang="zh-TW" dirty="0">
                <a:latin typeface="+mn-lt"/>
              </a:rPr>
              <a:t>0985-019360</a:t>
            </a:r>
            <a:endParaRPr lang="zh-TW" altLang="en-US" dirty="0">
              <a:latin typeface="+mn-lt"/>
            </a:endParaRPr>
          </a:p>
        </p:txBody>
      </p:sp>
      <p:pic>
        <p:nvPicPr>
          <p:cNvPr id="3" name="圖片版面配置區 2"/>
          <p:cNvPicPr>
            <a:picLocks noGrp="1" noChangeAspect="1"/>
          </p:cNvPicPr>
          <p:nvPr>
            <p:ph type="pic" sz="quarter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1" y="4905376"/>
            <a:ext cx="6533001" cy="4628578"/>
          </a:xfrm>
        </p:spPr>
      </p:pic>
      <p:sp>
        <p:nvSpPr>
          <p:cNvPr id="15" name="文字版面配置區 14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altLang="zh-TW" dirty="0" smtClean="0"/>
              <a:t>115</a:t>
            </a:r>
            <a:endParaRPr lang="zh-TW" altLang="en-US" dirty="0"/>
          </a:p>
        </p:txBody>
      </p:sp>
      <p:sp>
        <p:nvSpPr>
          <p:cNvPr id="16" name="文字版面配置區 1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altLang="zh-TW" dirty="0" smtClean="0"/>
              <a:t>02</a:t>
            </a:r>
            <a:endParaRPr lang="zh-TW" altLang="en-US" dirty="0"/>
          </a:p>
        </p:txBody>
      </p:sp>
      <p:sp>
        <p:nvSpPr>
          <p:cNvPr id="17" name="文字版面配置區 1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 altLang="zh-TW" dirty="0" smtClean="0"/>
              <a:t>01</a:t>
            </a:r>
            <a:endParaRPr lang="zh-TW" altLang="en-US" dirty="0"/>
          </a:p>
        </p:txBody>
      </p:sp>
      <p:sp>
        <p:nvSpPr>
          <p:cNvPr id="18" name="文字版面配置區 17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zh-TW" altLang="en-US" dirty="0"/>
              <a:t>桃源</a:t>
            </a:r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20"/>
          </p:nvPr>
        </p:nvSpPr>
        <p:spPr>
          <a:xfrm>
            <a:off x="3781420" y="4016896"/>
            <a:ext cx="1014584" cy="311150"/>
          </a:xfrm>
        </p:spPr>
        <p:txBody>
          <a:bodyPr/>
          <a:lstStyle/>
          <a:p>
            <a:pPr algn="ctr"/>
            <a:r>
              <a:rPr lang="zh-TW" altLang="en-US" dirty="0"/>
              <a:t>桃源區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344089" y="3571004"/>
            <a:ext cx="364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寶山里活動中心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23" name="矩形圖說文字 22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80" y="7063483"/>
            <a:ext cx="288032" cy="288032"/>
          </a:xfrm>
          <a:prstGeom prst="rect">
            <a:avLst/>
          </a:prstGeom>
        </p:spPr>
      </p:pic>
      <p:sp>
        <p:nvSpPr>
          <p:cNvPr id="31" name="矩形圖說文字 30"/>
          <p:cNvSpPr/>
          <p:nvPr/>
        </p:nvSpPr>
        <p:spPr>
          <a:xfrm>
            <a:off x="2080226" y="8121352"/>
            <a:ext cx="1800200" cy="1152128"/>
          </a:xfrm>
          <a:prstGeom prst="wedgeRectCallout">
            <a:avLst>
              <a:gd name="adj1" fmla="val -47323"/>
              <a:gd name="adj2" fmla="val -1157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3781420" y="3796985"/>
            <a:ext cx="3640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</a:rPr>
              <a:t>寶山里活動中心</a:t>
            </a: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313">
            <a:off x="2406089" y="6452114"/>
            <a:ext cx="492736" cy="367817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6186">
            <a:off x="1540098" y="7713578"/>
            <a:ext cx="492736" cy="367817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6FA25368-E187-4362-97AD-C1976927C3DF}"/>
              </a:ext>
            </a:extLst>
          </p:cNvPr>
          <p:cNvSpPr txBox="1"/>
          <p:nvPr/>
        </p:nvSpPr>
        <p:spPr>
          <a:xfrm>
            <a:off x="2345391" y="695625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寶山里活動中心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11EB5B1-64AF-46C4-ADBC-A7A72D9368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4605" y="8178056"/>
            <a:ext cx="1726443" cy="1052478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4752D5F-291B-492A-982F-04FE5E13BF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5184" y="2402915"/>
            <a:ext cx="1409700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46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Taoyuan Dist., La-Fu-Lan Vil.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TW" dirty="0"/>
              <a:t>La-Fu-Lan Vil. Activity Center.</a:t>
            </a:r>
            <a:endParaRPr lang="zh-TW" altLang="en-US" dirty="0"/>
          </a:p>
        </p:txBody>
      </p:sp>
      <p:sp>
        <p:nvSpPr>
          <p:cNvPr id="6" name="文字版面配置區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TW" dirty="0"/>
              <a:t>6861132</a:t>
            </a:r>
            <a:endParaRPr lang="zh-TW" altLang="en-US" dirty="0"/>
          </a:p>
        </p:txBody>
      </p:sp>
      <p:pic>
        <p:nvPicPr>
          <p:cNvPr id="2" name="圖片版面配置區 1"/>
          <p:cNvPicPr>
            <a:picLocks noGrp="1" noChangeAspect="1"/>
          </p:cNvPicPr>
          <p:nvPr>
            <p:ph type="pic" sz="quarter" idx="2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05" y="4487614"/>
            <a:ext cx="6504678" cy="4608510"/>
          </a:xfr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712" y="3093478"/>
            <a:ext cx="288032" cy="288032"/>
          </a:xfrm>
          <a:prstGeom prst="rect">
            <a:avLst/>
          </a:prstGeom>
        </p:spPr>
      </p:pic>
      <p:sp>
        <p:nvSpPr>
          <p:cNvPr id="29" name="文字方塊 28"/>
          <p:cNvSpPr txBox="1"/>
          <p:nvPr/>
        </p:nvSpPr>
        <p:spPr>
          <a:xfrm>
            <a:off x="-3167042" y="3042956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 dirty="0">
                <a:effectLst>
                  <a:glow rad="177800">
                    <a:schemeClr val="bg1"/>
                  </a:glow>
                </a:effectLst>
              </a:rPr>
              <a:t>避難收容處所名稱</a:t>
            </a: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3680" y="3709951"/>
            <a:ext cx="492736" cy="367817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0647" y="4256742"/>
            <a:ext cx="689703" cy="709223"/>
          </a:xfrm>
          <a:prstGeom prst="rect">
            <a:avLst/>
          </a:prstGeom>
        </p:spPr>
      </p:pic>
      <p:sp>
        <p:nvSpPr>
          <p:cNvPr id="32" name="矩形圖說文字 31"/>
          <p:cNvSpPr/>
          <p:nvPr/>
        </p:nvSpPr>
        <p:spPr>
          <a:xfrm>
            <a:off x="-2763688" y="4953000"/>
            <a:ext cx="1019431" cy="864096"/>
          </a:xfrm>
          <a:prstGeom prst="wedgeRect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242" y="6803722"/>
            <a:ext cx="288032" cy="288032"/>
          </a:xfrm>
          <a:prstGeom prst="rect">
            <a:avLst/>
          </a:prstGeom>
        </p:spPr>
      </p:pic>
      <p:sp>
        <p:nvSpPr>
          <p:cNvPr id="22" name="文字方塊 21"/>
          <p:cNvSpPr txBox="1"/>
          <p:nvPr/>
        </p:nvSpPr>
        <p:spPr>
          <a:xfrm>
            <a:off x="2636912" y="6753200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effectLst>
                  <a:glow rad="177800">
                    <a:schemeClr val="bg1"/>
                  </a:glow>
                </a:effectLst>
              </a:rPr>
              <a:t>La-Fu-Lan Vil. Activity Center</a:t>
            </a:r>
            <a:endParaRPr lang="zh-TW" altLang="en-US" sz="1600" b="1" dirty="0">
              <a:effectLst>
                <a:glow rad="177800">
                  <a:schemeClr val="bg1"/>
                </a:glow>
              </a:effectLst>
            </a:endParaRPr>
          </a:p>
        </p:txBody>
      </p:sp>
      <p:sp>
        <p:nvSpPr>
          <p:cNvPr id="26" name="矩形圖說文字 25"/>
          <p:cNvSpPr/>
          <p:nvPr/>
        </p:nvSpPr>
        <p:spPr>
          <a:xfrm>
            <a:off x="155941" y="6105128"/>
            <a:ext cx="1481580" cy="1149697"/>
          </a:xfrm>
          <a:prstGeom prst="wedgeRectCallout">
            <a:avLst>
              <a:gd name="adj1" fmla="val 81613"/>
              <a:gd name="adj2" fmla="val 2148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" y="6220296"/>
            <a:ext cx="1374743" cy="919359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48045">
            <a:off x="2318002" y="5979011"/>
            <a:ext cx="492736" cy="36781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CE0F339-6571-4D94-8EAB-6E8EB4FBBE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113" y="2483244"/>
            <a:ext cx="940312" cy="92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56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里民防災卡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722</TotalTime>
  <Words>634</Words>
  <Application>Microsoft Office PowerPoint</Application>
  <PresentationFormat>A4 紙張 (210x297 公釐)</PresentationFormat>
  <Paragraphs>177</Paragraphs>
  <Slides>16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DFKaiShu-W7-WIN-BF</vt:lpstr>
      <vt:lpstr>新細明體</vt:lpstr>
      <vt:lpstr>標楷體</vt:lpstr>
      <vt:lpstr>Arial</vt:lpstr>
      <vt:lpstr>Calibri</vt:lpstr>
      <vt:lpstr>Times New Roman</vt:lpstr>
      <vt:lpstr>Office 佈景主題</vt:lpstr>
      <vt:lpstr>桃源區拉芙蘭里</vt:lpstr>
      <vt:lpstr>桃源區建山里</vt:lpstr>
      <vt:lpstr>桃源區桃源里</vt:lpstr>
      <vt:lpstr>桃源區高中里</vt:lpstr>
      <vt:lpstr>桃源區梅山里</vt:lpstr>
      <vt:lpstr>桃源區復興里</vt:lpstr>
      <vt:lpstr>桃源區勤和里</vt:lpstr>
      <vt:lpstr>桃源區寶山里</vt:lpstr>
      <vt:lpstr>Taoyuan Dist., La-Fu-Lan Vil.</vt:lpstr>
      <vt:lpstr>Taoyuan Dist., Jian-Shan Vil.,</vt:lpstr>
      <vt:lpstr>Taoyuan Dist., Tau-Yuan Vil.</vt:lpstr>
      <vt:lpstr>Taoyuan Dist., Gao-Zhong Vil.</vt:lpstr>
      <vt:lpstr>Taoyuan Dist., Mei-Shan Vil.</vt:lpstr>
      <vt:lpstr>Taoyuan Dist., Fu-Sing Vil.</vt:lpstr>
      <vt:lpstr>Taoyuan Dist., Qinhe Vil.</vt:lpstr>
      <vt:lpstr>Taoyuan Dist., Bao-Shan Vil.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HanInfinity</dc:creator>
  <cp:lastModifiedBy>user</cp:lastModifiedBy>
  <cp:revision>103</cp:revision>
  <cp:lastPrinted>2025-02-24T05:02:33Z</cp:lastPrinted>
  <dcterms:created xsi:type="dcterms:W3CDTF">2018-05-14T05:42:57Z</dcterms:created>
  <dcterms:modified xsi:type="dcterms:W3CDTF">2026-03-04T01:54:06Z</dcterms:modified>
</cp:coreProperties>
</file>