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72" r:id="rId4"/>
    <p:sldId id="274" r:id="rId5"/>
    <p:sldId id="286" r:id="rId6"/>
    <p:sldId id="275" r:id="rId7"/>
    <p:sldId id="263" r:id="rId8"/>
    <p:sldId id="277" r:id="rId9"/>
    <p:sldId id="278" r:id="rId10"/>
    <p:sldId id="279" r:id="rId11"/>
    <p:sldId id="280" r:id="rId12"/>
    <p:sldId id="287" r:id="rId13"/>
    <p:sldId id="282" r:id="rId14"/>
    <p:sldId id="288" r:id="rId15"/>
    <p:sldId id="270" r:id="rId16"/>
  </p:sldIdLst>
  <p:sldSz cx="9753600" cy="73152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662" y="-96"/>
      </p:cViewPr>
      <p:guideLst>
        <p:guide orient="horz" pos="2304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EA5A6A-4FB0-45C9-A5B1-7E97288FA09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8/16/2024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C27F97-887E-4CF5-9602-C6B509D6390B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968044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84A8FB4F-716E-44AF-AE9E-C96CCFB603E7}" type="datetime1">
              <a:rPr lang="en-US"/>
              <a:pPr lvl="0"/>
              <a:t>8/16/2024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03B933EA-CEF7-49B0-95F5-D7E801AAD4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24F77B-FEE1-46FF-A88F-0F011AF6250F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7EDD25-E2AB-4767-94EC-19203B669B35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2D6DEC-627D-452A-BC58-834DCB39FD43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058514-E37A-47BD-AEA7-0EBCB4AAAE72}" type="datetime1">
              <a:rPr lang="en-US"/>
              <a:pPr lvl="0"/>
              <a:t>8/16/2024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7619996" y="68738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AA7D3A4-708A-44C2-A702-B7FE178361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5A1ED2-87C3-4720-B26D-269657FFC90C}" type="datetime1">
              <a:rPr lang="en-US"/>
              <a:pPr lvl="0"/>
              <a:t>8/16/2024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13FD99-433C-4609-B966-480991E80C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946F7E-8EFF-4222-B607-0AEE5BDEBBD9}" type="datetime1">
              <a:rPr lang="en-US"/>
              <a:pPr lvl="0"/>
              <a:t>8/16/2024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B1CBB6-D508-4AD0-978D-E0DBFFCFBC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7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7F8D23-04C4-4FC7-B852-55EB80A7B237}" type="datetime1">
              <a:rPr lang="en-US"/>
              <a:pPr lvl="0"/>
              <a:t>8/16/2024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500BE3-8AF2-47A0-A78B-645483AD7D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6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91359C-2BCE-4C4D-98AA-EBAA18A9844B}" type="datetime1">
              <a:rPr lang="en-US"/>
              <a:pPr lvl="0"/>
              <a:t>8/16/2024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DAC0A1-8AFC-4B78-9D63-C500F97B48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C1A910D7-77D3-4992-8F08-E66B552FFCA2}" type="datetime1">
              <a:rPr lang="en-US"/>
              <a:pPr lvl="0"/>
              <a:t>8/16/2024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467603" y="6721470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898989"/>
                </a:solidFill>
                <a:uFillTx/>
                <a:latin typeface="Arial Black" pitchFamily="34"/>
              </a:defRPr>
            </a:lvl1pPr>
          </a:lstStyle>
          <a:p>
            <a:pPr lvl="0"/>
            <a:fld id="{D01D2494-2264-4E07-810F-641C65AAB00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76.png"/><Relationship Id="rId3" Type="http://schemas.openxmlformats.org/officeDocument/2006/relationships/image" Target="../media/image65.png"/><Relationship Id="rId7" Type="http://schemas.openxmlformats.org/officeDocument/2006/relationships/image" Target="../media/image86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74.png"/><Relationship Id="rId5" Type="http://schemas.openxmlformats.org/officeDocument/2006/relationships/image" Target="../media/image84.png"/><Relationship Id="rId10" Type="http://schemas.openxmlformats.org/officeDocument/2006/relationships/image" Target="../media/image66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1.png"/><Relationship Id="rId7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65.png"/><Relationship Id="rId4" Type="http://schemas.openxmlformats.org/officeDocument/2006/relationships/image" Target="../media/image89.pn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65.png"/><Relationship Id="rId4" Type="http://schemas.openxmlformats.org/officeDocument/2006/relationships/image" Target="../media/image74.png"/><Relationship Id="rId9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jpe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jpe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jpeg"/><Relationship Id="rId5" Type="http://schemas.openxmlformats.org/officeDocument/2006/relationships/image" Target="../media/image100.png"/><Relationship Id="rId15" Type="http://schemas.openxmlformats.org/officeDocument/2006/relationships/image" Target="../media/image110.jpeg"/><Relationship Id="rId10" Type="http://schemas.openxmlformats.org/officeDocument/2006/relationships/image" Target="../media/image105.jpe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16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12.png"/><Relationship Id="rId5" Type="http://schemas.openxmlformats.org/officeDocument/2006/relationships/image" Target="../media/image99.png"/><Relationship Id="rId15" Type="http://schemas.openxmlformats.org/officeDocument/2006/relationships/image" Target="../media/image118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80.png"/><Relationship Id="rId12" Type="http://schemas.openxmlformats.org/officeDocument/2006/relationships/image" Target="../media/image7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75.png"/><Relationship Id="rId5" Type="http://schemas.openxmlformats.org/officeDocument/2006/relationships/image" Target="../media/image78.png"/><Relationship Id="rId10" Type="http://schemas.openxmlformats.org/officeDocument/2006/relationships/image" Target="../media/image7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116341" flipH="1">
            <a:off x="-1316656" y="2674343"/>
            <a:ext cx="5920694" cy="4470126"/>
          </a:xfrm>
          <a:custGeom>
            <a:avLst/>
            <a:gdLst>
              <a:gd name="f0" fmla="val w"/>
              <a:gd name="f1" fmla="val h"/>
              <a:gd name="f2" fmla="val 0"/>
              <a:gd name="f3" fmla="val 5920692"/>
              <a:gd name="f4" fmla="val 4470123"/>
              <a:gd name="f5" fmla="*/ f0 1 5920692"/>
              <a:gd name="f6" fmla="*/ f1 1 4470123"/>
              <a:gd name="f7" fmla="+- f4 0 f2"/>
              <a:gd name="f8" fmla="+- f3 0 f2"/>
              <a:gd name="f9" fmla="*/ f8 1 5920692"/>
              <a:gd name="f10" fmla="*/ f7 1 4470123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920692" h="4470123">
                <a:moveTo>
                  <a:pt x="f3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3"/>
          <p:cNvSpPr/>
          <p:nvPr/>
        </p:nvSpPr>
        <p:spPr>
          <a:xfrm rot="3673267">
            <a:off x="-764636" y="2977796"/>
            <a:ext cx="4816601" cy="5717039"/>
          </a:xfrm>
          <a:custGeom>
            <a:avLst/>
            <a:gdLst>
              <a:gd name="f0" fmla="val w"/>
              <a:gd name="f1" fmla="val h"/>
              <a:gd name="f2" fmla="val 0"/>
              <a:gd name="f3" fmla="val 4816605"/>
              <a:gd name="f4" fmla="val 5717039"/>
              <a:gd name="f5" fmla="*/ f0 1 4816605"/>
              <a:gd name="f6" fmla="*/ f1 1 5717039"/>
              <a:gd name="f7" fmla="+- f4 0 f2"/>
              <a:gd name="f8" fmla="+- f3 0 f2"/>
              <a:gd name="f9" fmla="*/ f8 1 4816605"/>
              <a:gd name="f10" fmla="*/ f7 1 571703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816605" h="571703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Freeform 5"/>
          <p:cNvSpPr/>
          <p:nvPr/>
        </p:nvSpPr>
        <p:spPr>
          <a:xfrm rot="1140782">
            <a:off x="2745659" y="570614"/>
            <a:ext cx="1103470" cy="1162659"/>
          </a:xfrm>
          <a:custGeom>
            <a:avLst/>
            <a:gdLst>
              <a:gd name="f0" fmla="val w"/>
              <a:gd name="f1" fmla="val h"/>
              <a:gd name="f2" fmla="val 0"/>
              <a:gd name="f3" fmla="val 1103472"/>
              <a:gd name="f4" fmla="val 1162662"/>
              <a:gd name="f5" fmla="*/ f0 1 1103472"/>
              <a:gd name="f6" fmla="*/ f1 1 1162662"/>
              <a:gd name="f7" fmla="+- f4 0 f2"/>
              <a:gd name="f8" fmla="+- f3 0 f2"/>
              <a:gd name="f9" fmla="*/ f8 1 1103472"/>
              <a:gd name="f10" fmla="*/ f7 1 116266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103472" h="116266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Freeform 6"/>
          <p:cNvSpPr/>
          <p:nvPr/>
        </p:nvSpPr>
        <p:spPr>
          <a:xfrm rot="1364992">
            <a:off x="8247977" y="5595205"/>
            <a:ext cx="924229" cy="1351931"/>
          </a:xfrm>
          <a:custGeom>
            <a:avLst/>
            <a:gdLst>
              <a:gd name="f0" fmla="val w"/>
              <a:gd name="f1" fmla="val h"/>
              <a:gd name="f2" fmla="val 0"/>
              <a:gd name="f3" fmla="val 924230"/>
              <a:gd name="f4" fmla="val 1351933"/>
              <a:gd name="f5" fmla="val 924231"/>
              <a:gd name="f6" fmla="*/ f0 1 924230"/>
              <a:gd name="f7" fmla="*/ f1 1 1351933"/>
              <a:gd name="f8" fmla="+- f4 0 f2"/>
              <a:gd name="f9" fmla="+- f3 0 f2"/>
              <a:gd name="f10" fmla="*/ f9 1 924230"/>
              <a:gd name="f11" fmla="*/ f8 1 1351933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924230" h="1351933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3731849" y="2177387"/>
            <a:ext cx="5867403" cy="11255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如何預防食品中毒</a:t>
            </a:r>
            <a:endParaRPr lang="en-US" sz="3600" b="0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sp>
        <p:nvSpPr>
          <p:cNvPr id="7" name="文字方塊 9"/>
          <p:cNvSpPr txBox="1"/>
          <p:nvPr/>
        </p:nvSpPr>
        <p:spPr>
          <a:xfrm>
            <a:off x="4114800" y="3229880"/>
            <a:ext cx="538923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  <a:ea typeface="新細明體" pitchFamily="18"/>
              </a:rPr>
              <a:t>How to prevent food poisoning?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5973034" y="6125272"/>
            <a:ext cx="1498665" cy="2918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400" b="0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高雄市政府衛生局</a:t>
            </a:r>
            <a:endParaRPr lang="en-US" sz="1400" b="0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pic>
        <p:nvPicPr>
          <p:cNvPr id="9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779" y="6084746"/>
            <a:ext cx="541471" cy="3728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5"/>
          <p:cNvSpPr/>
          <p:nvPr/>
        </p:nvSpPr>
        <p:spPr>
          <a:xfrm>
            <a:off x="-259195" y="3194017"/>
            <a:ext cx="3739941" cy="3994117"/>
          </a:xfrm>
          <a:custGeom>
            <a:avLst/>
            <a:gdLst>
              <a:gd name="f0" fmla="val w"/>
              <a:gd name="f1" fmla="val h"/>
              <a:gd name="f2" fmla="val 0"/>
              <a:gd name="f3" fmla="val 3739944"/>
              <a:gd name="f4" fmla="val 3994115"/>
              <a:gd name="f5" fmla="val 3994114"/>
              <a:gd name="f6" fmla="*/ f0 1 3739944"/>
              <a:gd name="f7" fmla="*/ f1 1 3994115"/>
              <a:gd name="f8" fmla="+- f4 0 f2"/>
              <a:gd name="f9" fmla="+- f3 0 f2"/>
              <a:gd name="f10" fmla="*/ f9 1 3739944"/>
              <a:gd name="f11" fmla="*/ f8 1 3994115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739944" h="3994115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85232" y="4544074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val 3222030"/>
              <a:gd name="f6" fmla="val 3028708"/>
              <a:gd name="f7" fmla="*/ f0 1 3222031"/>
              <a:gd name="f8" fmla="*/ f1 1 3028709"/>
              <a:gd name="f9" fmla="+- f4 0 f2"/>
              <a:gd name="f10" fmla="+- f3 0 f2"/>
              <a:gd name="f11" fmla="*/ f10 1 3222031"/>
              <a:gd name="f12" fmla="*/ f9 1 302870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22031" h="3028709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-157368" y="-228563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*/ f0 1 3222031"/>
              <a:gd name="f6" fmla="*/ f1 1 3028709"/>
              <a:gd name="f7" fmla="+- f4 0 f2"/>
              <a:gd name="f8" fmla="+- f3 0 f2"/>
              <a:gd name="f9" fmla="*/ f8 1 3222031"/>
              <a:gd name="f10" fmla="*/ f7 1 302870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22031" h="3028709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2"/>
                </a:lnTo>
                <a:lnTo>
                  <a:pt x="f3" y="f4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Freeform 3"/>
          <p:cNvSpPr/>
          <p:nvPr/>
        </p:nvSpPr>
        <p:spPr>
          <a:xfrm flipH="1" flipV="1">
            <a:off x="147392" y="6057525"/>
            <a:ext cx="4809689" cy="894557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grpSp>
        <p:nvGrpSpPr>
          <p:cNvPr id="5" name="群組 48"/>
          <p:cNvGrpSpPr/>
          <p:nvPr/>
        </p:nvGrpSpPr>
        <p:grpSpPr>
          <a:xfrm>
            <a:off x="3315596" y="2739597"/>
            <a:ext cx="3124797" cy="3124797"/>
            <a:chOff x="3315596" y="2739597"/>
            <a:chExt cx="3124797" cy="3124797"/>
          </a:xfrm>
        </p:grpSpPr>
        <p:sp>
          <p:nvSpPr>
            <p:cNvPr id="6" name="Freeform 10"/>
            <p:cNvSpPr/>
            <p:nvPr/>
          </p:nvSpPr>
          <p:spPr>
            <a:xfrm>
              <a:off x="3315596" y="2739597"/>
              <a:ext cx="3124797" cy="3124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pic>
          <p:nvPicPr>
            <p:cNvPr id="7" name="圖片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5338" y="3204843"/>
              <a:ext cx="2142841" cy="21428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群組 31"/>
          <p:cNvGrpSpPr/>
          <p:nvPr/>
        </p:nvGrpSpPr>
        <p:grpSpPr>
          <a:xfrm>
            <a:off x="254066" y="1860063"/>
            <a:ext cx="3274859" cy="1650098"/>
            <a:chOff x="254066" y="1860063"/>
            <a:chExt cx="3274859" cy="1650098"/>
          </a:xfrm>
        </p:grpSpPr>
        <p:sp>
          <p:nvSpPr>
            <p:cNvPr id="9" name="Freeform 3"/>
            <p:cNvSpPr/>
            <p:nvPr/>
          </p:nvSpPr>
          <p:spPr>
            <a:xfrm flipH="1">
              <a:off x="254066" y="1860063"/>
              <a:ext cx="3274859" cy="1650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0" name="TextBox 28"/>
            <p:cNvSpPr txBox="1"/>
            <p:nvPr/>
          </p:nvSpPr>
          <p:spPr>
            <a:xfrm>
              <a:off x="652150" y="2003688"/>
              <a:ext cx="225107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地面、門窗、牆壁及天花板須堅固並保持整潔</a:t>
              </a:r>
              <a:r>
                <a:rPr lang="en-US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 </a:t>
              </a:r>
            </a:p>
          </p:txBody>
        </p:sp>
      </p:grpSp>
      <p:sp>
        <p:nvSpPr>
          <p:cNvPr id="11" name="Freeform 3"/>
          <p:cNvSpPr/>
          <p:nvPr/>
        </p:nvSpPr>
        <p:spPr>
          <a:xfrm rot="20910354" flipH="1">
            <a:off x="254094" y="3858904"/>
            <a:ext cx="3015554" cy="1650098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499865" y="4220449"/>
            <a:ext cx="2615412" cy="73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1800087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室內空氣流通，有防止病媒侵入設施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730450" y="6400800"/>
            <a:ext cx="3576949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桌面椅面保持清潔無髒亂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sp>
        <p:nvSpPr>
          <p:cNvPr id="14" name="Freeform 3"/>
          <p:cNvSpPr/>
          <p:nvPr/>
        </p:nvSpPr>
        <p:spPr>
          <a:xfrm rot="21108574" flipV="1">
            <a:off x="5842405" y="5014486"/>
            <a:ext cx="3741386" cy="1956843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5" name="TextBox 26"/>
          <p:cNvSpPr txBox="1"/>
          <p:nvPr/>
        </p:nvSpPr>
        <p:spPr>
          <a:xfrm>
            <a:off x="6417085" y="5563191"/>
            <a:ext cx="269918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1800087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已製備之菜餚有防塵、防異物侵入措施並適當溫度貯存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sp>
        <p:nvSpPr>
          <p:cNvPr id="16" name="Freeform 3"/>
          <p:cNvSpPr/>
          <p:nvPr/>
        </p:nvSpPr>
        <p:spPr>
          <a:xfrm rot="491426">
            <a:off x="5913451" y="2015374"/>
            <a:ext cx="3741386" cy="1685778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6222245" y="2324121"/>
            <a:ext cx="3188220" cy="73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餐具應保持平滑、無凹陷或裂縫，保持清潔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155338" y="773811"/>
            <a:ext cx="3545631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904241" y="855348"/>
            <a:ext cx="7945121" cy="4965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用餐環境衛生</a:t>
            </a:r>
            <a:endParaRPr lang="en-US" sz="4800" b="0" i="0" u="none" strike="noStrike" kern="1200" cap="none" spc="0" baseline="0">
              <a:solidFill>
                <a:srgbClr val="FF9880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20" name="群組 43"/>
          <p:cNvGrpSpPr/>
          <p:nvPr/>
        </p:nvGrpSpPr>
        <p:grpSpPr>
          <a:xfrm>
            <a:off x="1532497" y="-460482"/>
            <a:ext cx="8890162" cy="8096946"/>
            <a:chOff x="1532497" y="-460482"/>
            <a:chExt cx="8890162" cy="8096946"/>
          </a:xfrm>
        </p:grpSpPr>
        <p:sp>
          <p:nvSpPr>
            <p:cNvPr id="21" name="Freeform 10"/>
            <p:cNvSpPr/>
            <p:nvPr/>
          </p:nvSpPr>
          <p:spPr>
            <a:xfrm>
              <a:off x="8219413" y="-460482"/>
              <a:ext cx="2203246" cy="220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3246"/>
                <a:gd name="f4" fmla="val 2203247"/>
                <a:gd name="f5" fmla="*/ f0 1 2203246"/>
                <a:gd name="f6" fmla="*/ f1 1 2203246"/>
                <a:gd name="f7" fmla="+- f3 0 f2"/>
                <a:gd name="f8" fmla="*/ f7 1 2203246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2203246" h="2203246">
                  <a:moveTo>
                    <a:pt x="f2" y="f2"/>
                  </a:moveTo>
                  <a:lnTo>
                    <a:pt x="f4" y="f2"/>
                  </a:lnTo>
                  <a:lnTo>
                    <a:pt x="f4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1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2" name="Freeform 7"/>
            <p:cNvSpPr/>
            <p:nvPr/>
          </p:nvSpPr>
          <p:spPr>
            <a:xfrm>
              <a:off x="8471294" y="806189"/>
              <a:ext cx="600084" cy="56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0081"/>
                <a:gd name="f4" fmla="val 566326"/>
                <a:gd name="f5" fmla="*/ f0 1 600081"/>
                <a:gd name="f6" fmla="*/ f1 1 566326"/>
                <a:gd name="f7" fmla="+- f4 0 f2"/>
                <a:gd name="f8" fmla="+- f3 0 f2"/>
                <a:gd name="f9" fmla="*/ f8 1 600081"/>
                <a:gd name="f10" fmla="*/ f7 1 566326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00081" h="566326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3" name="Freeform 8"/>
            <p:cNvSpPr/>
            <p:nvPr/>
          </p:nvSpPr>
          <p:spPr>
            <a:xfrm>
              <a:off x="1532497" y="6862023"/>
              <a:ext cx="820600" cy="774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0599"/>
                <a:gd name="f4" fmla="val 774441"/>
                <a:gd name="f5" fmla="val 820600"/>
                <a:gd name="f6" fmla="val 774440"/>
                <a:gd name="f7" fmla="*/ f0 1 820599"/>
                <a:gd name="f8" fmla="*/ f1 1 774441"/>
                <a:gd name="f9" fmla="+- f4 0 f2"/>
                <a:gd name="f10" fmla="+- f3 0 f2"/>
                <a:gd name="f11" fmla="*/ f10 1 820599"/>
                <a:gd name="f12" fmla="*/ f9 1 774441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20599" h="774441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3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sp>
        <p:nvSpPr>
          <p:cNvPr id="24" name="投影片編號版面配置區 4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23FF34-E73B-470E-ABAB-22AE14913E13}" type="slidenum">
              <a:t>10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3155338" y="773811"/>
            <a:ext cx="3545631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904241" y="855348"/>
            <a:ext cx="7945121" cy="4965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遵循食安法規</a:t>
            </a:r>
            <a:endParaRPr lang="en-US" sz="4800" b="0" i="0" u="none" strike="noStrike" kern="1200" cap="none" spc="0" baseline="0">
              <a:solidFill>
                <a:srgbClr val="FF9880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4" name="群組 20"/>
          <p:cNvGrpSpPr/>
          <p:nvPr/>
        </p:nvGrpSpPr>
        <p:grpSpPr>
          <a:xfrm>
            <a:off x="3314398" y="2739597"/>
            <a:ext cx="3124797" cy="3124797"/>
            <a:chOff x="3314398" y="2739597"/>
            <a:chExt cx="3124797" cy="3124797"/>
          </a:xfrm>
        </p:grpSpPr>
        <p:sp>
          <p:nvSpPr>
            <p:cNvPr id="5" name="Freeform 20"/>
            <p:cNvSpPr/>
            <p:nvPr/>
          </p:nvSpPr>
          <p:spPr>
            <a:xfrm>
              <a:off x="3314398" y="2739597"/>
              <a:ext cx="3124797" cy="3124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6" name="Freeform 21"/>
            <p:cNvSpPr/>
            <p:nvPr/>
          </p:nvSpPr>
          <p:spPr>
            <a:xfrm>
              <a:off x="3571372" y="3764283"/>
              <a:ext cx="2572883" cy="1360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871"/>
                <a:gd name="f4" fmla="val 610109"/>
                <a:gd name="f5" fmla="val 610110"/>
                <a:gd name="f6" fmla="*/ f0 1 1153871"/>
                <a:gd name="f7" fmla="*/ f1 1 610109"/>
                <a:gd name="f8" fmla="+- f4 0 f2"/>
                <a:gd name="f9" fmla="+- f3 0 f2"/>
                <a:gd name="f10" fmla="*/ f9 1 1153871"/>
                <a:gd name="f11" fmla="*/ f8 1 6101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153871" h="610109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grpSp>
        <p:nvGrpSpPr>
          <p:cNvPr id="7" name="群組 34"/>
          <p:cNvGrpSpPr/>
          <p:nvPr/>
        </p:nvGrpSpPr>
        <p:grpSpPr>
          <a:xfrm>
            <a:off x="494388" y="2165372"/>
            <a:ext cx="3468008" cy="1232949"/>
            <a:chOff x="494388" y="2165372"/>
            <a:chExt cx="3468008" cy="1232949"/>
          </a:xfrm>
        </p:grpSpPr>
        <p:sp>
          <p:nvSpPr>
            <p:cNvPr id="8" name="Freeform 3"/>
            <p:cNvSpPr/>
            <p:nvPr/>
          </p:nvSpPr>
          <p:spPr>
            <a:xfrm flipH="1">
              <a:off x="494388" y="2165372"/>
              <a:ext cx="3468008" cy="1232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9" name="TextBox 28"/>
            <p:cNvSpPr txBox="1"/>
            <p:nvPr/>
          </p:nvSpPr>
          <p:spPr>
            <a:xfrm>
              <a:off x="709089" y="2340690"/>
              <a:ext cx="3135075" cy="7386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依法投保產品責任險並主動張貼門口或</a:t>
              </a:r>
              <a:r>
                <a:rPr lang="zh-TW" sz="2400" b="1" i="0" u="none" strike="noStrike" kern="1200" cap="none" spc="0" baseline="0">
                  <a:solidFill>
                    <a:srgbClr val="3B673C"/>
                  </a:solidFill>
                  <a:uFillTx/>
                  <a:latin typeface="jf open 粉圓 2.0"/>
                  <a:ea typeface="jf open 粉圓 2.0"/>
                  <a:cs typeface="Gen Jyuu Gothic Monospace Heavy"/>
                </a:rPr>
                <a:t>明顯處</a:t>
              </a:r>
            </a:p>
          </p:txBody>
        </p:sp>
      </p:grpSp>
      <p:sp>
        <p:nvSpPr>
          <p:cNvPr id="10" name="Freeform 3"/>
          <p:cNvSpPr/>
          <p:nvPr/>
        </p:nvSpPr>
        <p:spPr>
          <a:xfrm rot="10799991">
            <a:off x="74423" y="5344045"/>
            <a:ext cx="4114800" cy="1663037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jf open 粉圓 2.0" pitchFamily="34"/>
              <a:ea typeface="jf open 粉圓 2.0" pitchFamily="34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203938" y="5931475"/>
            <a:ext cx="3603650" cy="73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充分標示食安相關資訊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『如豬肉產地、廚師證等』</a:t>
            </a:r>
          </a:p>
        </p:txBody>
      </p:sp>
      <p:sp>
        <p:nvSpPr>
          <p:cNvPr id="12" name="Freeform 3"/>
          <p:cNvSpPr/>
          <p:nvPr/>
        </p:nvSpPr>
        <p:spPr>
          <a:xfrm rot="5399996" flipH="1">
            <a:off x="7114238" y="1690557"/>
            <a:ext cx="1927829" cy="3142783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jf open 粉圓 2.0" pitchFamily="34"/>
              <a:ea typeface="jf open 粉圓 2.0" pitchFamily="34"/>
            </a:endParaRPr>
          </a:p>
        </p:txBody>
      </p:sp>
      <p:sp>
        <p:nvSpPr>
          <p:cNvPr id="13" name="TextBox 26"/>
          <p:cNvSpPr txBox="1"/>
          <p:nvPr/>
        </p:nvSpPr>
        <p:spPr>
          <a:xfrm>
            <a:off x="7192725" y="2707949"/>
            <a:ext cx="2258156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選擇通過餐飲衛生管理分級取得優良標章店家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grpSp>
        <p:nvGrpSpPr>
          <p:cNvPr id="14" name="群組 44"/>
          <p:cNvGrpSpPr/>
          <p:nvPr/>
        </p:nvGrpSpPr>
        <p:grpSpPr>
          <a:xfrm>
            <a:off x="1532497" y="-460482"/>
            <a:ext cx="8890162" cy="8096946"/>
            <a:chOff x="1532497" y="-460482"/>
            <a:chExt cx="8890162" cy="8096946"/>
          </a:xfrm>
        </p:grpSpPr>
        <p:sp>
          <p:nvSpPr>
            <p:cNvPr id="15" name="Freeform 10"/>
            <p:cNvSpPr/>
            <p:nvPr/>
          </p:nvSpPr>
          <p:spPr>
            <a:xfrm>
              <a:off x="8219413" y="-460482"/>
              <a:ext cx="2203246" cy="220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3246"/>
                <a:gd name="f4" fmla="val 2203247"/>
                <a:gd name="f5" fmla="*/ f0 1 2203246"/>
                <a:gd name="f6" fmla="*/ f1 1 2203246"/>
                <a:gd name="f7" fmla="+- f3 0 f2"/>
                <a:gd name="f8" fmla="*/ f7 1 2203246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2203246" h="2203246">
                  <a:moveTo>
                    <a:pt x="f2" y="f2"/>
                  </a:moveTo>
                  <a:lnTo>
                    <a:pt x="f4" y="f2"/>
                  </a:lnTo>
                  <a:lnTo>
                    <a:pt x="f4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7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6" name="Freeform 7"/>
            <p:cNvSpPr/>
            <p:nvPr/>
          </p:nvSpPr>
          <p:spPr>
            <a:xfrm>
              <a:off x="8471294" y="806189"/>
              <a:ext cx="600084" cy="56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0081"/>
                <a:gd name="f4" fmla="val 566326"/>
                <a:gd name="f5" fmla="*/ f0 1 600081"/>
                <a:gd name="f6" fmla="*/ f1 1 566326"/>
                <a:gd name="f7" fmla="+- f4 0 f2"/>
                <a:gd name="f8" fmla="+- f3 0 f2"/>
                <a:gd name="f9" fmla="*/ f8 1 600081"/>
                <a:gd name="f10" fmla="*/ f7 1 566326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00081" h="566326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8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7" name="Freeform 8"/>
            <p:cNvSpPr/>
            <p:nvPr/>
          </p:nvSpPr>
          <p:spPr>
            <a:xfrm>
              <a:off x="1532497" y="6862023"/>
              <a:ext cx="820600" cy="774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0599"/>
                <a:gd name="f4" fmla="val 774441"/>
                <a:gd name="f5" fmla="val 820600"/>
                <a:gd name="f6" fmla="val 774440"/>
                <a:gd name="f7" fmla="*/ f0 1 820599"/>
                <a:gd name="f8" fmla="*/ f1 1 774441"/>
                <a:gd name="f9" fmla="+- f4 0 f2"/>
                <a:gd name="f10" fmla="+- f3 0 f2"/>
                <a:gd name="f11" fmla="*/ f10 1 820599"/>
                <a:gd name="f12" fmla="*/ f9 1 774441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20599" h="774441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9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sp>
        <p:nvSpPr>
          <p:cNvPr id="18" name="Freeform 2"/>
          <p:cNvSpPr/>
          <p:nvPr/>
        </p:nvSpPr>
        <p:spPr>
          <a:xfrm>
            <a:off x="6785232" y="4544074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val 3222030"/>
              <a:gd name="f6" fmla="val 3028708"/>
              <a:gd name="f7" fmla="*/ f0 1 3222031"/>
              <a:gd name="f8" fmla="*/ f1 1 3028709"/>
              <a:gd name="f9" fmla="+- f4 0 f2"/>
              <a:gd name="f10" fmla="+- f3 0 f2"/>
              <a:gd name="f11" fmla="*/ f10 1 3222031"/>
              <a:gd name="f12" fmla="*/ f9 1 302870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22031" h="3028709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9" name="Freeform 3"/>
          <p:cNvSpPr/>
          <p:nvPr/>
        </p:nvSpPr>
        <p:spPr>
          <a:xfrm flipH="1" flipV="1">
            <a:off x="-168066" y="-217810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*/ f0 1 3222031"/>
              <a:gd name="f6" fmla="*/ f1 1 3028709"/>
              <a:gd name="f7" fmla="+- f4 0 f2"/>
              <a:gd name="f8" fmla="+- f3 0 f2"/>
              <a:gd name="f9" fmla="*/ f8 1 3222031"/>
              <a:gd name="f10" fmla="*/ f7 1 302870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22031" h="3028709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2"/>
                </a:lnTo>
                <a:lnTo>
                  <a:pt x="f3" y="f4"/>
                </a:lnTo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0" name="投影片編號版面配置區 3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256F7B-842B-43E1-B684-A66DFCE7DC75}" type="slidenum">
              <a:t>11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-3782854" y="3477627"/>
            <a:ext cx="6744330" cy="4603007"/>
          </a:xfrm>
          <a:custGeom>
            <a:avLst/>
            <a:gdLst>
              <a:gd name="f0" fmla="val w"/>
              <a:gd name="f1" fmla="val h"/>
              <a:gd name="f2" fmla="val 0"/>
              <a:gd name="f3" fmla="val 6744332"/>
              <a:gd name="f4" fmla="val 4603006"/>
              <a:gd name="f5" fmla="*/ f0 1 6744332"/>
              <a:gd name="f6" fmla="*/ f1 1 4603006"/>
              <a:gd name="f7" fmla="+- f4 0 f2"/>
              <a:gd name="f8" fmla="+- f3 0 f2"/>
              <a:gd name="f9" fmla="*/ f8 1 6744332"/>
              <a:gd name="f10" fmla="*/ f7 1 460300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744332" h="460300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2"/>
          <p:cNvSpPr/>
          <p:nvPr/>
        </p:nvSpPr>
        <p:spPr>
          <a:xfrm rot="2071002">
            <a:off x="-470279" y="3318330"/>
            <a:ext cx="3291529" cy="5590705"/>
          </a:xfrm>
          <a:custGeom>
            <a:avLst/>
            <a:gdLst>
              <a:gd name="f0" fmla="val w"/>
              <a:gd name="f1" fmla="val h"/>
              <a:gd name="f2" fmla="val 0"/>
              <a:gd name="f3" fmla="val 3291526"/>
              <a:gd name="f4" fmla="val 5590702"/>
              <a:gd name="f5" fmla="*/ f0 1 3291526"/>
              <a:gd name="f6" fmla="*/ f1 1 5590702"/>
              <a:gd name="f7" fmla="+- f4 0 f2"/>
              <a:gd name="f8" fmla="+- f3 0 f2"/>
              <a:gd name="f9" fmla="*/ f8 1 3291526"/>
              <a:gd name="f10" fmla="*/ f7 1 559070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91526" h="559070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Freeform 10"/>
          <p:cNvSpPr/>
          <p:nvPr/>
        </p:nvSpPr>
        <p:spPr>
          <a:xfrm>
            <a:off x="8219413" y="-460482"/>
            <a:ext cx="2203246" cy="2203246"/>
          </a:xfrm>
          <a:custGeom>
            <a:avLst/>
            <a:gdLst>
              <a:gd name="f0" fmla="val w"/>
              <a:gd name="f1" fmla="val h"/>
              <a:gd name="f2" fmla="val 0"/>
              <a:gd name="f3" fmla="val 2203246"/>
              <a:gd name="f4" fmla="val 2203247"/>
              <a:gd name="f5" fmla="*/ f0 1 2203246"/>
              <a:gd name="f6" fmla="*/ f1 1 2203246"/>
              <a:gd name="f7" fmla="+- f3 0 f2"/>
              <a:gd name="f8" fmla="*/ f7 1 2203246"/>
              <a:gd name="f9" fmla="*/ f2 1 f8"/>
              <a:gd name="f10" fmla="*/ f3 1 f8"/>
              <a:gd name="f11" fmla="*/ f9 f5 1"/>
              <a:gd name="f12" fmla="*/ f10 f5 1"/>
              <a:gd name="f13" fmla="*/ f10 f6 1"/>
              <a:gd name="f14" fmla="*/ f9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" t="f14" r="f12" b="f13"/>
            <a:pathLst>
              <a:path w="2203246" h="2203246"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7215521" y="2471440"/>
            <a:ext cx="2461884" cy="9376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57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40" b="0" i="0" u="none" strike="noStrike" kern="1200" cap="none" spc="0" baseline="0">
                <a:solidFill>
                  <a:srgbClr val="373737"/>
                </a:solidFill>
                <a:uFillTx/>
                <a:latin typeface="Arial Black" pitchFamily="34"/>
              </a:rPr>
              <a:t>Best  </a:t>
            </a:r>
          </a:p>
          <a:p>
            <a:pPr marL="0" marR="0" lvl="0" indent="0" algn="l" defTabSz="914400" rtl="0" fontAlgn="auto" hangingPunct="1">
              <a:lnSpc>
                <a:spcPts val="357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40" b="0" i="0" u="none" strike="noStrike" kern="1200" cap="none" spc="0" baseline="0">
                <a:solidFill>
                  <a:srgbClr val="373737"/>
                </a:solidFill>
                <a:uFillTx/>
                <a:latin typeface="Arial Black" pitchFamily="34"/>
              </a:rPr>
              <a:t>Choices</a:t>
            </a:r>
          </a:p>
        </p:txBody>
      </p:sp>
      <p:sp>
        <p:nvSpPr>
          <p:cNvPr id="6" name="文字方塊 50"/>
          <p:cNvSpPr txBox="1"/>
          <p:nvPr/>
        </p:nvSpPr>
        <p:spPr>
          <a:xfrm>
            <a:off x="0" y="520567"/>
            <a:ext cx="9501118" cy="5813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588" b="0" i="0" u="none" strike="noStrike" kern="1200" cap="none" spc="0" baseline="0">
                <a:solidFill>
                  <a:srgbClr val="546B45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食安資訊主動貼 消費保障雄</a:t>
            </a:r>
            <a:r>
              <a:rPr lang="en-US" sz="4588" b="0" i="0" u="none" strike="noStrike" kern="1200" cap="none" spc="0" baseline="0">
                <a:solidFill>
                  <a:srgbClr val="546B45"/>
                </a:solidFill>
                <a:uFillTx/>
                <a:latin typeface="Arial Black" pitchFamily="34"/>
                <a:ea typeface="Gen Jyuu Gothic Monospace Heavy" pitchFamily="49"/>
                <a:cs typeface="Gen Jyuu Gothic Monospace Heavy" pitchFamily="49"/>
              </a:rPr>
              <a:t>OK</a:t>
            </a:r>
          </a:p>
        </p:txBody>
      </p:sp>
      <p:sp>
        <p:nvSpPr>
          <p:cNvPr id="7" name="投影片編號版面配置區 53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5D6AA3-588F-4ACE-9CC3-AA4603B685BE}" type="slidenum">
              <a:t>12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  <p:grpSp>
        <p:nvGrpSpPr>
          <p:cNvPr id="8" name="群組 4"/>
          <p:cNvGrpSpPr/>
          <p:nvPr/>
        </p:nvGrpSpPr>
        <p:grpSpPr>
          <a:xfrm>
            <a:off x="2868481" y="1623389"/>
            <a:ext cx="4411212" cy="2605764"/>
            <a:chOff x="2868481" y="1623389"/>
            <a:chExt cx="4411212" cy="2605764"/>
          </a:xfrm>
        </p:grpSpPr>
        <p:sp>
          <p:nvSpPr>
            <p:cNvPr id="9" name="Freeform 3"/>
            <p:cNvSpPr/>
            <p:nvPr/>
          </p:nvSpPr>
          <p:spPr>
            <a:xfrm flipH="1" flipV="1">
              <a:off x="2979362" y="1623389"/>
              <a:ext cx="4300331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*/ f0 1 3222031"/>
                <a:gd name="f6" fmla="*/ f1 1 3028709"/>
                <a:gd name="f7" fmla="+- f4 0 f2"/>
                <a:gd name="f8" fmla="+- f3 0 f2"/>
                <a:gd name="f9" fmla="*/ f8 1 3222031"/>
                <a:gd name="f10" fmla="*/ f7 1 3028709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222031" h="3028709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0" name="Freeform 2"/>
            <p:cNvSpPr/>
            <p:nvPr/>
          </p:nvSpPr>
          <p:spPr>
            <a:xfrm>
              <a:off x="2868481" y="1675445"/>
              <a:ext cx="4300331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val 3222030"/>
                <a:gd name="f6" fmla="val 3028708"/>
                <a:gd name="f7" fmla="*/ f0 1 3222031"/>
                <a:gd name="f8" fmla="*/ f1 1 3028709"/>
                <a:gd name="f9" fmla="+- f4 0 f2"/>
                <a:gd name="f10" fmla="+- f3 0 f2"/>
                <a:gd name="f11" fmla="*/ f10 1 3222031"/>
                <a:gd name="f12" fmla="*/ f9 1 30287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22031" h="3028709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sp>
        <p:nvSpPr>
          <p:cNvPr id="11" name="Freeform 9"/>
          <p:cNvSpPr/>
          <p:nvPr/>
        </p:nvSpPr>
        <p:spPr>
          <a:xfrm>
            <a:off x="3157706" y="1881771"/>
            <a:ext cx="3805924" cy="2141049"/>
          </a:xfrm>
          <a:custGeom>
            <a:avLst/>
            <a:gdLst>
              <a:gd name="f0" fmla="val w"/>
              <a:gd name="f1" fmla="val h"/>
              <a:gd name="f2" fmla="val 0"/>
              <a:gd name="f3" fmla="val 11287761"/>
              <a:gd name="f4" fmla="val 6350000"/>
              <a:gd name="f5" fmla="val 5824220"/>
              <a:gd name="f6" fmla="val 525780"/>
              <a:gd name="f7" fmla="val 234950"/>
              <a:gd name="f8" fmla="val 10761980"/>
              <a:gd name="f9" fmla="val 11052811"/>
              <a:gd name="f10" fmla="val 5822950"/>
              <a:gd name="f11" fmla="val 6113780"/>
              <a:gd name="f12" fmla="val 6348730"/>
              <a:gd name="f13" fmla="val 236220"/>
              <a:gd name="f14" fmla="val 6115050"/>
              <a:gd name="f15" fmla="*/ f0 1 11287761"/>
              <a:gd name="f16" fmla="*/ f1 1 6350000"/>
              <a:gd name="f17" fmla="+- f4 0 f2"/>
              <a:gd name="f18" fmla="+- f3 0 f2"/>
              <a:gd name="f19" fmla="*/ f18 1 11287761"/>
              <a:gd name="f20" fmla="*/ f17 1 6350000"/>
              <a:gd name="f21" fmla="*/ f2 1 f19"/>
              <a:gd name="f22" fmla="*/ f3 1 f19"/>
              <a:gd name="f23" fmla="*/ f2 1 f20"/>
              <a:gd name="f24" fmla="*/ f4 1 f20"/>
              <a:gd name="f25" fmla="*/ f21 f15 1"/>
              <a:gd name="f26" fmla="*/ f22 f15 1"/>
              <a:gd name="f27" fmla="*/ f24 f16 1"/>
              <a:gd name="f28" fmla="*/ f23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1287761" h="6350000">
                <a:moveTo>
                  <a:pt x="f2" y="f5"/>
                </a:moveTo>
                <a:lnTo>
                  <a:pt x="f2" y="f6"/>
                </a:lnTo>
                <a:cubicBezTo>
                  <a:pt x="f2" y="f7"/>
                  <a:pt x="f7" y="f2"/>
                  <a:pt x="f6" y="f2"/>
                </a:cubicBezTo>
                <a:lnTo>
                  <a:pt x="f8" y="f2"/>
                </a:lnTo>
                <a:cubicBezTo>
                  <a:pt x="f9" y="f2"/>
                  <a:pt x="f3" y="f7"/>
                  <a:pt x="f3" y="f6"/>
                </a:cubicBezTo>
                <a:lnTo>
                  <a:pt x="f3" y="f10"/>
                </a:lnTo>
                <a:cubicBezTo>
                  <a:pt x="f3" y="f11"/>
                  <a:pt x="f9" y="f12"/>
                  <a:pt x="f8" y="f12"/>
                </a:cubicBezTo>
                <a:lnTo>
                  <a:pt x="f6" y="f12"/>
                </a:lnTo>
                <a:cubicBezTo>
                  <a:pt x="f13" y="f4"/>
                  <a:pt x="f2" y="f14"/>
                  <a:pt x="f2" y="f5"/>
                </a:cubicBezTo>
                <a:cubicBezTo>
                  <a:pt x="f2" y="f5"/>
                  <a:pt x="f2" y="f5"/>
                  <a:pt x="f2" y="f5"/>
                </a:cubicBez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grpSp>
        <p:nvGrpSpPr>
          <p:cNvPr id="12" name="群組 3"/>
          <p:cNvGrpSpPr/>
          <p:nvPr/>
        </p:nvGrpSpPr>
        <p:grpSpPr>
          <a:xfrm>
            <a:off x="120655" y="1633118"/>
            <a:ext cx="2802223" cy="2605765"/>
            <a:chOff x="120655" y="1633118"/>
            <a:chExt cx="2802223" cy="2605765"/>
          </a:xfrm>
        </p:grpSpPr>
        <p:sp>
          <p:nvSpPr>
            <p:cNvPr id="13" name="Freeform 3"/>
            <p:cNvSpPr/>
            <p:nvPr/>
          </p:nvSpPr>
          <p:spPr>
            <a:xfrm flipH="1" flipV="1">
              <a:off x="190816" y="1633118"/>
              <a:ext cx="2732062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*/ f0 1 3222031"/>
                <a:gd name="f6" fmla="*/ f1 1 3028709"/>
                <a:gd name="f7" fmla="+- f4 0 f2"/>
                <a:gd name="f8" fmla="+- f3 0 f2"/>
                <a:gd name="f9" fmla="*/ f8 1 3222031"/>
                <a:gd name="f10" fmla="*/ f7 1 3028709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222031" h="3028709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4" name="Freeform 2"/>
            <p:cNvSpPr/>
            <p:nvPr/>
          </p:nvSpPr>
          <p:spPr>
            <a:xfrm>
              <a:off x="120655" y="1675445"/>
              <a:ext cx="2721162" cy="2563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val 3222030"/>
                <a:gd name="f6" fmla="val 3028708"/>
                <a:gd name="f7" fmla="*/ f0 1 3222031"/>
                <a:gd name="f8" fmla="*/ f1 1 3028709"/>
                <a:gd name="f9" fmla="+- f4 0 f2"/>
                <a:gd name="f10" fmla="+- f3 0 f2"/>
                <a:gd name="f11" fmla="*/ f10 1 3222031"/>
                <a:gd name="f12" fmla="*/ f9 1 30287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22031" h="3028709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pic>
        <p:nvPicPr>
          <p:cNvPr id="15" name="圖片 45"/>
          <p:cNvPicPr>
            <a:picLocks noChangeAspect="1"/>
          </p:cNvPicPr>
          <p:nvPr/>
        </p:nvPicPr>
        <p:blipFill>
          <a:blip r:embed="rId7"/>
          <a:srcRect l="5707" t="5562" r="3870" b="7226"/>
          <a:stretch>
            <a:fillRect/>
          </a:stretch>
        </p:blipFill>
        <p:spPr>
          <a:xfrm>
            <a:off x="389424" y="1829705"/>
            <a:ext cx="2273875" cy="2193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群組 7"/>
          <p:cNvGrpSpPr/>
          <p:nvPr/>
        </p:nvGrpSpPr>
        <p:grpSpPr>
          <a:xfrm>
            <a:off x="155210" y="4331329"/>
            <a:ext cx="4462702" cy="2605765"/>
            <a:chOff x="155210" y="4331329"/>
            <a:chExt cx="4462702" cy="2605765"/>
          </a:xfrm>
        </p:grpSpPr>
        <p:sp>
          <p:nvSpPr>
            <p:cNvPr id="17" name="Freeform 3"/>
            <p:cNvSpPr/>
            <p:nvPr/>
          </p:nvSpPr>
          <p:spPr>
            <a:xfrm rot="10799991" flipH="1" flipV="1">
              <a:off x="155210" y="4383386"/>
              <a:ext cx="4350523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*/ f0 1 3222031"/>
                <a:gd name="f6" fmla="*/ f1 1 3028709"/>
                <a:gd name="f7" fmla="+- f4 0 f2"/>
                <a:gd name="f8" fmla="+- f3 0 f2"/>
                <a:gd name="f9" fmla="*/ f8 1 3222031"/>
                <a:gd name="f10" fmla="*/ f7 1 3028709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222031" h="3028709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8" name="Freeform 2"/>
            <p:cNvSpPr/>
            <p:nvPr/>
          </p:nvSpPr>
          <p:spPr>
            <a:xfrm rot="10799991">
              <a:off x="267389" y="4331329"/>
              <a:ext cx="4350523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val 3222030"/>
                <a:gd name="f6" fmla="val 3028708"/>
                <a:gd name="f7" fmla="*/ f0 1 3222031"/>
                <a:gd name="f8" fmla="*/ f1 1 3028709"/>
                <a:gd name="f9" fmla="+- f4 0 f2"/>
                <a:gd name="f10" fmla="+- f3 0 f2"/>
                <a:gd name="f11" fmla="*/ f10 1 3222031"/>
                <a:gd name="f12" fmla="*/ f9 1 30287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22031" h="3028709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pic>
        <p:nvPicPr>
          <p:cNvPr id="19" name="圖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724" y="4521378"/>
            <a:ext cx="3757013" cy="21649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群組 11"/>
          <p:cNvGrpSpPr/>
          <p:nvPr/>
        </p:nvGrpSpPr>
        <p:grpSpPr>
          <a:xfrm>
            <a:off x="4832512" y="4378887"/>
            <a:ext cx="2288212" cy="2605765"/>
            <a:chOff x="4832512" y="4378887"/>
            <a:chExt cx="2288212" cy="2605765"/>
          </a:xfrm>
        </p:grpSpPr>
        <p:sp>
          <p:nvSpPr>
            <p:cNvPr id="21" name="Freeform 3"/>
            <p:cNvSpPr/>
            <p:nvPr/>
          </p:nvSpPr>
          <p:spPr>
            <a:xfrm rot="10799991" flipH="1" flipV="1">
              <a:off x="4832512" y="4430944"/>
              <a:ext cx="2230697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*/ f0 1 3222031"/>
                <a:gd name="f6" fmla="*/ f1 1 3028709"/>
                <a:gd name="f7" fmla="+- f4 0 f2"/>
                <a:gd name="f8" fmla="+- f3 0 f2"/>
                <a:gd name="f9" fmla="*/ f8 1 3222031"/>
                <a:gd name="f10" fmla="*/ f7 1 3028709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222031" h="3028709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2" name="Freeform 2"/>
            <p:cNvSpPr/>
            <p:nvPr/>
          </p:nvSpPr>
          <p:spPr>
            <a:xfrm rot="10799991">
              <a:off x="4890027" y="4378887"/>
              <a:ext cx="2230697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val 3222030"/>
                <a:gd name="f6" fmla="val 3028708"/>
                <a:gd name="f7" fmla="*/ f0 1 3222031"/>
                <a:gd name="f8" fmla="*/ f1 1 3028709"/>
                <a:gd name="f9" fmla="+- f4 0 f2"/>
                <a:gd name="f10" fmla="+- f3 0 f2"/>
                <a:gd name="f11" fmla="*/ f10 1 3222031"/>
                <a:gd name="f12" fmla="*/ f9 1 30287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22031" h="3028709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grpSp>
        <p:nvGrpSpPr>
          <p:cNvPr id="23" name="群組 17"/>
          <p:cNvGrpSpPr/>
          <p:nvPr/>
        </p:nvGrpSpPr>
        <p:grpSpPr>
          <a:xfrm>
            <a:off x="7083939" y="4388909"/>
            <a:ext cx="2322410" cy="2605756"/>
            <a:chOff x="7083939" y="4388909"/>
            <a:chExt cx="2322410" cy="2605756"/>
          </a:xfrm>
        </p:grpSpPr>
        <p:sp>
          <p:nvSpPr>
            <p:cNvPr id="24" name="Freeform 3"/>
            <p:cNvSpPr/>
            <p:nvPr/>
          </p:nvSpPr>
          <p:spPr>
            <a:xfrm rot="10799991" flipH="1" flipV="1">
              <a:off x="7083939" y="4440957"/>
              <a:ext cx="2264026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*/ f0 1 3222031"/>
                <a:gd name="f6" fmla="*/ f1 1 3028709"/>
                <a:gd name="f7" fmla="+- f4 0 f2"/>
                <a:gd name="f8" fmla="+- f3 0 f2"/>
                <a:gd name="f9" fmla="*/ f8 1 3222031"/>
                <a:gd name="f10" fmla="*/ f7 1 3028709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222031" h="3028709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5" name="Freeform 2"/>
            <p:cNvSpPr/>
            <p:nvPr/>
          </p:nvSpPr>
          <p:spPr>
            <a:xfrm rot="10799991">
              <a:off x="7142323" y="4388909"/>
              <a:ext cx="2264026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val 3222030"/>
                <a:gd name="f6" fmla="val 3028708"/>
                <a:gd name="f7" fmla="*/ f0 1 3222031"/>
                <a:gd name="f8" fmla="*/ f1 1 3028709"/>
                <a:gd name="f9" fmla="+- f4 0 f2"/>
                <a:gd name="f10" fmla="+- f3 0 f2"/>
                <a:gd name="f11" fmla="*/ f10 1 3222031"/>
                <a:gd name="f12" fmla="*/ f9 1 30287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22031" h="3028709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grpSp>
        <p:nvGrpSpPr>
          <p:cNvPr id="26" name="群組 38"/>
          <p:cNvGrpSpPr/>
          <p:nvPr/>
        </p:nvGrpSpPr>
        <p:grpSpPr>
          <a:xfrm>
            <a:off x="4350331" y="4430972"/>
            <a:ext cx="5540788" cy="2552319"/>
            <a:chOff x="4350331" y="4430972"/>
            <a:chExt cx="5540788" cy="2552319"/>
          </a:xfrm>
        </p:grpSpPr>
        <p:pic>
          <p:nvPicPr>
            <p:cNvPr id="27" name="圖片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50331" y="4430972"/>
              <a:ext cx="5540788" cy="2552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橢圓 36"/>
            <p:cNvSpPr/>
            <p:nvPr/>
          </p:nvSpPr>
          <p:spPr>
            <a:xfrm>
              <a:off x="5400409" y="6255291"/>
              <a:ext cx="357978" cy="3741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CB181E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050" b="0" i="0" u="none" strike="noStrike" kern="1200" cap="none" spc="0" baseline="0">
                  <a:solidFill>
                    <a:srgbClr val="FFFFFF"/>
                  </a:solidFill>
                  <a:uFillTx/>
                  <a:latin typeface="思源黑體 TW Heavy" pitchFamily="34"/>
                  <a:ea typeface="思源黑體 TW Heavy" pitchFamily="34"/>
                </a:rPr>
                <a:t>年</a:t>
              </a:r>
            </a:p>
          </p:txBody>
        </p:sp>
        <p:sp>
          <p:nvSpPr>
            <p:cNvPr id="29" name="橢圓 37"/>
            <p:cNvSpPr/>
            <p:nvPr/>
          </p:nvSpPr>
          <p:spPr>
            <a:xfrm>
              <a:off x="7649495" y="6266593"/>
              <a:ext cx="357978" cy="35158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A22D7D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050" b="0" i="0" u="none" strike="noStrike" kern="1200" cap="none" spc="0" baseline="0">
                  <a:solidFill>
                    <a:srgbClr val="FFFFFF"/>
                  </a:solidFill>
                  <a:uFillTx/>
                  <a:latin typeface="思源黑體 TW Heavy" pitchFamily="34"/>
                  <a:ea typeface="思源黑體 TW Heavy" pitchFamily="34"/>
                </a:rPr>
                <a:t>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-1676396" y="5832619"/>
            <a:ext cx="1026715" cy="1422404"/>
            <a:chOff x="-1676396" y="5832619"/>
            <a:chExt cx="1026715" cy="1422404"/>
          </a:xfrm>
        </p:grpSpPr>
        <p:sp>
          <p:nvSpPr>
            <p:cNvPr id="3" name="Freeform 21"/>
            <p:cNvSpPr/>
            <p:nvPr/>
          </p:nvSpPr>
          <p:spPr>
            <a:xfrm>
              <a:off x="-1676396" y="5832619"/>
              <a:ext cx="1026715" cy="1422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6785"/>
                <a:gd name="f4" fmla="val 3556000"/>
                <a:gd name="f5" fmla="*/ f0 1 2566785"/>
                <a:gd name="f6" fmla="*/ f1 1 3556000"/>
                <a:gd name="f7" fmla="+- f4 0 f2"/>
                <a:gd name="f8" fmla="+- f3 0 f2"/>
                <a:gd name="f9" fmla="*/ f8 1 2566785"/>
                <a:gd name="f10" fmla="*/ f7 1 355600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566785" h="3556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grpSp>
          <p:nvGrpSpPr>
            <p:cNvPr id="4" name="Group 22"/>
            <p:cNvGrpSpPr/>
            <p:nvPr/>
          </p:nvGrpSpPr>
          <p:grpSpPr>
            <a:xfrm>
              <a:off x="-1503593" y="6469609"/>
              <a:ext cx="166010" cy="105521"/>
              <a:chOff x="-1503593" y="6469609"/>
              <a:chExt cx="166010" cy="105521"/>
            </a:xfrm>
          </p:grpSpPr>
          <p:sp>
            <p:nvSpPr>
              <p:cNvPr id="5" name="Freeform 23"/>
              <p:cNvSpPr/>
              <p:nvPr/>
            </p:nvSpPr>
            <p:spPr>
              <a:xfrm rot="20699120">
                <a:off x="-1500145" y="6495843"/>
                <a:ext cx="162562" cy="788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2238"/>
                  <a:gd name="f4" fmla="val 112641"/>
                  <a:gd name="f5" fmla="*/ f0 1 232238"/>
                  <a:gd name="f6" fmla="*/ f1 1 112641"/>
                  <a:gd name="f7" fmla="+- f4 0 f2"/>
                  <a:gd name="f8" fmla="+- f3 0 f2"/>
                  <a:gd name="f9" fmla="*/ f8 1 232238"/>
                  <a:gd name="f10" fmla="*/ f7 1 112641"/>
                  <a:gd name="f11" fmla="*/ f2 1 f9"/>
                  <a:gd name="f12" fmla="*/ f3 1 f9"/>
                  <a:gd name="f13" fmla="*/ f2 1 f10"/>
                  <a:gd name="f14" fmla="*/ f4 1 f10"/>
                  <a:gd name="f15" fmla="*/ f11 f5 1"/>
                  <a:gd name="f16" fmla="*/ f12 f5 1"/>
                  <a:gd name="f17" fmla="*/ f14 f6 1"/>
                  <a:gd name="f18" fmla="*/ f13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232238" h="112641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4"/>
                    </a:lnTo>
                    <a:lnTo>
                      <a:pt x="f2" y="f4"/>
                    </a:lnTo>
                    <a:close/>
                  </a:path>
                </a:pathLst>
              </a:custGeom>
              <a:solidFill>
                <a:srgbClr val="FFFAEB"/>
              </a:solidFill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6" name="TextBox 24"/>
              <p:cNvSpPr txBox="1"/>
              <p:nvPr/>
            </p:nvSpPr>
            <p:spPr>
              <a:xfrm rot="20699120">
                <a:off x="-1503593" y="6469609"/>
                <a:ext cx="162562" cy="105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27093" tIns="27093" rIns="27093" bIns="27093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ts val="166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96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</p:grpSp>
      </p:grpSp>
      <p:sp>
        <p:nvSpPr>
          <p:cNvPr id="7" name="Freeform 25"/>
          <p:cNvSpPr/>
          <p:nvPr/>
        </p:nvSpPr>
        <p:spPr>
          <a:xfrm>
            <a:off x="-3166686" y="5832619"/>
            <a:ext cx="1236195" cy="1422404"/>
          </a:xfrm>
          <a:custGeom>
            <a:avLst/>
            <a:gdLst>
              <a:gd name="f0" fmla="val w"/>
              <a:gd name="f1" fmla="val h"/>
              <a:gd name="f2" fmla="val 0"/>
              <a:gd name="f3" fmla="val 2317865"/>
              <a:gd name="f4" fmla="val 2667000"/>
              <a:gd name="f5" fmla="val 2317866"/>
              <a:gd name="f6" fmla="*/ f0 1 2317865"/>
              <a:gd name="f7" fmla="*/ f1 1 2667000"/>
              <a:gd name="f8" fmla="+- f4 0 f2"/>
              <a:gd name="f9" fmla="+- f3 0 f2"/>
              <a:gd name="f10" fmla="*/ f9 1 2317865"/>
              <a:gd name="f11" fmla="*/ f8 1 266700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317865" h="2667000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Freeform 26"/>
          <p:cNvSpPr/>
          <p:nvPr/>
        </p:nvSpPr>
        <p:spPr>
          <a:xfrm>
            <a:off x="-4703527" y="5832619"/>
            <a:ext cx="1282747" cy="1422404"/>
          </a:xfrm>
          <a:custGeom>
            <a:avLst/>
            <a:gdLst>
              <a:gd name="f0" fmla="val w"/>
              <a:gd name="f1" fmla="val h"/>
              <a:gd name="f2" fmla="val 0"/>
              <a:gd name="f3" fmla="val 2405149"/>
              <a:gd name="f4" fmla="val 2667000"/>
              <a:gd name="f5" fmla="*/ f0 1 2405149"/>
              <a:gd name="f6" fmla="*/ f1 1 2667000"/>
              <a:gd name="f7" fmla="+- f4 0 f2"/>
              <a:gd name="f8" fmla="+- f3 0 f2"/>
              <a:gd name="f9" fmla="*/ f8 1 2405149"/>
              <a:gd name="f10" fmla="*/ f7 1 26670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405149" h="26670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Freeform 35"/>
          <p:cNvSpPr/>
          <p:nvPr/>
        </p:nvSpPr>
        <p:spPr>
          <a:xfrm>
            <a:off x="-4703527" y="5147532"/>
            <a:ext cx="359660" cy="1046640"/>
          </a:xfrm>
          <a:custGeom>
            <a:avLst/>
            <a:gdLst>
              <a:gd name="f0" fmla="val w"/>
              <a:gd name="f1" fmla="val h"/>
              <a:gd name="f2" fmla="val 0"/>
              <a:gd name="f3" fmla="val 674371"/>
              <a:gd name="f4" fmla="val 1962455"/>
              <a:gd name="f5" fmla="*/ f0 1 674371"/>
              <a:gd name="f6" fmla="*/ f1 1 1962455"/>
              <a:gd name="f7" fmla="+- f4 0 f2"/>
              <a:gd name="f8" fmla="+- f3 0 f2"/>
              <a:gd name="f9" fmla="*/ f8 1 674371"/>
              <a:gd name="f10" fmla="*/ f7 1 196245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74371" h="196245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Freeform 36"/>
          <p:cNvSpPr/>
          <p:nvPr/>
        </p:nvSpPr>
        <p:spPr>
          <a:xfrm flipH="1">
            <a:off x="-3340998" y="5147532"/>
            <a:ext cx="633852" cy="565858"/>
          </a:xfrm>
          <a:custGeom>
            <a:avLst/>
            <a:gdLst>
              <a:gd name="f0" fmla="val w"/>
              <a:gd name="f1" fmla="val h"/>
              <a:gd name="f2" fmla="val 0"/>
              <a:gd name="f3" fmla="val 1188470"/>
              <a:gd name="f4" fmla="val 1060979"/>
              <a:gd name="f5" fmla="val 1060980"/>
              <a:gd name="f6" fmla="*/ f0 1 1188470"/>
              <a:gd name="f7" fmla="*/ f1 1 1060979"/>
              <a:gd name="f8" fmla="+- f4 0 f2"/>
              <a:gd name="f9" fmla="+- f3 0 f2"/>
              <a:gd name="f10" fmla="*/ f9 1 1188470"/>
              <a:gd name="f11" fmla="*/ f8 1 106097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188470" h="1060979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Freeform 37"/>
          <p:cNvSpPr/>
          <p:nvPr/>
        </p:nvSpPr>
        <p:spPr>
          <a:xfrm>
            <a:off x="-4062148" y="4666905"/>
            <a:ext cx="721150" cy="926716"/>
          </a:xfrm>
          <a:custGeom>
            <a:avLst/>
            <a:gdLst>
              <a:gd name="f0" fmla="val w"/>
              <a:gd name="f1" fmla="val h"/>
              <a:gd name="f2" fmla="val 0"/>
              <a:gd name="f3" fmla="val 1352166"/>
              <a:gd name="f4" fmla="val 1737596"/>
              <a:gd name="f5" fmla="val 1352165"/>
              <a:gd name="f6" fmla="*/ f0 1 1352166"/>
              <a:gd name="f7" fmla="*/ f1 1 1737596"/>
              <a:gd name="f8" fmla="+- f4 0 f2"/>
              <a:gd name="f9" fmla="+- f3 0 f2"/>
              <a:gd name="f10" fmla="*/ f9 1 1352166"/>
              <a:gd name="f11" fmla="*/ f8 1 1737596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352166" h="1737596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Freeform 38"/>
          <p:cNvSpPr/>
          <p:nvPr/>
        </p:nvSpPr>
        <p:spPr>
          <a:xfrm>
            <a:off x="-2438841" y="4976750"/>
            <a:ext cx="1016693" cy="855869"/>
          </a:xfrm>
          <a:custGeom>
            <a:avLst/>
            <a:gdLst>
              <a:gd name="f0" fmla="val w"/>
              <a:gd name="f1" fmla="val h"/>
              <a:gd name="f2" fmla="val 0"/>
              <a:gd name="f3" fmla="val 1906299"/>
              <a:gd name="f4" fmla="val 1604757"/>
              <a:gd name="f5" fmla="*/ f0 1 1906299"/>
              <a:gd name="f6" fmla="*/ f1 1 1604757"/>
              <a:gd name="f7" fmla="+- f4 0 f2"/>
              <a:gd name="f8" fmla="+- f3 0 f2"/>
              <a:gd name="f9" fmla="*/ f8 1 1906299"/>
              <a:gd name="f10" fmla="*/ f7 1 1604757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906299" h="160475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Freeform 39"/>
          <p:cNvSpPr/>
          <p:nvPr/>
        </p:nvSpPr>
        <p:spPr>
          <a:xfrm>
            <a:off x="557866" y="1974436"/>
            <a:ext cx="8656323" cy="1015989"/>
          </a:xfrm>
          <a:custGeom>
            <a:avLst/>
            <a:gdLst>
              <a:gd name="f0" fmla="val w"/>
              <a:gd name="f1" fmla="val h"/>
              <a:gd name="f2" fmla="val 0"/>
              <a:gd name="f3" fmla="val 7620000"/>
              <a:gd name="f4" fmla="val 1904985"/>
              <a:gd name="f5" fmla="*/ f0 1 7620000"/>
              <a:gd name="f6" fmla="*/ f1 1 1904985"/>
              <a:gd name="f7" fmla="+- f4 0 f2"/>
              <a:gd name="f8" fmla="+- f3 0 f2"/>
              <a:gd name="f9" fmla="*/ f8 1 7620000"/>
              <a:gd name="f10" fmla="*/ f7 1 190498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620000" h="190498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-931042" y="2271177"/>
            <a:ext cx="11634139" cy="526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高雄市政府衛生局</a:t>
            </a:r>
            <a:r>
              <a:rPr lang="en-US" sz="36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-</a:t>
            </a:r>
            <a:r>
              <a:rPr lang="zh-TW" sz="36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雄健康臉書粉絲專頁</a:t>
            </a:r>
            <a:endParaRPr lang="en-US" sz="3600" b="0" i="0" u="none" strike="noStrike" kern="1200" cap="none" spc="0" baseline="0">
              <a:solidFill>
                <a:srgbClr val="FF9880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pic>
        <p:nvPicPr>
          <p:cNvPr id="15" name="Picture 2" descr="可能是文字的圖像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529757" y="5113717"/>
            <a:ext cx="1821603" cy="182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內容版面配置區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6757" y="5073996"/>
            <a:ext cx="1821603" cy="182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可能是文字的圖像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34163" y="3102348"/>
            <a:ext cx="1821603" cy="182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可能是文字的圖像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846188" y="3101699"/>
            <a:ext cx="1821603" cy="182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7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0248" y="3101699"/>
            <a:ext cx="1821603" cy="182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8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8213" y="3101699"/>
            <a:ext cx="1821603" cy="182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8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9359" y="5073091"/>
            <a:ext cx="3240002" cy="18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Freeform 9"/>
          <p:cNvSpPr/>
          <p:nvPr/>
        </p:nvSpPr>
        <p:spPr>
          <a:xfrm>
            <a:off x="-343695" y="466"/>
            <a:ext cx="3092820" cy="2134045"/>
          </a:xfrm>
          <a:custGeom>
            <a:avLst/>
            <a:gdLst>
              <a:gd name="f0" fmla="val w"/>
              <a:gd name="f1" fmla="val h"/>
              <a:gd name="f2" fmla="val 0"/>
              <a:gd name="f3" fmla="val 3092822"/>
              <a:gd name="f4" fmla="val 2134047"/>
              <a:gd name="f5" fmla="*/ f0 1 3092822"/>
              <a:gd name="f6" fmla="*/ f1 1 2134047"/>
              <a:gd name="f7" fmla="+- f4 0 f2"/>
              <a:gd name="f8" fmla="+- f3 0 f2"/>
              <a:gd name="f9" fmla="*/ f8 1 3092822"/>
              <a:gd name="f10" fmla="*/ f7 1 2134047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092822" h="213404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4241" y="855348"/>
            <a:ext cx="7945121" cy="4965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588" b="0" i="0" u="none" strike="noStrike" kern="1200" cap="none" spc="0" baseline="0">
                <a:solidFill>
                  <a:srgbClr val="546B45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更多食安相關資訊</a:t>
            </a:r>
            <a:endParaRPr lang="en-US" sz="4588" b="0" i="0" u="none" strike="noStrike" kern="1200" cap="none" spc="0" baseline="0">
              <a:solidFill>
                <a:srgbClr val="546B45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pic>
        <p:nvPicPr>
          <p:cNvPr id="24" name="圖片 8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3268" y="1411010"/>
            <a:ext cx="788999" cy="78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圖片 9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18597" y="1196428"/>
            <a:ext cx="1131597" cy="1131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投影片編號版面配置區 3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42DA5D-1A2E-4828-AD4B-10C8E5A635D5}" type="slidenum">
              <a:t>13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-1676396" y="5832619"/>
            <a:ext cx="1026715" cy="1422404"/>
            <a:chOff x="-1676396" y="5832619"/>
            <a:chExt cx="1026715" cy="1422404"/>
          </a:xfrm>
        </p:grpSpPr>
        <p:sp>
          <p:nvSpPr>
            <p:cNvPr id="3" name="Freeform 21"/>
            <p:cNvSpPr/>
            <p:nvPr/>
          </p:nvSpPr>
          <p:spPr>
            <a:xfrm>
              <a:off x="-1676396" y="5832619"/>
              <a:ext cx="1026715" cy="1422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6785"/>
                <a:gd name="f4" fmla="val 3556000"/>
                <a:gd name="f5" fmla="*/ f0 1 2566785"/>
                <a:gd name="f6" fmla="*/ f1 1 3556000"/>
                <a:gd name="f7" fmla="+- f4 0 f2"/>
                <a:gd name="f8" fmla="+- f3 0 f2"/>
                <a:gd name="f9" fmla="*/ f8 1 2566785"/>
                <a:gd name="f10" fmla="*/ f7 1 355600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566785" h="3556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grpSp>
          <p:nvGrpSpPr>
            <p:cNvPr id="4" name="Group 22"/>
            <p:cNvGrpSpPr/>
            <p:nvPr/>
          </p:nvGrpSpPr>
          <p:grpSpPr>
            <a:xfrm>
              <a:off x="-1503593" y="6469609"/>
              <a:ext cx="166010" cy="105521"/>
              <a:chOff x="-1503593" y="6469609"/>
              <a:chExt cx="166010" cy="105521"/>
            </a:xfrm>
          </p:grpSpPr>
          <p:sp>
            <p:nvSpPr>
              <p:cNvPr id="5" name="Freeform 23"/>
              <p:cNvSpPr/>
              <p:nvPr/>
            </p:nvSpPr>
            <p:spPr>
              <a:xfrm rot="20699120">
                <a:off x="-1500145" y="6495843"/>
                <a:ext cx="162562" cy="788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2238"/>
                  <a:gd name="f4" fmla="val 112641"/>
                  <a:gd name="f5" fmla="*/ f0 1 232238"/>
                  <a:gd name="f6" fmla="*/ f1 1 112641"/>
                  <a:gd name="f7" fmla="+- f4 0 f2"/>
                  <a:gd name="f8" fmla="+- f3 0 f2"/>
                  <a:gd name="f9" fmla="*/ f8 1 232238"/>
                  <a:gd name="f10" fmla="*/ f7 1 112641"/>
                  <a:gd name="f11" fmla="*/ f2 1 f9"/>
                  <a:gd name="f12" fmla="*/ f3 1 f9"/>
                  <a:gd name="f13" fmla="*/ f2 1 f10"/>
                  <a:gd name="f14" fmla="*/ f4 1 f10"/>
                  <a:gd name="f15" fmla="*/ f11 f5 1"/>
                  <a:gd name="f16" fmla="*/ f12 f5 1"/>
                  <a:gd name="f17" fmla="*/ f14 f6 1"/>
                  <a:gd name="f18" fmla="*/ f13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232238" h="112641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4"/>
                    </a:lnTo>
                    <a:lnTo>
                      <a:pt x="f2" y="f4"/>
                    </a:lnTo>
                    <a:close/>
                  </a:path>
                </a:pathLst>
              </a:custGeom>
              <a:solidFill>
                <a:srgbClr val="FFFAEB"/>
              </a:solidFill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6" name="TextBox 24"/>
              <p:cNvSpPr txBox="1"/>
              <p:nvPr/>
            </p:nvSpPr>
            <p:spPr>
              <a:xfrm rot="20699120">
                <a:off x="-1503593" y="6469609"/>
                <a:ext cx="162562" cy="105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27093" tIns="27093" rIns="27093" bIns="27093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ts val="166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96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</p:grpSp>
      </p:grpSp>
      <p:sp>
        <p:nvSpPr>
          <p:cNvPr id="7" name="Freeform 25"/>
          <p:cNvSpPr/>
          <p:nvPr/>
        </p:nvSpPr>
        <p:spPr>
          <a:xfrm>
            <a:off x="-3166686" y="5832619"/>
            <a:ext cx="1236195" cy="1422404"/>
          </a:xfrm>
          <a:custGeom>
            <a:avLst/>
            <a:gdLst>
              <a:gd name="f0" fmla="val w"/>
              <a:gd name="f1" fmla="val h"/>
              <a:gd name="f2" fmla="val 0"/>
              <a:gd name="f3" fmla="val 2317865"/>
              <a:gd name="f4" fmla="val 2667000"/>
              <a:gd name="f5" fmla="val 2317866"/>
              <a:gd name="f6" fmla="*/ f0 1 2317865"/>
              <a:gd name="f7" fmla="*/ f1 1 2667000"/>
              <a:gd name="f8" fmla="+- f4 0 f2"/>
              <a:gd name="f9" fmla="+- f3 0 f2"/>
              <a:gd name="f10" fmla="*/ f9 1 2317865"/>
              <a:gd name="f11" fmla="*/ f8 1 266700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317865" h="2667000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Freeform 26"/>
          <p:cNvSpPr/>
          <p:nvPr/>
        </p:nvSpPr>
        <p:spPr>
          <a:xfrm>
            <a:off x="-4703527" y="5832619"/>
            <a:ext cx="1282747" cy="1422404"/>
          </a:xfrm>
          <a:custGeom>
            <a:avLst/>
            <a:gdLst>
              <a:gd name="f0" fmla="val w"/>
              <a:gd name="f1" fmla="val h"/>
              <a:gd name="f2" fmla="val 0"/>
              <a:gd name="f3" fmla="val 2405149"/>
              <a:gd name="f4" fmla="val 2667000"/>
              <a:gd name="f5" fmla="*/ f0 1 2405149"/>
              <a:gd name="f6" fmla="*/ f1 1 2667000"/>
              <a:gd name="f7" fmla="+- f4 0 f2"/>
              <a:gd name="f8" fmla="+- f3 0 f2"/>
              <a:gd name="f9" fmla="*/ f8 1 2405149"/>
              <a:gd name="f10" fmla="*/ f7 1 26670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405149" h="26670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Freeform 35"/>
          <p:cNvSpPr/>
          <p:nvPr/>
        </p:nvSpPr>
        <p:spPr>
          <a:xfrm>
            <a:off x="-4703527" y="5147532"/>
            <a:ext cx="359660" cy="1046640"/>
          </a:xfrm>
          <a:custGeom>
            <a:avLst/>
            <a:gdLst>
              <a:gd name="f0" fmla="val w"/>
              <a:gd name="f1" fmla="val h"/>
              <a:gd name="f2" fmla="val 0"/>
              <a:gd name="f3" fmla="val 674371"/>
              <a:gd name="f4" fmla="val 1962455"/>
              <a:gd name="f5" fmla="*/ f0 1 674371"/>
              <a:gd name="f6" fmla="*/ f1 1 1962455"/>
              <a:gd name="f7" fmla="+- f4 0 f2"/>
              <a:gd name="f8" fmla="+- f3 0 f2"/>
              <a:gd name="f9" fmla="*/ f8 1 674371"/>
              <a:gd name="f10" fmla="*/ f7 1 196245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74371" h="196245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Freeform 36"/>
          <p:cNvSpPr/>
          <p:nvPr/>
        </p:nvSpPr>
        <p:spPr>
          <a:xfrm flipH="1">
            <a:off x="-3340998" y="5147532"/>
            <a:ext cx="633852" cy="565858"/>
          </a:xfrm>
          <a:custGeom>
            <a:avLst/>
            <a:gdLst>
              <a:gd name="f0" fmla="val w"/>
              <a:gd name="f1" fmla="val h"/>
              <a:gd name="f2" fmla="val 0"/>
              <a:gd name="f3" fmla="val 1188470"/>
              <a:gd name="f4" fmla="val 1060979"/>
              <a:gd name="f5" fmla="val 1060980"/>
              <a:gd name="f6" fmla="*/ f0 1 1188470"/>
              <a:gd name="f7" fmla="*/ f1 1 1060979"/>
              <a:gd name="f8" fmla="+- f4 0 f2"/>
              <a:gd name="f9" fmla="+- f3 0 f2"/>
              <a:gd name="f10" fmla="*/ f9 1 1188470"/>
              <a:gd name="f11" fmla="*/ f8 1 106097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188470" h="1060979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Freeform 37"/>
          <p:cNvSpPr/>
          <p:nvPr/>
        </p:nvSpPr>
        <p:spPr>
          <a:xfrm>
            <a:off x="-4062148" y="4666905"/>
            <a:ext cx="721150" cy="926716"/>
          </a:xfrm>
          <a:custGeom>
            <a:avLst/>
            <a:gdLst>
              <a:gd name="f0" fmla="val w"/>
              <a:gd name="f1" fmla="val h"/>
              <a:gd name="f2" fmla="val 0"/>
              <a:gd name="f3" fmla="val 1352166"/>
              <a:gd name="f4" fmla="val 1737596"/>
              <a:gd name="f5" fmla="val 1352165"/>
              <a:gd name="f6" fmla="*/ f0 1 1352166"/>
              <a:gd name="f7" fmla="*/ f1 1 1737596"/>
              <a:gd name="f8" fmla="+- f4 0 f2"/>
              <a:gd name="f9" fmla="+- f3 0 f2"/>
              <a:gd name="f10" fmla="*/ f9 1 1352166"/>
              <a:gd name="f11" fmla="*/ f8 1 1737596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352166" h="1737596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Freeform 38"/>
          <p:cNvSpPr/>
          <p:nvPr/>
        </p:nvSpPr>
        <p:spPr>
          <a:xfrm>
            <a:off x="-2438841" y="4976750"/>
            <a:ext cx="1016693" cy="855869"/>
          </a:xfrm>
          <a:custGeom>
            <a:avLst/>
            <a:gdLst>
              <a:gd name="f0" fmla="val w"/>
              <a:gd name="f1" fmla="val h"/>
              <a:gd name="f2" fmla="val 0"/>
              <a:gd name="f3" fmla="val 1906299"/>
              <a:gd name="f4" fmla="val 1604757"/>
              <a:gd name="f5" fmla="*/ f0 1 1906299"/>
              <a:gd name="f6" fmla="*/ f1 1 1604757"/>
              <a:gd name="f7" fmla="+- f4 0 f2"/>
              <a:gd name="f8" fmla="+- f3 0 f2"/>
              <a:gd name="f9" fmla="*/ f8 1 1906299"/>
              <a:gd name="f10" fmla="*/ f7 1 1604757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906299" h="160475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Freeform 39"/>
          <p:cNvSpPr/>
          <p:nvPr/>
        </p:nvSpPr>
        <p:spPr>
          <a:xfrm>
            <a:off x="557866" y="1974436"/>
            <a:ext cx="8656323" cy="1015989"/>
          </a:xfrm>
          <a:custGeom>
            <a:avLst/>
            <a:gdLst>
              <a:gd name="f0" fmla="val w"/>
              <a:gd name="f1" fmla="val h"/>
              <a:gd name="f2" fmla="val 0"/>
              <a:gd name="f3" fmla="val 7620000"/>
              <a:gd name="f4" fmla="val 1904985"/>
              <a:gd name="f5" fmla="*/ f0 1 7620000"/>
              <a:gd name="f6" fmla="*/ f1 1 1904985"/>
              <a:gd name="f7" fmla="+- f4 0 f2"/>
              <a:gd name="f8" fmla="+- f3 0 f2"/>
              <a:gd name="f9" fmla="*/ f8 1 7620000"/>
              <a:gd name="f10" fmla="*/ f7 1 190498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620000" h="190498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-931042" y="2271177"/>
            <a:ext cx="11634139" cy="526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跟著食安地圖走，資訊全掌握</a:t>
            </a:r>
            <a:endParaRPr lang="en-US" sz="3600" b="0" i="0" u="none" strike="noStrike" kern="1200" cap="none" spc="0" baseline="0">
              <a:solidFill>
                <a:srgbClr val="FF9880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sp>
        <p:nvSpPr>
          <p:cNvPr id="15" name="Freeform 9"/>
          <p:cNvSpPr/>
          <p:nvPr/>
        </p:nvSpPr>
        <p:spPr>
          <a:xfrm>
            <a:off x="-343695" y="466"/>
            <a:ext cx="3092820" cy="2134045"/>
          </a:xfrm>
          <a:custGeom>
            <a:avLst/>
            <a:gdLst>
              <a:gd name="f0" fmla="val w"/>
              <a:gd name="f1" fmla="val h"/>
              <a:gd name="f2" fmla="val 0"/>
              <a:gd name="f3" fmla="val 3092822"/>
              <a:gd name="f4" fmla="val 2134047"/>
              <a:gd name="f5" fmla="*/ f0 1 3092822"/>
              <a:gd name="f6" fmla="*/ f1 1 2134047"/>
              <a:gd name="f7" fmla="+- f4 0 f2"/>
              <a:gd name="f8" fmla="+- f3 0 f2"/>
              <a:gd name="f9" fmla="*/ f8 1 3092822"/>
              <a:gd name="f10" fmla="*/ f7 1 2134047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092822" h="213404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1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904241" y="855348"/>
            <a:ext cx="7945121" cy="4965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588" b="0" i="0" u="none" strike="noStrike" kern="1200" cap="none" spc="0" baseline="0">
                <a:solidFill>
                  <a:srgbClr val="546B45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更多食安相關資訊</a:t>
            </a:r>
            <a:endParaRPr lang="en-US" sz="4588" b="0" i="0" u="none" strike="noStrike" kern="1200" cap="none" spc="0" baseline="0">
              <a:solidFill>
                <a:srgbClr val="546B45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093211" y="3267910"/>
            <a:ext cx="5155304" cy="3867033"/>
            <a:chOff x="4093211" y="3267910"/>
            <a:chExt cx="5155304" cy="3867033"/>
          </a:xfrm>
        </p:grpSpPr>
        <p:grpSp>
          <p:nvGrpSpPr>
            <p:cNvPr id="18" name="Group 4"/>
            <p:cNvGrpSpPr/>
            <p:nvPr/>
          </p:nvGrpSpPr>
          <p:grpSpPr>
            <a:xfrm>
              <a:off x="4093211" y="3267910"/>
              <a:ext cx="5155304" cy="3867033"/>
              <a:chOff x="4093211" y="3267910"/>
              <a:chExt cx="5155304" cy="3867033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4093211" y="3267910"/>
                <a:ext cx="5155304" cy="29080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67600"/>
                  <a:gd name="f4" fmla="val 4513580"/>
                  <a:gd name="f5" fmla="val 7127240"/>
                  <a:gd name="f6" fmla="val 340360"/>
                  <a:gd name="f7" fmla="val 152400"/>
                  <a:gd name="f8" fmla="val 7315200"/>
                  <a:gd name="f9" fmla="val 7142480"/>
                  <a:gd name="f10" fmla="val 4188460"/>
                  <a:gd name="f11" fmla="val 314961"/>
                  <a:gd name="f12" fmla="val 353060"/>
                  <a:gd name="f13" fmla="*/ f0 1 7467600"/>
                  <a:gd name="f14" fmla="*/ f1 1 4513580"/>
                  <a:gd name="f15" fmla="+- f4 0 f2"/>
                  <a:gd name="f16" fmla="+- f3 0 f2"/>
                  <a:gd name="f17" fmla="*/ f16 1 7467600"/>
                  <a:gd name="f18" fmla="*/ f15 1 4513580"/>
                  <a:gd name="f19" fmla="*/ f2 1 f17"/>
                  <a:gd name="f20" fmla="*/ f3 1 f17"/>
                  <a:gd name="f21" fmla="*/ f2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7467600" h="4513580">
                    <a:moveTo>
                      <a:pt x="f5" y="f2"/>
                    </a:moveTo>
                    <a:lnTo>
                      <a:pt x="f6" y="f2"/>
                    </a:lnTo>
                    <a:cubicBezTo>
                      <a:pt x="f7" y="f2"/>
                      <a:pt x="f2" y="f7"/>
                      <a:pt x="f2" y="f6"/>
                    </a:cubicBezTo>
                    <a:lnTo>
                      <a:pt x="f2" y="f4"/>
                    </a:lnTo>
                    <a:lnTo>
                      <a:pt x="f3" y="f4"/>
                    </a:lnTo>
                    <a:lnTo>
                      <a:pt x="f3" y="f6"/>
                    </a:lnTo>
                    <a:cubicBezTo>
                      <a:pt x="f3" y="f7"/>
                      <a:pt x="f8" y="f2"/>
                      <a:pt x="f5" y="f2"/>
                    </a:cubicBezTo>
                    <a:close/>
                    <a:moveTo>
                      <a:pt x="f9" y="f10"/>
                    </a:moveTo>
                    <a:lnTo>
                      <a:pt x="f11" y="f10"/>
                    </a:lnTo>
                    <a:lnTo>
                      <a:pt x="f11" y="f12"/>
                    </a:lnTo>
                    <a:lnTo>
                      <a:pt x="f9" y="f12"/>
                    </a:lnTo>
                    <a:lnTo>
                      <a:pt x="f9" y="f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>
              <a:xfrm>
                <a:off x="4093211" y="6176781"/>
                <a:ext cx="5155304" cy="448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67600"/>
                  <a:gd name="f4" fmla="val 695960"/>
                  <a:gd name="f5" fmla="val 355600"/>
                  <a:gd name="f6" fmla="val 543560"/>
                  <a:gd name="f7" fmla="val 152400"/>
                  <a:gd name="f8" fmla="val 340360"/>
                  <a:gd name="f9" fmla="val 7127240"/>
                  <a:gd name="f10" fmla="val 7315200"/>
                  <a:gd name="f11" fmla="*/ f0 1 7467600"/>
                  <a:gd name="f12" fmla="*/ f1 1 695960"/>
                  <a:gd name="f13" fmla="+- f4 0 f2"/>
                  <a:gd name="f14" fmla="+- f3 0 f2"/>
                  <a:gd name="f15" fmla="*/ f14 1 7467600"/>
                  <a:gd name="f16" fmla="*/ f13 1 695960"/>
                  <a:gd name="f17" fmla="*/ f2 1 f15"/>
                  <a:gd name="f18" fmla="*/ f3 1 f15"/>
                  <a:gd name="f19" fmla="*/ f2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467600" h="695960">
                    <a:moveTo>
                      <a:pt x="f2" y="f5"/>
                    </a:moveTo>
                    <a:cubicBezTo>
                      <a:pt x="f2" y="f6"/>
                      <a:pt x="f7" y="f4"/>
                      <a:pt x="f8" y="f4"/>
                    </a:cubicBezTo>
                    <a:lnTo>
                      <a:pt x="f9" y="f4"/>
                    </a:lnTo>
                    <a:cubicBezTo>
                      <a:pt x="f10" y="f4"/>
                      <a:pt x="f3" y="f6"/>
                      <a:pt x="f3" y="f5"/>
                    </a:cubicBezTo>
                    <a:lnTo>
                      <a:pt x="f3" y="f2"/>
                    </a:lnTo>
                    <a:lnTo>
                      <a:pt x="f2" y="f2"/>
                    </a:lnTo>
                    <a:lnTo>
                      <a:pt x="f2" y="f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21" name="Freeform 7"/>
              <p:cNvSpPr/>
              <p:nvPr/>
            </p:nvSpPr>
            <p:spPr>
              <a:xfrm>
                <a:off x="5770440" y="6625175"/>
                <a:ext cx="1799100" cy="5097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06040"/>
                  <a:gd name="f4" fmla="val 791210"/>
                  <a:gd name="f5" fmla="val 1258570"/>
                  <a:gd name="f6" fmla="val 453390"/>
                  <a:gd name="f7" fmla="val 429260"/>
                  <a:gd name="f8" fmla="val 370840"/>
                  <a:gd name="f9" fmla="val 403860"/>
                  <a:gd name="f10" fmla="val 525780"/>
                  <a:gd name="f11" fmla="val 359410"/>
                  <a:gd name="f12" fmla="val 87630"/>
                  <a:gd name="f13" fmla="val 706120"/>
                  <a:gd name="f14" fmla="val 10160"/>
                  <a:gd name="f15" fmla="val 762000"/>
                  <a:gd name="f16" fmla="val 769620"/>
                  <a:gd name="f17" fmla="val 5080"/>
                  <a:gd name="f18" fmla="val 786130"/>
                  <a:gd name="f19" fmla="val 17780"/>
                  <a:gd name="f20" fmla="val 2588260"/>
                  <a:gd name="f21" fmla="val 2600960"/>
                  <a:gd name="f22" fmla="val 2595880"/>
                  <a:gd name="f23" fmla="val 2518410"/>
                  <a:gd name="f24" fmla="val 2246630"/>
                  <a:gd name="f25" fmla="val 2202180"/>
                  <a:gd name="f26" fmla="val 2176780"/>
                  <a:gd name="f27" fmla="val 2152650"/>
                  <a:gd name="f28" fmla="*/ f0 1 2606040"/>
                  <a:gd name="f29" fmla="*/ f1 1 791210"/>
                  <a:gd name="f30" fmla="+- f4 0 f2"/>
                  <a:gd name="f31" fmla="+- f3 0 f2"/>
                  <a:gd name="f32" fmla="*/ f31 1 2606040"/>
                  <a:gd name="f33" fmla="*/ f30 1 791210"/>
                  <a:gd name="f34" fmla="*/ f2 1 f32"/>
                  <a:gd name="f35" fmla="*/ f3 1 f32"/>
                  <a:gd name="f36" fmla="*/ f2 1 f33"/>
                  <a:gd name="f37" fmla="*/ f4 1 f33"/>
                  <a:gd name="f38" fmla="*/ f34 f28 1"/>
                  <a:gd name="f39" fmla="*/ f35 f28 1"/>
                  <a:gd name="f40" fmla="*/ f37 f29 1"/>
                  <a:gd name="f41" fmla="*/ f3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2606040" h="791210">
                    <a:moveTo>
                      <a:pt x="f5" y="f2"/>
                    </a:moveTo>
                    <a:lnTo>
                      <a:pt x="f6" y="f2"/>
                    </a:ln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4"/>
                      <a:pt x="f12" y="f13"/>
                      <a:pt x="f14" y="f15"/>
                    </a:cubicBezTo>
                    <a:cubicBezTo>
                      <a:pt x="f2" y="f16"/>
                      <a:pt x="f17" y="f18"/>
                      <a:pt x="f19" y="f18"/>
                    </a:cubicBezTo>
                    <a:lnTo>
                      <a:pt x="f20" y="f18"/>
                    </a:lnTo>
                    <a:cubicBezTo>
                      <a:pt x="f21" y="f18"/>
                      <a:pt x="f3" y="f16"/>
                      <a:pt x="f22" y="f15"/>
                    </a:cubicBezTo>
                    <a:cubicBezTo>
                      <a:pt x="f23" y="f13"/>
                      <a:pt x="f24" y="f4"/>
                      <a:pt x="f25" y="f10"/>
                    </a:cubicBezTo>
                    <a:cubicBezTo>
                      <a:pt x="f26" y="f8"/>
                      <a:pt x="f27" y="f2"/>
                      <a:pt x="f27" y="f2"/>
                    </a:cubicBez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</p:grpSp>
        <p:grpSp>
          <p:nvGrpSpPr>
            <p:cNvPr id="22" name="群組 15"/>
            <p:cNvGrpSpPr/>
            <p:nvPr/>
          </p:nvGrpSpPr>
          <p:grpSpPr>
            <a:xfrm>
              <a:off x="4341571" y="3502792"/>
              <a:ext cx="4688512" cy="2425289"/>
              <a:chOff x="4341571" y="3502792"/>
              <a:chExt cx="4688512" cy="2425289"/>
            </a:xfrm>
          </p:grpSpPr>
          <p:pic>
            <p:nvPicPr>
              <p:cNvPr id="23" name="圖片 1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1571" y="3516572"/>
                <a:ext cx="2780123" cy="16194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圖片 1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1571" y="5104061"/>
                <a:ext cx="4688512" cy="824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圖片 1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21694" y="3502792"/>
                <a:ext cx="1878461" cy="16331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" name="群組 2"/>
          <p:cNvGrpSpPr/>
          <p:nvPr/>
        </p:nvGrpSpPr>
        <p:grpSpPr>
          <a:xfrm>
            <a:off x="928856" y="3432172"/>
            <a:ext cx="2361602" cy="2373087"/>
            <a:chOff x="928856" y="3432172"/>
            <a:chExt cx="2361602" cy="2373087"/>
          </a:xfrm>
        </p:grpSpPr>
        <p:pic>
          <p:nvPicPr>
            <p:cNvPr id="27" name="圖片 18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928856" y="3432172"/>
              <a:ext cx="2361602" cy="2373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矩形 24"/>
            <p:cNvSpPr/>
            <p:nvPr/>
          </p:nvSpPr>
          <p:spPr>
            <a:xfrm>
              <a:off x="1780693" y="4463515"/>
              <a:ext cx="612492" cy="475222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endParaRPr>
            </a:p>
          </p:txBody>
        </p:sp>
        <p:pic>
          <p:nvPicPr>
            <p:cNvPr id="29" name="圖片 2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17909" y="4354701"/>
              <a:ext cx="538060" cy="53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文字方塊 26"/>
          <p:cNvSpPr txBox="1"/>
          <p:nvPr/>
        </p:nvSpPr>
        <p:spPr>
          <a:xfrm>
            <a:off x="1006571" y="6099980"/>
            <a:ext cx="3044906" cy="338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 Black" pitchFamily="34"/>
                <a:ea typeface="新細明體" pitchFamily="18"/>
              </a:rPr>
              <a:t>foodmap.kchb.gov.tw/</a:t>
            </a:r>
          </a:p>
        </p:txBody>
      </p:sp>
      <p:pic>
        <p:nvPicPr>
          <p:cNvPr id="31" name="圖片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810" y="6045052"/>
            <a:ext cx="448403" cy="44840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矩形: 圓角 31"/>
          <p:cNvSpPr/>
          <p:nvPr/>
        </p:nvSpPr>
        <p:spPr>
          <a:xfrm>
            <a:off x="357219" y="5993242"/>
            <a:ext cx="3535052" cy="53806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44448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3" name="投影片編號版面配置區 33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5C5B1A-8CC8-4ED8-A65C-C4AFFCDD1A75}" type="slidenum">
              <a:t>14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85232" y="4544074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val 3222030"/>
              <a:gd name="f6" fmla="val 3028708"/>
              <a:gd name="f7" fmla="*/ f0 1 3222031"/>
              <a:gd name="f8" fmla="*/ f1 1 3028709"/>
              <a:gd name="f9" fmla="+- f4 0 f2"/>
              <a:gd name="f10" fmla="+- f3 0 f2"/>
              <a:gd name="f11" fmla="*/ f10 1 3222031"/>
              <a:gd name="f12" fmla="*/ f9 1 302870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22031" h="3028709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-157368" y="-228563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*/ f0 1 3222031"/>
              <a:gd name="f6" fmla="*/ f1 1 3028709"/>
              <a:gd name="f7" fmla="+- f4 0 f2"/>
              <a:gd name="f8" fmla="+- f3 0 f2"/>
              <a:gd name="f9" fmla="*/ f8 1 3222031"/>
              <a:gd name="f10" fmla="*/ f7 1 302870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22031" h="3028709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2"/>
                </a:lnTo>
                <a:lnTo>
                  <a:pt x="f3" y="f4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279690" y="1463040"/>
            <a:ext cx="5194221" cy="4389120"/>
          </a:xfrm>
          <a:custGeom>
            <a:avLst/>
            <a:gdLst>
              <a:gd name="f0" fmla="val w"/>
              <a:gd name="f1" fmla="val h"/>
              <a:gd name="f2" fmla="val 0"/>
              <a:gd name="f3" fmla="val 5194225"/>
              <a:gd name="f4" fmla="val 4389120"/>
              <a:gd name="f5" fmla="val 5194224"/>
              <a:gd name="f6" fmla="*/ f0 1 5194225"/>
              <a:gd name="f7" fmla="*/ f1 1 4389120"/>
              <a:gd name="f8" fmla="+- f4 0 f2"/>
              <a:gd name="f9" fmla="+- f3 0 f2"/>
              <a:gd name="f10" fmla="*/ f9 1 5194225"/>
              <a:gd name="f11" fmla="*/ f8 1 438912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194225" h="4389120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Freeform 4"/>
          <p:cNvSpPr/>
          <p:nvPr/>
        </p:nvSpPr>
        <p:spPr>
          <a:xfrm rot="800651">
            <a:off x="4871474" y="1271418"/>
            <a:ext cx="1935583" cy="3548576"/>
          </a:xfrm>
          <a:custGeom>
            <a:avLst/>
            <a:gdLst>
              <a:gd name="f0" fmla="val w"/>
              <a:gd name="f1" fmla="val h"/>
              <a:gd name="f2" fmla="val 0"/>
              <a:gd name="f3" fmla="val 1935588"/>
              <a:gd name="f4" fmla="val 3548578"/>
              <a:gd name="f5" fmla="*/ f0 1 1935588"/>
              <a:gd name="f6" fmla="*/ f1 1 3548578"/>
              <a:gd name="f7" fmla="+- f4 0 f2"/>
              <a:gd name="f8" fmla="+- f3 0 f2"/>
              <a:gd name="f9" fmla="*/ f8 1 1935588"/>
              <a:gd name="f10" fmla="*/ f7 1 35485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935588" h="35485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Freeform 5"/>
          <p:cNvSpPr/>
          <p:nvPr/>
        </p:nvSpPr>
        <p:spPr>
          <a:xfrm rot="20869066" flipH="1">
            <a:off x="2658354" y="1765213"/>
            <a:ext cx="2074188" cy="3385172"/>
          </a:xfrm>
          <a:custGeom>
            <a:avLst/>
            <a:gdLst>
              <a:gd name="f0" fmla="val w"/>
              <a:gd name="f1" fmla="val h"/>
              <a:gd name="f2" fmla="val 0"/>
              <a:gd name="f3" fmla="val 2074188"/>
              <a:gd name="f4" fmla="val 3385173"/>
              <a:gd name="f5" fmla="*/ f0 1 2074188"/>
              <a:gd name="f6" fmla="*/ f1 1 3385173"/>
              <a:gd name="f7" fmla="+- f4 0 f2"/>
              <a:gd name="f8" fmla="+- f3 0 f2"/>
              <a:gd name="f9" fmla="*/ f8 1 2074188"/>
              <a:gd name="f10" fmla="*/ f7 1 3385173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074188" h="3385173">
                <a:moveTo>
                  <a:pt x="f3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864162" y="3722915"/>
            <a:ext cx="7919197" cy="722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5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997" b="0" i="0" u="none" strike="noStrike" kern="1200" cap="none" spc="0" baseline="0">
                <a:solidFill>
                  <a:srgbClr val="373737"/>
                </a:solidFill>
                <a:uFillTx/>
                <a:latin typeface="Cooper Black" pitchFamily="18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/>
          <p:nvPr/>
        </p:nvSpPr>
        <p:spPr>
          <a:xfrm>
            <a:off x="3886200" y="4295613"/>
            <a:ext cx="1904996" cy="3053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10"/>
          <p:cNvSpPr/>
          <p:nvPr/>
        </p:nvSpPr>
        <p:spPr>
          <a:xfrm>
            <a:off x="343375" y="2198208"/>
            <a:ext cx="2961421" cy="485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Freeform 5"/>
          <p:cNvSpPr/>
          <p:nvPr/>
        </p:nvSpPr>
        <p:spPr>
          <a:xfrm rot="1471546" flipV="1">
            <a:off x="4032119" y="-203690"/>
            <a:ext cx="3056610" cy="2491776"/>
          </a:xfrm>
          <a:custGeom>
            <a:avLst/>
            <a:gdLst>
              <a:gd name="f0" fmla="val w"/>
              <a:gd name="f1" fmla="val h"/>
              <a:gd name="f2" fmla="val 0"/>
              <a:gd name="f3" fmla="val 5234729"/>
              <a:gd name="f4" fmla="val 3952221"/>
              <a:gd name="f5" fmla="*/ f0 1 5234729"/>
              <a:gd name="f6" fmla="*/ f1 1 3952221"/>
              <a:gd name="f7" fmla="+- f4 0 f2"/>
              <a:gd name="f8" fmla="+- f3 0 f2"/>
              <a:gd name="f9" fmla="*/ f8 1 5234729"/>
              <a:gd name="f10" fmla="*/ f7 1 395222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234729" h="395222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文字方塊 50"/>
          <p:cNvSpPr txBox="1"/>
          <p:nvPr/>
        </p:nvSpPr>
        <p:spPr>
          <a:xfrm>
            <a:off x="3671956" y="3863102"/>
            <a:ext cx="2333484" cy="759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常見症狀</a:t>
            </a:r>
          </a:p>
        </p:txBody>
      </p:sp>
      <p:sp>
        <p:nvSpPr>
          <p:cNvPr id="6" name="Freeform 5"/>
          <p:cNvSpPr/>
          <p:nvPr/>
        </p:nvSpPr>
        <p:spPr>
          <a:xfrm rot="7069589">
            <a:off x="7969650" y="5553886"/>
            <a:ext cx="2612678" cy="2511719"/>
          </a:xfrm>
          <a:custGeom>
            <a:avLst/>
            <a:gdLst>
              <a:gd name="f0" fmla="val w"/>
              <a:gd name="f1" fmla="val h"/>
              <a:gd name="f2" fmla="val 0"/>
              <a:gd name="f3" fmla="val 5234729"/>
              <a:gd name="f4" fmla="val 3952221"/>
              <a:gd name="f5" fmla="*/ f0 1 5234729"/>
              <a:gd name="f6" fmla="*/ f1 1 3952221"/>
              <a:gd name="f7" fmla="+- f4 0 f2"/>
              <a:gd name="f8" fmla="+- f3 0 f2"/>
              <a:gd name="f9" fmla="*/ f8 1 5234729"/>
              <a:gd name="f10" fmla="*/ f7 1 395222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234729" h="395222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Freeform 6"/>
          <p:cNvSpPr/>
          <p:nvPr/>
        </p:nvSpPr>
        <p:spPr>
          <a:xfrm rot="13921637">
            <a:off x="4043251" y="5121968"/>
            <a:ext cx="1779678" cy="2318799"/>
          </a:xfrm>
          <a:custGeom>
            <a:avLst/>
            <a:gdLst>
              <a:gd name="f0" fmla="val w"/>
              <a:gd name="f1" fmla="val h"/>
              <a:gd name="f2" fmla="val 0"/>
              <a:gd name="f3" fmla="val 1779679"/>
              <a:gd name="f4" fmla="val 2318800"/>
              <a:gd name="f5" fmla="*/ f0 1 1779679"/>
              <a:gd name="f6" fmla="*/ f1 1 2318800"/>
              <a:gd name="f7" fmla="+- f4 0 f2"/>
              <a:gd name="f8" fmla="+- f3 0 f2"/>
              <a:gd name="f9" fmla="*/ f8 1 1779679"/>
              <a:gd name="f10" fmla="*/ f7 1 2318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779679" h="2318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Freeform 6"/>
          <p:cNvSpPr/>
          <p:nvPr/>
        </p:nvSpPr>
        <p:spPr>
          <a:xfrm rot="4031961">
            <a:off x="1764907" y="5038597"/>
            <a:ext cx="1779678" cy="2318799"/>
          </a:xfrm>
          <a:custGeom>
            <a:avLst/>
            <a:gdLst>
              <a:gd name="f0" fmla="val w"/>
              <a:gd name="f1" fmla="val h"/>
              <a:gd name="f2" fmla="val 0"/>
              <a:gd name="f3" fmla="val 1779679"/>
              <a:gd name="f4" fmla="val 2318800"/>
              <a:gd name="f5" fmla="*/ f0 1 1779679"/>
              <a:gd name="f6" fmla="*/ f1 1 2318800"/>
              <a:gd name="f7" fmla="+- f4 0 f2"/>
              <a:gd name="f8" fmla="+- f3 0 f2"/>
              <a:gd name="f9" fmla="*/ f8 1 1779679"/>
              <a:gd name="f10" fmla="*/ f7 1 2318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779679" h="2318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Freeform 6"/>
          <p:cNvSpPr/>
          <p:nvPr/>
        </p:nvSpPr>
        <p:spPr>
          <a:xfrm rot="17568039" flipV="1">
            <a:off x="6675279" y="5267197"/>
            <a:ext cx="1779678" cy="2318799"/>
          </a:xfrm>
          <a:custGeom>
            <a:avLst/>
            <a:gdLst>
              <a:gd name="f0" fmla="val w"/>
              <a:gd name="f1" fmla="val h"/>
              <a:gd name="f2" fmla="val 0"/>
              <a:gd name="f3" fmla="val 1779679"/>
              <a:gd name="f4" fmla="val 2318800"/>
              <a:gd name="f5" fmla="*/ f0 1 1779679"/>
              <a:gd name="f6" fmla="*/ f1 1 2318800"/>
              <a:gd name="f7" fmla="+- f4 0 f2"/>
              <a:gd name="f8" fmla="+- f3 0 f2"/>
              <a:gd name="f9" fmla="*/ f8 1 1779679"/>
              <a:gd name="f10" fmla="*/ f7 1 2318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779679" h="2318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Freeform 2"/>
          <p:cNvSpPr/>
          <p:nvPr/>
        </p:nvSpPr>
        <p:spPr>
          <a:xfrm rot="3664569">
            <a:off x="7942055" y="5590271"/>
            <a:ext cx="2517882" cy="3192243"/>
          </a:xfrm>
          <a:custGeom>
            <a:avLst/>
            <a:gdLst>
              <a:gd name="f0" fmla="val w"/>
              <a:gd name="f1" fmla="val h"/>
              <a:gd name="f2" fmla="val 0"/>
              <a:gd name="f3" fmla="val 2517884"/>
              <a:gd name="f4" fmla="val 3192246"/>
              <a:gd name="f5" fmla="*/ f0 1 2517884"/>
              <a:gd name="f6" fmla="*/ f1 1 3192246"/>
              <a:gd name="f7" fmla="+- f4 0 f2"/>
              <a:gd name="f8" fmla="+- f3 0 f2"/>
              <a:gd name="f9" fmla="*/ f8 1 2517884"/>
              <a:gd name="f10" fmla="*/ f7 1 31922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517884" h="31922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1" name="Freeform 3"/>
          <p:cNvSpPr/>
          <p:nvPr/>
        </p:nvSpPr>
        <p:spPr>
          <a:xfrm rot="3682171">
            <a:off x="3844501" y="-681736"/>
            <a:ext cx="2517882" cy="3192243"/>
          </a:xfrm>
          <a:custGeom>
            <a:avLst/>
            <a:gdLst>
              <a:gd name="f0" fmla="val w"/>
              <a:gd name="f1" fmla="val h"/>
              <a:gd name="f2" fmla="val 0"/>
              <a:gd name="f3" fmla="val 2517884"/>
              <a:gd name="f4" fmla="val 3192246"/>
              <a:gd name="f5" fmla="*/ f0 1 2517884"/>
              <a:gd name="f6" fmla="*/ f1 1 3192246"/>
              <a:gd name="f7" fmla="+- f4 0 f2"/>
              <a:gd name="f8" fmla="+- f3 0 f2"/>
              <a:gd name="f9" fmla="*/ f8 1 2517884"/>
              <a:gd name="f10" fmla="*/ f7 1 31922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517884" h="31922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Freeform 4"/>
          <p:cNvSpPr/>
          <p:nvPr/>
        </p:nvSpPr>
        <p:spPr>
          <a:xfrm>
            <a:off x="8719764" y="3216557"/>
            <a:ext cx="1935583" cy="3548576"/>
          </a:xfrm>
          <a:custGeom>
            <a:avLst/>
            <a:gdLst>
              <a:gd name="f0" fmla="val w"/>
              <a:gd name="f1" fmla="val h"/>
              <a:gd name="f2" fmla="val 0"/>
              <a:gd name="f3" fmla="val 1935588"/>
              <a:gd name="f4" fmla="val 3548578"/>
              <a:gd name="f5" fmla="*/ f0 1 1935588"/>
              <a:gd name="f6" fmla="*/ f1 1 3548578"/>
              <a:gd name="f7" fmla="+- f4 0 f2"/>
              <a:gd name="f8" fmla="+- f3 0 f2"/>
              <a:gd name="f9" fmla="*/ f8 1 1935588"/>
              <a:gd name="f10" fmla="*/ f7 1 35485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935588" h="35485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Freeform 5"/>
          <p:cNvSpPr/>
          <p:nvPr/>
        </p:nvSpPr>
        <p:spPr>
          <a:xfrm flipH="1">
            <a:off x="-1940457" y="3628842"/>
            <a:ext cx="2074188" cy="3385172"/>
          </a:xfrm>
          <a:custGeom>
            <a:avLst/>
            <a:gdLst>
              <a:gd name="f0" fmla="val w"/>
              <a:gd name="f1" fmla="val h"/>
              <a:gd name="f2" fmla="val 0"/>
              <a:gd name="f3" fmla="val 2074188"/>
              <a:gd name="f4" fmla="val 3385173"/>
              <a:gd name="f5" fmla="*/ f0 1 2074188"/>
              <a:gd name="f6" fmla="*/ f1 1 3385173"/>
              <a:gd name="f7" fmla="+- f4 0 f2"/>
              <a:gd name="f8" fmla="+- f3 0 f2"/>
              <a:gd name="f9" fmla="*/ f8 1 2074188"/>
              <a:gd name="f10" fmla="*/ f7 1 3385173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074188" h="3385173">
                <a:moveTo>
                  <a:pt x="f3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56281" y="979002"/>
            <a:ext cx="9753603" cy="4825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</a:rPr>
              <a:t>What is food poisoning? </a:t>
            </a:r>
          </a:p>
        </p:txBody>
      </p:sp>
      <p:sp>
        <p:nvSpPr>
          <p:cNvPr id="15" name="Freeform 11"/>
          <p:cNvSpPr/>
          <p:nvPr/>
        </p:nvSpPr>
        <p:spPr>
          <a:xfrm>
            <a:off x="-1974518" y="3477015"/>
            <a:ext cx="450396" cy="493510"/>
          </a:xfrm>
          <a:custGeom>
            <a:avLst/>
            <a:gdLst>
              <a:gd name="f0" fmla="val w"/>
              <a:gd name="f1" fmla="val h"/>
              <a:gd name="f2" fmla="val 0"/>
              <a:gd name="f3" fmla="val 619653"/>
              <a:gd name="f4" fmla="val 730077"/>
              <a:gd name="f5" fmla="val 619652"/>
              <a:gd name="f6" fmla="*/ f0 1 619653"/>
              <a:gd name="f7" fmla="*/ f1 1 730077"/>
              <a:gd name="f8" fmla="+- f4 0 f2"/>
              <a:gd name="f9" fmla="+- f3 0 f2"/>
              <a:gd name="f10" fmla="*/ f9 1 619653"/>
              <a:gd name="f11" fmla="*/ f8 1 73007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619653" h="730077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949528" y="5448351"/>
            <a:ext cx="1725171" cy="172517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7" name="Freeform 21"/>
          <p:cNvSpPr/>
          <p:nvPr/>
        </p:nvSpPr>
        <p:spPr>
          <a:xfrm>
            <a:off x="-1706325" y="2866900"/>
            <a:ext cx="1153872" cy="610105"/>
          </a:xfrm>
          <a:custGeom>
            <a:avLst/>
            <a:gdLst>
              <a:gd name="f0" fmla="val w"/>
              <a:gd name="f1" fmla="val h"/>
              <a:gd name="f2" fmla="val 0"/>
              <a:gd name="f3" fmla="val 1153871"/>
              <a:gd name="f4" fmla="val 610109"/>
              <a:gd name="f5" fmla="val 610110"/>
              <a:gd name="f6" fmla="*/ f0 1 1153871"/>
              <a:gd name="f7" fmla="*/ f1 1 610109"/>
              <a:gd name="f8" fmla="+- f4 0 f2"/>
              <a:gd name="f9" fmla="+- f3 0 f2"/>
              <a:gd name="f10" fmla="*/ f9 1 1153871"/>
              <a:gd name="f11" fmla="*/ f8 1 61010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153871" h="610109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8" name="Freeform 10"/>
          <p:cNvSpPr/>
          <p:nvPr/>
        </p:nvSpPr>
        <p:spPr>
          <a:xfrm>
            <a:off x="4867003" y="2931474"/>
            <a:ext cx="2124626" cy="485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9" name="文字方塊 25"/>
          <p:cNvSpPr txBox="1"/>
          <p:nvPr/>
        </p:nvSpPr>
        <p:spPr>
          <a:xfrm>
            <a:off x="227777" y="1981203"/>
            <a:ext cx="9373422" cy="14980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FFFFFF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二人或二人以上</a:t>
            </a:r>
            <a:r>
              <a:rPr lang="zh-TW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攝取相同的食物而發生相似的症狀</a:t>
            </a:r>
            <a:endParaRPr lang="en-US" sz="32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則稱為一件</a:t>
            </a:r>
            <a:r>
              <a:rPr lang="zh-TW" sz="3200" b="1" i="0" u="none" strike="noStrike" kern="1200" cap="none" spc="0" baseline="0">
                <a:solidFill>
                  <a:srgbClr val="FFFFFF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『食品中毒』</a:t>
            </a:r>
            <a:endParaRPr lang="en-US" sz="3200" b="1" i="0" u="none" strike="noStrike" kern="1200" cap="none" spc="0" baseline="0">
              <a:solidFill>
                <a:srgbClr val="FFFFFF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pic>
        <p:nvPicPr>
          <p:cNvPr id="20" name="圖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27777" y="3040334"/>
            <a:ext cx="503386" cy="50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3484" y="5838791"/>
            <a:ext cx="943304" cy="94330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Freeform 7"/>
          <p:cNvSpPr/>
          <p:nvPr/>
        </p:nvSpPr>
        <p:spPr>
          <a:xfrm>
            <a:off x="343375" y="3495787"/>
            <a:ext cx="9106308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30083" y="485555"/>
            <a:ext cx="9753603" cy="573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什麼是食品中毒</a:t>
            </a:r>
            <a:r>
              <a:rPr lang="en-US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?</a:t>
            </a:r>
          </a:p>
        </p:txBody>
      </p:sp>
      <p:sp>
        <p:nvSpPr>
          <p:cNvPr id="24" name="文字方塊 49"/>
          <p:cNvSpPr txBox="1"/>
          <p:nvPr/>
        </p:nvSpPr>
        <p:spPr>
          <a:xfrm>
            <a:off x="23591" y="4464786"/>
            <a:ext cx="9373422" cy="759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噁心、嘔吐、腹瀉、腹痛、發燒 、頭痛</a:t>
            </a:r>
            <a:r>
              <a:rPr lang="en-US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..</a:t>
            </a:r>
            <a:r>
              <a:rPr lang="zh-TW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等</a:t>
            </a:r>
          </a:p>
        </p:txBody>
      </p:sp>
      <p:sp>
        <p:nvSpPr>
          <p:cNvPr id="25" name="Freeform 5"/>
          <p:cNvSpPr/>
          <p:nvPr/>
        </p:nvSpPr>
        <p:spPr>
          <a:xfrm rot="9195441" flipV="1">
            <a:off x="-1548454" y="6394620"/>
            <a:ext cx="3260741" cy="1651534"/>
          </a:xfrm>
          <a:custGeom>
            <a:avLst/>
            <a:gdLst>
              <a:gd name="f0" fmla="val w"/>
              <a:gd name="f1" fmla="val h"/>
              <a:gd name="f2" fmla="val 0"/>
              <a:gd name="f3" fmla="val 5234729"/>
              <a:gd name="f4" fmla="val 3952221"/>
              <a:gd name="f5" fmla="*/ f0 1 5234729"/>
              <a:gd name="f6" fmla="*/ f1 1 3952221"/>
              <a:gd name="f7" fmla="+- f4 0 f2"/>
              <a:gd name="f8" fmla="+- f3 0 f2"/>
              <a:gd name="f9" fmla="*/ f8 1 5234729"/>
              <a:gd name="f10" fmla="*/ f7 1 395222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234729" h="395222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6" name="Freeform 3"/>
          <p:cNvSpPr/>
          <p:nvPr/>
        </p:nvSpPr>
        <p:spPr>
          <a:xfrm rot="4041725">
            <a:off x="-1914179" y="5167215"/>
            <a:ext cx="2517882" cy="3192243"/>
          </a:xfrm>
          <a:custGeom>
            <a:avLst/>
            <a:gdLst>
              <a:gd name="f0" fmla="val w"/>
              <a:gd name="f1" fmla="val h"/>
              <a:gd name="f2" fmla="val 0"/>
              <a:gd name="f3" fmla="val 2517884"/>
              <a:gd name="f4" fmla="val 3192246"/>
              <a:gd name="f5" fmla="*/ f0 1 2517884"/>
              <a:gd name="f6" fmla="*/ f1 1 3192246"/>
              <a:gd name="f7" fmla="+- f4 0 f2"/>
              <a:gd name="f8" fmla="+- f3 0 f2"/>
              <a:gd name="f9" fmla="*/ f8 1 2517884"/>
              <a:gd name="f10" fmla="*/ f7 1 31922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517884" h="31922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7" name="投影片編號版面配置區 21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DA8E02-BA08-4AAF-8767-FA5A04814534}" type="slidenum">
              <a:t>2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  <p:sp>
        <p:nvSpPr>
          <p:cNvPr id="28" name="Freeform 15"/>
          <p:cNvSpPr/>
          <p:nvPr/>
        </p:nvSpPr>
        <p:spPr>
          <a:xfrm>
            <a:off x="3960714" y="5447858"/>
            <a:ext cx="1725171" cy="172517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pic>
        <p:nvPicPr>
          <p:cNvPr id="29" name="圖片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094792" y="5936549"/>
            <a:ext cx="1620152" cy="7992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Freeform 15"/>
          <p:cNvSpPr/>
          <p:nvPr/>
        </p:nvSpPr>
        <p:spPr>
          <a:xfrm>
            <a:off x="5951729" y="5447858"/>
            <a:ext cx="1725171" cy="172517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pic>
        <p:nvPicPr>
          <p:cNvPr id="31" name="圖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53517" y="5796134"/>
            <a:ext cx="1099492" cy="1099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 rot="10799991">
            <a:off x="516699" y="6567742"/>
            <a:ext cx="9105357" cy="596929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98390" y="6444151"/>
            <a:ext cx="8697407" cy="686083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pic>
        <p:nvPicPr>
          <p:cNvPr id="4" name="圖片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7050">
            <a:off x="11983018" y="5259977"/>
            <a:ext cx="815013" cy="81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42123">
            <a:off x="11267657" y="4329913"/>
            <a:ext cx="759317" cy="7593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 rot="1471546" flipV="1">
            <a:off x="1788602" y="377585"/>
            <a:ext cx="3056610" cy="2491776"/>
          </a:xfrm>
          <a:custGeom>
            <a:avLst/>
            <a:gdLst>
              <a:gd name="f0" fmla="val w"/>
              <a:gd name="f1" fmla="val h"/>
              <a:gd name="f2" fmla="val 0"/>
              <a:gd name="f3" fmla="val 5234729"/>
              <a:gd name="f4" fmla="val 3952221"/>
              <a:gd name="f5" fmla="*/ f0 1 5234729"/>
              <a:gd name="f6" fmla="*/ f1 1 3952221"/>
              <a:gd name="f7" fmla="+- f4 0 f2"/>
              <a:gd name="f8" fmla="+- f3 0 f2"/>
              <a:gd name="f9" fmla="*/ f8 1 5234729"/>
              <a:gd name="f10" fmla="*/ f7 1 395222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234729" h="395222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Freeform 3"/>
          <p:cNvSpPr/>
          <p:nvPr/>
        </p:nvSpPr>
        <p:spPr>
          <a:xfrm rot="3682171">
            <a:off x="1613666" y="-73952"/>
            <a:ext cx="2517882" cy="3192243"/>
          </a:xfrm>
          <a:custGeom>
            <a:avLst/>
            <a:gdLst>
              <a:gd name="f0" fmla="val w"/>
              <a:gd name="f1" fmla="val h"/>
              <a:gd name="f2" fmla="val 0"/>
              <a:gd name="f3" fmla="val 2517884"/>
              <a:gd name="f4" fmla="val 3192246"/>
              <a:gd name="f5" fmla="*/ f0 1 2517884"/>
              <a:gd name="f6" fmla="*/ f1 1 3192246"/>
              <a:gd name="f7" fmla="+- f4 0 f2"/>
              <a:gd name="f8" fmla="+- f3 0 f2"/>
              <a:gd name="f9" fmla="*/ f8 1 2517884"/>
              <a:gd name="f10" fmla="*/ f7 1 31922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517884" h="31922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4527322" y="1072929"/>
            <a:ext cx="4788694" cy="10211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  <a:ea typeface="新細明體" pitchFamily="18"/>
              </a:rPr>
              <a:t>What are the transmission routes of food poisoning?</a:t>
            </a:r>
            <a:endParaRPr lang="en-US" sz="2800" b="0" i="0" u="none" strike="noStrike" kern="1200" cap="none" spc="0" baseline="0">
              <a:solidFill>
                <a:srgbClr val="3B673C"/>
              </a:solidFill>
              <a:uFillTx/>
              <a:latin typeface="Berlin Sans FB Demi" pitchFamily="34"/>
            </a:endParaRPr>
          </a:p>
        </p:txBody>
      </p:sp>
      <p:sp>
        <p:nvSpPr>
          <p:cNvPr id="9" name="Freeform 7"/>
          <p:cNvSpPr/>
          <p:nvPr/>
        </p:nvSpPr>
        <p:spPr>
          <a:xfrm>
            <a:off x="445422" y="1367366"/>
            <a:ext cx="3359688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402692" y="900107"/>
            <a:ext cx="3733915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發生食品中毒</a:t>
            </a:r>
            <a:endParaRPr lang="en-US" sz="48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可能原因</a:t>
            </a:r>
            <a:endParaRPr lang="en-US" sz="48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grpSp>
        <p:nvGrpSpPr>
          <p:cNvPr id="11" name="群組 97"/>
          <p:cNvGrpSpPr/>
          <p:nvPr/>
        </p:nvGrpSpPr>
        <p:grpSpPr>
          <a:xfrm>
            <a:off x="901177" y="2990856"/>
            <a:ext cx="4647986" cy="934260"/>
            <a:chOff x="901177" y="2990856"/>
            <a:chExt cx="4647986" cy="934260"/>
          </a:xfrm>
        </p:grpSpPr>
        <p:sp>
          <p:nvSpPr>
            <p:cNvPr id="12" name="Freeform 3"/>
            <p:cNvSpPr/>
            <p:nvPr/>
          </p:nvSpPr>
          <p:spPr>
            <a:xfrm>
              <a:off x="901177" y="2990856"/>
              <a:ext cx="4647986" cy="9342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0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1166646" y="3224640"/>
              <a:ext cx="4276374" cy="6771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2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冷藏或保溫的溫度不足或貯存太久</a:t>
              </a:r>
              <a:endParaRPr lang="en-US" sz="2200" b="1" i="0" u="none" strike="noStrike" kern="1200" cap="none" spc="0" baseline="0">
                <a:solidFill>
                  <a:srgbClr val="875092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endParaRPr>
            </a:p>
          </p:txBody>
        </p:sp>
      </p:grpSp>
      <p:grpSp>
        <p:nvGrpSpPr>
          <p:cNvPr id="14" name="群組 98"/>
          <p:cNvGrpSpPr/>
          <p:nvPr/>
        </p:nvGrpSpPr>
        <p:grpSpPr>
          <a:xfrm>
            <a:off x="6316089" y="2702051"/>
            <a:ext cx="2539041" cy="1104294"/>
            <a:chOff x="6316089" y="2702051"/>
            <a:chExt cx="2539041" cy="1104294"/>
          </a:xfrm>
        </p:grpSpPr>
        <p:sp>
          <p:nvSpPr>
            <p:cNvPr id="15" name="Freeform 3"/>
            <p:cNvSpPr/>
            <p:nvPr/>
          </p:nvSpPr>
          <p:spPr>
            <a:xfrm>
              <a:off x="6316089" y="2963122"/>
              <a:ext cx="2539041" cy="8432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1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6761073" y="3090489"/>
              <a:ext cx="1780766" cy="3385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2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未充分加熟</a:t>
              </a:r>
              <a:endParaRPr lang="en-US" sz="2200" b="1" i="0" u="none" strike="noStrike" kern="1200" cap="none" spc="0" baseline="0">
                <a:solidFill>
                  <a:srgbClr val="875092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endParaRPr>
            </a:p>
          </p:txBody>
        </p:sp>
        <p:sp>
          <p:nvSpPr>
            <p:cNvPr id="17" name="Freeform 6"/>
            <p:cNvSpPr/>
            <p:nvPr/>
          </p:nvSpPr>
          <p:spPr>
            <a:xfrm>
              <a:off x="6316089" y="2702051"/>
              <a:ext cx="526365" cy="52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grpSp>
        <p:nvGrpSpPr>
          <p:cNvPr id="18" name="群組 99"/>
          <p:cNvGrpSpPr/>
          <p:nvPr/>
        </p:nvGrpSpPr>
        <p:grpSpPr>
          <a:xfrm>
            <a:off x="5549164" y="5066132"/>
            <a:ext cx="4072893" cy="1193227"/>
            <a:chOff x="5549164" y="5066132"/>
            <a:chExt cx="4072893" cy="1193227"/>
          </a:xfrm>
        </p:grpSpPr>
        <p:sp>
          <p:nvSpPr>
            <p:cNvPr id="19" name="Freeform 3"/>
            <p:cNvSpPr/>
            <p:nvPr/>
          </p:nvSpPr>
          <p:spPr>
            <a:xfrm>
              <a:off x="5549164" y="5350172"/>
              <a:ext cx="4072893" cy="909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0" name="Freeform 6"/>
            <p:cNvSpPr/>
            <p:nvPr/>
          </p:nvSpPr>
          <p:spPr>
            <a:xfrm>
              <a:off x="5571329" y="5066132"/>
              <a:ext cx="571719" cy="522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5986896" y="5588712"/>
              <a:ext cx="33291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1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刀具、砧板及使用器具不潔</a:t>
              </a:r>
            </a:p>
          </p:txBody>
        </p:sp>
      </p:grpSp>
      <p:grpSp>
        <p:nvGrpSpPr>
          <p:cNvPr id="22" name="群組 100"/>
          <p:cNvGrpSpPr/>
          <p:nvPr/>
        </p:nvGrpSpPr>
        <p:grpSpPr>
          <a:xfrm>
            <a:off x="293970" y="5041773"/>
            <a:ext cx="1948943" cy="1086352"/>
            <a:chOff x="293970" y="5041773"/>
            <a:chExt cx="1948943" cy="1086352"/>
          </a:xfrm>
        </p:grpSpPr>
        <p:sp>
          <p:nvSpPr>
            <p:cNvPr id="23" name="Freeform 3"/>
            <p:cNvSpPr/>
            <p:nvPr/>
          </p:nvSpPr>
          <p:spPr>
            <a:xfrm>
              <a:off x="293970" y="5381865"/>
              <a:ext cx="1948943" cy="7462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3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4" name="Freeform 6"/>
            <p:cNvSpPr/>
            <p:nvPr/>
          </p:nvSpPr>
          <p:spPr>
            <a:xfrm>
              <a:off x="321384" y="5041773"/>
              <a:ext cx="544644" cy="546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685681" y="5609999"/>
              <a:ext cx="1165530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1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人員污染</a:t>
              </a:r>
            </a:p>
          </p:txBody>
        </p:sp>
      </p:grpSp>
      <p:grpSp>
        <p:nvGrpSpPr>
          <p:cNvPr id="26" name="群組 96"/>
          <p:cNvGrpSpPr/>
          <p:nvPr/>
        </p:nvGrpSpPr>
        <p:grpSpPr>
          <a:xfrm>
            <a:off x="3505068" y="3957358"/>
            <a:ext cx="3130914" cy="1076532"/>
            <a:chOff x="3505068" y="3957358"/>
            <a:chExt cx="3130914" cy="1076532"/>
          </a:xfrm>
        </p:grpSpPr>
        <p:sp>
          <p:nvSpPr>
            <p:cNvPr id="27" name="Freeform 4"/>
            <p:cNvSpPr/>
            <p:nvPr/>
          </p:nvSpPr>
          <p:spPr>
            <a:xfrm>
              <a:off x="3603302" y="4168447"/>
              <a:ext cx="3032680" cy="865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val 2883597"/>
                <a:gd name="f6" fmla="*/ f0 1 2883596"/>
                <a:gd name="f7" fmla="*/ f1 1 2548378"/>
                <a:gd name="f8" fmla="+- f4 0 f2"/>
                <a:gd name="f9" fmla="+- f3 0 f2"/>
                <a:gd name="f10" fmla="*/ f9 1 2883596"/>
                <a:gd name="f11" fmla="*/ f8 1 2548378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83596" h="2548378">
                  <a:moveTo>
                    <a:pt x="f2" y="f2"/>
                  </a:moveTo>
                  <a:lnTo>
                    <a:pt x="f5" y="f2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4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3887105" y="4406831"/>
              <a:ext cx="24585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貯存及調理方式不當</a:t>
              </a:r>
              <a:endParaRPr lang="en-US" sz="2000" b="1" i="0" u="none" strike="noStrike" kern="1200" cap="none" spc="0" baseline="0">
                <a:solidFill>
                  <a:srgbClr val="875092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endParaRPr>
            </a:p>
          </p:txBody>
        </p:sp>
        <p:sp>
          <p:nvSpPr>
            <p:cNvPr id="29" name="Freeform 6"/>
            <p:cNvSpPr/>
            <p:nvPr/>
          </p:nvSpPr>
          <p:spPr>
            <a:xfrm>
              <a:off x="3505068" y="3957358"/>
              <a:ext cx="494068" cy="478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grpSp>
        <p:nvGrpSpPr>
          <p:cNvPr id="30" name="群組 93"/>
          <p:cNvGrpSpPr/>
          <p:nvPr/>
        </p:nvGrpSpPr>
        <p:grpSpPr>
          <a:xfrm>
            <a:off x="321384" y="3925116"/>
            <a:ext cx="2850678" cy="1053508"/>
            <a:chOff x="321384" y="3925116"/>
            <a:chExt cx="2850678" cy="1053508"/>
          </a:xfrm>
        </p:grpSpPr>
        <p:sp>
          <p:nvSpPr>
            <p:cNvPr id="31" name="Freeform 3"/>
            <p:cNvSpPr/>
            <p:nvPr/>
          </p:nvSpPr>
          <p:spPr>
            <a:xfrm>
              <a:off x="321384" y="4232364"/>
              <a:ext cx="2850678" cy="7462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32" name="Freeform 6"/>
            <p:cNvSpPr/>
            <p:nvPr/>
          </p:nvSpPr>
          <p:spPr>
            <a:xfrm>
              <a:off x="352665" y="3925116"/>
              <a:ext cx="513353" cy="5107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85681" y="4349270"/>
              <a:ext cx="2056705" cy="3385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1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2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使用添加物不當</a:t>
              </a:r>
            </a:p>
          </p:txBody>
        </p:sp>
      </p:grpSp>
      <p:grpSp>
        <p:nvGrpSpPr>
          <p:cNvPr id="34" name="群組 95"/>
          <p:cNvGrpSpPr/>
          <p:nvPr/>
        </p:nvGrpSpPr>
        <p:grpSpPr>
          <a:xfrm>
            <a:off x="6842455" y="3991136"/>
            <a:ext cx="2730288" cy="1080546"/>
            <a:chOff x="6842455" y="3991136"/>
            <a:chExt cx="2730288" cy="1080546"/>
          </a:xfrm>
        </p:grpSpPr>
        <p:sp>
          <p:nvSpPr>
            <p:cNvPr id="35" name="Freeform 3"/>
            <p:cNvSpPr/>
            <p:nvPr/>
          </p:nvSpPr>
          <p:spPr>
            <a:xfrm>
              <a:off x="6905740" y="4107649"/>
              <a:ext cx="2667003" cy="964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6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7264331" y="4401793"/>
              <a:ext cx="2108935" cy="3385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2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生熱食交互污染</a:t>
              </a:r>
              <a:endParaRPr lang="en-US" sz="2200" b="1" i="0" u="none" strike="noStrike" kern="1200" cap="none" spc="0" baseline="0">
                <a:solidFill>
                  <a:srgbClr val="875092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endParaRPr>
            </a:p>
          </p:txBody>
        </p:sp>
        <p:sp>
          <p:nvSpPr>
            <p:cNvPr id="37" name="Freeform 6"/>
            <p:cNvSpPr/>
            <p:nvPr/>
          </p:nvSpPr>
          <p:spPr>
            <a:xfrm>
              <a:off x="6842455" y="3991136"/>
              <a:ext cx="556220" cy="504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grpSp>
        <p:nvGrpSpPr>
          <p:cNvPr id="38" name="群組 94"/>
          <p:cNvGrpSpPr/>
          <p:nvPr/>
        </p:nvGrpSpPr>
        <p:grpSpPr>
          <a:xfrm>
            <a:off x="2385340" y="5071673"/>
            <a:ext cx="3028648" cy="1202692"/>
            <a:chOff x="2385340" y="5071673"/>
            <a:chExt cx="3028648" cy="1202692"/>
          </a:xfrm>
        </p:grpSpPr>
        <p:sp>
          <p:nvSpPr>
            <p:cNvPr id="39" name="Freeform 3"/>
            <p:cNvSpPr/>
            <p:nvPr/>
          </p:nvSpPr>
          <p:spPr>
            <a:xfrm>
              <a:off x="2400263" y="5310332"/>
              <a:ext cx="3013725" cy="964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7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40" name="TextBox 11"/>
            <p:cNvSpPr txBox="1"/>
            <p:nvPr/>
          </p:nvSpPr>
          <p:spPr>
            <a:xfrm>
              <a:off x="2691380" y="5609999"/>
              <a:ext cx="23566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食用已被污染的食物</a:t>
              </a:r>
              <a:endParaRPr lang="en-US" sz="2000" b="1" i="0" u="none" strike="noStrike" kern="1200" cap="none" spc="0" baseline="0">
                <a:solidFill>
                  <a:srgbClr val="875092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endParaRPr>
            </a:p>
          </p:txBody>
        </p:sp>
        <p:sp>
          <p:nvSpPr>
            <p:cNvPr id="41" name="Freeform 6"/>
            <p:cNvSpPr/>
            <p:nvPr/>
          </p:nvSpPr>
          <p:spPr>
            <a:xfrm>
              <a:off x="2385340" y="5071673"/>
              <a:ext cx="548420" cy="54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sp>
        <p:nvSpPr>
          <p:cNvPr id="42" name="文字方塊 103"/>
          <p:cNvSpPr txBox="1"/>
          <p:nvPr/>
        </p:nvSpPr>
        <p:spPr>
          <a:xfrm>
            <a:off x="955968" y="6600002"/>
            <a:ext cx="8339373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1200" cap="none" spc="0" baseline="0">
                <a:solidFill>
                  <a:srgbClr val="FFFFFF"/>
                </a:solidFill>
                <a:uFillTx/>
                <a:latin typeface="jf open 粉圓 2.0" pitchFamily="34"/>
                <a:ea typeface="jf open 粉圓 2.0" pitchFamily="34"/>
              </a:rPr>
              <a:t>台灣地區處亞熱帶，一年四季的氣溫均適合細菌繁殖，民眾需特別注意</a:t>
            </a:r>
            <a:endParaRPr lang="en-US" sz="2000" b="1" i="0" u="none" strike="noStrike" kern="1200" cap="none" spc="0" baseline="0">
              <a:solidFill>
                <a:srgbClr val="FFFFFF"/>
              </a:solidFill>
              <a:uFillTx/>
              <a:latin typeface="jf open 粉圓 2.0" pitchFamily="34"/>
              <a:ea typeface="jf open 粉圓 2.0" pitchFamily="34"/>
            </a:endParaRPr>
          </a:p>
        </p:txBody>
      </p:sp>
      <p:sp>
        <p:nvSpPr>
          <p:cNvPr id="43" name="Freeform 6"/>
          <p:cNvSpPr/>
          <p:nvPr/>
        </p:nvSpPr>
        <p:spPr>
          <a:xfrm>
            <a:off x="866028" y="2691499"/>
            <a:ext cx="555982" cy="530800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4" name="文字方塊 1"/>
          <p:cNvSpPr txBox="1"/>
          <p:nvPr/>
        </p:nvSpPr>
        <p:spPr>
          <a:xfrm>
            <a:off x="919840" y="2657328"/>
            <a:ext cx="27798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1</a:t>
            </a:r>
          </a:p>
        </p:txBody>
      </p:sp>
      <p:sp>
        <p:nvSpPr>
          <p:cNvPr id="45" name="文字方塊 7"/>
          <p:cNvSpPr txBox="1"/>
          <p:nvPr/>
        </p:nvSpPr>
        <p:spPr>
          <a:xfrm>
            <a:off x="2426607" y="5050258"/>
            <a:ext cx="27798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7</a:t>
            </a:r>
          </a:p>
        </p:txBody>
      </p:sp>
      <p:sp>
        <p:nvSpPr>
          <p:cNvPr id="46" name="文字方塊 8"/>
          <p:cNvSpPr txBox="1"/>
          <p:nvPr/>
        </p:nvSpPr>
        <p:spPr>
          <a:xfrm>
            <a:off x="331607" y="5008863"/>
            <a:ext cx="27798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6</a:t>
            </a:r>
          </a:p>
        </p:txBody>
      </p:sp>
      <p:sp>
        <p:nvSpPr>
          <p:cNvPr id="47" name="文字方塊 9"/>
          <p:cNvSpPr txBox="1"/>
          <p:nvPr/>
        </p:nvSpPr>
        <p:spPr>
          <a:xfrm>
            <a:off x="6894777" y="3951076"/>
            <a:ext cx="27798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5</a:t>
            </a:r>
          </a:p>
        </p:txBody>
      </p:sp>
      <p:sp>
        <p:nvSpPr>
          <p:cNvPr id="48" name="文字方塊 11"/>
          <p:cNvSpPr txBox="1"/>
          <p:nvPr/>
        </p:nvSpPr>
        <p:spPr>
          <a:xfrm>
            <a:off x="3505196" y="3886200"/>
            <a:ext cx="27798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4</a:t>
            </a:r>
          </a:p>
        </p:txBody>
      </p:sp>
      <p:sp>
        <p:nvSpPr>
          <p:cNvPr id="49" name="文字方塊 12"/>
          <p:cNvSpPr txBox="1"/>
          <p:nvPr/>
        </p:nvSpPr>
        <p:spPr>
          <a:xfrm>
            <a:off x="373011" y="3879341"/>
            <a:ext cx="27798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3</a:t>
            </a:r>
          </a:p>
        </p:txBody>
      </p:sp>
      <p:sp>
        <p:nvSpPr>
          <p:cNvPr id="50" name="文字方塊 13"/>
          <p:cNvSpPr txBox="1"/>
          <p:nvPr/>
        </p:nvSpPr>
        <p:spPr>
          <a:xfrm>
            <a:off x="6340486" y="2678698"/>
            <a:ext cx="27798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2</a:t>
            </a:r>
          </a:p>
        </p:txBody>
      </p:sp>
      <p:sp>
        <p:nvSpPr>
          <p:cNvPr id="51" name="文字方塊 14"/>
          <p:cNvSpPr txBox="1"/>
          <p:nvPr/>
        </p:nvSpPr>
        <p:spPr>
          <a:xfrm>
            <a:off x="5639525" y="5023009"/>
            <a:ext cx="27798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8</a:t>
            </a:r>
          </a:p>
        </p:txBody>
      </p:sp>
      <p:sp>
        <p:nvSpPr>
          <p:cNvPr id="52" name="投影片編號版面配置區 16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81A37D-3EA4-438C-AD21-91B0E0F425A4}" type="slidenum">
              <a:t>3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>
          <a:xfrm rot="1471546" flipV="1">
            <a:off x="1801285" y="404075"/>
            <a:ext cx="3056610" cy="2491776"/>
          </a:xfrm>
          <a:custGeom>
            <a:avLst/>
            <a:gdLst>
              <a:gd name="f0" fmla="val w"/>
              <a:gd name="f1" fmla="val h"/>
              <a:gd name="f2" fmla="val 0"/>
              <a:gd name="f3" fmla="val 5234729"/>
              <a:gd name="f4" fmla="val 3952221"/>
              <a:gd name="f5" fmla="*/ f0 1 5234729"/>
              <a:gd name="f6" fmla="*/ f1 1 3952221"/>
              <a:gd name="f7" fmla="+- f4 0 f2"/>
              <a:gd name="f8" fmla="+- f3 0 f2"/>
              <a:gd name="f9" fmla="*/ f8 1 5234729"/>
              <a:gd name="f10" fmla="*/ f7 1 395222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234729" h="395222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3"/>
          <p:cNvSpPr/>
          <p:nvPr/>
        </p:nvSpPr>
        <p:spPr>
          <a:xfrm rot="3682171">
            <a:off x="1739342" y="-134175"/>
            <a:ext cx="2517882" cy="3192243"/>
          </a:xfrm>
          <a:custGeom>
            <a:avLst/>
            <a:gdLst>
              <a:gd name="f0" fmla="val w"/>
              <a:gd name="f1" fmla="val h"/>
              <a:gd name="f2" fmla="val 0"/>
              <a:gd name="f3" fmla="val 2517884"/>
              <a:gd name="f4" fmla="val 3192246"/>
              <a:gd name="f5" fmla="*/ f0 1 2517884"/>
              <a:gd name="f6" fmla="*/ f1 1 3192246"/>
              <a:gd name="f7" fmla="+- f4 0 f2"/>
              <a:gd name="f8" fmla="+- f3 0 f2"/>
              <a:gd name="f9" fmla="*/ f8 1 2517884"/>
              <a:gd name="f10" fmla="*/ f7 1 31922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517884" h="31922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Freeform 2"/>
          <p:cNvSpPr/>
          <p:nvPr/>
        </p:nvSpPr>
        <p:spPr>
          <a:xfrm>
            <a:off x="3194730" y="2958129"/>
            <a:ext cx="3349209" cy="3392387"/>
          </a:xfrm>
          <a:custGeom>
            <a:avLst/>
            <a:gdLst>
              <a:gd name="f0" fmla="val w"/>
              <a:gd name="f1" fmla="val h"/>
              <a:gd name="f2" fmla="val 0"/>
              <a:gd name="f3" fmla="val 3349214"/>
              <a:gd name="f4" fmla="val 3392390"/>
              <a:gd name="f5" fmla="val 3349215"/>
              <a:gd name="f6" fmla="*/ f0 1 3349214"/>
              <a:gd name="f7" fmla="*/ f1 1 3392390"/>
              <a:gd name="f8" fmla="+- f4 0 f2"/>
              <a:gd name="f9" fmla="+- f3 0 f2"/>
              <a:gd name="f10" fmla="*/ f9 1 3349214"/>
              <a:gd name="f11" fmla="*/ f8 1 339239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349214" h="3392390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459388" y="945132"/>
            <a:ext cx="5044744" cy="15160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疑似發生食品中毒</a:t>
            </a:r>
            <a:endParaRPr lang="en-US" sz="48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  <a:p>
            <a:pPr marL="0" marR="0" lvl="0" indent="0" algn="ctr" defTabSz="914400" rtl="0" fontAlgn="auto" hangingPunct="1">
              <a:lnSpc>
                <a:spcPts val="5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該怎麼辦</a:t>
            </a:r>
          </a:p>
        </p:txBody>
      </p:sp>
      <p:sp>
        <p:nvSpPr>
          <p:cNvPr id="6" name="Freeform 8"/>
          <p:cNvSpPr/>
          <p:nvPr/>
        </p:nvSpPr>
        <p:spPr>
          <a:xfrm rot="1633033">
            <a:off x="7882183" y="1452490"/>
            <a:ext cx="656036" cy="725997"/>
          </a:xfrm>
          <a:custGeom>
            <a:avLst/>
            <a:gdLst>
              <a:gd name="f0" fmla="val w"/>
              <a:gd name="f1" fmla="val h"/>
              <a:gd name="f2" fmla="val 0"/>
              <a:gd name="f3" fmla="val 656037"/>
              <a:gd name="f4" fmla="val 725997"/>
              <a:gd name="f5" fmla="val 656036"/>
              <a:gd name="f6" fmla="*/ f0 1 656037"/>
              <a:gd name="f7" fmla="*/ f1 1 725997"/>
              <a:gd name="f8" fmla="+- f4 0 f2"/>
              <a:gd name="f9" fmla="+- f3 0 f2"/>
              <a:gd name="f10" fmla="*/ f9 1 656037"/>
              <a:gd name="f11" fmla="*/ f8 1 72599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656037" h="725997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Freeform 9"/>
          <p:cNvSpPr/>
          <p:nvPr/>
        </p:nvSpPr>
        <p:spPr>
          <a:xfrm rot="2794819">
            <a:off x="1342905" y="1490766"/>
            <a:ext cx="746333" cy="786365"/>
          </a:xfrm>
          <a:custGeom>
            <a:avLst/>
            <a:gdLst>
              <a:gd name="f0" fmla="val w"/>
              <a:gd name="f1" fmla="val h"/>
              <a:gd name="f2" fmla="val 0"/>
              <a:gd name="f3" fmla="val 746334"/>
              <a:gd name="f4" fmla="val 786367"/>
              <a:gd name="f5" fmla="val 746333"/>
              <a:gd name="f6" fmla="val 786366"/>
              <a:gd name="f7" fmla="*/ f0 1 746334"/>
              <a:gd name="f8" fmla="*/ f1 1 786367"/>
              <a:gd name="f9" fmla="+- f4 0 f2"/>
              <a:gd name="f10" fmla="+- f3 0 f2"/>
              <a:gd name="f11" fmla="*/ f10 1 746334"/>
              <a:gd name="f12" fmla="*/ f9 1 786367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746334" h="786367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6812517" y="3657600"/>
            <a:ext cx="2795366" cy="73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如有剩餘食品應低溫</a:t>
            </a: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jf open 粉圓 2.0" pitchFamily="34"/>
              <a:ea typeface="jf open 粉圓 2.0" pitchFamily="34"/>
              <a:cs typeface="Gen Jyuu Gothic X Monospace Bol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冷藏保存</a:t>
            </a:r>
            <a:r>
              <a:rPr lang="en-US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 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6812517" y="5732382"/>
            <a:ext cx="2795366" cy="2436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衛生單位啟動調查</a:t>
            </a: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jf open 粉圓 2.0" pitchFamily="34"/>
              <a:ea typeface="jf open 粉圓 2.0" pitchFamily="34"/>
              <a:cs typeface="Gen Jyuu Gothic X Monospace Bol" pitchFamily="49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215158" y="5495242"/>
            <a:ext cx="2640659" cy="73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醫療院所</a:t>
            </a:r>
            <a:r>
              <a:rPr lang="en-US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24</a:t>
            </a: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小時內通知衛生單位</a:t>
            </a: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jf open 粉圓 2.0" pitchFamily="34"/>
              <a:ea typeface="jf open 粉圓 2.0" pitchFamily="34"/>
              <a:cs typeface="Gen Jyuu Gothic X Monospace Bol" pitchFamily="49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877376" y="3288813"/>
            <a:ext cx="2661059" cy="3881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58" b="0" i="1" u="none" strike="noStrike" kern="1200" cap="none" spc="0" baseline="0">
                <a:solidFill>
                  <a:srgbClr val="875092"/>
                </a:solidFill>
                <a:uFillTx/>
                <a:latin typeface="Arial Black" pitchFamily="34"/>
                <a:ea typeface="Gen Jyuu Gothic XP Heavy" pitchFamily="34"/>
                <a:cs typeface="Gen Jyuu Gothic XP Heavy" pitchFamily="34"/>
              </a:rPr>
              <a:t>Keep &amp; Cold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304796" y="3288813"/>
            <a:ext cx="2661059" cy="3881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58" b="0" i="1" u="none" strike="noStrike" kern="1200" cap="none" spc="0" baseline="0">
                <a:solidFill>
                  <a:srgbClr val="875092"/>
                </a:solidFill>
                <a:uFillTx/>
                <a:latin typeface="Arial Black" pitchFamily="34"/>
                <a:ea typeface="Gen Jyuu Gothic XP Heavy" pitchFamily="34"/>
                <a:cs typeface="Gen Jyuu Gothic XP Heavy" pitchFamily="34"/>
              </a:rPr>
              <a:t>Go to the doctor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6877376" y="5173007"/>
            <a:ext cx="2661059" cy="3881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58" b="0" i="1" u="none" strike="noStrike" kern="1200" cap="none" spc="0" baseline="0">
                <a:solidFill>
                  <a:srgbClr val="875092"/>
                </a:solidFill>
                <a:uFillTx/>
                <a:latin typeface="Arial Black" pitchFamily="34"/>
                <a:ea typeface="Gen Jyuu Gothic XP Heavy" pitchFamily="34"/>
                <a:cs typeface="Gen Jyuu Gothic XP Heavy" pitchFamily="34"/>
              </a:rPr>
              <a:t>Audit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1858728" y="5173007"/>
            <a:ext cx="2661059" cy="3881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58" b="0" i="1" u="none" strike="noStrike" kern="1200" cap="none" spc="0" baseline="0">
                <a:solidFill>
                  <a:srgbClr val="875092"/>
                </a:solidFill>
                <a:uFillTx/>
                <a:latin typeface="Arial Black" pitchFamily="34"/>
                <a:ea typeface="Gen Jyuu Gothic XP Heavy" pitchFamily="34"/>
                <a:cs typeface="Gen Jyuu Gothic XP Heavy" pitchFamily="34"/>
              </a:rPr>
              <a:t>Notify</a:t>
            </a:r>
          </a:p>
        </p:txBody>
      </p:sp>
      <p:sp>
        <p:nvSpPr>
          <p:cNvPr id="15" name="TextBox 17"/>
          <p:cNvSpPr txBox="1"/>
          <p:nvPr/>
        </p:nvSpPr>
        <p:spPr>
          <a:xfrm>
            <a:off x="1215310" y="3799002"/>
            <a:ext cx="1682706" cy="2436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應迅速就醫</a:t>
            </a:r>
            <a:endParaRPr lang="en-US" sz="1354" b="0" i="0" u="none" strike="noStrike" kern="1200" cap="none" spc="0" baseline="0">
              <a:solidFill>
                <a:srgbClr val="000000"/>
              </a:solidFill>
              <a:uFillTx/>
              <a:latin typeface="jf open 粉圓 2.0" pitchFamily="34"/>
              <a:ea typeface="jf open 粉圓 2.0" pitchFamily="34"/>
            </a:endParaRPr>
          </a:p>
        </p:txBody>
      </p:sp>
      <p:pic>
        <p:nvPicPr>
          <p:cNvPr id="16" name="圖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196" y="3333335"/>
            <a:ext cx="838203" cy="83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5228548"/>
            <a:ext cx="753547" cy="75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7740" y="5151080"/>
            <a:ext cx="874202" cy="87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118" y="3331762"/>
            <a:ext cx="979578" cy="97957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8"/>
          <p:cNvSpPr txBox="1"/>
          <p:nvPr/>
        </p:nvSpPr>
        <p:spPr>
          <a:xfrm>
            <a:off x="0" y="422370"/>
            <a:ext cx="9753603" cy="488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</a:rPr>
              <a:t>How to do ? </a:t>
            </a:r>
          </a:p>
        </p:txBody>
      </p:sp>
      <p:sp>
        <p:nvSpPr>
          <p:cNvPr id="21" name="投影片編號版面配置區 4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5183F6-5C1A-4DFF-A0D4-253A0A0E312D}" type="slidenum">
              <a:t>4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116341" flipH="1">
            <a:off x="-1503113" y="3622582"/>
            <a:ext cx="4750746" cy="3586816"/>
          </a:xfrm>
          <a:custGeom>
            <a:avLst/>
            <a:gdLst>
              <a:gd name="f0" fmla="val w"/>
              <a:gd name="f1" fmla="val h"/>
              <a:gd name="f2" fmla="val 0"/>
              <a:gd name="f3" fmla="val 4750746"/>
              <a:gd name="f4" fmla="val 3586813"/>
              <a:gd name="f5" fmla="val 3586814"/>
              <a:gd name="f6" fmla="*/ f0 1 4750746"/>
              <a:gd name="f7" fmla="*/ f1 1 3586813"/>
              <a:gd name="f8" fmla="+- f4 0 f2"/>
              <a:gd name="f9" fmla="+- f3 0 f2"/>
              <a:gd name="f10" fmla="*/ f9 1 4750746"/>
              <a:gd name="f11" fmla="*/ f8 1 3586813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750746" h="3586813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3"/>
          <p:cNvSpPr/>
          <p:nvPr/>
        </p:nvSpPr>
        <p:spPr>
          <a:xfrm rot="3072745" flipH="1">
            <a:off x="-2678535" y="2965576"/>
            <a:ext cx="4782869" cy="5676997"/>
          </a:xfrm>
          <a:custGeom>
            <a:avLst/>
            <a:gdLst>
              <a:gd name="f0" fmla="val w"/>
              <a:gd name="f1" fmla="val h"/>
              <a:gd name="f2" fmla="val 0"/>
              <a:gd name="f3" fmla="val 4782868"/>
              <a:gd name="f4" fmla="val 5676995"/>
              <a:gd name="f5" fmla="*/ f0 1 4782868"/>
              <a:gd name="f6" fmla="*/ f1 1 5676995"/>
              <a:gd name="f7" fmla="+- f4 0 f2"/>
              <a:gd name="f8" fmla="+- f3 0 f2"/>
              <a:gd name="f9" fmla="*/ f8 1 4782868"/>
              <a:gd name="f10" fmla="*/ f7 1 567699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782868" h="5676995">
                <a:moveTo>
                  <a:pt x="f3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Freeform 6"/>
          <p:cNvSpPr/>
          <p:nvPr/>
        </p:nvSpPr>
        <p:spPr>
          <a:xfrm>
            <a:off x="3523000" y="2178000"/>
            <a:ext cx="668005" cy="668005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Freeform 8"/>
          <p:cNvSpPr/>
          <p:nvPr/>
        </p:nvSpPr>
        <p:spPr>
          <a:xfrm>
            <a:off x="3523000" y="3092400"/>
            <a:ext cx="668005" cy="668005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3523000" y="4007568"/>
            <a:ext cx="668005" cy="668005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Freeform 12"/>
          <p:cNvSpPr/>
          <p:nvPr/>
        </p:nvSpPr>
        <p:spPr>
          <a:xfrm>
            <a:off x="3523000" y="4934285"/>
            <a:ext cx="668005" cy="668005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1828800" y="452390"/>
            <a:ext cx="6428478" cy="746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預防食品中毒五要</a:t>
            </a:r>
            <a:endParaRPr lang="en-US" sz="48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sp>
        <p:nvSpPr>
          <p:cNvPr id="9" name="Freeform 12"/>
          <p:cNvSpPr/>
          <p:nvPr/>
        </p:nvSpPr>
        <p:spPr>
          <a:xfrm>
            <a:off x="3523000" y="5929600"/>
            <a:ext cx="668005" cy="668005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pic>
        <p:nvPicPr>
          <p:cNvPr id="10" name="表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599" y="2025597"/>
            <a:ext cx="5461235" cy="4679990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228600" y="1067470"/>
            <a:ext cx="9753603" cy="4825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</a:rPr>
              <a:t>Five Principles of Preventing Food Poisoning</a:t>
            </a:r>
          </a:p>
        </p:txBody>
      </p:sp>
      <p:pic>
        <p:nvPicPr>
          <p:cNvPr id="12" name="圖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649" y="2318653"/>
            <a:ext cx="386699" cy="38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043" y="3168597"/>
            <a:ext cx="489030" cy="48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923" y="4091501"/>
            <a:ext cx="500140" cy="50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2497" y="5013591"/>
            <a:ext cx="482501" cy="48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7446" y="6037042"/>
            <a:ext cx="439094" cy="4390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eform 28"/>
          <p:cNvSpPr/>
          <p:nvPr/>
        </p:nvSpPr>
        <p:spPr>
          <a:xfrm>
            <a:off x="-1569256" y="2819396"/>
            <a:ext cx="4580933" cy="4268208"/>
          </a:xfrm>
          <a:custGeom>
            <a:avLst/>
            <a:gdLst>
              <a:gd name="f0" fmla="val w"/>
              <a:gd name="f1" fmla="val h"/>
              <a:gd name="f2" fmla="val 0"/>
              <a:gd name="f3" fmla="val 5752393"/>
              <a:gd name="f4" fmla="val 6378662"/>
              <a:gd name="f5" fmla="val 5752394"/>
              <a:gd name="f6" fmla="*/ f0 1 5752393"/>
              <a:gd name="f7" fmla="*/ f1 1 6378662"/>
              <a:gd name="f8" fmla="+- f4 0 f2"/>
              <a:gd name="f9" fmla="+- f3 0 f2"/>
              <a:gd name="f10" fmla="*/ f9 1 5752393"/>
              <a:gd name="f11" fmla="*/ f8 1 6378662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752393" h="6378662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8" name="投影片編號版面配置區 13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1D1B1E-16EF-45F6-81AA-F539BE960AEA}" type="slidenum">
              <a:t>5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116341" flipH="1">
            <a:off x="-1503113" y="3622582"/>
            <a:ext cx="4750746" cy="3586816"/>
          </a:xfrm>
          <a:custGeom>
            <a:avLst/>
            <a:gdLst>
              <a:gd name="f0" fmla="val w"/>
              <a:gd name="f1" fmla="val h"/>
              <a:gd name="f2" fmla="val 0"/>
              <a:gd name="f3" fmla="val 4750746"/>
              <a:gd name="f4" fmla="val 3586813"/>
              <a:gd name="f5" fmla="val 3586814"/>
              <a:gd name="f6" fmla="*/ f0 1 4750746"/>
              <a:gd name="f7" fmla="*/ f1 1 3586813"/>
              <a:gd name="f8" fmla="+- f4 0 f2"/>
              <a:gd name="f9" fmla="+- f3 0 f2"/>
              <a:gd name="f10" fmla="*/ f9 1 4750746"/>
              <a:gd name="f11" fmla="*/ f8 1 3586813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750746" h="3586813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3"/>
          <p:cNvSpPr/>
          <p:nvPr/>
        </p:nvSpPr>
        <p:spPr>
          <a:xfrm rot="3072745" flipH="1">
            <a:off x="-2678535" y="2965576"/>
            <a:ext cx="4782869" cy="5676997"/>
          </a:xfrm>
          <a:custGeom>
            <a:avLst/>
            <a:gdLst>
              <a:gd name="f0" fmla="val w"/>
              <a:gd name="f1" fmla="val h"/>
              <a:gd name="f2" fmla="val 0"/>
              <a:gd name="f3" fmla="val 4782868"/>
              <a:gd name="f4" fmla="val 5676995"/>
              <a:gd name="f5" fmla="*/ f0 1 4782868"/>
              <a:gd name="f6" fmla="*/ f1 1 5676995"/>
              <a:gd name="f7" fmla="+- f4 0 f2"/>
              <a:gd name="f8" fmla="+- f3 0 f2"/>
              <a:gd name="f9" fmla="*/ f8 1 4782868"/>
              <a:gd name="f10" fmla="*/ f7 1 567699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782868" h="5676995">
                <a:moveTo>
                  <a:pt x="f3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0" y="452042"/>
            <a:ext cx="9753603" cy="746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海鮮與燒烤烹煮食安小知識</a:t>
            </a:r>
            <a:endParaRPr lang="en-US" sz="48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46940" y="2279663"/>
            <a:ext cx="2166743" cy="4583494"/>
          </a:xfrm>
          <a:custGeom>
            <a:avLst/>
            <a:gdLst>
              <a:gd name="f0" fmla="val w"/>
              <a:gd name="f1" fmla="val h"/>
              <a:gd name="f2" fmla="val 0"/>
              <a:gd name="f3" fmla="val 2166744"/>
              <a:gd name="f4" fmla="val 4583496"/>
              <a:gd name="f5" fmla="*/ f0 1 2166744"/>
              <a:gd name="f6" fmla="*/ f1 1 4583496"/>
              <a:gd name="f7" fmla="+- f4 0 f2"/>
              <a:gd name="f8" fmla="+- f3 0 f2"/>
              <a:gd name="f9" fmla="*/ f8 1 2166744"/>
              <a:gd name="f10" fmla="*/ f7 1 458349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166744" h="458349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pic>
        <p:nvPicPr>
          <p:cNvPr id="6" name="表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658" y="1748844"/>
            <a:ext cx="6965003" cy="2807994"/>
          </a:xfrm>
          <a:prstGeom prst="rect">
            <a:avLst/>
          </a:prstGeom>
        </p:spPr>
      </p:pic>
      <p:sp>
        <p:nvSpPr>
          <p:cNvPr id="7" name="Freeform 15"/>
          <p:cNvSpPr/>
          <p:nvPr/>
        </p:nvSpPr>
        <p:spPr>
          <a:xfrm>
            <a:off x="3126351" y="5310469"/>
            <a:ext cx="1401391" cy="140139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7167469" y="5257800"/>
            <a:ext cx="1401391" cy="140139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9" name="Freeform 10"/>
          <p:cNvSpPr/>
          <p:nvPr/>
        </p:nvSpPr>
        <p:spPr>
          <a:xfrm>
            <a:off x="5146910" y="5287298"/>
            <a:ext cx="1401391" cy="140139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pic>
        <p:nvPicPr>
          <p:cNvPr id="10" name="圖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448" y="5358054"/>
            <a:ext cx="965432" cy="98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72464">
            <a:off x="3348433" y="5520067"/>
            <a:ext cx="988658" cy="98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443" y="5358054"/>
            <a:ext cx="789556" cy="78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974044">
            <a:off x="7774960" y="5855460"/>
            <a:ext cx="672321" cy="672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直線接點 49"/>
          <p:cNvCxnSpPr/>
          <p:nvPr/>
        </p:nvCxnSpPr>
        <p:spPr>
          <a:xfrm flipH="1">
            <a:off x="7428695" y="5493660"/>
            <a:ext cx="914400" cy="942545"/>
          </a:xfrm>
          <a:prstGeom prst="straightConnector1">
            <a:avLst/>
          </a:prstGeom>
          <a:noFill/>
          <a:ln w="38103">
            <a:solidFill>
              <a:srgbClr val="FFFFFF"/>
            </a:solidFill>
            <a:custDash>
              <a:ds d="100000" sp="100000"/>
            </a:custDash>
            <a:miter/>
          </a:ln>
        </p:spPr>
      </p:cxnSp>
      <p:sp>
        <p:nvSpPr>
          <p:cNvPr id="15" name="投影片編號版面配置區 55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5931AC-4EC4-4712-B779-0A42ADE547D5}" type="slidenum">
              <a:t>6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  <p:pic>
        <p:nvPicPr>
          <p:cNvPr id="16" name="圖片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9856" y="6102687"/>
            <a:ext cx="504666" cy="504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 flipV="1">
            <a:off x="3110203" y="6541864"/>
            <a:ext cx="2302715" cy="499692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7"/>
          <p:cNvSpPr/>
          <p:nvPr/>
        </p:nvSpPr>
        <p:spPr>
          <a:xfrm flipV="1">
            <a:off x="415137" y="6454822"/>
            <a:ext cx="2302715" cy="499692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Freeform 7"/>
          <p:cNvSpPr/>
          <p:nvPr/>
        </p:nvSpPr>
        <p:spPr>
          <a:xfrm flipV="1">
            <a:off x="2861477" y="4076770"/>
            <a:ext cx="2302715" cy="499692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Freeform 7"/>
          <p:cNvSpPr/>
          <p:nvPr/>
        </p:nvSpPr>
        <p:spPr>
          <a:xfrm flipV="1">
            <a:off x="343375" y="4038603"/>
            <a:ext cx="2302715" cy="499692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Freeform 2"/>
          <p:cNvSpPr/>
          <p:nvPr/>
        </p:nvSpPr>
        <p:spPr>
          <a:xfrm rot="3107482">
            <a:off x="5788018" y="1003904"/>
            <a:ext cx="7779450" cy="5309472"/>
          </a:xfrm>
          <a:custGeom>
            <a:avLst/>
            <a:gdLst>
              <a:gd name="f0" fmla="val w"/>
              <a:gd name="f1" fmla="val h"/>
              <a:gd name="f2" fmla="val 0"/>
              <a:gd name="f3" fmla="val 7779446"/>
              <a:gd name="f4" fmla="val 5309472"/>
              <a:gd name="f5" fmla="*/ f0 1 7779446"/>
              <a:gd name="f6" fmla="*/ f1 1 5309472"/>
              <a:gd name="f7" fmla="+- f4 0 f2"/>
              <a:gd name="f8" fmla="+- f3 0 f2"/>
              <a:gd name="f9" fmla="*/ f8 1 7779446"/>
              <a:gd name="f10" fmla="*/ f7 1 530947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779446" h="530947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7" name="Freeform 3"/>
          <p:cNvSpPr/>
          <p:nvPr/>
        </p:nvSpPr>
        <p:spPr>
          <a:xfrm rot="6284167">
            <a:off x="4759094" y="2363248"/>
            <a:ext cx="5740438" cy="3968075"/>
          </a:xfrm>
          <a:custGeom>
            <a:avLst/>
            <a:gdLst>
              <a:gd name="f0" fmla="val w"/>
              <a:gd name="f1" fmla="val h"/>
              <a:gd name="f2" fmla="val 0"/>
              <a:gd name="f3" fmla="val 5740438"/>
              <a:gd name="f4" fmla="val 3968077"/>
              <a:gd name="f5" fmla="val 3968078"/>
              <a:gd name="f6" fmla="*/ f0 1 5740438"/>
              <a:gd name="f7" fmla="*/ f1 1 3968077"/>
              <a:gd name="f8" fmla="+- f4 0 f2"/>
              <a:gd name="f9" fmla="+- f3 0 f2"/>
              <a:gd name="f10" fmla="*/ f9 1 5740438"/>
              <a:gd name="f11" fmla="*/ f8 1 396807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740438" h="3968077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grpSp>
        <p:nvGrpSpPr>
          <p:cNvPr id="8" name="Group 4"/>
          <p:cNvGrpSpPr/>
          <p:nvPr/>
        </p:nvGrpSpPr>
        <p:grpSpPr>
          <a:xfrm>
            <a:off x="5640000" y="1671120"/>
            <a:ext cx="4948321" cy="3977173"/>
            <a:chOff x="5640000" y="1671120"/>
            <a:chExt cx="4948321" cy="3977173"/>
          </a:xfrm>
        </p:grpSpPr>
        <p:sp>
          <p:nvSpPr>
            <p:cNvPr id="9" name="Freeform 5"/>
            <p:cNvSpPr/>
            <p:nvPr/>
          </p:nvSpPr>
          <p:spPr>
            <a:xfrm>
              <a:off x="5640000" y="1671120"/>
              <a:ext cx="4948321" cy="29908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600"/>
                <a:gd name="f4" fmla="val 4513580"/>
                <a:gd name="f5" fmla="val 7127240"/>
                <a:gd name="f6" fmla="val 340360"/>
                <a:gd name="f7" fmla="val 152400"/>
                <a:gd name="f8" fmla="val 7315200"/>
                <a:gd name="f9" fmla="val 7142480"/>
                <a:gd name="f10" fmla="val 4188460"/>
                <a:gd name="f11" fmla="val 314961"/>
                <a:gd name="f12" fmla="val 353060"/>
                <a:gd name="f13" fmla="*/ f0 1 7467600"/>
                <a:gd name="f14" fmla="*/ f1 1 4513580"/>
                <a:gd name="f15" fmla="+- f4 0 f2"/>
                <a:gd name="f16" fmla="+- f3 0 f2"/>
                <a:gd name="f17" fmla="*/ f16 1 7467600"/>
                <a:gd name="f18" fmla="*/ f15 1 45135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467600" h="4513580">
                  <a:moveTo>
                    <a:pt x="f5" y="f2"/>
                  </a:moveTo>
                  <a:lnTo>
                    <a:pt x="f6" y="f2"/>
                  </a:lnTo>
                  <a:cubicBezTo>
                    <a:pt x="f7" y="f2"/>
                    <a:pt x="f2" y="f7"/>
                    <a:pt x="f2" y="f6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6"/>
                  </a:lnTo>
                  <a:cubicBezTo>
                    <a:pt x="f3" y="f7"/>
                    <a:pt x="f8" y="f2"/>
                    <a:pt x="f5" y="f2"/>
                  </a:cubicBezTo>
                  <a:close/>
                  <a:moveTo>
                    <a:pt x="f9" y="f10"/>
                  </a:moveTo>
                  <a:lnTo>
                    <a:pt x="f11" y="f10"/>
                  </a:lnTo>
                  <a:lnTo>
                    <a:pt x="f11" y="f12"/>
                  </a:lnTo>
                  <a:lnTo>
                    <a:pt x="f9" y="f12"/>
                  </a:lnTo>
                  <a:lnTo>
                    <a:pt x="f9" y="f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0" name="Freeform 6"/>
            <p:cNvSpPr/>
            <p:nvPr/>
          </p:nvSpPr>
          <p:spPr>
            <a:xfrm>
              <a:off x="5640000" y="4662836"/>
              <a:ext cx="4948321" cy="461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600"/>
                <a:gd name="f4" fmla="val 695960"/>
                <a:gd name="f5" fmla="val 355600"/>
                <a:gd name="f6" fmla="val 543560"/>
                <a:gd name="f7" fmla="val 152400"/>
                <a:gd name="f8" fmla="val 340360"/>
                <a:gd name="f9" fmla="val 7127240"/>
                <a:gd name="f10" fmla="val 7315200"/>
                <a:gd name="f11" fmla="*/ f0 1 7467600"/>
                <a:gd name="f12" fmla="*/ f1 1 695960"/>
                <a:gd name="f13" fmla="+- f4 0 f2"/>
                <a:gd name="f14" fmla="+- f3 0 f2"/>
                <a:gd name="f15" fmla="*/ f14 1 7467600"/>
                <a:gd name="f16" fmla="*/ f13 1 6959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467600" h="695960">
                  <a:moveTo>
                    <a:pt x="f2" y="f5"/>
                  </a:move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1" name="Freeform 7"/>
            <p:cNvSpPr/>
            <p:nvPr/>
          </p:nvSpPr>
          <p:spPr>
            <a:xfrm>
              <a:off x="7249884" y="5124004"/>
              <a:ext cx="1726862" cy="524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06040"/>
                <a:gd name="f4" fmla="val 791210"/>
                <a:gd name="f5" fmla="val 1258570"/>
                <a:gd name="f6" fmla="val 453390"/>
                <a:gd name="f7" fmla="val 429260"/>
                <a:gd name="f8" fmla="val 370840"/>
                <a:gd name="f9" fmla="val 403860"/>
                <a:gd name="f10" fmla="val 525780"/>
                <a:gd name="f11" fmla="val 359410"/>
                <a:gd name="f12" fmla="val 87630"/>
                <a:gd name="f13" fmla="val 706120"/>
                <a:gd name="f14" fmla="val 10160"/>
                <a:gd name="f15" fmla="val 762000"/>
                <a:gd name="f16" fmla="val 769620"/>
                <a:gd name="f17" fmla="val 5080"/>
                <a:gd name="f18" fmla="val 786130"/>
                <a:gd name="f19" fmla="val 17780"/>
                <a:gd name="f20" fmla="val 2588260"/>
                <a:gd name="f21" fmla="val 2600960"/>
                <a:gd name="f22" fmla="val 2595880"/>
                <a:gd name="f23" fmla="val 2518410"/>
                <a:gd name="f24" fmla="val 2246630"/>
                <a:gd name="f25" fmla="val 2202180"/>
                <a:gd name="f26" fmla="val 2176780"/>
                <a:gd name="f27" fmla="val 2152650"/>
                <a:gd name="f28" fmla="*/ f0 1 2606040"/>
                <a:gd name="f29" fmla="*/ f1 1 791210"/>
                <a:gd name="f30" fmla="+- f4 0 f2"/>
                <a:gd name="f31" fmla="+- f3 0 f2"/>
                <a:gd name="f32" fmla="*/ f31 1 2606040"/>
                <a:gd name="f33" fmla="*/ f30 1 791210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606040" h="791210">
                  <a:moveTo>
                    <a:pt x="f5" y="f2"/>
                  </a:moveTo>
                  <a:lnTo>
                    <a:pt x="f6" y="f2"/>
                  </a:lnTo>
                  <a:cubicBezTo>
                    <a:pt x="f6" y="f2"/>
                    <a:pt x="f7" y="f8"/>
                    <a:pt x="f9" y="f10"/>
                  </a:cubicBezTo>
                  <a:cubicBezTo>
                    <a:pt x="f11" y="f4"/>
                    <a:pt x="f12" y="f13"/>
                    <a:pt x="f14" y="f15"/>
                  </a:cubicBezTo>
                  <a:cubicBezTo>
                    <a:pt x="f2" y="f16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3" y="f16"/>
                    <a:pt x="f22" y="f15"/>
                  </a:cubicBezTo>
                  <a:cubicBezTo>
                    <a:pt x="f23" y="f13"/>
                    <a:pt x="f24" y="f4"/>
                    <a:pt x="f25" y="f10"/>
                  </a:cubicBezTo>
                  <a:cubicBezTo>
                    <a:pt x="f26" y="f8"/>
                    <a:pt x="f27" y="f2"/>
                    <a:pt x="f27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2" name="Freeform 8"/>
            <p:cNvSpPr/>
            <p:nvPr/>
          </p:nvSpPr>
          <p:spPr>
            <a:xfrm>
              <a:off x="5848703" y="1905070"/>
              <a:ext cx="4524186" cy="25414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27520"/>
                <a:gd name="f4" fmla="val 3835400"/>
                <a:gd name="f5" fmla="*/ f0 1 6827520"/>
                <a:gd name="f6" fmla="*/ f1 1 3835400"/>
                <a:gd name="f7" fmla="+- f4 0 f2"/>
                <a:gd name="f8" fmla="+- f3 0 f2"/>
                <a:gd name="f9" fmla="*/ f8 1 6827520"/>
                <a:gd name="f10" fmla="*/ f7 1 383540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827520" h="38354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sp>
        <p:nvSpPr>
          <p:cNvPr id="13" name="TextBox 9"/>
          <p:cNvSpPr txBox="1"/>
          <p:nvPr/>
        </p:nvSpPr>
        <p:spPr>
          <a:xfrm>
            <a:off x="575879" y="685269"/>
            <a:ext cx="4837038" cy="7325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挑選優良店家</a:t>
            </a:r>
            <a:endParaRPr lang="en-US" sz="44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-1752603" y="1325020"/>
            <a:ext cx="9753603" cy="488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</a:rPr>
              <a:t>How to choose?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347581" y="6454822"/>
            <a:ext cx="2513886" cy="4117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用餐環境管理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302382" y="3988338"/>
            <a:ext cx="2513886" cy="4086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烹調場所衛生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2740785" y="3988338"/>
            <a:ext cx="2513886" cy="4086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烹調人員衛生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18" name="群組 52"/>
          <p:cNvGrpSpPr/>
          <p:nvPr/>
        </p:nvGrpSpPr>
        <p:grpSpPr>
          <a:xfrm>
            <a:off x="3455279" y="4873944"/>
            <a:ext cx="1401391" cy="1401391"/>
            <a:chOff x="3455279" y="4873944"/>
            <a:chExt cx="1401391" cy="1401391"/>
          </a:xfrm>
        </p:grpSpPr>
        <p:sp>
          <p:nvSpPr>
            <p:cNvPr id="19" name="Freeform 20"/>
            <p:cNvSpPr/>
            <p:nvPr/>
          </p:nvSpPr>
          <p:spPr>
            <a:xfrm>
              <a:off x="3455279" y="4873944"/>
              <a:ext cx="1401391" cy="1401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0" name="Freeform 21"/>
            <p:cNvSpPr/>
            <p:nvPr/>
          </p:nvSpPr>
          <p:spPr>
            <a:xfrm>
              <a:off x="3570530" y="5333494"/>
              <a:ext cx="1153872" cy="6101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871"/>
                <a:gd name="f4" fmla="val 610109"/>
                <a:gd name="f5" fmla="val 610110"/>
                <a:gd name="f6" fmla="*/ f0 1 1153871"/>
                <a:gd name="f7" fmla="*/ f1 1 610109"/>
                <a:gd name="f8" fmla="+- f4 0 f2"/>
                <a:gd name="f9" fmla="+- f3 0 f2"/>
                <a:gd name="f10" fmla="*/ f9 1 1153871"/>
                <a:gd name="f11" fmla="*/ f8 1 6101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153871" h="610109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sp>
        <p:nvSpPr>
          <p:cNvPr id="21" name="TextBox 23"/>
          <p:cNvSpPr txBox="1"/>
          <p:nvPr/>
        </p:nvSpPr>
        <p:spPr>
          <a:xfrm>
            <a:off x="2899032" y="6454822"/>
            <a:ext cx="2513886" cy="4086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遵循食安法規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22" name="群組 44"/>
          <p:cNvGrpSpPr/>
          <p:nvPr/>
        </p:nvGrpSpPr>
        <p:grpSpPr>
          <a:xfrm>
            <a:off x="3297033" y="2407459"/>
            <a:ext cx="1401391" cy="1401391"/>
            <a:chOff x="3297033" y="2407459"/>
            <a:chExt cx="1401391" cy="1401391"/>
          </a:xfrm>
        </p:grpSpPr>
        <p:sp>
          <p:nvSpPr>
            <p:cNvPr id="23" name="Freeform 20"/>
            <p:cNvSpPr/>
            <p:nvPr/>
          </p:nvSpPr>
          <p:spPr>
            <a:xfrm>
              <a:off x="3297033" y="2407459"/>
              <a:ext cx="1401391" cy="1401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pic>
          <p:nvPicPr>
            <p:cNvPr id="24" name="圖片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2855" y="2682447"/>
              <a:ext cx="851416" cy="8514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群組 43"/>
          <p:cNvGrpSpPr/>
          <p:nvPr/>
        </p:nvGrpSpPr>
        <p:grpSpPr>
          <a:xfrm>
            <a:off x="858630" y="2407459"/>
            <a:ext cx="1401391" cy="1401391"/>
            <a:chOff x="858630" y="2407459"/>
            <a:chExt cx="1401391" cy="1401391"/>
          </a:xfrm>
        </p:grpSpPr>
        <p:sp>
          <p:nvSpPr>
            <p:cNvPr id="26" name="Freeform 15"/>
            <p:cNvSpPr/>
            <p:nvPr/>
          </p:nvSpPr>
          <p:spPr>
            <a:xfrm>
              <a:off x="858630" y="2407459"/>
              <a:ext cx="1401391" cy="1401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pic>
          <p:nvPicPr>
            <p:cNvPr id="27" name="圖片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6273" y="2678533"/>
              <a:ext cx="826105" cy="8261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群組 47"/>
          <p:cNvGrpSpPr/>
          <p:nvPr/>
        </p:nvGrpSpPr>
        <p:grpSpPr>
          <a:xfrm>
            <a:off x="903829" y="4873944"/>
            <a:ext cx="1401391" cy="1401391"/>
            <a:chOff x="903829" y="4873944"/>
            <a:chExt cx="1401391" cy="1401391"/>
          </a:xfrm>
        </p:grpSpPr>
        <p:sp>
          <p:nvSpPr>
            <p:cNvPr id="29" name="Freeform 10"/>
            <p:cNvSpPr/>
            <p:nvPr/>
          </p:nvSpPr>
          <p:spPr>
            <a:xfrm>
              <a:off x="903829" y="4873944"/>
              <a:ext cx="1401391" cy="1401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pic>
          <p:nvPicPr>
            <p:cNvPr id="30" name="圖片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72772" y="5149434"/>
              <a:ext cx="826105" cy="8261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投影片編號版面配置區 10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B00852-BFD7-4F33-BA4F-15F604155F89}" type="slidenum">
              <a:t>7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85232" y="4544074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val 3222030"/>
              <a:gd name="f6" fmla="val 3028708"/>
              <a:gd name="f7" fmla="*/ f0 1 3222031"/>
              <a:gd name="f8" fmla="*/ f1 1 3028709"/>
              <a:gd name="f9" fmla="+- f4 0 f2"/>
              <a:gd name="f10" fmla="+- f3 0 f2"/>
              <a:gd name="f11" fmla="*/ f10 1 3222031"/>
              <a:gd name="f12" fmla="*/ f9 1 302870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22031" h="3028709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-78519" y="-132917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*/ f0 1 3222031"/>
              <a:gd name="f6" fmla="*/ f1 1 3028709"/>
              <a:gd name="f7" fmla="+- f4 0 f2"/>
              <a:gd name="f8" fmla="+- f3 0 f2"/>
              <a:gd name="f9" fmla="*/ f8 1 3222031"/>
              <a:gd name="f10" fmla="*/ f7 1 302870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22031" h="3028709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2"/>
                </a:lnTo>
                <a:lnTo>
                  <a:pt x="f3" y="f4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3155338" y="773811"/>
            <a:ext cx="3545631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3143515" y="204514"/>
            <a:ext cx="5327779" cy="11732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發生食品中毒</a:t>
            </a:r>
            <a:r>
              <a:rPr lang="en-US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常見</a:t>
            </a:r>
            <a:r>
              <a:rPr lang="zh-TW" sz="4400" b="1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違</a:t>
            </a: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規</a:t>
            </a:r>
            <a:r>
              <a:rPr lang="zh-TW" sz="4400" b="1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態</a:t>
            </a: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樣</a:t>
            </a:r>
            <a:endParaRPr lang="en-US" sz="4400" b="1" i="0" u="none" strike="noStrike" kern="1200" cap="none" spc="0" baseline="0">
              <a:solidFill>
                <a:srgbClr val="FF9880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6" name="群組 29"/>
          <p:cNvGrpSpPr/>
          <p:nvPr/>
        </p:nvGrpSpPr>
        <p:grpSpPr>
          <a:xfrm>
            <a:off x="3314599" y="2834502"/>
            <a:ext cx="3124404" cy="3028712"/>
            <a:chOff x="3314599" y="2834502"/>
            <a:chExt cx="3124404" cy="3028712"/>
          </a:xfrm>
        </p:grpSpPr>
        <p:sp>
          <p:nvSpPr>
            <p:cNvPr id="7" name="Freeform 15"/>
            <p:cNvSpPr/>
            <p:nvPr/>
          </p:nvSpPr>
          <p:spPr>
            <a:xfrm>
              <a:off x="3314599" y="2834502"/>
              <a:ext cx="3124404" cy="302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pic>
          <p:nvPicPr>
            <p:cNvPr id="8" name="圖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895" y="3420340"/>
              <a:ext cx="1841802" cy="17853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Freeform 3"/>
          <p:cNvSpPr/>
          <p:nvPr/>
        </p:nvSpPr>
        <p:spPr>
          <a:xfrm flipH="1">
            <a:off x="325544" y="1926960"/>
            <a:ext cx="3525816" cy="1320018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589842" y="2131996"/>
            <a:ext cx="299722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刀具、砧板未依生熟食分開使用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且未保持乾淨</a:t>
            </a:r>
          </a:p>
        </p:txBody>
      </p:sp>
      <p:sp>
        <p:nvSpPr>
          <p:cNvPr id="11" name="Freeform 3"/>
          <p:cNvSpPr/>
          <p:nvPr/>
        </p:nvSpPr>
        <p:spPr>
          <a:xfrm rot="20970514" flipH="1">
            <a:off x="214930" y="3404814"/>
            <a:ext cx="2881054" cy="1930993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Freeform 3"/>
          <p:cNvSpPr/>
          <p:nvPr/>
        </p:nvSpPr>
        <p:spPr>
          <a:xfrm flipH="1" flipV="1">
            <a:off x="-28126" y="5759851"/>
            <a:ext cx="3615199" cy="1206285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84140" y="3897904"/>
            <a:ext cx="269918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食物製備過程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ctr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交叉汙染</a:t>
            </a:r>
          </a:p>
        </p:txBody>
      </p:sp>
      <p:sp>
        <p:nvSpPr>
          <p:cNvPr id="14" name="Freeform 3"/>
          <p:cNvSpPr/>
          <p:nvPr/>
        </p:nvSpPr>
        <p:spPr>
          <a:xfrm rot="11000824" flipH="1" flipV="1">
            <a:off x="5760153" y="1956907"/>
            <a:ext cx="4002694" cy="1548143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5718374" y="2209803"/>
            <a:ext cx="3844110" cy="73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未張貼洗手貼圖及如廁後應洗手告示､或無設有乾手設備</a:t>
            </a:r>
          </a:p>
        </p:txBody>
      </p:sp>
      <p:sp>
        <p:nvSpPr>
          <p:cNvPr id="16" name="Freeform 3"/>
          <p:cNvSpPr/>
          <p:nvPr/>
        </p:nvSpPr>
        <p:spPr>
          <a:xfrm rot="10800009" flipH="1">
            <a:off x="5801932" y="6108410"/>
            <a:ext cx="4002694" cy="765435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439003" y="6294903"/>
            <a:ext cx="2632365" cy="5899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場所</a:t>
            </a: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無病媒蚊蟲</a:t>
            </a: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l" defTabSz="914400" rtl="0" fontAlgn="b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防治</a:t>
            </a: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措施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sp>
        <p:nvSpPr>
          <p:cNvPr id="18" name="Freeform 3"/>
          <p:cNvSpPr/>
          <p:nvPr/>
        </p:nvSpPr>
        <p:spPr>
          <a:xfrm rot="10599176" flipH="1">
            <a:off x="6532546" y="4139882"/>
            <a:ext cx="3163641" cy="1005501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9" name="TextBox 26"/>
          <p:cNvSpPr txBox="1"/>
          <p:nvPr/>
        </p:nvSpPr>
        <p:spPr>
          <a:xfrm>
            <a:off x="6629400" y="4595335"/>
            <a:ext cx="269918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垃圾桶未加蓋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grpSp>
        <p:nvGrpSpPr>
          <p:cNvPr id="20" name="群組 53"/>
          <p:cNvGrpSpPr/>
          <p:nvPr/>
        </p:nvGrpSpPr>
        <p:grpSpPr>
          <a:xfrm>
            <a:off x="1532497" y="-460482"/>
            <a:ext cx="8890162" cy="8096946"/>
            <a:chOff x="1532497" y="-460482"/>
            <a:chExt cx="8890162" cy="8096946"/>
          </a:xfrm>
        </p:grpSpPr>
        <p:sp>
          <p:nvSpPr>
            <p:cNvPr id="21" name="Freeform 10"/>
            <p:cNvSpPr/>
            <p:nvPr/>
          </p:nvSpPr>
          <p:spPr>
            <a:xfrm>
              <a:off x="8219413" y="-460482"/>
              <a:ext cx="2203246" cy="220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3246"/>
                <a:gd name="f4" fmla="val 2203247"/>
                <a:gd name="f5" fmla="*/ f0 1 2203246"/>
                <a:gd name="f6" fmla="*/ f1 1 2203246"/>
                <a:gd name="f7" fmla="+- f3 0 f2"/>
                <a:gd name="f8" fmla="*/ f7 1 2203246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2203246" h="2203246">
                  <a:moveTo>
                    <a:pt x="f2" y="f2"/>
                  </a:moveTo>
                  <a:lnTo>
                    <a:pt x="f4" y="f2"/>
                  </a:lnTo>
                  <a:lnTo>
                    <a:pt x="f4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1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2" name="Freeform 7"/>
            <p:cNvSpPr/>
            <p:nvPr/>
          </p:nvSpPr>
          <p:spPr>
            <a:xfrm>
              <a:off x="8471294" y="806189"/>
              <a:ext cx="600084" cy="56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0081"/>
                <a:gd name="f4" fmla="val 566326"/>
                <a:gd name="f5" fmla="*/ f0 1 600081"/>
                <a:gd name="f6" fmla="*/ f1 1 566326"/>
                <a:gd name="f7" fmla="+- f4 0 f2"/>
                <a:gd name="f8" fmla="+- f3 0 f2"/>
                <a:gd name="f9" fmla="*/ f8 1 600081"/>
                <a:gd name="f10" fmla="*/ f7 1 566326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00081" h="566326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3" name="Freeform 8"/>
            <p:cNvSpPr/>
            <p:nvPr/>
          </p:nvSpPr>
          <p:spPr>
            <a:xfrm>
              <a:off x="1532497" y="6862023"/>
              <a:ext cx="820600" cy="774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0599"/>
                <a:gd name="f4" fmla="val 774441"/>
                <a:gd name="f5" fmla="val 820600"/>
                <a:gd name="f6" fmla="val 774440"/>
                <a:gd name="f7" fmla="*/ f0 1 820599"/>
                <a:gd name="f8" fmla="*/ f1 1 774441"/>
                <a:gd name="f9" fmla="+- f4 0 f2"/>
                <a:gd name="f10" fmla="+- f3 0 f2"/>
                <a:gd name="f11" fmla="*/ f10 1 820599"/>
                <a:gd name="f12" fmla="*/ f9 1 774441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20599" h="774441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3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sp>
        <p:nvSpPr>
          <p:cNvPr id="24" name="TextBox 29"/>
          <p:cNvSpPr txBox="1"/>
          <p:nvPr/>
        </p:nvSpPr>
        <p:spPr>
          <a:xfrm>
            <a:off x="97319" y="6135212"/>
            <a:ext cx="3525816" cy="73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食品及器具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包裝材料未地面放置</a:t>
            </a:r>
            <a:r>
              <a:rPr lang="en-US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 </a:t>
            </a:r>
          </a:p>
        </p:txBody>
      </p:sp>
      <p:sp>
        <p:nvSpPr>
          <p:cNvPr id="25" name="投影片編號版面配置區 4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06E1B2-326A-4026-8898-BE8D4062271A}" type="slidenum">
              <a:t>8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  <p:sp>
        <p:nvSpPr>
          <p:cNvPr id="26" name="文字方塊 6"/>
          <p:cNvSpPr txBox="1"/>
          <p:nvPr/>
        </p:nvSpPr>
        <p:spPr>
          <a:xfrm>
            <a:off x="1633731" y="1339467"/>
            <a:ext cx="2133267" cy="5323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875092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烹調場所</a:t>
            </a:r>
            <a:endParaRPr lang="en-US" sz="3200" b="0" i="0" u="none" strike="noStrike" kern="1200" cap="none" spc="0" baseline="0">
              <a:solidFill>
                <a:srgbClr val="875092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82253" y="4425833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val 3222030"/>
              <a:gd name="f6" fmla="val 3028708"/>
              <a:gd name="f7" fmla="*/ f0 1 3222031"/>
              <a:gd name="f8" fmla="*/ f1 1 3028709"/>
              <a:gd name="f9" fmla="+- f4 0 f2"/>
              <a:gd name="f10" fmla="+- f3 0 f2"/>
              <a:gd name="f11" fmla="*/ f10 1 3222031"/>
              <a:gd name="f12" fmla="*/ f9 1 302870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22031" h="3028709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-157368" y="-228563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*/ f0 1 3222031"/>
              <a:gd name="f6" fmla="*/ f1 1 3028709"/>
              <a:gd name="f7" fmla="+- f4 0 f2"/>
              <a:gd name="f8" fmla="+- f3 0 f2"/>
              <a:gd name="f9" fmla="*/ f8 1 3222031"/>
              <a:gd name="f10" fmla="*/ f7 1 302870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22031" h="3028709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2"/>
                </a:lnTo>
                <a:lnTo>
                  <a:pt x="f3" y="f4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3155338" y="773811"/>
            <a:ext cx="3545631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1219196" y="1348712"/>
            <a:ext cx="2514600" cy="4400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875092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烹調人員</a:t>
            </a:r>
            <a:endParaRPr lang="en-US" sz="3200" b="0" i="0" u="none" strike="noStrike" kern="1200" cap="none" spc="0" baseline="0">
              <a:solidFill>
                <a:srgbClr val="875092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6" name="群組 20"/>
          <p:cNvGrpSpPr/>
          <p:nvPr/>
        </p:nvGrpSpPr>
        <p:grpSpPr>
          <a:xfrm>
            <a:off x="3353223" y="2510357"/>
            <a:ext cx="3124797" cy="3124797"/>
            <a:chOff x="3353223" y="2510357"/>
            <a:chExt cx="3124797" cy="3124797"/>
          </a:xfrm>
        </p:grpSpPr>
        <p:sp>
          <p:nvSpPr>
            <p:cNvPr id="7" name="Freeform 20"/>
            <p:cNvSpPr/>
            <p:nvPr/>
          </p:nvSpPr>
          <p:spPr>
            <a:xfrm>
              <a:off x="3353223" y="2510357"/>
              <a:ext cx="3124797" cy="3124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pic>
          <p:nvPicPr>
            <p:cNvPr id="8" name="圖片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8998" y="3106070"/>
              <a:ext cx="1898468" cy="18984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群組 42"/>
          <p:cNvGrpSpPr/>
          <p:nvPr/>
        </p:nvGrpSpPr>
        <p:grpSpPr>
          <a:xfrm>
            <a:off x="279138" y="1886562"/>
            <a:ext cx="3274859" cy="1281202"/>
            <a:chOff x="279138" y="1886562"/>
            <a:chExt cx="3274859" cy="1281202"/>
          </a:xfrm>
        </p:grpSpPr>
        <p:sp>
          <p:nvSpPr>
            <p:cNvPr id="10" name="Freeform 3"/>
            <p:cNvSpPr/>
            <p:nvPr/>
          </p:nvSpPr>
          <p:spPr>
            <a:xfrm flipH="1">
              <a:off x="279138" y="1886562"/>
              <a:ext cx="3274859" cy="1281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1" name="TextBox 28"/>
            <p:cNvSpPr txBox="1"/>
            <p:nvPr/>
          </p:nvSpPr>
          <p:spPr>
            <a:xfrm>
              <a:off x="579738" y="2031202"/>
              <a:ext cx="2688774" cy="7386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烹調人員未穿戴整潔之工作衣帽鞋</a:t>
              </a:r>
              <a:r>
                <a:rPr lang="en-US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 </a:t>
              </a:r>
            </a:p>
          </p:txBody>
        </p:sp>
      </p:grpSp>
      <p:grpSp>
        <p:nvGrpSpPr>
          <p:cNvPr id="12" name="群組 44"/>
          <p:cNvGrpSpPr/>
          <p:nvPr/>
        </p:nvGrpSpPr>
        <p:grpSpPr>
          <a:xfrm>
            <a:off x="295671" y="5512469"/>
            <a:ext cx="3934736" cy="1301401"/>
            <a:chOff x="295671" y="5512469"/>
            <a:chExt cx="3934736" cy="1301401"/>
          </a:xfrm>
        </p:grpSpPr>
        <p:sp>
          <p:nvSpPr>
            <p:cNvPr id="13" name="Freeform 3"/>
            <p:cNvSpPr/>
            <p:nvPr/>
          </p:nvSpPr>
          <p:spPr>
            <a:xfrm flipH="1" flipV="1">
              <a:off x="295671" y="5512469"/>
              <a:ext cx="3934736" cy="1301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813761" y="5907636"/>
              <a:ext cx="2740246" cy="7386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b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工作中有吸菸、嚼檳榔等之行為</a:t>
              </a:r>
            </a:p>
          </p:txBody>
        </p:sp>
      </p:grpSp>
      <p:sp>
        <p:nvSpPr>
          <p:cNvPr id="15" name="Freeform 3"/>
          <p:cNvSpPr/>
          <p:nvPr/>
        </p:nvSpPr>
        <p:spPr>
          <a:xfrm rot="614841" flipH="1" flipV="1">
            <a:off x="477371" y="3442524"/>
            <a:ext cx="2699180" cy="1690387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655039" y="4047234"/>
            <a:ext cx="2296369" cy="73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私人物品放置於食品作業場所</a:t>
            </a:r>
          </a:p>
        </p:txBody>
      </p:sp>
      <p:sp>
        <p:nvSpPr>
          <p:cNvPr id="17" name="Freeform 3"/>
          <p:cNvSpPr/>
          <p:nvPr/>
        </p:nvSpPr>
        <p:spPr>
          <a:xfrm rot="11665787" flipH="1" flipV="1">
            <a:off x="6602161" y="2173373"/>
            <a:ext cx="2843820" cy="2089742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8" name="文字方塊 37"/>
          <p:cNvSpPr txBox="1"/>
          <p:nvPr/>
        </p:nvSpPr>
        <p:spPr>
          <a:xfrm>
            <a:off x="6810423" y="2456206"/>
            <a:ext cx="2575855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手部有傷口</a:t>
            </a: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新細明體" pitchFamily="18"/>
                <a:ea typeface="新細明體" pitchFamily="18"/>
                <a:cs typeface="Gen Jyuu GothicX Heavy" pitchFamily="34"/>
              </a:rPr>
              <a:t>，</a:t>
            </a: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調製食品時無包紮無配戴手套</a:t>
            </a:r>
          </a:p>
        </p:txBody>
      </p:sp>
      <p:sp>
        <p:nvSpPr>
          <p:cNvPr id="19" name="Freeform 3"/>
          <p:cNvSpPr/>
          <p:nvPr/>
        </p:nvSpPr>
        <p:spPr>
          <a:xfrm rot="9934213" flipH="1">
            <a:off x="5789924" y="4940083"/>
            <a:ext cx="3743809" cy="2000204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1870" y="5802718"/>
            <a:ext cx="3239938" cy="73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烹調人員蓄留指甲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塗指甲油及佩戴飾物</a:t>
            </a:r>
          </a:p>
        </p:txBody>
      </p:sp>
      <p:grpSp>
        <p:nvGrpSpPr>
          <p:cNvPr id="21" name="群組 49"/>
          <p:cNvGrpSpPr/>
          <p:nvPr/>
        </p:nvGrpSpPr>
        <p:grpSpPr>
          <a:xfrm>
            <a:off x="1532497" y="-460482"/>
            <a:ext cx="8890162" cy="8096946"/>
            <a:chOff x="1532497" y="-460482"/>
            <a:chExt cx="8890162" cy="8096946"/>
          </a:xfrm>
        </p:grpSpPr>
        <p:sp>
          <p:nvSpPr>
            <p:cNvPr id="22" name="Freeform 10"/>
            <p:cNvSpPr/>
            <p:nvPr/>
          </p:nvSpPr>
          <p:spPr>
            <a:xfrm>
              <a:off x="8219413" y="-460482"/>
              <a:ext cx="2203246" cy="220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3246"/>
                <a:gd name="f4" fmla="val 2203247"/>
                <a:gd name="f5" fmla="*/ f0 1 2203246"/>
                <a:gd name="f6" fmla="*/ f1 1 2203246"/>
                <a:gd name="f7" fmla="+- f3 0 f2"/>
                <a:gd name="f8" fmla="*/ f7 1 2203246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2203246" h="2203246">
                  <a:moveTo>
                    <a:pt x="f2" y="f2"/>
                  </a:moveTo>
                  <a:lnTo>
                    <a:pt x="f4" y="f2"/>
                  </a:lnTo>
                  <a:lnTo>
                    <a:pt x="f4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0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3" name="Freeform 7"/>
            <p:cNvSpPr/>
            <p:nvPr/>
          </p:nvSpPr>
          <p:spPr>
            <a:xfrm>
              <a:off x="8471294" y="806189"/>
              <a:ext cx="600084" cy="56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0081"/>
                <a:gd name="f4" fmla="val 566326"/>
                <a:gd name="f5" fmla="*/ f0 1 600081"/>
                <a:gd name="f6" fmla="*/ f1 1 566326"/>
                <a:gd name="f7" fmla="+- f4 0 f2"/>
                <a:gd name="f8" fmla="+- f3 0 f2"/>
                <a:gd name="f9" fmla="*/ f8 1 600081"/>
                <a:gd name="f10" fmla="*/ f7 1 566326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00081" h="566326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1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4" name="Freeform 8"/>
            <p:cNvSpPr/>
            <p:nvPr/>
          </p:nvSpPr>
          <p:spPr>
            <a:xfrm>
              <a:off x="1532497" y="6862023"/>
              <a:ext cx="820600" cy="774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0599"/>
                <a:gd name="f4" fmla="val 774441"/>
                <a:gd name="f5" fmla="val 820600"/>
                <a:gd name="f6" fmla="val 774440"/>
                <a:gd name="f7" fmla="*/ f0 1 820599"/>
                <a:gd name="f8" fmla="*/ f1 1 774441"/>
                <a:gd name="f9" fmla="+- f4 0 f2"/>
                <a:gd name="f10" fmla="+- f3 0 f2"/>
                <a:gd name="f11" fmla="*/ f10 1 820599"/>
                <a:gd name="f12" fmla="*/ f9 1 774441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20599" h="774441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sp>
        <p:nvSpPr>
          <p:cNvPr id="25" name="投影片編號版面配置區 4"/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230087-D0C1-4584-813C-F206978B1E42}" type="slidenum">
              <a:t>9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  <p:sp>
        <p:nvSpPr>
          <p:cNvPr id="26" name="文字方塊 2"/>
          <p:cNvSpPr txBox="1"/>
          <p:nvPr/>
        </p:nvSpPr>
        <p:spPr>
          <a:xfrm>
            <a:off x="2764642" y="203874"/>
            <a:ext cx="4897188" cy="12519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發生食品中毒</a:t>
            </a:r>
            <a:r>
              <a:rPr lang="en-US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   </a:t>
            </a: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/>
                <a:ea typeface="Gen Jyuu Gothic Monospace Heavy"/>
                <a:cs typeface="Gen Jyuu Gothic Monospace Heavy"/>
              </a:rPr>
              <a:t>常見</a:t>
            </a:r>
            <a:r>
              <a:rPr lang="zh-TW" sz="4400" b="1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/>
                <a:ea typeface="Gen Jyuu Gothic Monospace Heavy"/>
                <a:cs typeface="Gen Jyuu Gothic Monospace Heavy"/>
              </a:rPr>
              <a:t>違</a:t>
            </a: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/>
                <a:ea typeface="Gen Jyuu Gothic Monospace Heavy"/>
                <a:cs typeface="Gen Jyuu Gothic Monospace Heavy"/>
              </a:rPr>
              <a:t>規</a:t>
            </a:r>
            <a:r>
              <a:rPr lang="zh-TW" sz="4400" b="1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/>
                <a:ea typeface="Gen Jyuu Gothic Monospace Heavy"/>
                <a:cs typeface="Gen Jyuu Gothic Monospace Heavy"/>
              </a:rPr>
              <a:t>態</a:t>
            </a: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/>
                <a:ea typeface="Gen Jyuu Gothic Monospace Heavy"/>
                <a:cs typeface="Gen Jyuu Gothic Monospace Heavy"/>
              </a:rPr>
              <a:t>樣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Gen Jyuu Gothic Monospace Heavy"/>
              <a:ea typeface="Gen Jyuu Gothic Monospace Heavy"/>
              <a:cs typeface="Gen Jyuu Gothic Monospace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512</Words>
  <Application>Microsoft Office PowerPoint</Application>
  <PresentationFormat>如螢幕大小 (4:3)</PresentationFormat>
  <Paragraphs>111</Paragraphs>
  <Slides>15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Healthy Food Presentation</dc:title>
  <dc:creator>user</dc:creator>
  <cp:lastModifiedBy>user</cp:lastModifiedBy>
  <cp:revision>34</cp:revision>
  <dcterms:created xsi:type="dcterms:W3CDTF">2006-08-16T00:00:00Z</dcterms:created>
  <dcterms:modified xsi:type="dcterms:W3CDTF">2024-08-16T03:36:37Z</dcterms:modified>
</cp:coreProperties>
</file>