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2" r:id="rId1"/>
  </p:sldMasterIdLst>
  <p:notesMasterIdLst>
    <p:notesMasterId r:id="rId39"/>
  </p:notesMasterIdLst>
  <p:handoutMasterIdLst>
    <p:handoutMasterId r:id="rId40"/>
  </p:handoutMasterIdLst>
  <p:sldIdLst>
    <p:sldId id="256" r:id="rId2"/>
    <p:sldId id="341" r:id="rId3"/>
    <p:sldId id="257" r:id="rId4"/>
    <p:sldId id="309" r:id="rId5"/>
    <p:sldId id="331" r:id="rId6"/>
    <p:sldId id="338" r:id="rId7"/>
    <p:sldId id="340" r:id="rId8"/>
    <p:sldId id="342" r:id="rId9"/>
    <p:sldId id="347" r:id="rId10"/>
    <p:sldId id="260" r:id="rId11"/>
    <p:sldId id="269" r:id="rId12"/>
    <p:sldId id="284" r:id="rId13"/>
    <p:sldId id="329" r:id="rId14"/>
    <p:sldId id="270" r:id="rId15"/>
    <p:sldId id="315" r:id="rId16"/>
    <p:sldId id="271" r:id="rId17"/>
    <p:sldId id="272" r:id="rId18"/>
    <p:sldId id="273" r:id="rId19"/>
    <p:sldId id="316" r:id="rId20"/>
    <p:sldId id="274" r:id="rId21"/>
    <p:sldId id="275" r:id="rId22"/>
    <p:sldId id="343" r:id="rId23"/>
    <p:sldId id="276" r:id="rId24"/>
    <p:sldId id="278" r:id="rId25"/>
    <p:sldId id="344" r:id="rId26"/>
    <p:sldId id="333" r:id="rId27"/>
    <p:sldId id="281" r:id="rId28"/>
    <p:sldId id="282" r:id="rId29"/>
    <p:sldId id="345" r:id="rId30"/>
    <p:sldId id="346" r:id="rId31"/>
    <p:sldId id="312" r:id="rId32"/>
    <p:sldId id="310" r:id="rId33"/>
    <p:sldId id="311" r:id="rId34"/>
    <p:sldId id="334" r:id="rId35"/>
    <p:sldId id="314" r:id="rId36"/>
    <p:sldId id="308" r:id="rId37"/>
    <p:sldId id="348" r:id="rId38"/>
  </p:sldIdLst>
  <p:sldSz cx="9144000" cy="6858000" type="screen4x3"/>
  <p:notesSz cx="6858000" cy="9144000"/>
  <p:embeddedFontLst>
    <p:embeddedFont>
      <p:font typeface="微軟正黑體" panose="020B0604030504040204" pitchFamily="34" charset="-120"/>
      <p:regular r:id="rId41"/>
      <p:bold r:id="rId42"/>
    </p:embeddedFont>
    <p:embeddedFont>
      <p:font typeface="Wingdings 2" panose="05020102010507070707" pitchFamily="18" charset="2"/>
      <p:regular r:id="rId43"/>
    </p:embeddedFont>
    <p:embeddedFont>
      <p:font typeface="漢儀新蒂牌樓體" panose="02020500000000000000" charset="-120"/>
      <p:regular r:id="rId44"/>
    </p:embeddedFont>
    <p:embeddedFont>
      <p:font typeface="Gen Jyuu Gothic Regular" panose="02020500000000000000" charset="-120"/>
      <p:regular r:id="rId45"/>
    </p:embeddedFont>
    <p:embeddedFont>
      <p:font typeface="Franklin Gothic Medium" panose="020B0603020102020204" pitchFamily="34" charset="0"/>
      <p:regular r:id="rId46"/>
      <p:italic r:id="rId47"/>
    </p:embeddedFont>
    <p:embeddedFont>
      <p:font typeface="Franklin Gothic Book" panose="020B0503020102020204" pitchFamily="34" charset="0"/>
      <p:regular r:id="rId48"/>
      <p:italic r:id="rId49"/>
    </p:embeddedFont>
    <p:embeddedFont>
      <p:font typeface="黑体" panose="02020500000000000000" charset="-122"/>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5D3"/>
    <a:srgbClr val="5FD4C0"/>
    <a:srgbClr val="47B06F"/>
    <a:srgbClr val="54D84B"/>
    <a:srgbClr val="8FDA42"/>
    <a:srgbClr val="CCFFCC"/>
    <a:srgbClr val="FC4E4C"/>
    <a:srgbClr val="689AAC"/>
    <a:srgbClr val="55889B"/>
    <a:srgbClr val="FD4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6" autoAdjust="0"/>
    <p:restoredTop sz="81660" autoAdjust="0"/>
  </p:normalViewPr>
  <p:slideViewPr>
    <p:cSldViewPr>
      <p:cViewPr varScale="1">
        <p:scale>
          <a:sx n="88" d="100"/>
          <a:sy n="88" d="100"/>
        </p:scale>
        <p:origin x="348" y="78"/>
      </p:cViewPr>
      <p:guideLst>
        <p:guide orient="horz" pos="2160"/>
        <p:guide pos="2880"/>
      </p:guideLst>
    </p:cSldViewPr>
  </p:slideViewPr>
  <p:notesTextViewPr>
    <p:cViewPr>
      <p:scale>
        <a:sx n="1" d="1"/>
        <a:sy n="1" d="1"/>
      </p:scale>
      <p:origin x="0" y="0"/>
    </p:cViewPr>
  </p:notesTextViewPr>
  <p:notesViewPr>
    <p:cSldViewPr showGuides="1">
      <p:cViewPr varScale="1">
        <p:scale>
          <a:sx n="50" d="100"/>
          <a:sy n="50" d="100"/>
        </p:scale>
        <p:origin x="2088"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28A69-71FD-4F18-B2CC-4C393E975E73}"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zh-TW" altLang="en-US"/>
        </a:p>
      </dgm:t>
    </dgm:pt>
    <dgm:pt modelId="{DEA41691-1B21-4DC7-BF7D-AA88AF816073}">
      <dgm:prSet phldrT="[文字]" custT="1"/>
      <dgm:spPr>
        <a:solidFill>
          <a:schemeClr val="accent2">
            <a:lumMod val="40000"/>
            <a:lumOff val="60000"/>
          </a:schemeClr>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向導師、家長反映</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881DBE55-5883-4A5F-B8A1-24A7BCFCF0FB}" type="parTrans" cxnId="{B6438EAF-4376-47E2-B762-69FD43D37D6B}">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011E5B9F-2F9D-4791-AE40-0F5ED528E96A}" type="sibTrans" cxnId="{B6438EAF-4376-47E2-B762-69FD43D37D6B}">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8D016AD2-59AF-4BCD-9FCF-8F1A878FE5AA}">
      <dgm:prSet phldrT="[文字]" custT="1"/>
      <dgm:spPr/>
      <dgm:t>
        <a:bodyPr/>
        <a:lstStyle/>
        <a:p>
          <a:r>
            <a:rPr lang="zh-TW" altLang="en-US" sz="18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導師公布聯絡電話及電子信箱予學生及家長</a:t>
          </a:r>
          <a:endParaRPr lang="zh-TW" altLang="en-US" sz="18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D00588C1-2CEC-43F6-974E-84A225C04E8A}" type="parTrans" cxnId="{9C198E72-C89F-4896-9E38-1F6EA038D2C0}">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D230E764-F5A0-49EA-9A32-F3034DB18F43}" type="sibTrans" cxnId="{9C198E72-C89F-4896-9E38-1F6EA038D2C0}">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00B9A75A-4BC7-4F24-B06A-7A4B4EFA790E}">
      <dgm:prSet phldrT="[文字]" custT="1"/>
      <dgm:spPr>
        <a:solidFill>
          <a:srgbClr val="8FDA42"/>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向縣市反霸凌投訴專線投訴</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892A88AA-5719-4300-A0B6-6F09ED20B463}" type="parTrans" cxnId="{680D9246-5C72-4CB6-95DD-689CB8477E7A}">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A3A2A6D6-DD9D-40CD-9D08-01ED72487822}" type="sibTrans" cxnId="{680D9246-5C72-4CB6-95DD-689CB8477E7A}">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15693D40-3997-4E4A-9AC5-44FB48FC3358}">
      <dgm:prSet phldrT="[文字]" custT="1"/>
      <dgm:spPr>
        <a:solidFill>
          <a:schemeClr val="accent1">
            <a:lumMod val="40000"/>
            <a:lumOff val="60000"/>
          </a:schemeClr>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向學校或學校的投訴信箱投訴</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B9BEE1D1-ED5E-4091-8382-B80B9C94DD52}" type="parTrans" cxnId="{F148A399-D4D5-4A12-B27E-5B63F1A6FC46}">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133F01C2-087D-46D7-9AF7-ED21999B8321}" type="sibTrans" cxnId="{F148A399-D4D5-4A12-B27E-5B63F1A6FC46}">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530E8C6B-8A18-4120-9D57-03348D88FF4A}">
      <dgm:prSet phldrT="[文字]" custT="1"/>
      <dgm:spPr>
        <a:solidFill>
          <a:srgbClr val="54D84B"/>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向教育部</a:t>
          </a:r>
          <a:r>
            <a:rPr lang="en-US" altLang="zh-TW"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24</a:t>
          </a:r>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小時專線投訴（</a:t>
          </a:r>
          <a:r>
            <a:rPr lang="en-US" altLang="zh-TW"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0800-200-885</a:t>
          </a:r>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89EED78E-37D7-4553-ADD5-3CD0432FC21C}" type="parTrans" cxnId="{4FD44F36-E379-4652-8EB9-0089F99D664C}">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E67D06B0-F835-4631-B93C-7D139277C0A0}" type="sibTrans" cxnId="{4FD44F36-E379-4652-8EB9-0089F99D664C}">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F2A16AFA-93A4-4D6A-8120-5CADB5A81BD2}">
      <dgm:prSet phldrT="[文字]" custT="1"/>
      <dgm:spPr>
        <a:solidFill>
          <a:srgbClr val="47B06F"/>
        </a:solidFill>
      </dgm:spPr>
      <dgm:t>
        <a:bodyPr/>
        <a:lstStyle/>
        <a:p>
          <a:r>
            <a:rPr lang="zh-TW" altLang="en-US" sz="2400" b="1"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於校園生活問卷中提出</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B00BA803-5047-41CF-8264-CDD796C3EBAD}" type="parTrans" cxnId="{8F7183ED-DE4B-4E56-BCA9-314FC3EF56CB}">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33E56EA5-B925-40BC-A7D2-BC50E4CFE120}" type="sibTrans" cxnId="{8F7183ED-DE4B-4E56-BCA9-314FC3EF56CB}">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F09BFC0A-AE65-4D14-B577-B6834B1712C3}">
      <dgm:prSet custT="1"/>
      <dgm:spPr>
        <a:solidFill>
          <a:srgbClr val="5FD4C0"/>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其它（警察、好同學、好朋友） </a:t>
          </a:r>
          <a:endParaRPr lang="en-US" altLang="zh-TW"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752ECE99-8F28-4847-B0FF-F55F66CCFADB}" type="parTrans" cxnId="{C38BE272-741A-4F1B-8F9B-04E14B0C6915}">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3FC7BF87-1DCE-44BB-9C42-69AA0381AF3B}" type="sibTrans" cxnId="{C38BE272-741A-4F1B-8F9B-04E14B0C6915}">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C4C2C017-D8E4-4E42-8FCC-CEEA4C19BB8F}">
      <dgm:prSet custT="1"/>
      <dgm:spPr>
        <a:solidFill>
          <a:srgbClr val="67B5D3"/>
        </a:solidFill>
      </dgm:spPr>
      <dgm:t>
        <a:bodyPr/>
        <a:lstStyle/>
        <a:p>
          <a:r>
            <a:rPr lang="zh-TW" altLang="en-US" sz="2400" b="1"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向教育部防制校園霸凌專區留言專區反映</a:t>
          </a:r>
          <a:endParaRPr lang="zh-TW" altLang="en-US"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A8EF0A71-7FB3-4DFD-8E6C-6AB553B664F6}" type="parTrans" cxnId="{7117DB98-C4BC-4720-80F2-30E38716A858}">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EB108940-A376-4E9D-B208-F01B50931777}" type="sibTrans" cxnId="{7117DB98-C4BC-4720-80F2-30E38716A858}">
      <dgm:prSet/>
      <dgm:spPr/>
      <dgm:t>
        <a:bodyPr/>
        <a:lstStyle/>
        <a:p>
          <a:endParaRPr lang="zh-TW" altLang="en-US" sz="24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gm:t>
    </dgm:pt>
    <dgm:pt modelId="{011190EF-1D05-4914-9E47-65D28FB5A048}" type="pres">
      <dgm:prSet presAssocID="{53F28A69-71FD-4F18-B2CC-4C393E975E73}" presName="linear" presStyleCnt="0">
        <dgm:presLayoutVars>
          <dgm:animLvl val="lvl"/>
          <dgm:resizeHandles val="exact"/>
        </dgm:presLayoutVars>
      </dgm:prSet>
      <dgm:spPr/>
      <dgm:t>
        <a:bodyPr/>
        <a:lstStyle/>
        <a:p>
          <a:endParaRPr lang="zh-TW" altLang="en-US"/>
        </a:p>
      </dgm:t>
    </dgm:pt>
    <dgm:pt modelId="{BB540B63-74FC-4764-AE21-94AB14FE5E86}" type="pres">
      <dgm:prSet presAssocID="{DEA41691-1B21-4DC7-BF7D-AA88AF816073}" presName="parentText" presStyleLbl="node1" presStyleIdx="0" presStyleCnt="7">
        <dgm:presLayoutVars>
          <dgm:chMax val="0"/>
          <dgm:bulletEnabled val="1"/>
        </dgm:presLayoutVars>
      </dgm:prSet>
      <dgm:spPr/>
      <dgm:t>
        <a:bodyPr/>
        <a:lstStyle/>
        <a:p>
          <a:endParaRPr lang="zh-TW" altLang="en-US"/>
        </a:p>
      </dgm:t>
    </dgm:pt>
    <dgm:pt modelId="{E3B498BA-7F9E-4B22-B23A-09FA0C7B5B09}" type="pres">
      <dgm:prSet presAssocID="{DEA41691-1B21-4DC7-BF7D-AA88AF816073}" presName="childText" presStyleLbl="revTx" presStyleIdx="0" presStyleCnt="1">
        <dgm:presLayoutVars>
          <dgm:bulletEnabled val="1"/>
        </dgm:presLayoutVars>
      </dgm:prSet>
      <dgm:spPr/>
      <dgm:t>
        <a:bodyPr/>
        <a:lstStyle/>
        <a:p>
          <a:endParaRPr lang="zh-TW" altLang="en-US"/>
        </a:p>
      </dgm:t>
    </dgm:pt>
    <dgm:pt modelId="{DB466879-F148-4E64-A411-378BC25C85DA}" type="pres">
      <dgm:prSet presAssocID="{15693D40-3997-4E4A-9AC5-44FB48FC3358}" presName="parentText" presStyleLbl="node1" presStyleIdx="1" presStyleCnt="7">
        <dgm:presLayoutVars>
          <dgm:chMax val="0"/>
          <dgm:bulletEnabled val="1"/>
        </dgm:presLayoutVars>
      </dgm:prSet>
      <dgm:spPr/>
      <dgm:t>
        <a:bodyPr/>
        <a:lstStyle/>
        <a:p>
          <a:endParaRPr lang="zh-TW" altLang="en-US"/>
        </a:p>
      </dgm:t>
    </dgm:pt>
    <dgm:pt modelId="{6988FDAE-5FAA-4EB4-BF15-32B9C1548158}" type="pres">
      <dgm:prSet presAssocID="{133F01C2-087D-46D7-9AF7-ED21999B8321}" presName="spacer" presStyleCnt="0"/>
      <dgm:spPr/>
      <dgm:t>
        <a:bodyPr/>
        <a:lstStyle/>
        <a:p>
          <a:endParaRPr lang="zh-TW" altLang="en-US"/>
        </a:p>
      </dgm:t>
    </dgm:pt>
    <dgm:pt modelId="{E51CD5A6-699B-4D2A-AE0B-FAC36A83392D}" type="pres">
      <dgm:prSet presAssocID="{00B9A75A-4BC7-4F24-B06A-7A4B4EFA790E}" presName="parentText" presStyleLbl="node1" presStyleIdx="2" presStyleCnt="7">
        <dgm:presLayoutVars>
          <dgm:chMax val="0"/>
          <dgm:bulletEnabled val="1"/>
        </dgm:presLayoutVars>
      </dgm:prSet>
      <dgm:spPr/>
      <dgm:t>
        <a:bodyPr/>
        <a:lstStyle/>
        <a:p>
          <a:endParaRPr lang="zh-TW" altLang="en-US"/>
        </a:p>
      </dgm:t>
    </dgm:pt>
    <dgm:pt modelId="{7194CFE1-34B4-48F4-B7FE-97315E4FA290}" type="pres">
      <dgm:prSet presAssocID="{A3A2A6D6-DD9D-40CD-9D08-01ED72487822}" presName="spacer" presStyleCnt="0"/>
      <dgm:spPr/>
      <dgm:t>
        <a:bodyPr/>
        <a:lstStyle/>
        <a:p>
          <a:endParaRPr lang="zh-TW" altLang="en-US"/>
        </a:p>
      </dgm:t>
    </dgm:pt>
    <dgm:pt modelId="{808160BD-1430-4BD2-ABDB-FB52DE12F858}" type="pres">
      <dgm:prSet presAssocID="{530E8C6B-8A18-4120-9D57-03348D88FF4A}" presName="parentText" presStyleLbl="node1" presStyleIdx="3" presStyleCnt="7">
        <dgm:presLayoutVars>
          <dgm:chMax val="0"/>
          <dgm:bulletEnabled val="1"/>
        </dgm:presLayoutVars>
      </dgm:prSet>
      <dgm:spPr/>
      <dgm:t>
        <a:bodyPr/>
        <a:lstStyle/>
        <a:p>
          <a:endParaRPr lang="zh-TW" altLang="en-US"/>
        </a:p>
      </dgm:t>
    </dgm:pt>
    <dgm:pt modelId="{F9746B41-7314-4BE5-9ED2-1E8D8E3A0062}" type="pres">
      <dgm:prSet presAssocID="{E67D06B0-F835-4631-B93C-7D139277C0A0}" presName="spacer" presStyleCnt="0"/>
      <dgm:spPr/>
      <dgm:t>
        <a:bodyPr/>
        <a:lstStyle/>
        <a:p>
          <a:endParaRPr lang="zh-TW" altLang="en-US"/>
        </a:p>
      </dgm:t>
    </dgm:pt>
    <dgm:pt modelId="{9356B65B-C5B6-4D67-82F5-FC0220BB42AB}" type="pres">
      <dgm:prSet presAssocID="{F2A16AFA-93A4-4D6A-8120-5CADB5A81BD2}" presName="parentText" presStyleLbl="node1" presStyleIdx="4" presStyleCnt="7">
        <dgm:presLayoutVars>
          <dgm:chMax val="0"/>
          <dgm:bulletEnabled val="1"/>
        </dgm:presLayoutVars>
      </dgm:prSet>
      <dgm:spPr/>
      <dgm:t>
        <a:bodyPr/>
        <a:lstStyle/>
        <a:p>
          <a:endParaRPr lang="zh-TW" altLang="en-US"/>
        </a:p>
      </dgm:t>
    </dgm:pt>
    <dgm:pt modelId="{3185FAA8-F52B-494A-8377-57C23BB478D0}" type="pres">
      <dgm:prSet presAssocID="{33E56EA5-B925-40BC-A7D2-BC50E4CFE120}" presName="spacer" presStyleCnt="0"/>
      <dgm:spPr/>
      <dgm:t>
        <a:bodyPr/>
        <a:lstStyle/>
        <a:p>
          <a:endParaRPr lang="zh-TW" altLang="en-US"/>
        </a:p>
      </dgm:t>
    </dgm:pt>
    <dgm:pt modelId="{125DC7B3-58BA-42B7-849C-C96375BA63ED}" type="pres">
      <dgm:prSet presAssocID="{F09BFC0A-AE65-4D14-B577-B6834B1712C3}" presName="parentText" presStyleLbl="node1" presStyleIdx="5" presStyleCnt="7">
        <dgm:presLayoutVars>
          <dgm:chMax val="0"/>
          <dgm:bulletEnabled val="1"/>
        </dgm:presLayoutVars>
      </dgm:prSet>
      <dgm:spPr/>
      <dgm:t>
        <a:bodyPr/>
        <a:lstStyle/>
        <a:p>
          <a:endParaRPr lang="zh-TW" altLang="en-US"/>
        </a:p>
      </dgm:t>
    </dgm:pt>
    <dgm:pt modelId="{5D057953-F1BE-4B62-93C4-F4BD93B2983F}" type="pres">
      <dgm:prSet presAssocID="{3FC7BF87-1DCE-44BB-9C42-69AA0381AF3B}" presName="spacer" presStyleCnt="0"/>
      <dgm:spPr/>
      <dgm:t>
        <a:bodyPr/>
        <a:lstStyle/>
        <a:p>
          <a:endParaRPr lang="zh-TW" altLang="en-US"/>
        </a:p>
      </dgm:t>
    </dgm:pt>
    <dgm:pt modelId="{B904CFB4-F801-443D-A122-70BDC2720823}" type="pres">
      <dgm:prSet presAssocID="{C4C2C017-D8E4-4E42-8FCC-CEEA4C19BB8F}" presName="parentText" presStyleLbl="node1" presStyleIdx="6" presStyleCnt="7">
        <dgm:presLayoutVars>
          <dgm:chMax val="0"/>
          <dgm:bulletEnabled val="1"/>
        </dgm:presLayoutVars>
      </dgm:prSet>
      <dgm:spPr/>
      <dgm:t>
        <a:bodyPr/>
        <a:lstStyle/>
        <a:p>
          <a:endParaRPr lang="zh-TW" altLang="en-US"/>
        </a:p>
      </dgm:t>
    </dgm:pt>
  </dgm:ptLst>
  <dgm:cxnLst>
    <dgm:cxn modelId="{E6AD0432-2C8D-4A39-B028-C9D2F14867FB}" type="presOf" srcId="{F09BFC0A-AE65-4D14-B577-B6834B1712C3}" destId="{125DC7B3-58BA-42B7-849C-C96375BA63ED}" srcOrd="0" destOrd="0" presId="urn:microsoft.com/office/officeart/2005/8/layout/vList2"/>
    <dgm:cxn modelId="{8F7183ED-DE4B-4E56-BCA9-314FC3EF56CB}" srcId="{53F28A69-71FD-4F18-B2CC-4C393E975E73}" destId="{F2A16AFA-93A4-4D6A-8120-5CADB5A81BD2}" srcOrd="4" destOrd="0" parTransId="{B00BA803-5047-41CF-8264-CDD796C3EBAD}" sibTransId="{33E56EA5-B925-40BC-A7D2-BC50E4CFE120}"/>
    <dgm:cxn modelId="{9C198E72-C89F-4896-9E38-1F6EA038D2C0}" srcId="{DEA41691-1B21-4DC7-BF7D-AA88AF816073}" destId="{8D016AD2-59AF-4BCD-9FCF-8F1A878FE5AA}" srcOrd="0" destOrd="0" parTransId="{D00588C1-2CEC-43F6-974E-84A225C04E8A}" sibTransId="{D230E764-F5A0-49EA-9A32-F3034DB18F43}"/>
    <dgm:cxn modelId="{3B7861A2-445C-4A31-B5F6-FA48DCF95AE7}" type="presOf" srcId="{C4C2C017-D8E4-4E42-8FCC-CEEA4C19BB8F}" destId="{B904CFB4-F801-443D-A122-70BDC2720823}" srcOrd="0" destOrd="0" presId="urn:microsoft.com/office/officeart/2005/8/layout/vList2"/>
    <dgm:cxn modelId="{7117DB98-C4BC-4720-80F2-30E38716A858}" srcId="{53F28A69-71FD-4F18-B2CC-4C393E975E73}" destId="{C4C2C017-D8E4-4E42-8FCC-CEEA4C19BB8F}" srcOrd="6" destOrd="0" parTransId="{A8EF0A71-7FB3-4DFD-8E6C-6AB553B664F6}" sibTransId="{EB108940-A376-4E9D-B208-F01B50931777}"/>
    <dgm:cxn modelId="{896821CF-336B-46D9-AB10-FCD0A63D08F0}" type="presOf" srcId="{8D016AD2-59AF-4BCD-9FCF-8F1A878FE5AA}" destId="{E3B498BA-7F9E-4B22-B23A-09FA0C7B5B09}" srcOrd="0" destOrd="0" presId="urn:microsoft.com/office/officeart/2005/8/layout/vList2"/>
    <dgm:cxn modelId="{AAF04B3B-0268-496C-A4FE-445E5EC743E1}" type="presOf" srcId="{15693D40-3997-4E4A-9AC5-44FB48FC3358}" destId="{DB466879-F148-4E64-A411-378BC25C85DA}" srcOrd="0" destOrd="0" presId="urn:microsoft.com/office/officeart/2005/8/layout/vList2"/>
    <dgm:cxn modelId="{A588034D-506C-4386-A89D-7DDC37DDC739}" type="presOf" srcId="{DEA41691-1B21-4DC7-BF7D-AA88AF816073}" destId="{BB540B63-74FC-4764-AE21-94AB14FE5E86}" srcOrd="0" destOrd="0" presId="urn:microsoft.com/office/officeart/2005/8/layout/vList2"/>
    <dgm:cxn modelId="{4FD44F36-E379-4652-8EB9-0089F99D664C}" srcId="{53F28A69-71FD-4F18-B2CC-4C393E975E73}" destId="{530E8C6B-8A18-4120-9D57-03348D88FF4A}" srcOrd="3" destOrd="0" parTransId="{89EED78E-37D7-4553-ADD5-3CD0432FC21C}" sibTransId="{E67D06B0-F835-4631-B93C-7D139277C0A0}"/>
    <dgm:cxn modelId="{680D9246-5C72-4CB6-95DD-689CB8477E7A}" srcId="{53F28A69-71FD-4F18-B2CC-4C393E975E73}" destId="{00B9A75A-4BC7-4F24-B06A-7A4B4EFA790E}" srcOrd="2" destOrd="0" parTransId="{892A88AA-5719-4300-A0B6-6F09ED20B463}" sibTransId="{A3A2A6D6-DD9D-40CD-9D08-01ED72487822}"/>
    <dgm:cxn modelId="{ED50B19B-3FAB-4D1F-BC6E-88E8DBE47E9B}" type="presOf" srcId="{53F28A69-71FD-4F18-B2CC-4C393E975E73}" destId="{011190EF-1D05-4914-9E47-65D28FB5A048}" srcOrd="0" destOrd="0" presId="urn:microsoft.com/office/officeart/2005/8/layout/vList2"/>
    <dgm:cxn modelId="{C38BE272-741A-4F1B-8F9B-04E14B0C6915}" srcId="{53F28A69-71FD-4F18-B2CC-4C393E975E73}" destId="{F09BFC0A-AE65-4D14-B577-B6834B1712C3}" srcOrd="5" destOrd="0" parTransId="{752ECE99-8F28-4847-B0FF-F55F66CCFADB}" sibTransId="{3FC7BF87-1DCE-44BB-9C42-69AA0381AF3B}"/>
    <dgm:cxn modelId="{3D03C4AB-8F0A-4DC2-9F98-D44B3E302E9A}" type="presOf" srcId="{00B9A75A-4BC7-4F24-B06A-7A4B4EFA790E}" destId="{E51CD5A6-699B-4D2A-AE0B-FAC36A83392D}" srcOrd="0" destOrd="0" presId="urn:microsoft.com/office/officeart/2005/8/layout/vList2"/>
    <dgm:cxn modelId="{F148A399-D4D5-4A12-B27E-5B63F1A6FC46}" srcId="{53F28A69-71FD-4F18-B2CC-4C393E975E73}" destId="{15693D40-3997-4E4A-9AC5-44FB48FC3358}" srcOrd="1" destOrd="0" parTransId="{B9BEE1D1-ED5E-4091-8382-B80B9C94DD52}" sibTransId="{133F01C2-087D-46D7-9AF7-ED21999B8321}"/>
    <dgm:cxn modelId="{B6438EAF-4376-47E2-B762-69FD43D37D6B}" srcId="{53F28A69-71FD-4F18-B2CC-4C393E975E73}" destId="{DEA41691-1B21-4DC7-BF7D-AA88AF816073}" srcOrd="0" destOrd="0" parTransId="{881DBE55-5883-4A5F-B8A1-24A7BCFCF0FB}" sibTransId="{011E5B9F-2F9D-4791-AE40-0F5ED528E96A}"/>
    <dgm:cxn modelId="{3BF68B68-2DA5-4772-8959-2507483DEBEC}" type="presOf" srcId="{530E8C6B-8A18-4120-9D57-03348D88FF4A}" destId="{808160BD-1430-4BD2-ABDB-FB52DE12F858}" srcOrd="0" destOrd="0" presId="urn:microsoft.com/office/officeart/2005/8/layout/vList2"/>
    <dgm:cxn modelId="{38A7027C-40D4-4A7F-8128-096E8AB27A25}" type="presOf" srcId="{F2A16AFA-93A4-4D6A-8120-5CADB5A81BD2}" destId="{9356B65B-C5B6-4D67-82F5-FC0220BB42AB}" srcOrd="0" destOrd="0" presId="urn:microsoft.com/office/officeart/2005/8/layout/vList2"/>
    <dgm:cxn modelId="{CF98F20D-C4E9-4AAD-BFDD-D984D357C897}" type="presParOf" srcId="{011190EF-1D05-4914-9E47-65D28FB5A048}" destId="{BB540B63-74FC-4764-AE21-94AB14FE5E86}" srcOrd="0" destOrd="0" presId="urn:microsoft.com/office/officeart/2005/8/layout/vList2"/>
    <dgm:cxn modelId="{FD91BCC4-5C47-48A8-8FDB-B309DE19CFEA}" type="presParOf" srcId="{011190EF-1D05-4914-9E47-65D28FB5A048}" destId="{E3B498BA-7F9E-4B22-B23A-09FA0C7B5B09}" srcOrd="1" destOrd="0" presId="urn:microsoft.com/office/officeart/2005/8/layout/vList2"/>
    <dgm:cxn modelId="{67E951E7-7C51-449F-890A-6CC3257A01F0}" type="presParOf" srcId="{011190EF-1D05-4914-9E47-65D28FB5A048}" destId="{DB466879-F148-4E64-A411-378BC25C85DA}" srcOrd="2" destOrd="0" presId="urn:microsoft.com/office/officeart/2005/8/layout/vList2"/>
    <dgm:cxn modelId="{061A1D46-8DE0-4D64-9E93-225234D8DF4C}" type="presParOf" srcId="{011190EF-1D05-4914-9E47-65D28FB5A048}" destId="{6988FDAE-5FAA-4EB4-BF15-32B9C1548158}" srcOrd="3" destOrd="0" presId="urn:microsoft.com/office/officeart/2005/8/layout/vList2"/>
    <dgm:cxn modelId="{EBD7D07F-EE18-4E87-B3D6-991B5E98C060}" type="presParOf" srcId="{011190EF-1D05-4914-9E47-65D28FB5A048}" destId="{E51CD5A6-699B-4D2A-AE0B-FAC36A83392D}" srcOrd="4" destOrd="0" presId="urn:microsoft.com/office/officeart/2005/8/layout/vList2"/>
    <dgm:cxn modelId="{C34EB78A-7D03-4F53-9574-851CE171958E}" type="presParOf" srcId="{011190EF-1D05-4914-9E47-65D28FB5A048}" destId="{7194CFE1-34B4-48F4-B7FE-97315E4FA290}" srcOrd="5" destOrd="0" presId="urn:microsoft.com/office/officeart/2005/8/layout/vList2"/>
    <dgm:cxn modelId="{20E34EC9-3F90-4163-8208-77B4C503C81C}" type="presParOf" srcId="{011190EF-1D05-4914-9E47-65D28FB5A048}" destId="{808160BD-1430-4BD2-ABDB-FB52DE12F858}" srcOrd="6" destOrd="0" presId="urn:microsoft.com/office/officeart/2005/8/layout/vList2"/>
    <dgm:cxn modelId="{E3F5D56E-054E-4443-9FEE-0917A97A5F72}" type="presParOf" srcId="{011190EF-1D05-4914-9E47-65D28FB5A048}" destId="{F9746B41-7314-4BE5-9ED2-1E8D8E3A0062}" srcOrd="7" destOrd="0" presId="urn:microsoft.com/office/officeart/2005/8/layout/vList2"/>
    <dgm:cxn modelId="{D6DF64E1-5DCA-4243-BE80-CFB57865C4E5}" type="presParOf" srcId="{011190EF-1D05-4914-9E47-65D28FB5A048}" destId="{9356B65B-C5B6-4D67-82F5-FC0220BB42AB}" srcOrd="8" destOrd="0" presId="urn:microsoft.com/office/officeart/2005/8/layout/vList2"/>
    <dgm:cxn modelId="{99660A35-B288-4F00-B5BC-046B62D51D1E}" type="presParOf" srcId="{011190EF-1D05-4914-9E47-65D28FB5A048}" destId="{3185FAA8-F52B-494A-8377-57C23BB478D0}" srcOrd="9" destOrd="0" presId="urn:microsoft.com/office/officeart/2005/8/layout/vList2"/>
    <dgm:cxn modelId="{3F9080D1-B9E2-49DE-AAC0-4E6AEDE88C45}" type="presParOf" srcId="{011190EF-1D05-4914-9E47-65D28FB5A048}" destId="{125DC7B3-58BA-42B7-849C-C96375BA63ED}" srcOrd="10" destOrd="0" presId="urn:microsoft.com/office/officeart/2005/8/layout/vList2"/>
    <dgm:cxn modelId="{F1540C4A-EAC1-435A-8B46-C97DECBB8570}" type="presParOf" srcId="{011190EF-1D05-4914-9E47-65D28FB5A048}" destId="{5D057953-F1BE-4B62-93C4-F4BD93B2983F}" srcOrd="11" destOrd="0" presId="urn:microsoft.com/office/officeart/2005/8/layout/vList2"/>
    <dgm:cxn modelId="{3645B1D8-8082-4716-81B0-C10438635175}" type="presParOf" srcId="{011190EF-1D05-4914-9E47-65D28FB5A048}" destId="{B904CFB4-F801-443D-A122-70BDC272082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0B63-74FC-4764-AE21-94AB14FE5E86}">
      <dsp:nvSpPr>
        <dsp:cNvPr id="0" name=""/>
        <dsp:cNvSpPr/>
      </dsp:nvSpPr>
      <dsp:spPr>
        <a:xfrm>
          <a:off x="0" y="238"/>
          <a:ext cx="7560840" cy="650035"/>
        </a:xfrm>
        <a:prstGeom prst="roundRect">
          <a:avLst/>
        </a:prstGeom>
        <a:solidFill>
          <a:schemeClr val="accent2">
            <a:lumMod val="40000"/>
            <a:lumOff val="60000"/>
          </a:schemeClr>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0"/>
              <a:satOff val="0"/>
              <a:lumOff val="0"/>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向導師、家長反映</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31970"/>
        <a:ext cx="7497376" cy="586571"/>
      </dsp:txXfrm>
    </dsp:sp>
    <dsp:sp modelId="{E3B498BA-7F9E-4B22-B23A-09FA0C7B5B09}">
      <dsp:nvSpPr>
        <dsp:cNvPr id="0" name=""/>
        <dsp:cNvSpPr/>
      </dsp:nvSpPr>
      <dsp:spPr>
        <a:xfrm>
          <a:off x="0" y="650274"/>
          <a:ext cx="7560840" cy="35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b="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導師公布聯絡電話及電子信箱予學生及家長</a:t>
          </a:r>
          <a:endParaRPr lang="zh-TW" altLang="en-US" sz="1800" b="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0" y="650274"/>
        <a:ext cx="7560840" cy="357216"/>
      </dsp:txXfrm>
    </dsp:sp>
    <dsp:sp modelId="{DB466879-F148-4E64-A411-378BC25C85DA}">
      <dsp:nvSpPr>
        <dsp:cNvPr id="0" name=""/>
        <dsp:cNvSpPr/>
      </dsp:nvSpPr>
      <dsp:spPr>
        <a:xfrm>
          <a:off x="0" y="1007490"/>
          <a:ext cx="7560840" cy="650035"/>
        </a:xfrm>
        <a:prstGeom prst="roundRect">
          <a:avLst/>
        </a:prstGeom>
        <a:solidFill>
          <a:schemeClr val="accent1">
            <a:lumMod val="40000"/>
            <a:lumOff val="60000"/>
          </a:schemeClr>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1599802"/>
              <a:satOff val="-1845"/>
              <a:lumOff val="1471"/>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向學校或學校的投訴信箱投訴</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1039222"/>
        <a:ext cx="7497376" cy="586571"/>
      </dsp:txXfrm>
    </dsp:sp>
    <dsp:sp modelId="{E51CD5A6-699B-4D2A-AE0B-FAC36A83392D}">
      <dsp:nvSpPr>
        <dsp:cNvPr id="0" name=""/>
        <dsp:cNvSpPr/>
      </dsp:nvSpPr>
      <dsp:spPr>
        <a:xfrm>
          <a:off x="0" y="1669648"/>
          <a:ext cx="7560840" cy="650035"/>
        </a:xfrm>
        <a:prstGeom prst="roundRect">
          <a:avLst/>
        </a:prstGeom>
        <a:solidFill>
          <a:srgbClr val="8FDA42"/>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3199604"/>
              <a:satOff val="-3690"/>
              <a:lumOff val="2941"/>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向縣市反霸凌投訴專線投訴</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1701380"/>
        <a:ext cx="7497376" cy="586571"/>
      </dsp:txXfrm>
    </dsp:sp>
    <dsp:sp modelId="{808160BD-1430-4BD2-ABDB-FB52DE12F858}">
      <dsp:nvSpPr>
        <dsp:cNvPr id="0" name=""/>
        <dsp:cNvSpPr/>
      </dsp:nvSpPr>
      <dsp:spPr>
        <a:xfrm>
          <a:off x="0" y="2331805"/>
          <a:ext cx="7560840" cy="650035"/>
        </a:xfrm>
        <a:prstGeom prst="roundRect">
          <a:avLst/>
        </a:prstGeom>
        <a:solidFill>
          <a:srgbClr val="54D84B"/>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4799406"/>
              <a:satOff val="-5535"/>
              <a:lumOff val="4412"/>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向教育部</a:t>
          </a:r>
          <a:r>
            <a:rPr lang="en-US" altLang="zh-TW"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24</a:t>
          </a: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小時專線投訴（</a:t>
          </a:r>
          <a:r>
            <a:rPr lang="en-US" altLang="zh-TW"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0800-200-885</a:t>
          </a: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2363537"/>
        <a:ext cx="7497376" cy="586571"/>
      </dsp:txXfrm>
    </dsp:sp>
    <dsp:sp modelId="{9356B65B-C5B6-4D67-82F5-FC0220BB42AB}">
      <dsp:nvSpPr>
        <dsp:cNvPr id="0" name=""/>
        <dsp:cNvSpPr/>
      </dsp:nvSpPr>
      <dsp:spPr>
        <a:xfrm>
          <a:off x="0" y="2993962"/>
          <a:ext cx="7560840" cy="650035"/>
        </a:xfrm>
        <a:prstGeom prst="roundRect">
          <a:avLst/>
        </a:prstGeom>
        <a:solidFill>
          <a:srgbClr val="47B06F"/>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6399208"/>
              <a:satOff val="-7380"/>
              <a:lumOff val="5882"/>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於校園生活問卷中提出</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3025694"/>
        <a:ext cx="7497376" cy="586571"/>
      </dsp:txXfrm>
    </dsp:sp>
    <dsp:sp modelId="{125DC7B3-58BA-42B7-849C-C96375BA63ED}">
      <dsp:nvSpPr>
        <dsp:cNvPr id="0" name=""/>
        <dsp:cNvSpPr/>
      </dsp:nvSpPr>
      <dsp:spPr>
        <a:xfrm>
          <a:off x="0" y="3656120"/>
          <a:ext cx="7560840" cy="650035"/>
        </a:xfrm>
        <a:prstGeom prst="roundRect">
          <a:avLst/>
        </a:prstGeom>
        <a:solidFill>
          <a:srgbClr val="5FD4C0"/>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7999009"/>
              <a:satOff val="-9225"/>
              <a:lumOff val="7353"/>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其它（警察、好同學、好朋友） </a:t>
          </a:r>
          <a:endParaRPr lang="en-US" altLang="zh-TW"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3687852"/>
        <a:ext cx="7497376" cy="586571"/>
      </dsp:txXfrm>
    </dsp:sp>
    <dsp:sp modelId="{B904CFB4-F801-443D-A122-70BDC2720823}">
      <dsp:nvSpPr>
        <dsp:cNvPr id="0" name=""/>
        <dsp:cNvSpPr/>
      </dsp:nvSpPr>
      <dsp:spPr>
        <a:xfrm>
          <a:off x="0" y="4318277"/>
          <a:ext cx="7560840" cy="650035"/>
        </a:xfrm>
        <a:prstGeom prst="roundRect">
          <a:avLst/>
        </a:prstGeom>
        <a:solidFill>
          <a:srgbClr val="67B5D3"/>
        </a:solidFill>
        <a:ln>
          <a:noFill/>
        </a:ln>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accent4">
              <a:hueOff val="9598812"/>
              <a:satOff val="-11070"/>
              <a:lumOff val="8823"/>
              <a:alphaOff val="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向教育部防制校園霸凌專區留言專區反映</a:t>
          </a:r>
          <a:endParaRPr lang="zh-TW" altLang="en-US" sz="24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dsp:txBody>
      <dsp:txXfrm>
        <a:off x="31732" y="4350009"/>
        <a:ext cx="7497376" cy="586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151B4A-FA70-4802-B837-2EA7EC4B3951}" type="datetimeFigureOut">
              <a:rPr lang="zh-TW" altLang="en-US" smtClean="0"/>
              <a:t>2023/7/25</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039364-A5F9-460E-9981-AA2BCF194C55}" type="slidenum">
              <a:rPr lang="zh-TW" altLang="en-US" smtClean="0"/>
              <a:t>‹#›</a:t>
            </a:fld>
            <a:endParaRPr lang="zh-TW" altLang="en-US"/>
          </a:p>
        </p:txBody>
      </p:sp>
    </p:spTree>
    <p:extLst>
      <p:ext uri="{BB962C8B-B14F-4D97-AF65-F5344CB8AC3E}">
        <p14:creationId xmlns:p14="http://schemas.microsoft.com/office/powerpoint/2010/main" val="1338029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5BFC4-30FA-4DD8-8A64-F1DFAE3A3D49}" type="datetimeFigureOut">
              <a:rPr lang="zh-TW" altLang="en-US" smtClean="0"/>
              <a:t>2023/7/25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7AE48-8043-4CBA-A95A-312BFFF604F9}" type="slidenum">
              <a:rPr lang="zh-TW" altLang="en-US" smtClean="0"/>
              <a:t>‹#›</a:t>
            </a:fld>
            <a:endParaRPr lang="zh-TW" altLang="en-US"/>
          </a:p>
        </p:txBody>
      </p:sp>
    </p:spTree>
    <p:extLst>
      <p:ext uri="{BB962C8B-B14F-4D97-AF65-F5344CB8AC3E}">
        <p14:creationId xmlns:p14="http://schemas.microsoft.com/office/powerpoint/2010/main" val="371107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2</a:t>
            </a:fld>
            <a:endParaRPr lang="zh-TW" altLang="en-US"/>
          </a:p>
        </p:txBody>
      </p:sp>
    </p:spTree>
    <p:extLst>
      <p:ext uri="{BB962C8B-B14F-4D97-AF65-F5344CB8AC3E}">
        <p14:creationId xmlns:p14="http://schemas.microsoft.com/office/powerpoint/2010/main" val="126054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4</a:t>
            </a:fld>
            <a:endParaRPr lang="zh-TW" altLang="en-US"/>
          </a:p>
        </p:txBody>
      </p:sp>
    </p:spTree>
    <p:extLst>
      <p:ext uri="{BB962C8B-B14F-4D97-AF65-F5344CB8AC3E}">
        <p14:creationId xmlns:p14="http://schemas.microsoft.com/office/powerpoint/2010/main" val="114407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由於網路的匿名特性，使得使用者往往不用表明身分，僅靠一個名稱，即通行整個網路。也因此，這類型的網路使用者藉由網路的此一特性，會展現出與日常生活不同的型態。</a:t>
            </a:r>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6</a:t>
            </a:fld>
            <a:endParaRPr lang="zh-TW" altLang="en-US"/>
          </a:p>
        </p:txBody>
      </p:sp>
    </p:spTree>
    <p:extLst>
      <p:ext uri="{BB962C8B-B14F-4D97-AF65-F5344CB8AC3E}">
        <p14:creationId xmlns:p14="http://schemas.microsoft.com/office/powerpoint/2010/main" val="304668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由於網路的匿名特性，使得使用者往往不用表明身分，僅靠一個名稱，即通行整個網路。也因此，這類型的網路使用者藉由網路的此一特性，會展現出與日常生活不同的型態。</a:t>
            </a:r>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7</a:t>
            </a:fld>
            <a:endParaRPr lang="zh-TW" altLang="en-US"/>
          </a:p>
        </p:txBody>
      </p:sp>
    </p:spTree>
    <p:extLst>
      <p:ext uri="{BB962C8B-B14F-4D97-AF65-F5344CB8AC3E}">
        <p14:creationId xmlns:p14="http://schemas.microsoft.com/office/powerpoint/2010/main" val="304668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8</a:t>
            </a:fld>
            <a:endParaRPr lang="zh-TW" altLang="en-US"/>
          </a:p>
        </p:txBody>
      </p:sp>
    </p:spTree>
    <p:extLst>
      <p:ext uri="{BB962C8B-B14F-4D97-AF65-F5344CB8AC3E}">
        <p14:creationId xmlns:p14="http://schemas.microsoft.com/office/powerpoint/2010/main" val="399901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12</a:t>
            </a:fld>
            <a:endParaRPr lang="zh-TW" altLang="en-US"/>
          </a:p>
        </p:txBody>
      </p:sp>
    </p:spTree>
    <p:extLst>
      <p:ext uri="{BB962C8B-B14F-4D97-AF65-F5344CB8AC3E}">
        <p14:creationId xmlns:p14="http://schemas.microsoft.com/office/powerpoint/2010/main" val="262551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15</a:t>
            </a:fld>
            <a:endParaRPr lang="zh-TW" altLang="en-US"/>
          </a:p>
        </p:txBody>
      </p:sp>
    </p:spTree>
    <p:extLst>
      <p:ext uri="{BB962C8B-B14F-4D97-AF65-F5344CB8AC3E}">
        <p14:creationId xmlns:p14="http://schemas.microsoft.com/office/powerpoint/2010/main" val="286655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19</a:t>
            </a:fld>
            <a:endParaRPr lang="zh-TW" altLang="en-US"/>
          </a:p>
        </p:txBody>
      </p:sp>
    </p:spTree>
    <p:extLst>
      <p:ext uri="{BB962C8B-B14F-4D97-AF65-F5344CB8AC3E}">
        <p14:creationId xmlns:p14="http://schemas.microsoft.com/office/powerpoint/2010/main" val="216059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17AE48-8043-4CBA-A95A-312BFFF604F9}" type="slidenum">
              <a:rPr lang="zh-TW" altLang="en-US" smtClean="0"/>
              <a:t>34</a:t>
            </a:fld>
            <a:endParaRPr lang="zh-TW" altLang="en-US"/>
          </a:p>
        </p:txBody>
      </p:sp>
    </p:spTree>
    <p:extLst>
      <p:ext uri="{BB962C8B-B14F-4D97-AF65-F5344CB8AC3E}">
        <p14:creationId xmlns:p14="http://schemas.microsoft.com/office/powerpoint/2010/main" val="275258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415B9F-41AA-4746-8394-1BBF68F01705}" type="slidenum">
              <a:rPr lang="zh-TW" altLang="en-US" smtClean="0"/>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6736"/>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a:xfrm>
            <a:off x="73152" y="6400800"/>
            <a:ext cx="3200400" cy="283800"/>
          </a:xfrm>
        </p:spPr>
        <p:txBody>
          <a:body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09FCF0E-F818-42F4-9AB2-23E2B65D4DBD}" type="datetimeFigureOut">
              <a:rPr lang="zh-TW" altLang="en-US" smtClean="0"/>
              <a:t>2023/7/25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415B9F-41AA-4746-8394-1BBF68F01705}"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909FCF0E-F818-42F4-9AB2-23E2B65D4DBD}" type="datetimeFigureOut">
              <a:rPr lang="zh-TW" altLang="en-US" smtClean="0"/>
              <a:t>2023/7/25</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F9415B9F-41AA-4746-8394-1BBF68F0170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Ny3IOW7_c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lIGGcYdXUjQ" TargetMode="External"/><Relationship Id="rId2" Type="http://schemas.openxmlformats.org/officeDocument/2006/relationships/hyperlink" Target="https://www.youtube.com/watch?v=4mKUjlxHDA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torm.mg/lifestyle/37685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ORwrkixFFD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kRFVU0ked6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11560" y="1678064"/>
            <a:ext cx="8496944" cy="1984804"/>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副標題 2"/>
          <p:cNvSpPr>
            <a:spLocks noGrp="1"/>
          </p:cNvSpPr>
          <p:nvPr>
            <p:ph type="subTitle" idx="1"/>
          </p:nvPr>
        </p:nvSpPr>
        <p:spPr>
          <a:xfrm>
            <a:off x="3452705" y="4437112"/>
            <a:ext cx="5252891" cy="1512168"/>
          </a:xfrm>
        </p:spPr>
        <p:txBody>
          <a:bodyPr>
            <a:normAutofit/>
          </a:bodyPr>
          <a:lstStyle/>
          <a:p>
            <a:endParaRPr lang="en-US" altLang="zh-TW" sz="700" dirty="0" smtClean="0">
              <a:solidFill>
                <a:schemeClr val="accent4">
                  <a:lumMod val="50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lgn="r"/>
            <a:r>
              <a:rPr lang="zh-TW" altLang="en-US" i="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高雄市政府少年</a:t>
            </a:r>
            <a:r>
              <a:rPr lang="zh-TW" altLang="en-US" i="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輔導</a:t>
            </a:r>
            <a:r>
              <a:rPr lang="zh-TW" altLang="en-US" i="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委員會</a:t>
            </a:r>
            <a:endParaRPr lang="en-US" altLang="zh-TW" i="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lgn="r"/>
            <a:endParaRPr lang="zh-TW" altLang="en-US" i="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5" name="標題 1"/>
          <p:cNvSpPr txBox="1">
            <a:spLocks/>
          </p:cNvSpPr>
          <p:nvPr/>
        </p:nvSpPr>
        <p:spPr>
          <a:xfrm>
            <a:off x="3071485" y="3356992"/>
            <a:ext cx="6142511" cy="125522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7200" dirty="0" smtClean="0">
                <a:solidFill>
                  <a:srgbClr val="C00000"/>
                </a:solidFill>
                <a:latin typeface="漢儀新蒂牌樓體" panose="02000500000000000000" pitchFamily="2" charset="-120"/>
                <a:ea typeface="漢儀新蒂牌樓體" panose="02000500000000000000" pitchFamily="2" charset="-120"/>
              </a:rPr>
              <a:t>社區</a:t>
            </a:r>
            <a:r>
              <a:rPr lang="en-US" altLang="zh-TW" sz="7200" dirty="0" smtClean="0">
                <a:solidFill>
                  <a:srgbClr val="C00000"/>
                </a:solidFill>
                <a:latin typeface="漢儀新蒂牌樓體" panose="02000500000000000000" pitchFamily="2" charset="-120"/>
                <a:ea typeface="漢儀新蒂牌樓體" panose="02000500000000000000" pitchFamily="2" charset="-120"/>
              </a:rPr>
              <a:t>/</a:t>
            </a:r>
            <a:r>
              <a:rPr lang="zh-TW" altLang="en-US" sz="7200" dirty="0" smtClean="0">
                <a:solidFill>
                  <a:srgbClr val="C00000"/>
                </a:solidFill>
                <a:latin typeface="漢儀新蒂牌樓體" panose="02000500000000000000" pitchFamily="2" charset="-120"/>
                <a:ea typeface="漢儀新蒂牌樓體" panose="02000500000000000000" pitchFamily="2" charset="-120"/>
              </a:rPr>
              <a:t>校園宣導</a:t>
            </a:r>
            <a:endParaRPr lang="zh-TW" altLang="en-US" sz="7200" dirty="0">
              <a:solidFill>
                <a:srgbClr val="C00000"/>
              </a:solidFill>
              <a:latin typeface="漢儀新蒂牌樓體" panose="02000500000000000000" pitchFamily="2" charset="-120"/>
              <a:ea typeface="漢儀新蒂牌樓體" panose="02000500000000000000" pitchFamily="2" charset="-120"/>
            </a:endParaRPr>
          </a:p>
        </p:txBody>
      </p:sp>
      <p:grpSp>
        <p:nvGrpSpPr>
          <p:cNvPr id="20" name="群組 19"/>
          <p:cNvGrpSpPr/>
          <p:nvPr/>
        </p:nvGrpSpPr>
        <p:grpSpPr>
          <a:xfrm>
            <a:off x="490168" y="695277"/>
            <a:ext cx="1854674" cy="1854674"/>
            <a:chOff x="6372200" y="713992"/>
            <a:chExt cx="1525699" cy="1525699"/>
          </a:xfrm>
        </p:grpSpPr>
        <p:sp>
          <p:nvSpPr>
            <p:cNvPr id="21" name="文字方塊 20"/>
            <p:cNvSpPr txBox="1"/>
            <p:nvPr/>
          </p:nvSpPr>
          <p:spPr>
            <a:xfrm>
              <a:off x="6581668" y="861609"/>
              <a:ext cx="1130362" cy="1341877"/>
            </a:xfrm>
            <a:prstGeom prst="rect">
              <a:avLst/>
            </a:prstGeom>
            <a:noFill/>
          </p:spPr>
          <p:txBody>
            <a:bodyPr wrap="none" rtlCol="0">
              <a:spAutoFit/>
            </a:bodyPr>
            <a:lstStyle/>
            <a:p>
              <a:r>
                <a:rPr lang="zh-TW" altLang="en-US" sz="10000" dirty="0" smtClean="0">
                  <a:latin typeface="漢儀新蒂牌樓體" panose="02000500000000000000" pitchFamily="2" charset="-120"/>
                  <a:ea typeface="漢儀新蒂牌樓體" panose="02000500000000000000" pitchFamily="2" charset="-120"/>
                </a:rPr>
                <a:t>反</a:t>
              </a:r>
              <a:endParaRPr lang="zh-TW" altLang="en-US" sz="10000" dirty="0">
                <a:latin typeface="漢儀新蒂牌樓體" panose="02000500000000000000" pitchFamily="2" charset="-120"/>
                <a:ea typeface="漢儀新蒂牌樓體" panose="02000500000000000000" pitchFamily="2" charset="-120"/>
              </a:endParaRPr>
            </a:p>
          </p:txBody>
        </p:sp>
        <p:grpSp>
          <p:nvGrpSpPr>
            <p:cNvPr id="22" name="群組 21"/>
            <p:cNvGrpSpPr/>
            <p:nvPr/>
          </p:nvGrpSpPr>
          <p:grpSpPr>
            <a:xfrm>
              <a:off x="6372200" y="713992"/>
              <a:ext cx="1525699" cy="1525699"/>
              <a:chOff x="6588224" y="1111213"/>
              <a:chExt cx="1395083" cy="1395083"/>
            </a:xfrm>
          </p:grpSpPr>
          <p:sp>
            <p:nvSpPr>
              <p:cNvPr id="23" name="橢圓 22"/>
              <p:cNvSpPr/>
              <p:nvPr/>
            </p:nvSpPr>
            <p:spPr>
              <a:xfrm>
                <a:off x="6588224" y="1111213"/>
                <a:ext cx="1395083" cy="1395083"/>
              </a:xfrm>
              <a:prstGeom prst="ellipse">
                <a:avLst/>
              </a:prstGeom>
              <a:noFill/>
              <a:ln w="193675">
                <a:solidFill>
                  <a:srgbClr val="FD4E4C">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接點 23"/>
              <p:cNvCxnSpPr>
                <a:stCxn id="23" idx="1"/>
                <a:endCxn id="23" idx="5"/>
              </p:cNvCxnSpPr>
              <p:nvPr/>
            </p:nvCxnSpPr>
            <p:spPr>
              <a:xfrm>
                <a:off x="6792529" y="1315518"/>
                <a:ext cx="986473" cy="986473"/>
              </a:xfrm>
              <a:prstGeom prst="line">
                <a:avLst/>
              </a:prstGeom>
              <a:ln w="193675">
                <a:solidFill>
                  <a:srgbClr val="FD4E4C">
                    <a:alpha val="91000"/>
                  </a:srgbClr>
                </a:solidFill>
              </a:ln>
            </p:spPr>
            <p:style>
              <a:lnRef idx="1">
                <a:schemeClr val="accent1"/>
              </a:lnRef>
              <a:fillRef idx="0">
                <a:schemeClr val="accent1"/>
              </a:fillRef>
              <a:effectRef idx="0">
                <a:schemeClr val="accent1"/>
              </a:effectRef>
              <a:fontRef idx="minor">
                <a:schemeClr val="tx1"/>
              </a:fontRef>
            </p:style>
          </p:cxnSp>
        </p:grpSp>
      </p:grpSp>
      <p:grpSp>
        <p:nvGrpSpPr>
          <p:cNvPr id="30" name="群組 29"/>
          <p:cNvGrpSpPr/>
          <p:nvPr/>
        </p:nvGrpSpPr>
        <p:grpSpPr>
          <a:xfrm>
            <a:off x="2792089" y="695276"/>
            <a:ext cx="1854674" cy="1854674"/>
            <a:chOff x="6372200" y="713992"/>
            <a:chExt cx="1525699" cy="1525699"/>
          </a:xfrm>
        </p:grpSpPr>
        <p:sp>
          <p:nvSpPr>
            <p:cNvPr id="31" name="文字方塊 30"/>
            <p:cNvSpPr txBox="1"/>
            <p:nvPr/>
          </p:nvSpPr>
          <p:spPr>
            <a:xfrm>
              <a:off x="6595633" y="873293"/>
              <a:ext cx="1130362" cy="1341877"/>
            </a:xfrm>
            <a:prstGeom prst="rect">
              <a:avLst/>
            </a:prstGeom>
            <a:noFill/>
          </p:spPr>
          <p:txBody>
            <a:bodyPr wrap="none" rtlCol="0">
              <a:spAutoFit/>
            </a:bodyPr>
            <a:lstStyle/>
            <a:p>
              <a:r>
                <a:rPr lang="zh-TW" altLang="en-US" sz="10000" dirty="0">
                  <a:latin typeface="漢儀新蒂牌樓體" panose="02000500000000000000" pitchFamily="2" charset="-120"/>
                  <a:ea typeface="漢儀新蒂牌樓體" panose="02000500000000000000" pitchFamily="2" charset="-120"/>
                </a:rPr>
                <a:t>霸</a:t>
              </a:r>
            </a:p>
          </p:txBody>
        </p:sp>
        <p:grpSp>
          <p:nvGrpSpPr>
            <p:cNvPr id="32" name="群組 31"/>
            <p:cNvGrpSpPr/>
            <p:nvPr/>
          </p:nvGrpSpPr>
          <p:grpSpPr>
            <a:xfrm>
              <a:off x="6372200" y="713992"/>
              <a:ext cx="1525699" cy="1525699"/>
              <a:chOff x="6588224" y="1111213"/>
              <a:chExt cx="1395083" cy="1395083"/>
            </a:xfrm>
          </p:grpSpPr>
          <p:sp>
            <p:nvSpPr>
              <p:cNvPr id="33" name="橢圓 32"/>
              <p:cNvSpPr/>
              <p:nvPr/>
            </p:nvSpPr>
            <p:spPr>
              <a:xfrm>
                <a:off x="6588224" y="1111213"/>
                <a:ext cx="1395083" cy="1395083"/>
              </a:xfrm>
              <a:prstGeom prst="ellipse">
                <a:avLst/>
              </a:prstGeom>
              <a:noFill/>
              <a:ln w="193675">
                <a:solidFill>
                  <a:srgbClr val="FD4E4C">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接點 33"/>
              <p:cNvCxnSpPr>
                <a:stCxn id="33" idx="1"/>
                <a:endCxn id="33" idx="5"/>
              </p:cNvCxnSpPr>
              <p:nvPr/>
            </p:nvCxnSpPr>
            <p:spPr>
              <a:xfrm>
                <a:off x="6792529" y="1315518"/>
                <a:ext cx="986473" cy="986473"/>
              </a:xfrm>
              <a:prstGeom prst="line">
                <a:avLst/>
              </a:prstGeom>
              <a:ln w="193675">
                <a:solidFill>
                  <a:srgbClr val="FD4E4C">
                    <a:alpha val="91000"/>
                  </a:srgbClr>
                </a:solidFill>
              </a:ln>
            </p:spPr>
            <p:style>
              <a:lnRef idx="1">
                <a:schemeClr val="accent1"/>
              </a:lnRef>
              <a:fillRef idx="0">
                <a:schemeClr val="accent1"/>
              </a:fillRef>
              <a:effectRef idx="0">
                <a:schemeClr val="accent1"/>
              </a:effectRef>
              <a:fontRef idx="minor">
                <a:schemeClr val="tx1"/>
              </a:fontRef>
            </p:style>
          </p:cxnSp>
        </p:grpSp>
      </p:grpSp>
      <p:grpSp>
        <p:nvGrpSpPr>
          <p:cNvPr id="35" name="群組 34"/>
          <p:cNvGrpSpPr/>
          <p:nvPr/>
        </p:nvGrpSpPr>
        <p:grpSpPr>
          <a:xfrm>
            <a:off x="5170688" y="679859"/>
            <a:ext cx="1854674" cy="1854674"/>
            <a:chOff x="6372200" y="713992"/>
            <a:chExt cx="1525699" cy="1525699"/>
          </a:xfrm>
        </p:grpSpPr>
        <p:sp>
          <p:nvSpPr>
            <p:cNvPr id="36" name="文字方塊 35"/>
            <p:cNvSpPr txBox="1"/>
            <p:nvPr/>
          </p:nvSpPr>
          <p:spPr>
            <a:xfrm>
              <a:off x="6595633" y="873293"/>
              <a:ext cx="1130362" cy="1341877"/>
            </a:xfrm>
            <a:prstGeom prst="rect">
              <a:avLst/>
            </a:prstGeom>
            <a:noFill/>
          </p:spPr>
          <p:txBody>
            <a:bodyPr wrap="none" rtlCol="0">
              <a:spAutoFit/>
            </a:bodyPr>
            <a:lstStyle/>
            <a:p>
              <a:r>
                <a:rPr lang="zh-TW" altLang="en-US" sz="10000" dirty="0" smtClean="0">
                  <a:latin typeface="漢儀新蒂牌樓體" panose="02000500000000000000" pitchFamily="2" charset="-120"/>
                  <a:ea typeface="漢儀新蒂牌樓體" panose="02000500000000000000" pitchFamily="2" charset="-120"/>
                </a:rPr>
                <a:t>凌</a:t>
              </a:r>
              <a:endParaRPr lang="zh-TW" altLang="en-US" sz="10000" dirty="0">
                <a:latin typeface="漢儀新蒂牌樓體" panose="02000500000000000000" pitchFamily="2" charset="-120"/>
                <a:ea typeface="漢儀新蒂牌樓體" panose="02000500000000000000" pitchFamily="2" charset="-120"/>
              </a:endParaRPr>
            </a:p>
          </p:txBody>
        </p:sp>
        <p:grpSp>
          <p:nvGrpSpPr>
            <p:cNvPr id="37" name="群組 36"/>
            <p:cNvGrpSpPr/>
            <p:nvPr/>
          </p:nvGrpSpPr>
          <p:grpSpPr>
            <a:xfrm>
              <a:off x="6372200" y="713992"/>
              <a:ext cx="1525699" cy="1525699"/>
              <a:chOff x="6588224" y="1111213"/>
              <a:chExt cx="1395083" cy="1395083"/>
            </a:xfrm>
          </p:grpSpPr>
          <p:sp>
            <p:nvSpPr>
              <p:cNvPr id="38" name="橢圓 37"/>
              <p:cNvSpPr/>
              <p:nvPr/>
            </p:nvSpPr>
            <p:spPr>
              <a:xfrm>
                <a:off x="6588224" y="1111213"/>
                <a:ext cx="1395083" cy="1395083"/>
              </a:xfrm>
              <a:prstGeom prst="ellipse">
                <a:avLst/>
              </a:prstGeom>
              <a:noFill/>
              <a:ln w="193675">
                <a:solidFill>
                  <a:srgbClr val="FD4E4C">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接點 38"/>
              <p:cNvCxnSpPr>
                <a:stCxn id="38" idx="1"/>
                <a:endCxn id="38" idx="5"/>
              </p:cNvCxnSpPr>
              <p:nvPr/>
            </p:nvCxnSpPr>
            <p:spPr>
              <a:xfrm>
                <a:off x="6792529" y="1315518"/>
                <a:ext cx="986473" cy="986473"/>
              </a:xfrm>
              <a:prstGeom prst="line">
                <a:avLst/>
              </a:prstGeom>
              <a:ln w="193675">
                <a:solidFill>
                  <a:srgbClr val="FD4E4C">
                    <a:alpha val="91000"/>
                  </a:srgbClr>
                </a:solidFill>
              </a:ln>
            </p:spPr>
            <p:style>
              <a:lnRef idx="1">
                <a:schemeClr val="accent1"/>
              </a:lnRef>
              <a:fillRef idx="0">
                <a:schemeClr val="accent1"/>
              </a:fillRef>
              <a:effectRef idx="0">
                <a:schemeClr val="accent1"/>
              </a:effectRef>
              <a:fontRef idx="minor">
                <a:schemeClr val="tx1"/>
              </a:fontRef>
            </p:style>
          </p:cxnSp>
        </p:grpSp>
      </p:grpSp>
      <p:sp>
        <p:nvSpPr>
          <p:cNvPr id="2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47980" y="3974841"/>
            <a:ext cx="2860497" cy="2860497"/>
          </a:xfrm>
          <a:prstGeom prst="rect">
            <a:avLst/>
          </a:prstGeom>
        </p:spPr>
      </p:pic>
      <p:sp>
        <p:nvSpPr>
          <p:cNvPr id="26" name="Google Shape;66;p5"/>
          <p:cNvSpPr/>
          <p:nvPr/>
        </p:nvSpPr>
        <p:spPr>
          <a:xfrm rot="5400000" flipV="1">
            <a:off x="4419134" y="-4421692"/>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9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fltVal val="0"/>
                                          </p:val>
                                        </p:tav>
                                        <p:tav tm="100000">
                                          <p:val>
                                            <p:strVal val="#ppt_w"/>
                                          </p:val>
                                        </p:tav>
                                      </p:tavLst>
                                    </p:anim>
                                    <p:anim calcmode="lin" valueType="num">
                                      <p:cBhvr>
                                        <p:cTn id="15" dur="1000" fill="hold"/>
                                        <p:tgtEl>
                                          <p:spTgt spid="30"/>
                                        </p:tgtEl>
                                        <p:attrNameLst>
                                          <p:attrName>ppt_h</p:attrName>
                                        </p:attrNameLst>
                                      </p:cBhvr>
                                      <p:tavLst>
                                        <p:tav tm="0">
                                          <p:val>
                                            <p:fltVal val="0"/>
                                          </p:val>
                                        </p:tav>
                                        <p:tav tm="100000">
                                          <p:val>
                                            <p:strVal val="#ppt_h"/>
                                          </p:val>
                                        </p:tav>
                                      </p:tavLst>
                                    </p:anim>
                                    <p:anim calcmode="lin" valueType="num">
                                      <p:cBhvr>
                                        <p:cTn id="16" dur="1000" fill="hold"/>
                                        <p:tgtEl>
                                          <p:spTgt spid="30"/>
                                        </p:tgtEl>
                                        <p:attrNameLst>
                                          <p:attrName>style.rotation</p:attrName>
                                        </p:attrNameLst>
                                      </p:cBhvr>
                                      <p:tavLst>
                                        <p:tav tm="0">
                                          <p:val>
                                            <p:fltVal val="90"/>
                                          </p:val>
                                        </p:tav>
                                        <p:tav tm="100000">
                                          <p:val>
                                            <p:fltVal val="0"/>
                                          </p:val>
                                        </p:tav>
                                      </p:tavLst>
                                    </p:anim>
                                    <p:animEffect transition="in" filter="fade">
                                      <p:cBhvr>
                                        <p:cTn id="17" dur="1000"/>
                                        <p:tgtEl>
                                          <p:spTgt spid="3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fltVal val="0"/>
                                          </p:val>
                                        </p:tav>
                                        <p:tav tm="100000">
                                          <p:val>
                                            <p:strVal val="#ppt_w"/>
                                          </p:val>
                                        </p:tav>
                                      </p:tavLst>
                                    </p:anim>
                                    <p:anim calcmode="lin" valueType="num">
                                      <p:cBhvr>
                                        <p:cTn id="22" dur="1000" fill="hold"/>
                                        <p:tgtEl>
                                          <p:spTgt spid="35"/>
                                        </p:tgtEl>
                                        <p:attrNameLst>
                                          <p:attrName>ppt_h</p:attrName>
                                        </p:attrNameLst>
                                      </p:cBhvr>
                                      <p:tavLst>
                                        <p:tav tm="0">
                                          <p:val>
                                            <p:fltVal val="0"/>
                                          </p:val>
                                        </p:tav>
                                        <p:tav tm="100000">
                                          <p:val>
                                            <p:strVal val="#ppt_h"/>
                                          </p:val>
                                        </p:tav>
                                      </p:tavLst>
                                    </p:anim>
                                    <p:anim calcmode="lin" valueType="num">
                                      <p:cBhvr>
                                        <p:cTn id="23" dur="1000" fill="hold"/>
                                        <p:tgtEl>
                                          <p:spTgt spid="35"/>
                                        </p:tgtEl>
                                        <p:attrNameLst>
                                          <p:attrName>style.rotation</p:attrName>
                                        </p:attrNameLst>
                                      </p:cBhvr>
                                      <p:tavLst>
                                        <p:tav tm="0">
                                          <p:val>
                                            <p:fltVal val="90"/>
                                          </p:val>
                                        </p:tav>
                                        <p:tav tm="100000">
                                          <p:val>
                                            <p:fltVal val="0"/>
                                          </p:val>
                                        </p:tav>
                                      </p:tavLst>
                                    </p:anim>
                                    <p:animEffect transition="in" filter="fade">
                                      <p:cBhvr>
                                        <p:cTn id="24" dur="1000"/>
                                        <p:tgtEl>
                                          <p:spTgt spid="35"/>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正向協助</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xfrm>
            <a:off x="683568" y="1484784"/>
            <a:ext cx="7787208" cy="4752528"/>
          </a:xfrm>
        </p:spPr>
        <p:txBody>
          <a:bodyPr>
            <a:noAutofit/>
          </a:bodyPr>
          <a:lstStyle/>
          <a:p>
            <a:pPr marL="742950" indent="-742950">
              <a:buSzPct val="100000"/>
              <a:buFont typeface="+mj-lt"/>
              <a:buAutoNum type="arabicPeriod"/>
            </a:pP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讓</a:t>
            </a: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孩子有歸屬</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感、認同感。</a:t>
            </a:r>
            <a:endParaRPr lang="en-US" altLang="zh-TW"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742950" indent="-742950">
              <a:buSzPct val="100000"/>
              <a:buFont typeface="+mj-lt"/>
              <a:buAutoNum type="arabicPeriod"/>
            </a:pP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讓孩子健康</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成長。</a:t>
            </a:r>
            <a:endParaRPr lang="en-US" altLang="zh-TW"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742950" indent="-742950">
              <a:buSzPct val="100000"/>
              <a:buFont typeface="+mj-lt"/>
              <a:buAutoNum type="arabicPeriod"/>
            </a:pP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願意肯定孩子，協助孩子找到存在的意義與價值。</a:t>
            </a:r>
            <a:endParaRPr lang="en-US" altLang="zh-TW"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742950" indent="-742950">
              <a:buSzPct val="100000"/>
              <a:buFont typeface="+mj-lt"/>
              <a:buAutoNum type="arabicPeriod"/>
            </a:pP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敏銳的</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觀察力。</a:t>
            </a:r>
            <a:endPar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742950" indent="-742950">
              <a:buSzPct val="100000"/>
              <a:buFont typeface="+mj-lt"/>
              <a:buAutoNum type="arabicPeriod"/>
            </a:pP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社會情緒輔導的</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技巧。</a:t>
            </a:r>
            <a:endPar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3904884"/>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4604439"/>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249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02444" y="2283529"/>
            <a:ext cx="7772400" cy="1080120"/>
          </a:xfrm>
        </p:spPr>
        <p:txBody>
          <a:bodyPr>
            <a:noAutofit/>
          </a:bodyPr>
          <a:lstStyle/>
          <a:p>
            <a:pPr algn="ctr"/>
            <a:r>
              <a:rPr lang="zh-TW" altLang="en-US" sz="8800" dirty="0" smtClean="0">
                <a:solidFill>
                  <a:srgbClr val="C00000"/>
                </a:solidFill>
                <a:latin typeface="漢儀新蒂牌樓體" panose="02000500000000000000" pitchFamily="2" charset="-120"/>
                <a:ea typeface="漢儀新蒂牌樓體" panose="02000500000000000000" pitchFamily="2" charset="-120"/>
              </a:rPr>
              <a:t>法令宣導</a:t>
            </a:r>
            <a:endParaRPr lang="zh-TW" altLang="en-US" sz="8800" dirty="0">
              <a:solidFill>
                <a:srgbClr val="C00000"/>
              </a:solidFill>
              <a:latin typeface="漢儀新蒂牌樓體" panose="02000500000000000000" pitchFamily="2" charset="-120"/>
              <a:ea typeface="漢儀新蒂牌樓體" panose="02000500000000000000" pitchFamily="2" charset="-120"/>
            </a:endParaRPr>
          </a:p>
        </p:txBody>
      </p:sp>
      <p:sp>
        <p:nvSpPr>
          <p:cNvPr id="7" name="標題 3"/>
          <p:cNvSpPr txBox="1">
            <a:spLocks/>
          </p:cNvSpPr>
          <p:nvPr/>
        </p:nvSpPr>
        <p:spPr>
          <a:xfrm>
            <a:off x="3635896" y="3501008"/>
            <a:ext cx="1905496" cy="800472"/>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6600" b="0" dirty="0" smtClean="0">
                <a:solidFill>
                  <a:schemeClr val="accent5">
                    <a:lumMod val="50000"/>
                  </a:schemeClr>
                </a:solidFill>
                <a:latin typeface="漢儀新蒂牌樓體" panose="02000500000000000000" pitchFamily="2" charset="-120"/>
                <a:ea typeface="漢儀新蒂牌樓體" panose="02000500000000000000" pitchFamily="2" charset="-120"/>
              </a:rPr>
              <a:t>刑法</a:t>
            </a:r>
            <a:endParaRPr lang="zh-TW" altLang="en-US" sz="6600" b="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5" name="標題 3"/>
          <p:cNvSpPr txBox="1">
            <a:spLocks/>
          </p:cNvSpPr>
          <p:nvPr/>
        </p:nvSpPr>
        <p:spPr>
          <a:xfrm>
            <a:off x="5541392" y="6179942"/>
            <a:ext cx="3672408" cy="36004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資料</a:t>
            </a:r>
            <a:r>
              <a:rPr lang="zh-TW" altLang="en-US" sz="1600" b="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來源：教育部防治校園霸凌專區</a:t>
            </a:r>
            <a:endPar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p13"/>
          <p:cNvSpPr/>
          <p:nvPr/>
        </p:nvSpPr>
        <p:spPr>
          <a:xfrm>
            <a:off x="142975" y="0"/>
            <a:ext cx="1025985" cy="577781"/>
          </a:xfrm>
          <a:custGeom>
            <a:avLst/>
            <a:gdLst/>
            <a:ahLst/>
            <a:cxnLst/>
            <a:rect l="l" t="t" r="r" b="b"/>
            <a:pathLst>
              <a:path w="8298" h="4673" extrusionOk="0">
                <a:moveTo>
                  <a:pt x="4390" y="1"/>
                </a:moveTo>
                <a:cubicBezTo>
                  <a:pt x="4220" y="245"/>
                  <a:pt x="4084" y="517"/>
                  <a:pt x="3987" y="801"/>
                </a:cubicBezTo>
                <a:cubicBezTo>
                  <a:pt x="3879" y="1114"/>
                  <a:pt x="3794" y="1449"/>
                  <a:pt x="3572" y="1687"/>
                </a:cubicBezTo>
                <a:cubicBezTo>
                  <a:pt x="3226" y="2062"/>
                  <a:pt x="2658" y="2113"/>
                  <a:pt x="2153" y="2136"/>
                </a:cubicBezTo>
                <a:cubicBezTo>
                  <a:pt x="1562" y="2164"/>
                  <a:pt x="983" y="2255"/>
                  <a:pt x="596" y="2732"/>
                </a:cubicBezTo>
                <a:cubicBezTo>
                  <a:pt x="227" y="3187"/>
                  <a:pt x="0" y="3726"/>
                  <a:pt x="6" y="4311"/>
                </a:cubicBezTo>
                <a:cubicBezTo>
                  <a:pt x="6" y="4442"/>
                  <a:pt x="34" y="4595"/>
                  <a:pt x="148" y="4652"/>
                </a:cubicBezTo>
                <a:cubicBezTo>
                  <a:pt x="176" y="4666"/>
                  <a:pt x="206" y="4673"/>
                  <a:pt x="235" y="4673"/>
                </a:cubicBezTo>
                <a:cubicBezTo>
                  <a:pt x="355" y="4673"/>
                  <a:pt x="472" y="4563"/>
                  <a:pt x="545" y="4453"/>
                </a:cubicBezTo>
                <a:cubicBezTo>
                  <a:pt x="875" y="3970"/>
                  <a:pt x="971" y="3283"/>
                  <a:pt x="1488" y="3011"/>
                </a:cubicBezTo>
                <a:cubicBezTo>
                  <a:pt x="1669" y="2916"/>
                  <a:pt x="1866" y="2890"/>
                  <a:pt x="2069" y="2890"/>
                </a:cubicBezTo>
                <a:cubicBezTo>
                  <a:pt x="2294" y="2890"/>
                  <a:pt x="2525" y="2922"/>
                  <a:pt x="2749" y="2931"/>
                </a:cubicBezTo>
                <a:cubicBezTo>
                  <a:pt x="2786" y="2933"/>
                  <a:pt x="2824" y="2934"/>
                  <a:pt x="2862" y="2934"/>
                </a:cubicBezTo>
                <a:cubicBezTo>
                  <a:pt x="3579" y="2934"/>
                  <a:pt x="4329" y="2626"/>
                  <a:pt x="4669" y="2000"/>
                </a:cubicBezTo>
                <a:cubicBezTo>
                  <a:pt x="4828" y="1716"/>
                  <a:pt x="4884" y="1386"/>
                  <a:pt x="4998" y="1085"/>
                </a:cubicBezTo>
                <a:cubicBezTo>
                  <a:pt x="5112" y="779"/>
                  <a:pt x="5299" y="472"/>
                  <a:pt x="5600" y="353"/>
                </a:cubicBezTo>
                <a:cubicBezTo>
                  <a:pt x="5704" y="312"/>
                  <a:pt x="5810" y="296"/>
                  <a:pt x="5918" y="296"/>
                </a:cubicBezTo>
                <a:cubicBezTo>
                  <a:pt x="6217" y="296"/>
                  <a:pt x="6528" y="418"/>
                  <a:pt x="6832" y="472"/>
                </a:cubicBezTo>
                <a:cubicBezTo>
                  <a:pt x="6943" y="493"/>
                  <a:pt x="7057" y="504"/>
                  <a:pt x="7170" y="504"/>
                </a:cubicBezTo>
                <a:cubicBezTo>
                  <a:pt x="7511" y="504"/>
                  <a:pt x="7851" y="405"/>
                  <a:pt x="8110" y="188"/>
                </a:cubicBezTo>
                <a:cubicBezTo>
                  <a:pt x="8178" y="131"/>
                  <a:pt x="8241" y="69"/>
                  <a:pt x="829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1;p13"/>
          <p:cNvSpPr/>
          <p:nvPr/>
        </p:nvSpPr>
        <p:spPr>
          <a:xfrm>
            <a:off x="282690" y="0"/>
            <a:ext cx="1349805" cy="824695"/>
          </a:xfrm>
          <a:custGeom>
            <a:avLst/>
            <a:gdLst/>
            <a:ahLst/>
            <a:cxnLst/>
            <a:rect l="l" t="t" r="r" b="b"/>
            <a:pathLst>
              <a:path w="10917" h="6670" extrusionOk="0">
                <a:moveTo>
                  <a:pt x="8605" y="1"/>
                </a:moveTo>
                <a:cubicBezTo>
                  <a:pt x="8383" y="262"/>
                  <a:pt x="8213" y="574"/>
                  <a:pt x="8020" y="858"/>
                </a:cubicBezTo>
                <a:cubicBezTo>
                  <a:pt x="7741" y="1262"/>
                  <a:pt x="7332" y="1655"/>
                  <a:pt x="6842" y="1655"/>
                </a:cubicBezTo>
                <a:cubicBezTo>
                  <a:pt x="6822" y="1655"/>
                  <a:pt x="6802" y="1655"/>
                  <a:pt x="6782" y="1653"/>
                </a:cubicBezTo>
                <a:cubicBezTo>
                  <a:pt x="6424" y="1631"/>
                  <a:pt x="6111" y="1398"/>
                  <a:pt x="5754" y="1335"/>
                </a:cubicBezTo>
                <a:cubicBezTo>
                  <a:pt x="5695" y="1326"/>
                  <a:pt x="5637" y="1321"/>
                  <a:pt x="5578" y="1321"/>
                </a:cubicBezTo>
                <a:cubicBezTo>
                  <a:pt x="5226" y="1321"/>
                  <a:pt x="4876" y="1489"/>
                  <a:pt x="4618" y="1733"/>
                </a:cubicBezTo>
                <a:cubicBezTo>
                  <a:pt x="4317" y="2022"/>
                  <a:pt x="4118" y="2403"/>
                  <a:pt x="3987" y="2801"/>
                </a:cubicBezTo>
                <a:cubicBezTo>
                  <a:pt x="3874" y="3107"/>
                  <a:pt x="3788" y="3442"/>
                  <a:pt x="3567" y="3687"/>
                </a:cubicBezTo>
                <a:cubicBezTo>
                  <a:pt x="3221" y="4061"/>
                  <a:pt x="2653" y="4107"/>
                  <a:pt x="2147" y="4135"/>
                </a:cubicBezTo>
                <a:cubicBezTo>
                  <a:pt x="1556" y="4164"/>
                  <a:pt x="977" y="4249"/>
                  <a:pt x="591" y="4732"/>
                </a:cubicBezTo>
                <a:cubicBezTo>
                  <a:pt x="227" y="5186"/>
                  <a:pt x="0" y="5720"/>
                  <a:pt x="0" y="6310"/>
                </a:cubicBezTo>
                <a:cubicBezTo>
                  <a:pt x="0" y="6441"/>
                  <a:pt x="29" y="6594"/>
                  <a:pt x="142" y="6651"/>
                </a:cubicBezTo>
                <a:cubicBezTo>
                  <a:pt x="170" y="6664"/>
                  <a:pt x="199" y="6670"/>
                  <a:pt x="227" y="6670"/>
                </a:cubicBezTo>
                <a:cubicBezTo>
                  <a:pt x="349" y="6670"/>
                  <a:pt x="472" y="6563"/>
                  <a:pt x="546" y="6452"/>
                </a:cubicBezTo>
                <a:cubicBezTo>
                  <a:pt x="869" y="5970"/>
                  <a:pt x="971" y="5282"/>
                  <a:pt x="1488" y="5010"/>
                </a:cubicBezTo>
                <a:cubicBezTo>
                  <a:pt x="1666" y="4915"/>
                  <a:pt x="1863" y="4889"/>
                  <a:pt x="2067" y="4889"/>
                </a:cubicBezTo>
                <a:cubicBezTo>
                  <a:pt x="2292" y="4889"/>
                  <a:pt x="2525" y="4921"/>
                  <a:pt x="2749" y="4930"/>
                </a:cubicBezTo>
                <a:cubicBezTo>
                  <a:pt x="2787" y="4932"/>
                  <a:pt x="2824" y="4933"/>
                  <a:pt x="2862" y="4933"/>
                </a:cubicBezTo>
                <a:cubicBezTo>
                  <a:pt x="3579" y="4933"/>
                  <a:pt x="4329" y="4625"/>
                  <a:pt x="4669" y="3999"/>
                </a:cubicBezTo>
                <a:cubicBezTo>
                  <a:pt x="4822" y="3715"/>
                  <a:pt x="4879" y="3386"/>
                  <a:pt x="4998" y="3079"/>
                </a:cubicBezTo>
                <a:cubicBezTo>
                  <a:pt x="5112" y="2778"/>
                  <a:pt x="5294" y="2471"/>
                  <a:pt x="5595" y="2352"/>
                </a:cubicBezTo>
                <a:cubicBezTo>
                  <a:pt x="5700" y="2311"/>
                  <a:pt x="5808" y="2294"/>
                  <a:pt x="5918" y="2294"/>
                </a:cubicBezTo>
                <a:cubicBezTo>
                  <a:pt x="6215" y="2294"/>
                  <a:pt x="6524" y="2413"/>
                  <a:pt x="6827" y="2471"/>
                </a:cubicBezTo>
                <a:cubicBezTo>
                  <a:pt x="6936" y="2491"/>
                  <a:pt x="7049" y="2501"/>
                  <a:pt x="7161" y="2501"/>
                </a:cubicBezTo>
                <a:cubicBezTo>
                  <a:pt x="7505" y="2501"/>
                  <a:pt x="7850" y="2405"/>
                  <a:pt x="8111" y="2187"/>
                </a:cubicBezTo>
                <a:cubicBezTo>
                  <a:pt x="8656" y="1727"/>
                  <a:pt x="8724" y="858"/>
                  <a:pt x="9292" y="426"/>
                </a:cubicBezTo>
                <a:cubicBezTo>
                  <a:pt x="9746" y="91"/>
                  <a:pt x="10365" y="131"/>
                  <a:pt x="1091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10800000">
            <a:off x="8435686" y="4780171"/>
            <a:ext cx="713294" cy="1213209"/>
          </a:xfrm>
          <a:prstGeom prst="rect">
            <a:avLst/>
          </a:prstGeom>
        </p:spPr>
      </p:pic>
    </p:spTree>
    <p:extLst>
      <p:ext uri="{BB962C8B-B14F-4D97-AF65-F5344CB8AC3E}">
        <p14:creationId xmlns:p14="http://schemas.microsoft.com/office/powerpoint/2010/main" val="171162706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少年事件處理</a:t>
            </a:r>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法</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5" name="內容版面配置區 4"/>
          <p:cNvSpPr>
            <a:spLocks noGrp="1"/>
          </p:cNvSpPr>
          <p:nvPr>
            <p:ph idx="1"/>
          </p:nvPr>
        </p:nvSpPr>
        <p:spPr>
          <a:xfrm>
            <a:off x="1043608" y="1772816"/>
            <a:ext cx="7416824" cy="3312368"/>
          </a:xfrm>
        </p:spPr>
        <p:txBody>
          <a:bodyPr>
            <a:noAutofit/>
          </a:bodyPr>
          <a:lstStyle/>
          <a:p>
            <a:pPr>
              <a:buSzPct val="60000"/>
              <a:buFont typeface="Wingdings" panose="05000000000000000000" pitchFamily="2" charset="2"/>
              <a:buChar char="l"/>
            </a:pPr>
            <a:r>
              <a:rPr lang="en-US" altLang="zh-TW" sz="2800" u="sng"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歲以上</a:t>
            </a:r>
            <a:r>
              <a:rPr lang="en-US" altLang="zh-TW"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歲未滿之人</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，得視案件性質依</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規定課</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予刑責</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或保護</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處分</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Font typeface="Wingdings" panose="05000000000000000000" pitchFamily="2" charset="2"/>
              <a:buChar char="l"/>
            </a:pPr>
            <a:endPar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SzPct val="60000"/>
              <a:buFont typeface="Wingdings" panose="05000000000000000000" pitchFamily="2" charset="2"/>
              <a:buChar char="l"/>
            </a:pPr>
            <a:r>
              <a:rPr lang="zh-TW" altLang="en-US" sz="2800"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「少年事件處理法</a:t>
            </a:r>
            <a:r>
              <a:rPr lang="zh-TW" altLang="en-US" sz="2800"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於去</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修法通過，</a:t>
            </a:r>
            <a:r>
              <a:rPr lang="en-US" altLang="zh-TW"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歲以下兒童觸法事件</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，不再移送少年法院，全面回歸教育與社政機關保護輔導，並</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於</a:t>
            </a:r>
            <a:r>
              <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109</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a:t>
            </a:r>
            <a:r>
              <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6</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月</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19</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日開始施行。</a:t>
            </a: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42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保護處分</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xfrm>
            <a:off x="971600" y="1556792"/>
            <a:ext cx="7416824" cy="3888432"/>
          </a:xfrm>
        </p:spPr>
        <p:txBody>
          <a:bodyPr>
            <a:noAutofit/>
          </a:bodyPr>
          <a:lstStyle/>
          <a:p>
            <a:pPr marL="800100" indent="-457200">
              <a:spcAft>
                <a:spcPts val="600"/>
              </a:spcAft>
              <a:buSzPct val="60000"/>
              <a:buFont typeface="Wingdings" panose="05000000000000000000" pitchFamily="2" charset="2"/>
              <a:buChar char="l"/>
            </a:pPr>
            <a:r>
              <a:rPr lang="zh-TW" altLang="en-US" sz="28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依據少年事件處理法第</a:t>
            </a:r>
            <a:r>
              <a:rPr lang="en-US" altLang="zh-TW" sz="28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42</a:t>
            </a:r>
            <a:r>
              <a:rPr lang="zh-TW" altLang="en-US" sz="28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buNone/>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少年</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法院審理事件，除為前二條處置者外，應對少年以</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裁定</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諭知下列之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保護</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處分：</a:t>
            </a:r>
          </a:p>
          <a:p>
            <a:pPr indent="0">
              <a:buNone/>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一、訓誡，並得予以假日生活輔導。</a:t>
            </a:r>
          </a:p>
          <a:p>
            <a:pPr indent="0">
              <a:buNone/>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二、交付保護管束並得命為勞動服務。</a:t>
            </a:r>
          </a:p>
          <a:p>
            <a:pPr indent="0">
              <a:buNone/>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三、交付安置於適當之福利或教養機構輔導。</a:t>
            </a:r>
          </a:p>
          <a:p>
            <a:pPr indent="0">
              <a:buNone/>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四、令入感化教育處所施以感化教育。</a:t>
            </a: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573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傷害人之身體或</a:t>
            </a:r>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健康</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5" name="內容版面配置區 4"/>
          <p:cNvSpPr>
            <a:spLocks noGrp="1"/>
          </p:cNvSpPr>
          <p:nvPr>
            <p:ph idx="1"/>
          </p:nvPr>
        </p:nvSpPr>
        <p:spPr>
          <a:xfrm>
            <a:off x="621904" y="1391224"/>
            <a:ext cx="7848872" cy="2592288"/>
          </a:xfrm>
        </p:spPr>
        <p:txBody>
          <a:bodyPr>
            <a:no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277</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傷害</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人之身體或健康者，處</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800" u="sng"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拘役</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千元</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罰金</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因而</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致人於死者，處無期徒刑或</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有期徒刑。致</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重傷者，處</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10</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grpSp>
        <p:nvGrpSpPr>
          <p:cNvPr id="3" name="群組 2"/>
          <p:cNvGrpSpPr/>
          <p:nvPr/>
        </p:nvGrpSpPr>
        <p:grpSpPr>
          <a:xfrm>
            <a:off x="945940" y="3983512"/>
            <a:ext cx="7200800" cy="2395442"/>
            <a:chOff x="971600" y="3822474"/>
            <a:chExt cx="7200800" cy="2395442"/>
          </a:xfrm>
        </p:grpSpPr>
        <p:sp>
          <p:nvSpPr>
            <p:cNvPr id="8" name="手繪多邊形 7"/>
            <p:cNvSpPr/>
            <p:nvPr/>
          </p:nvSpPr>
          <p:spPr>
            <a:xfrm>
              <a:off x="971600" y="3822474"/>
              <a:ext cx="7200800" cy="1113554"/>
            </a:xfrm>
            <a:custGeom>
              <a:avLst/>
              <a:gdLst>
                <a:gd name="connsiteX0" fmla="*/ 0 w 7200800"/>
                <a:gd name="connsiteY0" fmla="*/ 206828 h 1240941"/>
                <a:gd name="connsiteX1" fmla="*/ 206828 w 7200800"/>
                <a:gd name="connsiteY1" fmla="*/ 0 h 1240941"/>
                <a:gd name="connsiteX2" fmla="*/ 6993972 w 7200800"/>
                <a:gd name="connsiteY2" fmla="*/ 0 h 1240941"/>
                <a:gd name="connsiteX3" fmla="*/ 7200800 w 7200800"/>
                <a:gd name="connsiteY3" fmla="*/ 206828 h 1240941"/>
                <a:gd name="connsiteX4" fmla="*/ 7200800 w 7200800"/>
                <a:gd name="connsiteY4" fmla="*/ 1034113 h 1240941"/>
                <a:gd name="connsiteX5" fmla="*/ 6993972 w 7200800"/>
                <a:gd name="connsiteY5" fmla="*/ 1240941 h 1240941"/>
                <a:gd name="connsiteX6" fmla="*/ 206828 w 7200800"/>
                <a:gd name="connsiteY6" fmla="*/ 1240941 h 1240941"/>
                <a:gd name="connsiteX7" fmla="*/ 0 w 7200800"/>
                <a:gd name="connsiteY7" fmla="*/ 1034113 h 1240941"/>
                <a:gd name="connsiteX8" fmla="*/ 0 w 7200800"/>
                <a:gd name="connsiteY8" fmla="*/ 206828 h 124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0" h="1240941">
                  <a:moveTo>
                    <a:pt x="0" y="206828"/>
                  </a:moveTo>
                  <a:cubicBezTo>
                    <a:pt x="0" y="92600"/>
                    <a:pt x="92600" y="0"/>
                    <a:pt x="206828" y="0"/>
                  </a:cubicBezTo>
                  <a:lnTo>
                    <a:pt x="6993972" y="0"/>
                  </a:lnTo>
                  <a:cubicBezTo>
                    <a:pt x="7108200" y="0"/>
                    <a:pt x="7200800" y="92600"/>
                    <a:pt x="7200800" y="206828"/>
                  </a:cubicBezTo>
                  <a:lnTo>
                    <a:pt x="7200800" y="1034113"/>
                  </a:lnTo>
                  <a:cubicBezTo>
                    <a:pt x="7200800" y="1148341"/>
                    <a:pt x="7108200" y="1240941"/>
                    <a:pt x="6993972" y="1240941"/>
                  </a:cubicBezTo>
                  <a:lnTo>
                    <a:pt x="206828" y="1240941"/>
                  </a:lnTo>
                  <a:cubicBezTo>
                    <a:pt x="92600" y="1240941"/>
                    <a:pt x="0" y="1148341"/>
                    <a:pt x="0" y="1034113"/>
                  </a:cubicBezTo>
                  <a:lnTo>
                    <a:pt x="0" y="206828"/>
                  </a:lnTo>
                  <a:close/>
                </a:path>
              </a:pathLst>
            </a:custGeom>
            <a:solidFill>
              <a:schemeClr val="accent3">
                <a:lumMod val="20000"/>
                <a:lumOff val="80000"/>
              </a:schemeClr>
            </a:solidFill>
            <a:ln w="38100">
              <a:solidFill>
                <a:schemeClr val="accent3">
                  <a:lumMod val="75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7258" tIns="167258" rIns="167258" bIns="167258" numCol="1" spcCol="1270" anchor="ctr" anchorCtr="0">
              <a:noAutofit/>
            </a:bodyPr>
            <a:lstStyle/>
            <a:p>
              <a:pPr lvl="0" algn="ctr" defTabSz="1244600" rtl="0">
                <a:lnSpc>
                  <a:spcPct val="90000"/>
                </a:lnSpc>
                <a:spcBef>
                  <a:spcPct val="0"/>
                </a:spcBef>
                <a:spcAft>
                  <a:spcPct val="35000"/>
                </a:spcAft>
              </a:pPr>
              <a:r>
                <a:rPr lang="zh-TW" altLang="en-US"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比有期徒刑輕，比罰金重。</a:t>
              </a:r>
              <a:endParaRPr lang="zh-TW" altLang="en-US" sz="28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9" name="手繪多邊形 8"/>
            <p:cNvSpPr/>
            <p:nvPr/>
          </p:nvSpPr>
          <p:spPr>
            <a:xfrm>
              <a:off x="971600" y="5104362"/>
              <a:ext cx="7200800" cy="1113554"/>
            </a:xfrm>
            <a:custGeom>
              <a:avLst/>
              <a:gdLst>
                <a:gd name="connsiteX0" fmla="*/ 0 w 7200800"/>
                <a:gd name="connsiteY0" fmla="*/ 206828 h 1240941"/>
                <a:gd name="connsiteX1" fmla="*/ 206828 w 7200800"/>
                <a:gd name="connsiteY1" fmla="*/ 0 h 1240941"/>
                <a:gd name="connsiteX2" fmla="*/ 6993972 w 7200800"/>
                <a:gd name="connsiteY2" fmla="*/ 0 h 1240941"/>
                <a:gd name="connsiteX3" fmla="*/ 7200800 w 7200800"/>
                <a:gd name="connsiteY3" fmla="*/ 206828 h 1240941"/>
                <a:gd name="connsiteX4" fmla="*/ 7200800 w 7200800"/>
                <a:gd name="connsiteY4" fmla="*/ 1034113 h 1240941"/>
                <a:gd name="connsiteX5" fmla="*/ 6993972 w 7200800"/>
                <a:gd name="connsiteY5" fmla="*/ 1240941 h 1240941"/>
                <a:gd name="connsiteX6" fmla="*/ 206828 w 7200800"/>
                <a:gd name="connsiteY6" fmla="*/ 1240941 h 1240941"/>
                <a:gd name="connsiteX7" fmla="*/ 0 w 7200800"/>
                <a:gd name="connsiteY7" fmla="*/ 1034113 h 1240941"/>
                <a:gd name="connsiteX8" fmla="*/ 0 w 7200800"/>
                <a:gd name="connsiteY8" fmla="*/ 206828 h 124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0" h="1240941">
                  <a:moveTo>
                    <a:pt x="0" y="206828"/>
                  </a:moveTo>
                  <a:cubicBezTo>
                    <a:pt x="0" y="92600"/>
                    <a:pt x="92600" y="0"/>
                    <a:pt x="206828" y="0"/>
                  </a:cubicBezTo>
                  <a:lnTo>
                    <a:pt x="6993972" y="0"/>
                  </a:lnTo>
                  <a:cubicBezTo>
                    <a:pt x="7108200" y="0"/>
                    <a:pt x="7200800" y="92600"/>
                    <a:pt x="7200800" y="206828"/>
                  </a:cubicBezTo>
                  <a:lnTo>
                    <a:pt x="7200800" y="1034113"/>
                  </a:lnTo>
                  <a:cubicBezTo>
                    <a:pt x="7200800" y="1148341"/>
                    <a:pt x="7108200" y="1240941"/>
                    <a:pt x="6993972" y="1240941"/>
                  </a:cubicBezTo>
                  <a:lnTo>
                    <a:pt x="206828" y="1240941"/>
                  </a:lnTo>
                  <a:cubicBezTo>
                    <a:pt x="92600" y="1240941"/>
                    <a:pt x="0" y="1148341"/>
                    <a:pt x="0" y="1034113"/>
                  </a:cubicBezTo>
                  <a:lnTo>
                    <a:pt x="0" y="206828"/>
                  </a:lnTo>
                  <a:close/>
                </a:path>
              </a:pathLst>
            </a:custGeom>
            <a:solidFill>
              <a:schemeClr val="accent3">
                <a:lumMod val="20000"/>
                <a:lumOff val="80000"/>
              </a:schemeClr>
            </a:solidFill>
            <a:ln w="38100">
              <a:solidFill>
                <a:schemeClr val="accent3">
                  <a:lumMod val="75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7258" tIns="167258" rIns="167258" bIns="167258" numCol="1" spcCol="1270" anchor="ctr" anchorCtr="0">
              <a:noAutofit/>
            </a:bodyPr>
            <a:lstStyle/>
            <a:p>
              <a:pPr lvl="0" algn="ctr" defTabSz="1244600" rtl="0">
                <a:lnSpc>
                  <a:spcPct val="90000"/>
                </a:lnSpc>
                <a:spcBef>
                  <a:spcPct val="0"/>
                </a:spcBef>
                <a:spcAft>
                  <a:spcPct val="35000"/>
                </a:spcAft>
              </a:pPr>
              <a:r>
                <a:rPr lang="zh-TW"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是主刑的一種，期間是</a:t>
              </a:r>
              <a:r>
                <a:rPr lang="en-US"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日以上、</a:t>
              </a:r>
              <a:r>
                <a:rPr lang="en-US"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60</a:t>
              </a:r>
              <a:r>
                <a:rPr lang="zh-TW"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日未滿；但遇有加重時，得加至</a:t>
              </a:r>
              <a:r>
                <a:rPr lang="en-US"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120</a:t>
              </a:r>
              <a:r>
                <a:rPr lang="zh-TW" sz="28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日。</a:t>
              </a:r>
              <a:endParaRPr lang="zh-TW" sz="28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grpSp>
      <p:sp>
        <p:nvSpPr>
          <p:cNvPr id="7"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1"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2"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80200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576" y="1916832"/>
            <a:ext cx="7416824" cy="2651050"/>
          </a:xfrm>
        </p:spPr>
        <p:txBody>
          <a:bodyPr/>
          <a:lstStyle/>
          <a:p>
            <a:pPr marL="800100" indent="-457200">
              <a:spcBef>
                <a:spcPts val="0"/>
              </a:spcBef>
              <a:spcAft>
                <a:spcPts val="600"/>
              </a:spcAft>
              <a:buSzPct val="60000"/>
              <a:buFont typeface="Wingdings" panose="05000000000000000000" pitchFamily="2" charset="2"/>
              <a:buChar char="l"/>
            </a:pP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278</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800100" indent="-457200">
              <a:spcBef>
                <a:spcPts val="0"/>
              </a:spcBef>
              <a:buClr>
                <a:schemeClr val="accent5">
                  <a:lumMod val="50000"/>
                </a:schemeClr>
              </a:buClr>
              <a:buSzPct val="70000"/>
              <a:buFont typeface="Gen Jyuu Gothic Regular" panose="020B0302020203020207" pitchFamily="34" charset="-120"/>
              <a:buChar char="→"/>
            </a:pP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使</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人受重傷者，處</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800100" indent="-457200">
              <a:spcBef>
                <a:spcPts val="0"/>
              </a:spcBef>
              <a:buClr>
                <a:schemeClr val="accent5">
                  <a:lumMod val="50000"/>
                </a:schemeClr>
              </a:buClr>
              <a:buSzPct val="70000"/>
              <a:buFont typeface="Gen Jyuu Gothic Regular" panose="020B0302020203020207" pitchFamily="34" charset="-120"/>
              <a:buChar char="→"/>
            </a:pP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因而</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致人於死者，處無期徒刑或</a:t>
            </a:r>
            <a:r>
              <a:rPr lang="en-US" altLang="zh-TW"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r>
              <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年以上有期徒刑</a:t>
            </a:r>
            <a:r>
              <a:rPr lang="zh-TW" altLang="en-US" sz="2800" dirty="0" smtClean="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800" dirty="0">
              <a:solidFill>
                <a:schemeClr val="tx1">
                  <a:lumMod val="95000"/>
                  <a:lumOff val="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7"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8"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9" name="標題 3"/>
          <p:cNvSpPr>
            <a:spLocks noGrp="1"/>
          </p:cNvSpPr>
          <p:nvPr>
            <p:ph type="title"/>
          </p:nvPr>
        </p:nvSpPr>
        <p:spPr>
          <a:xfrm>
            <a:off x="457200" y="276736"/>
            <a:ext cx="8229600" cy="1143000"/>
          </a:xfrm>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傷害人之身體或</a:t>
            </a:r>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健康</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Tree>
    <p:extLst>
      <p:ext uri="{BB962C8B-B14F-4D97-AF65-F5344CB8AC3E}">
        <p14:creationId xmlns:p14="http://schemas.microsoft.com/office/powerpoint/2010/main" val="22037645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剝奪他人行動自由</a:t>
            </a:r>
          </a:p>
        </p:txBody>
      </p:sp>
      <p:sp>
        <p:nvSpPr>
          <p:cNvPr id="3" name="內容版面配置區 2"/>
          <p:cNvSpPr>
            <a:spLocks noGrp="1"/>
          </p:cNvSpPr>
          <p:nvPr>
            <p:ph idx="1"/>
          </p:nvPr>
        </p:nvSpPr>
        <p:spPr>
          <a:xfrm>
            <a:off x="981944" y="1799096"/>
            <a:ext cx="7200800" cy="3312368"/>
          </a:xfrm>
        </p:spPr>
        <p:txBody>
          <a:bodyPr>
            <a:no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302</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私</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行拘禁或以其他非法方法，剝奪人之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行動自由者，</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有期徒刑、拘役或</a:t>
            </a:r>
            <a:r>
              <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因而</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致人於死者，處無期徒刑或</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有期徒刑。</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致</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重傷者，處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年以上</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10</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811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強制</a:t>
            </a:r>
          </a:p>
        </p:txBody>
      </p:sp>
      <p:sp>
        <p:nvSpPr>
          <p:cNvPr id="3" name="內容版面配置區 2"/>
          <p:cNvSpPr>
            <a:spLocks noGrp="1"/>
          </p:cNvSpPr>
          <p:nvPr>
            <p:ph idx="1"/>
          </p:nvPr>
        </p:nvSpPr>
        <p:spPr>
          <a:xfrm>
            <a:off x="1279612" y="1624912"/>
            <a:ext cx="6584776" cy="2088232"/>
          </a:xfrm>
        </p:spPr>
        <p:txBody>
          <a:bodyPr>
            <a:norm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304</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微軟正黑體" panose="020B0604030504040204"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以</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強暴</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、脅迫使人行無義務之事或妨害</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人行使</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權利者，處</a:t>
            </a:r>
            <a:r>
              <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年</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以下有期徒刑、拘役</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或</a:t>
            </a:r>
            <a:r>
              <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圓角矩形 3"/>
          <p:cNvSpPr/>
          <p:nvPr/>
        </p:nvSpPr>
        <p:spPr>
          <a:xfrm>
            <a:off x="1091626" y="3777929"/>
            <a:ext cx="6960747" cy="1736646"/>
          </a:xfrm>
          <a:prstGeom prst="roundRect">
            <a:avLst/>
          </a:prstGeom>
          <a:solidFill>
            <a:srgbClr val="689AA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zh-TW" altLang="en-US" sz="3200" dirty="0">
                <a:latin typeface="漢儀新蒂牌樓體" panose="02000500000000000000" pitchFamily="2" charset="-120"/>
                <a:ea typeface="漢儀新蒂牌樓體" panose="02000500000000000000" pitchFamily="2" charset="-120"/>
              </a:rPr>
              <a:t>在法律定義上，強暴包含多種暴力行為</a:t>
            </a:r>
            <a:r>
              <a:rPr lang="zh-TW" altLang="en-US" sz="3200" dirty="0" smtClean="0">
                <a:latin typeface="漢儀新蒂牌樓體" panose="02000500000000000000" pitchFamily="2" charset="-120"/>
                <a:ea typeface="漢儀新蒂牌樓體" panose="02000500000000000000" pitchFamily="2" charset="-120"/>
              </a:rPr>
              <a:t>，</a:t>
            </a:r>
            <a:endParaRPr lang="en-US" altLang="zh-TW" sz="3200" dirty="0" smtClean="0">
              <a:latin typeface="漢儀新蒂牌樓體" panose="02000500000000000000" pitchFamily="2" charset="-120"/>
              <a:ea typeface="漢儀新蒂牌樓體" panose="02000500000000000000" pitchFamily="2" charset="-120"/>
            </a:endParaRPr>
          </a:p>
          <a:p>
            <a:pPr algn="ctr"/>
            <a:r>
              <a:rPr lang="en-US" altLang="zh-TW" sz="3200" dirty="0">
                <a:latin typeface="漢儀新蒂牌樓體" panose="02000500000000000000" pitchFamily="2" charset="-120"/>
                <a:ea typeface="漢儀新蒂牌樓體" panose="02000500000000000000" pitchFamily="2" charset="-120"/>
              </a:rPr>
              <a:t> </a:t>
            </a:r>
            <a:r>
              <a:rPr lang="en-US" altLang="zh-TW" sz="3200" dirty="0" smtClean="0">
                <a:latin typeface="漢儀新蒂牌樓體" panose="02000500000000000000" pitchFamily="2" charset="-120"/>
                <a:ea typeface="漢儀新蒂牌樓體" panose="02000500000000000000" pitchFamily="2" charset="-120"/>
              </a:rPr>
              <a:t> </a:t>
            </a:r>
            <a:r>
              <a:rPr lang="zh-TW" altLang="en-US" sz="3200" dirty="0" smtClean="0">
                <a:latin typeface="漢儀新蒂牌樓體" panose="02000500000000000000" pitchFamily="2" charset="-120"/>
                <a:ea typeface="漢儀新蒂牌樓體" panose="02000500000000000000" pitchFamily="2" charset="-120"/>
              </a:rPr>
              <a:t>例如</a:t>
            </a:r>
            <a:r>
              <a:rPr lang="zh-TW" altLang="en-US" sz="3200" dirty="0">
                <a:latin typeface="漢儀新蒂牌樓體" panose="02000500000000000000" pitchFamily="2" charset="-120"/>
                <a:ea typeface="漢儀新蒂牌樓體" panose="02000500000000000000" pitchFamily="2" charset="-120"/>
              </a:rPr>
              <a:t>毆打、掠奪等</a:t>
            </a:r>
            <a:r>
              <a:rPr lang="zh-TW" altLang="en-US" sz="3200" dirty="0" smtClean="0">
                <a:latin typeface="漢儀新蒂牌樓體" panose="02000500000000000000" pitchFamily="2" charset="-120"/>
                <a:ea typeface="漢儀新蒂牌樓體" panose="02000500000000000000" pitchFamily="2" charset="-120"/>
              </a:rPr>
              <a:t>。</a:t>
            </a:r>
            <a:endParaRPr lang="en-US" altLang="zh-TW" sz="3200" dirty="0" smtClean="0">
              <a:latin typeface="漢儀新蒂牌樓體" panose="02000500000000000000" pitchFamily="2" charset="-120"/>
              <a:ea typeface="漢儀新蒂牌樓體" panose="02000500000000000000" pitchFamily="2" charset="-120"/>
            </a:endParaRPr>
          </a:p>
          <a:p>
            <a:pPr algn="ctr"/>
            <a:r>
              <a:rPr lang="zh-TW" altLang="en-US" sz="3200" dirty="0" smtClean="0">
                <a:latin typeface="漢儀新蒂牌樓體" panose="02000500000000000000" pitchFamily="2" charset="-120"/>
                <a:ea typeface="漢儀新蒂牌樓體" panose="02000500000000000000" pitchFamily="2" charset="-120"/>
              </a:rPr>
              <a:t>   強暴</a:t>
            </a:r>
            <a:r>
              <a:rPr lang="zh-TW" altLang="en-US" sz="3200" dirty="0">
                <a:latin typeface="漢儀新蒂牌樓體" panose="02000500000000000000" pitchFamily="2" charset="-120"/>
                <a:ea typeface="漢儀新蒂牌樓體" panose="02000500000000000000" pitchFamily="2" charset="-120"/>
              </a:rPr>
              <a:t>也常專指性侵犯暴力。</a:t>
            </a:r>
          </a:p>
        </p:txBody>
      </p:sp>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3"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233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恐嚇</a:t>
            </a:r>
          </a:p>
        </p:txBody>
      </p:sp>
      <p:sp>
        <p:nvSpPr>
          <p:cNvPr id="3" name="內容版面配置區 2"/>
          <p:cNvSpPr>
            <a:spLocks noGrp="1"/>
          </p:cNvSpPr>
          <p:nvPr>
            <p:ph idx="1"/>
          </p:nvPr>
        </p:nvSpPr>
        <p:spPr>
          <a:xfrm>
            <a:off x="971600" y="1916832"/>
            <a:ext cx="7272808" cy="3312368"/>
          </a:xfrm>
        </p:spPr>
        <p:txBody>
          <a:bodyPr>
            <a:norm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305</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以</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加害生命、身體、自由、名譽、財產之事，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恐嚇他人</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致生危害於</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安全</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者，處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2</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拘役</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或</a:t>
            </a:r>
            <a:r>
              <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843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628800"/>
            <a:ext cx="7488832" cy="3600400"/>
          </a:xfrm>
        </p:spPr>
        <p:txBody>
          <a:bodyPr>
            <a:normAutofit/>
          </a:bodyPr>
          <a:lstStyle/>
          <a:p>
            <a:pPr marL="800100" indent="-457200">
              <a:buSzPct val="60000"/>
              <a:buFont typeface="Wingdings" panose="05000000000000000000" pitchFamily="2" charset="2"/>
              <a:buChar char="l"/>
            </a:pP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346</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800100" indent="-457200">
              <a:buClr>
                <a:schemeClr val="accent5">
                  <a:lumMod val="50000"/>
                </a:schemeClr>
              </a:buClr>
              <a:buSzPct val="70000"/>
              <a:buFontTx/>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意圖</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為自己或第三人不法之所有，以恐嚇使人</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將本人</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或第三人之物</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交付</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者，處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6</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月以上</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有期徒刑</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，得併科</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千元以下罰金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800100" indent="-457200">
              <a:buClr>
                <a:schemeClr val="accent5">
                  <a:lumMod val="50000"/>
                </a:schemeClr>
              </a:buClr>
              <a:buSzPct val="70000"/>
              <a:buFontTx/>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其</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獲得財產上不法之利益，或使第三人得之者</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，亦</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同</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標題 1"/>
          <p:cNvSpPr>
            <a:spLocks noGrp="1"/>
          </p:cNvSpPr>
          <p:nvPr>
            <p:ph type="title"/>
          </p:nvPr>
        </p:nvSpPr>
        <p:spPr>
          <a:xfrm>
            <a:off x="457200" y="276736"/>
            <a:ext cx="8229600" cy="1143000"/>
          </a:xfrm>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恐嚇</a:t>
            </a:r>
          </a:p>
        </p:txBody>
      </p:sp>
      <p:sp>
        <p:nvSpPr>
          <p:cNvPr id="8"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884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2939"/>
            <a:ext cx="8229600" cy="1143000"/>
          </a:xfrm>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認識霸凌</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ln>
            <a:noFill/>
          </a:ln>
        </p:spPr>
        <p:txBody>
          <a:bodyPr/>
          <a:lstStyle/>
          <a:p>
            <a:pPr marL="0" indent="0">
              <a:buNone/>
            </a:pP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在開始之前，讓我們先看一段影片</a:t>
            </a:r>
            <a:r>
              <a:rPr lang="en-US" altLang="zh-TW"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a:p>
            <a:pPr marL="0" indent="0">
              <a:buNone/>
            </a:pP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趕快</a:t>
            </a: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給我反</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霸</a:t>
            </a:r>
            <a:r>
              <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凌喔</a:t>
            </a:r>
            <a:r>
              <a:rPr lang="en-US" altLang="zh-TW"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a:t>
            </a:r>
            <a:r>
              <a:rPr lang="zh-TW" altLang="en-US"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3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0" indent="0">
              <a:buNone/>
            </a:pPr>
            <a:endParaRPr lang="en-US" altLang="zh-TW" dirty="0" smtClean="0"/>
          </a:p>
        </p:txBody>
      </p:sp>
      <p:pic>
        <p:nvPicPr>
          <p:cNvPr id="10" name="圖片 9">
            <a:hlinkClick r:id="rId3"/>
          </p:cNvPr>
          <p:cNvPicPr>
            <a:picLocks noChangeAspect="1"/>
          </p:cNvPicPr>
          <p:nvPr/>
        </p:nvPicPr>
        <p:blipFill>
          <a:blip r:embed="rId4"/>
          <a:stretch>
            <a:fillRect/>
          </a:stretch>
        </p:blipFill>
        <p:spPr>
          <a:xfrm>
            <a:off x="5004048" y="3299840"/>
            <a:ext cx="3853046" cy="3215413"/>
          </a:xfrm>
          <a:prstGeom prst="rect">
            <a:avLst/>
          </a:prstGeom>
        </p:spPr>
      </p:pic>
      <p:sp>
        <p:nvSpPr>
          <p:cNvPr id="19"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p2"/>
          <p:cNvSpPr/>
          <p:nvPr/>
        </p:nvSpPr>
        <p:spPr>
          <a:xfrm>
            <a:off x="8371217" y="561627"/>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p2"/>
          <p:cNvSpPr/>
          <p:nvPr/>
        </p:nvSpPr>
        <p:spPr>
          <a:xfrm>
            <a:off x="8742548" y="68624"/>
            <a:ext cx="439552" cy="493286"/>
          </a:xfrm>
          <a:custGeom>
            <a:avLst/>
            <a:gdLst/>
            <a:ahLst/>
            <a:cxnLst/>
            <a:rect l="l" t="t" r="r" b="b"/>
            <a:pathLst>
              <a:path w="4499" h="5049" extrusionOk="0">
                <a:moveTo>
                  <a:pt x="2280" y="1"/>
                </a:moveTo>
                <a:cubicBezTo>
                  <a:pt x="2125" y="1"/>
                  <a:pt x="1966" y="62"/>
                  <a:pt x="1841" y="179"/>
                </a:cubicBezTo>
                <a:cubicBezTo>
                  <a:pt x="1557" y="452"/>
                  <a:pt x="1534" y="906"/>
                  <a:pt x="1591" y="1270"/>
                </a:cubicBezTo>
                <a:cubicBezTo>
                  <a:pt x="1625" y="1468"/>
                  <a:pt x="1693" y="1661"/>
                  <a:pt x="1795" y="1843"/>
                </a:cubicBezTo>
                <a:cubicBezTo>
                  <a:pt x="1587" y="1771"/>
                  <a:pt x="1372" y="1725"/>
                  <a:pt x="1159" y="1725"/>
                </a:cubicBezTo>
                <a:cubicBezTo>
                  <a:pt x="937" y="1725"/>
                  <a:pt x="718" y="1775"/>
                  <a:pt x="512" y="1900"/>
                </a:cubicBezTo>
                <a:cubicBezTo>
                  <a:pt x="228" y="2065"/>
                  <a:pt x="1" y="2394"/>
                  <a:pt x="205" y="2712"/>
                </a:cubicBezTo>
                <a:cubicBezTo>
                  <a:pt x="387" y="2996"/>
                  <a:pt x="750" y="3132"/>
                  <a:pt x="1074" y="3178"/>
                </a:cubicBezTo>
                <a:cubicBezTo>
                  <a:pt x="1159" y="3190"/>
                  <a:pt x="1245" y="3197"/>
                  <a:pt x="1331" y="3197"/>
                </a:cubicBezTo>
                <a:cubicBezTo>
                  <a:pt x="1480" y="3197"/>
                  <a:pt x="1629" y="3178"/>
                  <a:pt x="1773" y="3138"/>
                </a:cubicBezTo>
                <a:lnTo>
                  <a:pt x="1773" y="3138"/>
                </a:lnTo>
                <a:cubicBezTo>
                  <a:pt x="1665" y="3314"/>
                  <a:pt x="1585" y="3507"/>
                  <a:pt x="1545" y="3706"/>
                </a:cubicBezTo>
                <a:cubicBezTo>
                  <a:pt x="1477" y="4070"/>
                  <a:pt x="1506" y="4490"/>
                  <a:pt x="1750" y="4779"/>
                </a:cubicBezTo>
                <a:cubicBezTo>
                  <a:pt x="1892" y="4956"/>
                  <a:pt x="2097" y="5048"/>
                  <a:pt x="2305" y="5048"/>
                </a:cubicBezTo>
                <a:cubicBezTo>
                  <a:pt x="2438" y="5048"/>
                  <a:pt x="2573" y="5010"/>
                  <a:pt x="2693" y="4933"/>
                </a:cubicBezTo>
                <a:cubicBezTo>
                  <a:pt x="3022" y="4717"/>
                  <a:pt x="3130" y="4325"/>
                  <a:pt x="3136" y="3950"/>
                </a:cubicBezTo>
                <a:cubicBezTo>
                  <a:pt x="3141" y="3575"/>
                  <a:pt x="3045" y="3206"/>
                  <a:pt x="2863" y="2882"/>
                </a:cubicBezTo>
                <a:lnTo>
                  <a:pt x="2863" y="2882"/>
                </a:lnTo>
                <a:cubicBezTo>
                  <a:pt x="2985" y="2894"/>
                  <a:pt x="3107" y="2903"/>
                  <a:pt x="3228" y="2903"/>
                </a:cubicBezTo>
                <a:cubicBezTo>
                  <a:pt x="3395" y="2903"/>
                  <a:pt x="3562" y="2886"/>
                  <a:pt x="3726" y="2837"/>
                </a:cubicBezTo>
                <a:cubicBezTo>
                  <a:pt x="4039" y="2741"/>
                  <a:pt x="4379" y="2502"/>
                  <a:pt x="4448" y="2161"/>
                </a:cubicBezTo>
                <a:cubicBezTo>
                  <a:pt x="4499" y="1877"/>
                  <a:pt x="4317" y="1656"/>
                  <a:pt x="4044" y="1605"/>
                </a:cubicBezTo>
                <a:cubicBezTo>
                  <a:pt x="3987" y="1595"/>
                  <a:pt x="3928" y="1591"/>
                  <a:pt x="3869" y="1591"/>
                </a:cubicBezTo>
                <a:cubicBezTo>
                  <a:pt x="3648" y="1591"/>
                  <a:pt x="3422" y="1650"/>
                  <a:pt x="3221" y="1713"/>
                </a:cubicBezTo>
                <a:cubicBezTo>
                  <a:pt x="3056" y="1758"/>
                  <a:pt x="2903" y="1832"/>
                  <a:pt x="2761" y="1923"/>
                </a:cubicBezTo>
                <a:cubicBezTo>
                  <a:pt x="2852" y="1713"/>
                  <a:pt x="2914" y="1485"/>
                  <a:pt x="2937" y="1258"/>
                </a:cubicBezTo>
                <a:cubicBezTo>
                  <a:pt x="2977" y="917"/>
                  <a:pt x="2954" y="497"/>
                  <a:pt x="2727" y="219"/>
                </a:cubicBezTo>
                <a:cubicBezTo>
                  <a:pt x="2612" y="71"/>
                  <a:pt x="2448" y="1"/>
                  <a:pt x="2280"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p2"/>
          <p:cNvSpPr/>
          <p:nvPr/>
        </p:nvSpPr>
        <p:spPr>
          <a:xfrm>
            <a:off x="-45852" y="609453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5836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cs typeface="Gen Jyuu Gothic Regular" panose="020B0302020203020207" pitchFamily="34" charset="-120"/>
              </a:rPr>
              <a:t>侮辱</a:t>
            </a:r>
          </a:p>
        </p:txBody>
      </p:sp>
      <p:sp>
        <p:nvSpPr>
          <p:cNvPr id="3" name="內容版面配置區 2"/>
          <p:cNvSpPr>
            <a:spLocks noGrp="1"/>
          </p:cNvSpPr>
          <p:nvPr>
            <p:ph idx="1"/>
          </p:nvPr>
        </p:nvSpPr>
        <p:spPr>
          <a:xfrm>
            <a:off x="971600" y="1700808"/>
            <a:ext cx="6840760" cy="2908920"/>
          </a:xfrm>
        </p:spPr>
        <p:txBody>
          <a:bodyPr>
            <a:no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309</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公然</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侮辱人者，處拘役或</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以強暴犯前項之罪者</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、拘役</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或</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以下</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罰金。</a:t>
            </a: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436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誹謗</a:t>
            </a:r>
          </a:p>
        </p:txBody>
      </p:sp>
      <p:sp>
        <p:nvSpPr>
          <p:cNvPr id="3" name="內容版面配置區 2"/>
          <p:cNvSpPr>
            <a:spLocks noGrp="1"/>
          </p:cNvSpPr>
          <p:nvPr>
            <p:ph idx="1"/>
          </p:nvPr>
        </p:nvSpPr>
        <p:spPr>
          <a:xfrm>
            <a:off x="1115616" y="1628800"/>
            <a:ext cx="7056784" cy="4320480"/>
          </a:xfrm>
        </p:spPr>
        <p:txBody>
          <a:bodyPr>
            <a:no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刑法</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310</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u="sng"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意圖</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散布於眾，而指摘或傳述足以毀損</a:t>
            </a:r>
            <a:r>
              <a:rPr lang="zh-TW" altLang="en-US" sz="2800" u="sng"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他人</a:t>
            </a: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名譽之事者，</a:t>
            </a:r>
            <a:r>
              <a:rPr lang="zh-TW" altLang="en-US" sz="2800" u="sng" dirty="0" smtClean="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為誹謗罪</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有期徒刑</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、拘役或</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百元以下罰金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u="sng" dirty="0">
                <a:solidFill>
                  <a:srgbClr val="FC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散布文字、圖畫犯前項之罪者</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2</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年以下有期徒刑、拘役或</a:t>
            </a:r>
            <a:r>
              <a:rPr lang="en-US" altLang="zh-TW"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千元以下罰金</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對於所誹謗之事，能證明其為真實者，不罰。但涉於私德而與公共利益無關者，不在此限</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2705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02444" y="2283529"/>
            <a:ext cx="7772400" cy="1080120"/>
          </a:xfrm>
        </p:spPr>
        <p:txBody>
          <a:bodyPr>
            <a:noAutofit/>
          </a:bodyPr>
          <a:lstStyle/>
          <a:p>
            <a:pPr algn="ctr"/>
            <a:r>
              <a:rPr lang="zh-TW" altLang="en-US" sz="8800" dirty="0" smtClean="0">
                <a:solidFill>
                  <a:srgbClr val="C00000"/>
                </a:solidFill>
                <a:latin typeface="漢儀新蒂牌樓體" panose="02000500000000000000" pitchFamily="2" charset="-120"/>
                <a:ea typeface="漢儀新蒂牌樓體" panose="02000500000000000000" pitchFamily="2" charset="-120"/>
              </a:rPr>
              <a:t>法令宣導</a:t>
            </a:r>
            <a:endParaRPr lang="zh-TW" altLang="en-US" sz="8800" dirty="0">
              <a:solidFill>
                <a:srgbClr val="C00000"/>
              </a:solidFill>
              <a:latin typeface="漢儀新蒂牌樓體" panose="02000500000000000000" pitchFamily="2" charset="-120"/>
              <a:ea typeface="漢儀新蒂牌樓體" panose="02000500000000000000" pitchFamily="2" charset="-120"/>
            </a:endParaRPr>
          </a:p>
        </p:txBody>
      </p:sp>
      <p:sp>
        <p:nvSpPr>
          <p:cNvPr id="7" name="標題 3"/>
          <p:cNvSpPr txBox="1">
            <a:spLocks/>
          </p:cNvSpPr>
          <p:nvPr/>
        </p:nvSpPr>
        <p:spPr>
          <a:xfrm>
            <a:off x="3635896" y="3501008"/>
            <a:ext cx="1905496" cy="800472"/>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6600" b="0" dirty="0">
                <a:solidFill>
                  <a:schemeClr val="accent5">
                    <a:lumMod val="50000"/>
                  </a:schemeClr>
                </a:solidFill>
                <a:latin typeface="漢儀新蒂牌樓體" panose="02000500000000000000" pitchFamily="2" charset="-120"/>
                <a:ea typeface="漢儀新蒂牌樓體" panose="02000500000000000000" pitchFamily="2" charset="-120"/>
              </a:rPr>
              <a:t>民</a:t>
            </a:r>
            <a:r>
              <a:rPr lang="zh-TW" altLang="en-US" sz="6600" b="0" dirty="0" smtClean="0">
                <a:solidFill>
                  <a:schemeClr val="accent5">
                    <a:lumMod val="50000"/>
                  </a:schemeClr>
                </a:solidFill>
                <a:latin typeface="漢儀新蒂牌樓體" panose="02000500000000000000" pitchFamily="2" charset="-120"/>
                <a:ea typeface="漢儀新蒂牌樓體" panose="02000500000000000000" pitchFamily="2" charset="-120"/>
              </a:rPr>
              <a:t>法</a:t>
            </a:r>
            <a:endParaRPr lang="zh-TW" altLang="en-US" sz="6600" b="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5" name="標題 3"/>
          <p:cNvSpPr txBox="1">
            <a:spLocks/>
          </p:cNvSpPr>
          <p:nvPr/>
        </p:nvSpPr>
        <p:spPr>
          <a:xfrm>
            <a:off x="5541392" y="6179942"/>
            <a:ext cx="3672408" cy="36004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資料</a:t>
            </a:r>
            <a:r>
              <a:rPr lang="zh-TW" altLang="en-US" sz="1600" b="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來源：教育部防治校園霸凌專區</a:t>
            </a:r>
            <a:endPar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p13"/>
          <p:cNvSpPr/>
          <p:nvPr/>
        </p:nvSpPr>
        <p:spPr>
          <a:xfrm>
            <a:off x="142975" y="0"/>
            <a:ext cx="1025985" cy="577781"/>
          </a:xfrm>
          <a:custGeom>
            <a:avLst/>
            <a:gdLst/>
            <a:ahLst/>
            <a:cxnLst/>
            <a:rect l="l" t="t" r="r" b="b"/>
            <a:pathLst>
              <a:path w="8298" h="4673" extrusionOk="0">
                <a:moveTo>
                  <a:pt x="4390" y="1"/>
                </a:moveTo>
                <a:cubicBezTo>
                  <a:pt x="4220" y="245"/>
                  <a:pt x="4084" y="517"/>
                  <a:pt x="3987" y="801"/>
                </a:cubicBezTo>
                <a:cubicBezTo>
                  <a:pt x="3879" y="1114"/>
                  <a:pt x="3794" y="1449"/>
                  <a:pt x="3572" y="1687"/>
                </a:cubicBezTo>
                <a:cubicBezTo>
                  <a:pt x="3226" y="2062"/>
                  <a:pt x="2658" y="2113"/>
                  <a:pt x="2153" y="2136"/>
                </a:cubicBezTo>
                <a:cubicBezTo>
                  <a:pt x="1562" y="2164"/>
                  <a:pt x="983" y="2255"/>
                  <a:pt x="596" y="2732"/>
                </a:cubicBezTo>
                <a:cubicBezTo>
                  <a:pt x="227" y="3187"/>
                  <a:pt x="0" y="3726"/>
                  <a:pt x="6" y="4311"/>
                </a:cubicBezTo>
                <a:cubicBezTo>
                  <a:pt x="6" y="4442"/>
                  <a:pt x="34" y="4595"/>
                  <a:pt x="148" y="4652"/>
                </a:cubicBezTo>
                <a:cubicBezTo>
                  <a:pt x="176" y="4666"/>
                  <a:pt x="206" y="4673"/>
                  <a:pt x="235" y="4673"/>
                </a:cubicBezTo>
                <a:cubicBezTo>
                  <a:pt x="355" y="4673"/>
                  <a:pt x="472" y="4563"/>
                  <a:pt x="545" y="4453"/>
                </a:cubicBezTo>
                <a:cubicBezTo>
                  <a:pt x="875" y="3970"/>
                  <a:pt x="971" y="3283"/>
                  <a:pt x="1488" y="3011"/>
                </a:cubicBezTo>
                <a:cubicBezTo>
                  <a:pt x="1669" y="2916"/>
                  <a:pt x="1866" y="2890"/>
                  <a:pt x="2069" y="2890"/>
                </a:cubicBezTo>
                <a:cubicBezTo>
                  <a:pt x="2294" y="2890"/>
                  <a:pt x="2525" y="2922"/>
                  <a:pt x="2749" y="2931"/>
                </a:cubicBezTo>
                <a:cubicBezTo>
                  <a:pt x="2786" y="2933"/>
                  <a:pt x="2824" y="2934"/>
                  <a:pt x="2862" y="2934"/>
                </a:cubicBezTo>
                <a:cubicBezTo>
                  <a:pt x="3579" y="2934"/>
                  <a:pt x="4329" y="2626"/>
                  <a:pt x="4669" y="2000"/>
                </a:cubicBezTo>
                <a:cubicBezTo>
                  <a:pt x="4828" y="1716"/>
                  <a:pt x="4884" y="1386"/>
                  <a:pt x="4998" y="1085"/>
                </a:cubicBezTo>
                <a:cubicBezTo>
                  <a:pt x="5112" y="779"/>
                  <a:pt x="5299" y="472"/>
                  <a:pt x="5600" y="353"/>
                </a:cubicBezTo>
                <a:cubicBezTo>
                  <a:pt x="5704" y="312"/>
                  <a:pt x="5810" y="296"/>
                  <a:pt x="5918" y="296"/>
                </a:cubicBezTo>
                <a:cubicBezTo>
                  <a:pt x="6217" y="296"/>
                  <a:pt x="6528" y="418"/>
                  <a:pt x="6832" y="472"/>
                </a:cubicBezTo>
                <a:cubicBezTo>
                  <a:pt x="6943" y="493"/>
                  <a:pt x="7057" y="504"/>
                  <a:pt x="7170" y="504"/>
                </a:cubicBezTo>
                <a:cubicBezTo>
                  <a:pt x="7511" y="504"/>
                  <a:pt x="7851" y="405"/>
                  <a:pt x="8110" y="188"/>
                </a:cubicBezTo>
                <a:cubicBezTo>
                  <a:pt x="8178" y="131"/>
                  <a:pt x="8241" y="69"/>
                  <a:pt x="829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1;p13"/>
          <p:cNvSpPr/>
          <p:nvPr/>
        </p:nvSpPr>
        <p:spPr>
          <a:xfrm>
            <a:off x="282690" y="0"/>
            <a:ext cx="1349805" cy="824695"/>
          </a:xfrm>
          <a:custGeom>
            <a:avLst/>
            <a:gdLst/>
            <a:ahLst/>
            <a:cxnLst/>
            <a:rect l="l" t="t" r="r" b="b"/>
            <a:pathLst>
              <a:path w="10917" h="6670" extrusionOk="0">
                <a:moveTo>
                  <a:pt x="8605" y="1"/>
                </a:moveTo>
                <a:cubicBezTo>
                  <a:pt x="8383" y="262"/>
                  <a:pt x="8213" y="574"/>
                  <a:pt x="8020" y="858"/>
                </a:cubicBezTo>
                <a:cubicBezTo>
                  <a:pt x="7741" y="1262"/>
                  <a:pt x="7332" y="1655"/>
                  <a:pt x="6842" y="1655"/>
                </a:cubicBezTo>
                <a:cubicBezTo>
                  <a:pt x="6822" y="1655"/>
                  <a:pt x="6802" y="1655"/>
                  <a:pt x="6782" y="1653"/>
                </a:cubicBezTo>
                <a:cubicBezTo>
                  <a:pt x="6424" y="1631"/>
                  <a:pt x="6111" y="1398"/>
                  <a:pt x="5754" y="1335"/>
                </a:cubicBezTo>
                <a:cubicBezTo>
                  <a:pt x="5695" y="1326"/>
                  <a:pt x="5637" y="1321"/>
                  <a:pt x="5578" y="1321"/>
                </a:cubicBezTo>
                <a:cubicBezTo>
                  <a:pt x="5226" y="1321"/>
                  <a:pt x="4876" y="1489"/>
                  <a:pt x="4618" y="1733"/>
                </a:cubicBezTo>
                <a:cubicBezTo>
                  <a:pt x="4317" y="2022"/>
                  <a:pt x="4118" y="2403"/>
                  <a:pt x="3987" y="2801"/>
                </a:cubicBezTo>
                <a:cubicBezTo>
                  <a:pt x="3874" y="3107"/>
                  <a:pt x="3788" y="3442"/>
                  <a:pt x="3567" y="3687"/>
                </a:cubicBezTo>
                <a:cubicBezTo>
                  <a:pt x="3221" y="4061"/>
                  <a:pt x="2653" y="4107"/>
                  <a:pt x="2147" y="4135"/>
                </a:cubicBezTo>
                <a:cubicBezTo>
                  <a:pt x="1556" y="4164"/>
                  <a:pt x="977" y="4249"/>
                  <a:pt x="591" y="4732"/>
                </a:cubicBezTo>
                <a:cubicBezTo>
                  <a:pt x="227" y="5186"/>
                  <a:pt x="0" y="5720"/>
                  <a:pt x="0" y="6310"/>
                </a:cubicBezTo>
                <a:cubicBezTo>
                  <a:pt x="0" y="6441"/>
                  <a:pt x="29" y="6594"/>
                  <a:pt x="142" y="6651"/>
                </a:cubicBezTo>
                <a:cubicBezTo>
                  <a:pt x="170" y="6664"/>
                  <a:pt x="199" y="6670"/>
                  <a:pt x="227" y="6670"/>
                </a:cubicBezTo>
                <a:cubicBezTo>
                  <a:pt x="349" y="6670"/>
                  <a:pt x="472" y="6563"/>
                  <a:pt x="546" y="6452"/>
                </a:cubicBezTo>
                <a:cubicBezTo>
                  <a:pt x="869" y="5970"/>
                  <a:pt x="971" y="5282"/>
                  <a:pt x="1488" y="5010"/>
                </a:cubicBezTo>
                <a:cubicBezTo>
                  <a:pt x="1666" y="4915"/>
                  <a:pt x="1863" y="4889"/>
                  <a:pt x="2067" y="4889"/>
                </a:cubicBezTo>
                <a:cubicBezTo>
                  <a:pt x="2292" y="4889"/>
                  <a:pt x="2525" y="4921"/>
                  <a:pt x="2749" y="4930"/>
                </a:cubicBezTo>
                <a:cubicBezTo>
                  <a:pt x="2787" y="4932"/>
                  <a:pt x="2824" y="4933"/>
                  <a:pt x="2862" y="4933"/>
                </a:cubicBezTo>
                <a:cubicBezTo>
                  <a:pt x="3579" y="4933"/>
                  <a:pt x="4329" y="4625"/>
                  <a:pt x="4669" y="3999"/>
                </a:cubicBezTo>
                <a:cubicBezTo>
                  <a:pt x="4822" y="3715"/>
                  <a:pt x="4879" y="3386"/>
                  <a:pt x="4998" y="3079"/>
                </a:cubicBezTo>
                <a:cubicBezTo>
                  <a:pt x="5112" y="2778"/>
                  <a:pt x="5294" y="2471"/>
                  <a:pt x="5595" y="2352"/>
                </a:cubicBezTo>
                <a:cubicBezTo>
                  <a:pt x="5700" y="2311"/>
                  <a:pt x="5808" y="2294"/>
                  <a:pt x="5918" y="2294"/>
                </a:cubicBezTo>
                <a:cubicBezTo>
                  <a:pt x="6215" y="2294"/>
                  <a:pt x="6524" y="2413"/>
                  <a:pt x="6827" y="2471"/>
                </a:cubicBezTo>
                <a:cubicBezTo>
                  <a:pt x="6936" y="2491"/>
                  <a:pt x="7049" y="2501"/>
                  <a:pt x="7161" y="2501"/>
                </a:cubicBezTo>
                <a:cubicBezTo>
                  <a:pt x="7505" y="2501"/>
                  <a:pt x="7850" y="2405"/>
                  <a:pt x="8111" y="2187"/>
                </a:cubicBezTo>
                <a:cubicBezTo>
                  <a:pt x="8656" y="1727"/>
                  <a:pt x="8724" y="858"/>
                  <a:pt x="9292" y="426"/>
                </a:cubicBezTo>
                <a:cubicBezTo>
                  <a:pt x="9746" y="91"/>
                  <a:pt x="10365" y="131"/>
                  <a:pt x="1091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10800000">
            <a:off x="8435686" y="4780171"/>
            <a:ext cx="713294" cy="1213209"/>
          </a:xfrm>
          <a:prstGeom prst="rect">
            <a:avLst/>
          </a:prstGeom>
        </p:spPr>
      </p:pic>
    </p:spTree>
    <p:extLst>
      <p:ext uri="{BB962C8B-B14F-4D97-AF65-F5344CB8AC3E}">
        <p14:creationId xmlns:p14="http://schemas.microsoft.com/office/powerpoint/2010/main" val="50461338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 一般侵權行為</a:t>
            </a:r>
          </a:p>
        </p:txBody>
      </p:sp>
      <p:sp>
        <p:nvSpPr>
          <p:cNvPr id="3" name="內容版面配置區 2"/>
          <p:cNvSpPr>
            <a:spLocks noGrp="1"/>
          </p:cNvSpPr>
          <p:nvPr>
            <p:ph idx="1"/>
          </p:nvPr>
        </p:nvSpPr>
        <p:spPr>
          <a:xfrm>
            <a:off x="750404" y="1833094"/>
            <a:ext cx="7643192" cy="4686320"/>
          </a:xfrm>
        </p:spPr>
        <p:txBody>
          <a:bodyPr>
            <a:norm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民法</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184</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項</a:t>
            </a:r>
            <a:endParaRPr lang="en-US" altLang="zh-TW"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故意</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或過失，不法侵害他人之權利者，</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負損害賠償</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責任</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故意</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以背於善良風俗之方法，加損害於</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他人者</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亦同。</a:t>
            </a: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5720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4030" y="332656"/>
            <a:ext cx="8280920" cy="1261864"/>
          </a:xfrm>
        </p:spPr>
        <p:txBody>
          <a:bodyPr>
            <a:noAutofit/>
          </a:bodyPr>
          <a:lstStyle/>
          <a:p>
            <a:r>
              <a:rPr lang="zh-TW" altLang="en-US" sz="4800" dirty="0">
                <a:solidFill>
                  <a:schemeClr val="accent5">
                    <a:lumMod val="50000"/>
                  </a:schemeClr>
                </a:solidFill>
                <a:latin typeface="漢儀新蒂牌樓體" panose="02000500000000000000" pitchFamily="2" charset="-120"/>
                <a:ea typeface="漢儀新蒂牌樓體" panose="02000500000000000000" pitchFamily="2" charset="-120"/>
              </a:rPr>
              <a:t>侵害人格權之非財產</a:t>
            </a:r>
            <a:r>
              <a:rPr lang="zh-TW" altLang="en-US" sz="4800" dirty="0" smtClean="0">
                <a:solidFill>
                  <a:schemeClr val="accent5">
                    <a:lumMod val="50000"/>
                  </a:schemeClr>
                </a:solidFill>
                <a:latin typeface="漢儀新蒂牌樓體" panose="02000500000000000000" pitchFamily="2" charset="-120"/>
                <a:ea typeface="漢儀新蒂牌樓體" panose="02000500000000000000" pitchFamily="2" charset="-120"/>
              </a:rPr>
              <a:t>上損害賠償</a:t>
            </a:r>
            <a:endParaRPr lang="zh-TW" altLang="en-US" sz="48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xfrm>
            <a:off x="830074" y="1594520"/>
            <a:ext cx="7488832" cy="4032448"/>
          </a:xfrm>
        </p:spPr>
        <p:txBody>
          <a:bodyPr>
            <a:noAutofit/>
          </a:bodyPr>
          <a:lstStyle/>
          <a:p>
            <a:pPr>
              <a:buSzPct val="60000"/>
              <a:buFont typeface="Wingdings" panose="05000000000000000000" pitchFamily="2" charset="2"/>
              <a:buChar char="l"/>
            </a:pP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民法</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195</a:t>
            </a:r>
            <a:r>
              <a:rPr lang="zh-TW" altLang="en-US"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條第</a:t>
            </a:r>
            <a:r>
              <a:rPr lang="en-US" altLang="zh-TW" sz="28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sz="28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項</a:t>
            </a:r>
            <a:endParaRPr lang="en-US" altLang="zh-TW" sz="2800"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不法</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侵害他人之身體、健康、名譽、自由</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、信用、隱私</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貞操</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，或不法侵害其他</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人格法</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益而情節</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重大</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者</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被害人雖非</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財產</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上</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之損害</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，亦得請求賠償</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相當之</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金額</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其</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名譽被侵害者，並得請求回復名譽之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適當</a:t>
            </a: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處分。</a:t>
            </a: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6"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7"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1356922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02444" y="2283529"/>
            <a:ext cx="7772400" cy="1080120"/>
          </a:xfrm>
        </p:spPr>
        <p:txBody>
          <a:bodyPr>
            <a:noAutofit/>
          </a:bodyPr>
          <a:lstStyle/>
          <a:p>
            <a:pPr algn="ctr"/>
            <a:r>
              <a:rPr lang="zh-TW" altLang="en-US" sz="8800" dirty="0" smtClean="0">
                <a:solidFill>
                  <a:srgbClr val="C00000"/>
                </a:solidFill>
                <a:latin typeface="漢儀新蒂牌樓體" panose="02000500000000000000" pitchFamily="2" charset="-120"/>
                <a:ea typeface="漢儀新蒂牌樓體" panose="02000500000000000000" pitchFamily="2" charset="-120"/>
              </a:rPr>
              <a:t>法令宣導</a:t>
            </a:r>
            <a:endParaRPr lang="zh-TW" altLang="en-US" sz="8800" dirty="0">
              <a:solidFill>
                <a:srgbClr val="C00000"/>
              </a:solidFill>
              <a:latin typeface="漢儀新蒂牌樓體" panose="02000500000000000000" pitchFamily="2" charset="-120"/>
              <a:ea typeface="漢儀新蒂牌樓體" panose="02000500000000000000" pitchFamily="2" charset="-120"/>
            </a:endParaRPr>
          </a:p>
        </p:txBody>
      </p:sp>
      <p:sp>
        <p:nvSpPr>
          <p:cNvPr id="7" name="標題 3"/>
          <p:cNvSpPr txBox="1">
            <a:spLocks/>
          </p:cNvSpPr>
          <p:nvPr/>
        </p:nvSpPr>
        <p:spPr>
          <a:xfrm>
            <a:off x="3256496" y="3492624"/>
            <a:ext cx="2664296" cy="800472"/>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6600" b="0" dirty="0">
                <a:solidFill>
                  <a:schemeClr val="accent5">
                    <a:lumMod val="50000"/>
                  </a:schemeClr>
                </a:solidFill>
                <a:latin typeface="漢儀新蒂牌樓體" panose="02000500000000000000" pitchFamily="2" charset="-120"/>
                <a:ea typeface="漢儀新蒂牌樓體" panose="02000500000000000000" pitchFamily="2" charset="-120"/>
              </a:rPr>
              <a:t>行政罰</a:t>
            </a:r>
          </a:p>
        </p:txBody>
      </p:sp>
      <p:sp>
        <p:nvSpPr>
          <p:cNvPr id="5" name="標題 3"/>
          <p:cNvSpPr txBox="1">
            <a:spLocks/>
          </p:cNvSpPr>
          <p:nvPr/>
        </p:nvSpPr>
        <p:spPr>
          <a:xfrm>
            <a:off x="5541392" y="6179942"/>
            <a:ext cx="3672408" cy="36004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資料</a:t>
            </a:r>
            <a:r>
              <a:rPr lang="zh-TW" altLang="en-US" sz="1600" b="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來源：教育部防治校園霸凌專區</a:t>
            </a:r>
            <a:endParaRPr lang="zh-TW" altLang="en-US" sz="1600" b="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p13"/>
          <p:cNvSpPr/>
          <p:nvPr/>
        </p:nvSpPr>
        <p:spPr>
          <a:xfrm>
            <a:off x="142975" y="0"/>
            <a:ext cx="1025985" cy="577781"/>
          </a:xfrm>
          <a:custGeom>
            <a:avLst/>
            <a:gdLst/>
            <a:ahLst/>
            <a:cxnLst/>
            <a:rect l="l" t="t" r="r" b="b"/>
            <a:pathLst>
              <a:path w="8298" h="4673" extrusionOk="0">
                <a:moveTo>
                  <a:pt x="4390" y="1"/>
                </a:moveTo>
                <a:cubicBezTo>
                  <a:pt x="4220" y="245"/>
                  <a:pt x="4084" y="517"/>
                  <a:pt x="3987" y="801"/>
                </a:cubicBezTo>
                <a:cubicBezTo>
                  <a:pt x="3879" y="1114"/>
                  <a:pt x="3794" y="1449"/>
                  <a:pt x="3572" y="1687"/>
                </a:cubicBezTo>
                <a:cubicBezTo>
                  <a:pt x="3226" y="2062"/>
                  <a:pt x="2658" y="2113"/>
                  <a:pt x="2153" y="2136"/>
                </a:cubicBezTo>
                <a:cubicBezTo>
                  <a:pt x="1562" y="2164"/>
                  <a:pt x="983" y="2255"/>
                  <a:pt x="596" y="2732"/>
                </a:cubicBezTo>
                <a:cubicBezTo>
                  <a:pt x="227" y="3187"/>
                  <a:pt x="0" y="3726"/>
                  <a:pt x="6" y="4311"/>
                </a:cubicBezTo>
                <a:cubicBezTo>
                  <a:pt x="6" y="4442"/>
                  <a:pt x="34" y="4595"/>
                  <a:pt x="148" y="4652"/>
                </a:cubicBezTo>
                <a:cubicBezTo>
                  <a:pt x="176" y="4666"/>
                  <a:pt x="206" y="4673"/>
                  <a:pt x="235" y="4673"/>
                </a:cubicBezTo>
                <a:cubicBezTo>
                  <a:pt x="355" y="4673"/>
                  <a:pt x="472" y="4563"/>
                  <a:pt x="545" y="4453"/>
                </a:cubicBezTo>
                <a:cubicBezTo>
                  <a:pt x="875" y="3970"/>
                  <a:pt x="971" y="3283"/>
                  <a:pt x="1488" y="3011"/>
                </a:cubicBezTo>
                <a:cubicBezTo>
                  <a:pt x="1669" y="2916"/>
                  <a:pt x="1866" y="2890"/>
                  <a:pt x="2069" y="2890"/>
                </a:cubicBezTo>
                <a:cubicBezTo>
                  <a:pt x="2294" y="2890"/>
                  <a:pt x="2525" y="2922"/>
                  <a:pt x="2749" y="2931"/>
                </a:cubicBezTo>
                <a:cubicBezTo>
                  <a:pt x="2786" y="2933"/>
                  <a:pt x="2824" y="2934"/>
                  <a:pt x="2862" y="2934"/>
                </a:cubicBezTo>
                <a:cubicBezTo>
                  <a:pt x="3579" y="2934"/>
                  <a:pt x="4329" y="2626"/>
                  <a:pt x="4669" y="2000"/>
                </a:cubicBezTo>
                <a:cubicBezTo>
                  <a:pt x="4828" y="1716"/>
                  <a:pt x="4884" y="1386"/>
                  <a:pt x="4998" y="1085"/>
                </a:cubicBezTo>
                <a:cubicBezTo>
                  <a:pt x="5112" y="779"/>
                  <a:pt x="5299" y="472"/>
                  <a:pt x="5600" y="353"/>
                </a:cubicBezTo>
                <a:cubicBezTo>
                  <a:pt x="5704" y="312"/>
                  <a:pt x="5810" y="296"/>
                  <a:pt x="5918" y="296"/>
                </a:cubicBezTo>
                <a:cubicBezTo>
                  <a:pt x="6217" y="296"/>
                  <a:pt x="6528" y="418"/>
                  <a:pt x="6832" y="472"/>
                </a:cubicBezTo>
                <a:cubicBezTo>
                  <a:pt x="6943" y="493"/>
                  <a:pt x="7057" y="504"/>
                  <a:pt x="7170" y="504"/>
                </a:cubicBezTo>
                <a:cubicBezTo>
                  <a:pt x="7511" y="504"/>
                  <a:pt x="7851" y="405"/>
                  <a:pt x="8110" y="188"/>
                </a:cubicBezTo>
                <a:cubicBezTo>
                  <a:pt x="8178" y="131"/>
                  <a:pt x="8241" y="69"/>
                  <a:pt x="829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1;p13"/>
          <p:cNvSpPr/>
          <p:nvPr/>
        </p:nvSpPr>
        <p:spPr>
          <a:xfrm>
            <a:off x="282690" y="0"/>
            <a:ext cx="1349805" cy="824695"/>
          </a:xfrm>
          <a:custGeom>
            <a:avLst/>
            <a:gdLst/>
            <a:ahLst/>
            <a:cxnLst/>
            <a:rect l="l" t="t" r="r" b="b"/>
            <a:pathLst>
              <a:path w="10917" h="6670" extrusionOk="0">
                <a:moveTo>
                  <a:pt x="8605" y="1"/>
                </a:moveTo>
                <a:cubicBezTo>
                  <a:pt x="8383" y="262"/>
                  <a:pt x="8213" y="574"/>
                  <a:pt x="8020" y="858"/>
                </a:cubicBezTo>
                <a:cubicBezTo>
                  <a:pt x="7741" y="1262"/>
                  <a:pt x="7332" y="1655"/>
                  <a:pt x="6842" y="1655"/>
                </a:cubicBezTo>
                <a:cubicBezTo>
                  <a:pt x="6822" y="1655"/>
                  <a:pt x="6802" y="1655"/>
                  <a:pt x="6782" y="1653"/>
                </a:cubicBezTo>
                <a:cubicBezTo>
                  <a:pt x="6424" y="1631"/>
                  <a:pt x="6111" y="1398"/>
                  <a:pt x="5754" y="1335"/>
                </a:cubicBezTo>
                <a:cubicBezTo>
                  <a:pt x="5695" y="1326"/>
                  <a:pt x="5637" y="1321"/>
                  <a:pt x="5578" y="1321"/>
                </a:cubicBezTo>
                <a:cubicBezTo>
                  <a:pt x="5226" y="1321"/>
                  <a:pt x="4876" y="1489"/>
                  <a:pt x="4618" y="1733"/>
                </a:cubicBezTo>
                <a:cubicBezTo>
                  <a:pt x="4317" y="2022"/>
                  <a:pt x="4118" y="2403"/>
                  <a:pt x="3987" y="2801"/>
                </a:cubicBezTo>
                <a:cubicBezTo>
                  <a:pt x="3874" y="3107"/>
                  <a:pt x="3788" y="3442"/>
                  <a:pt x="3567" y="3687"/>
                </a:cubicBezTo>
                <a:cubicBezTo>
                  <a:pt x="3221" y="4061"/>
                  <a:pt x="2653" y="4107"/>
                  <a:pt x="2147" y="4135"/>
                </a:cubicBezTo>
                <a:cubicBezTo>
                  <a:pt x="1556" y="4164"/>
                  <a:pt x="977" y="4249"/>
                  <a:pt x="591" y="4732"/>
                </a:cubicBezTo>
                <a:cubicBezTo>
                  <a:pt x="227" y="5186"/>
                  <a:pt x="0" y="5720"/>
                  <a:pt x="0" y="6310"/>
                </a:cubicBezTo>
                <a:cubicBezTo>
                  <a:pt x="0" y="6441"/>
                  <a:pt x="29" y="6594"/>
                  <a:pt x="142" y="6651"/>
                </a:cubicBezTo>
                <a:cubicBezTo>
                  <a:pt x="170" y="6664"/>
                  <a:pt x="199" y="6670"/>
                  <a:pt x="227" y="6670"/>
                </a:cubicBezTo>
                <a:cubicBezTo>
                  <a:pt x="349" y="6670"/>
                  <a:pt x="472" y="6563"/>
                  <a:pt x="546" y="6452"/>
                </a:cubicBezTo>
                <a:cubicBezTo>
                  <a:pt x="869" y="5970"/>
                  <a:pt x="971" y="5282"/>
                  <a:pt x="1488" y="5010"/>
                </a:cubicBezTo>
                <a:cubicBezTo>
                  <a:pt x="1666" y="4915"/>
                  <a:pt x="1863" y="4889"/>
                  <a:pt x="2067" y="4889"/>
                </a:cubicBezTo>
                <a:cubicBezTo>
                  <a:pt x="2292" y="4889"/>
                  <a:pt x="2525" y="4921"/>
                  <a:pt x="2749" y="4930"/>
                </a:cubicBezTo>
                <a:cubicBezTo>
                  <a:pt x="2787" y="4932"/>
                  <a:pt x="2824" y="4933"/>
                  <a:pt x="2862" y="4933"/>
                </a:cubicBezTo>
                <a:cubicBezTo>
                  <a:pt x="3579" y="4933"/>
                  <a:pt x="4329" y="4625"/>
                  <a:pt x="4669" y="3999"/>
                </a:cubicBezTo>
                <a:cubicBezTo>
                  <a:pt x="4822" y="3715"/>
                  <a:pt x="4879" y="3386"/>
                  <a:pt x="4998" y="3079"/>
                </a:cubicBezTo>
                <a:cubicBezTo>
                  <a:pt x="5112" y="2778"/>
                  <a:pt x="5294" y="2471"/>
                  <a:pt x="5595" y="2352"/>
                </a:cubicBezTo>
                <a:cubicBezTo>
                  <a:pt x="5700" y="2311"/>
                  <a:pt x="5808" y="2294"/>
                  <a:pt x="5918" y="2294"/>
                </a:cubicBezTo>
                <a:cubicBezTo>
                  <a:pt x="6215" y="2294"/>
                  <a:pt x="6524" y="2413"/>
                  <a:pt x="6827" y="2471"/>
                </a:cubicBezTo>
                <a:cubicBezTo>
                  <a:pt x="6936" y="2491"/>
                  <a:pt x="7049" y="2501"/>
                  <a:pt x="7161" y="2501"/>
                </a:cubicBezTo>
                <a:cubicBezTo>
                  <a:pt x="7505" y="2501"/>
                  <a:pt x="7850" y="2405"/>
                  <a:pt x="8111" y="2187"/>
                </a:cubicBezTo>
                <a:cubicBezTo>
                  <a:pt x="8656" y="1727"/>
                  <a:pt x="8724" y="858"/>
                  <a:pt x="9292" y="426"/>
                </a:cubicBezTo>
                <a:cubicBezTo>
                  <a:pt x="9746" y="91"/>
                  <a:pt x="10365" y="131"/>
                  <a:pt x="1091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10800000">
            <a:off x="8435686" y="4780171"/>
            <a:ext cx="713294" cy="1213209"/>
          </a:xfrm>
          <a:prstGeom prst="rect">
            <a:avLst/>
          </a:prstGeom>
        </p:spPr>
      </p:pic>
    </p:spTree>
    <p:extLst>
      <p:ext uri="{BB962C8B-B14F-4D97-AF65-F5344CB8AC3E}">
        <p14:creationId xmlns:p14="http://schemas.microsoft.com/office/powerpoint/2010/main" val="1802395559"/>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556792"/>
            <a:ext cx="8229600" cy="4686320"/>
          </a:xfrm>
        </p:spPr>
        <p:txBody>
          <a:bodyPr/>
          <a:lstStyle/>
          <a:p>
            <a:pPr>
              <a:buSzPct val="60000"/>
              <a:buFont typeface="Wingdings" panose="05000000000000000000" pitchFamily="2" charset="2"/>
              <a:buChar char="l"/>
            </a:pPr>
            <a:r>
              <a:rPr lang="zh-TW" altLang="en-US"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行政罰法第</a:t>
            </a:r>
            <a:r>
              <a:rPr lang="en-US" altLang="zh-TW"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r>
              <a:rPr lang="zh-TW" altLang="en-US"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未滿</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14</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歲人之行為，不予處罰。</a:t>
            </a:r>
            <a:endPar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Tx/>
              <a:buChar char="→"/>
            </a:pPr>
            <a:r>
              <a:rPr lang="en-US" altLang="zh-TW"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14</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歲以上未滿</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18</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歲人之行為，得減輕處罰</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968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身心虐待</a:t>
            </a:r>
          </a:p>
        </p:txBody>
      </p:sp>
      <p:sp>
        <p:nvSpPr>
          <p:cNvPr id="3" name="內容版面配置區 2"/>
          <p:cNvSpPr>
            <a:spLocks noGrp="1"/>
          </p:cNvSpPr>
          <p:nvPr>
            <p:ph idx="1"/>
          </p:nvPr>
        </p:nvSpPr>
        <p:spPr>
          <a:xfrm>
            <a:off x="457200" y="1600200"/>
            <a:ext cx="8219256" cy="4061048"/>
          </a:xfrm>
        </p:spPr>
        <p:txBody>
          <a:bodyPr>
            <a:normAutofit/>
          </a:bodyPr>
          <a:lstStyle/>
          <a:p>
            <a:pPr>
              <a:buSzPct val="60000"/>
              <a:buFont typeface="Wingdings" panose="05000000000000000000" pitchFamily="2" charset="2"/>
              <a:buChar char="l"/>
            </a:pPr>
            <a:r>
              <a:rPr lang="zh-TW" altLang="en-US"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兒童</a:t>
            </a:r>
            <a:r>
              <a:rPr lang="zh-TW" altLang="en-US"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及少年福利與權益保障法第</a:t>
            </a:r>
            <a:r>
              <a:rPr lang="en-US" altLang="zh-TW"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97</a:t>
            </a:r>
            <a:r>
              <a:rPr lang="zh-TW" altLang="en-US"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條第</a:t>
            </a:r>
            <a:r>
              <a:rPr lang="en-US" altLang="zh-TW"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r>
              <a:rPr lang="zh-TW" altLang="en-US"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項</a:t>
            </a:r>
            <a:endParaRPr lang="en-US" altLang="zh-TW"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微軟正黑體" panose="020B0604030504040204" pitchFamily="34" charset="-120"/>
              <a:buChar char="→"/>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處新</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臺幣</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6</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萬元以上</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30</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萬元以下罰鍰，並</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公告其</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姓名。</a:t>
            </a: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2102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法定代理人應負之法律責任</a:t>
            </a:r>
          </a:p>
        </p:txBody>
      </p:sp>
      <p:sp>
        <p:nvSpPr>
          <p:cNvPr id="3" name="內容版面配置區 2"/>
          <p:cNvSpPr>
            <a:spLocks noGrp="1"/>
          </p:cNvSpPr>
          <p:nvPr>
            <p:ph idx="1"/>
          </p:nvPr>
        </p:nvSpPr>
        <p:spPr>
          <a:xfrm>
            <a:off x="683568" y="1412776"/>
            <a:ext cx="7776864" cy="4680520"/>
          </a:xfrm>
        </p:spPr>
        <p:txBody>
          <a:bodyPr>
            <a:noAutofit/>
          </a:bodyPr>
          <a:lstStyle/>
          <a:p>
            <a:pPr>
              <a:buSzPct val="60000"/>
              <a:buFont typeface="Wingdings" panose="05000000000000000000" pitchFamily="2" charset="2"/>
              <a:buChar char="l"/>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兒童</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及少年屬</a:t>
            </a:r>
            <a:r>
              <a:rPr lang="zh-TW" altLang="en-US"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民法第</a:t>
            </a:r>
            <a:r>
              <a:rPr lang="en-US" altLang="zh-TW"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13</a:t>
            </a:r>
            <a:r>
              <a:rPr lang="zh-TW" altLang="en-US"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未滿</a:t>
            </a:r>
            <a:r>
              <a:rPr lang="en-US" altLang="zh-TW"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20</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歲之未成年人</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，如其成立</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民事上侵權</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行為</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，法定代理人依</a:t>
            </a:r>
            <a:r>
              <a:rPr lang="zh-TW" altLang="en-US"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同</a:t>
            </a:r>
            <a:r>
              <a:rPr lang="zh-TW" altLang="en-US" sz="26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法第</a:t>
            </a:r>
            <a:r>
              <a:rPr lang="en-US" altLang="zh-TW"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187</a:t>
            </a:r>
            <a:r>
              <a:rPr lang="zh-TW" altLang="en-US" sz="26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應負</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連帶責任。 </a:t>
            </a:r>
            <a:endParaRPr lang="en-US" altLang="zh-TW"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SzPct val="60000"/>
              <a:buFont typeface="Wingdings" panose="05000000000000000000" pitchFamily="2" charset="2"/>
              <a:buChar char="l"/>
            </a:pPr>
            <a:r>
              <a:rPr lang="zh-TW" altLang="en-US" sz="26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少年</a:t>
            </a:r>
            <a:r>
              <a:rPr lang="zh-TW" altLang="en-US"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事件處理法第</a:t>
            </a:r>
            <a:r>
              <a:rPr lang="en-US" altLang="zh-TW" sz="2600" b="1"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84</a:t>
            </a:r>
            <a:r>
              <a:rPr lang="zh-TW" altLang="en-US" sz="26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條</a:t>
            </a:r>
            <a:endParaRPr lang="en-US" altLang="zh-TW" sz="2600" b="1"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家長</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（法定代理人或監護人）因忽視教養，致少年</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有  </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觸犯刑罰法律之行為，或有少年虞犯之行為，而受</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保護</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處分或刑之宣告，少年法院得裁定命其接受</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八小時以上</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五十小時以下之親職教育輔導</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Clr>
                <a:schemeClr val="accent5">
                  <a:lumMod val="50000"/>
                </a:schemeClr>
              </a:buClr>
              <a:buSzPct val="70000"/>
              <a:buFont typeface="Gen Jyuu Gothic Regular" panose="020B0302020203020207" pitchFamily="34" charset="-120"/>
              <a:buChar char="→"/>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拒</a:t>
            </a:r>
            <a:r>
              <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不接受前項親職教育輔導或時數不足者，少年法院得裁定處新臺幣三千元以上一萬元以下罰鍰，並得連續處罰</a:t>
            </a: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6"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7"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143436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93006" y="2054272"/>
            <a:ext cx="7772400" cy="1080120"/>
          </a:xfrm>
        </p:spPr>
        <p:txBody>
          <a:bodyPr>
            <a:noAutofit/>
          </a:bodyPr>
          <a:lstStyle/>
          <a:p>
            <a:r>
              <a:rPr lang="zh-TW" altLang="en-US" sz="6000" dirty="0">
                <a:solidFill>
                  <a:srgbClr val="C00000"/>
                </a:solidFill>
                <a:latin typeface="漢儀新蒂牌樓體" panose="02000500000000000000" pitchFamily="2" charset="-120"/>
                <a:ea typeface="漢儀新蒂牌樓體" panose="02000500000000000000" pitchFamily="2" charset="-120"/>
              </a:rPr>
              <a:t>請你仔細想想</a:t>
            </a:r>
          </a:p>
        </p:txBody>
      </p:sp>
      <p:sp>
        <p:nvSpPr>
          <p:cNvPr id="7" name="標題 3"/>
          <p:cNvSpPr txBox="1">
            <a:spLocks/>
          </p:cNvSpPr>
          <p:nvPr/>
        </p:nvSpPr>
        <p:spPr>
          <a:xfrm>
            <a:off x="-108520" y="3028764"/>
            <a:ext cx="9342164" cy="800472"/>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zh-TW" altLang="en-US" sz="5400" b="0" dirty="0">
                <a:solidFill>
                  <a:schemeClr val="accent5">
                    <a:lumMod val="50000"/>
                  </a:schemeClr>
                </a:solidFill>
                <a:latin typeface="漢儀新蒂牌樓體" panose="02000500000000000000" pitchFamily="2" charset="-120"/>
                <a:ea typeface="漢儀新蒂牌樓體" panose="02000500000000000000" pitchFamily="2" charset="-120"/>
              </a:rPr>
              <a:t>霸凌隨時隨地都可能發生</a:t>
            </a:r>
            <a:br>
              <a:rPr lang="zh-TW" altLang="en-US" sz="5400" b="0" dirty="0">
                <a:solidFill>
                  <a:schemeClr val="accent5">
                    <a:lumMod val="50000"/>
                  </a:schemeClr>
                </a:solidFill>
                <a:latin typeface="漢儀新蒂牌樓體" panose="02000500000000000000" pitchFamily="2" charset="-120"/>
                <a:ea typeface="漢儀新蒂牌樓體" panose="02000500000000000000" pitchFamily="2" charset="-120"/>
              </a:rPr>
            </a:br>
            <a:r>
              <a:rPr lang="zh-TW" altLang="en-US" sz="5400" b="0" dirty="0">
                <a:solidFill>
                  <a:schemeClr val="accent5">
                    <a:lumMod val="50000"/>
                  </a:schemeClr>
                </a:solidFill>
                <a:latin typeface="漢儀新蒂牌樓體" panose="02000500000000000000" pitchFamily="2" charset="-120"/>
                <a:ea typeface="漢儀新蒂牌樓體" panose="02000500000000000000" pitchFamily="2" charset="-120"/>
              </a:rPr>
              <a:t>你願意做些什麼事</a:t>
            </a:r>
            <a:r>
              <a:rPr lang="en-US" altLang="zh-TW" sz="5400" b="0" dirty="0">
                <a:solidFill>
                  <a:schemeClr val="accent5">
                    <a:lumMod val="50000"/>
                  </a:schemeClr>
                </a:solidFill>
                <a:latin typeface="漢儀新蒂牌樓體" panose="02000500000000000000" pitchFamily="2" charset="-120"/>
                <a:ea typeface="漢儀新蒂牌樓體" panose="02000500000000000000" pitchFamily="2" charset="-120"/>
              </a:rPr>
              <a:t>?</a:t>
            </a:r>
            <a:endParaRPr lang="zh-TW" altLang="en-US" sz="5400" b="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p13"/>
          <p:cNvSpPr/>
          <p:nvPr/>
        </p:nvSpPr>
        <p:spPr>
          <a:xfrm>
            <a:off x="142975" y="0"/>
            <a:ext cx="1025985" cy="577781"/>
          </a:xfrm>
          <a:custGeom>
            <a:avLst/>
            <a:gdLst/>
            <a:ahLst/>
            <a:cxnLst/>
            <a:rect l="l" t="t" r="r" b="b"/>
            <a:pathLst>
              <a:path w="8298" h="4673" extrusionOk="0">
                <a:moveTo>
                  <a:pt x="4390" y="1"/>
                </a:moveTo>
                <a:cubicBezTo>
                  <a:pt x="4220" y="245"/>
                  <a:pt x="4084" y="517"/>
                  <a:pt x="3987" y="801"/>
                </a:cubicBezTo>
                <a:cubicBezTo>
                  <a:pt x="3879" y="1114"/>
                  <a:pt x="3794" y="1449"/>
                  <a:pt x="3572" y="1687"/>
                </a:cubicBezTo>
                <a:cubicBezTo>
                  <a:pt x="3226" y="2062"/>
                  <a:pt x="2658" y="2113"/>
                  <a:pt x="2153" y="2136"/>
                </a:cubicBezTo>
                <a:cubicBezTo>
                  <a:pt x="1562" y="2164"/>
                  <a:pt x="983" y="2255"/>
                  <a:pt x="596" y="2732"/>
                </a:cubicBezTo>
                <a:cubicBezTo>
                  <a:pt x="227" y="3187"/>
                  <a:pt x="0" y="3726"/>
                  <a:pt x="6" y="4311"/>
                </a:cubicBezTo>
                <a:cubicBezTo>
                  <a:pt x="6" y="4442"/>
                  <a:pt x="34" y="4595"/>
                  <a:pt x="148" y="4652"/>
                </a:cubicBezTo>
                <a:cubicBezTo>
                  <a:pt x="176" y="4666"/>
                  <a:pt x="206" y="4673"/>
                  <a:pt x="235" y="4673"/>
                </a:cubicBezTo>
                <a:cubicBezTo>
                  <a:pt x="355" y="4673"/>
                  <a:pt x="472" y="4563"/>
                  <a:pt x="545" y="4453"/>
                </a:cubicBezTo>
                <a:cubicBezTo>
                  <a:pt x="875" y="3970"/>
                  <a:pt x="971" y="3283"/>
                  <a:pt x="1488" y="3011"/>
                </a:cubicBezTo>
                <a:cubicBezTo>
                  <a:pt x="1669" y="2916"/>
                  <a:pt x="1866" y="2890"/>
                  <a:pt x="2069" y="2890"/>
                </a:cubicBezTo>
                <a:cubicBezTo>
                  <a:pt x="2294" y="2890"/>
                  <a:pt x="2525" y="2922"/>
                  <a:pt x="2749" y="2931"/>
                </a:cubicBezTo>
                <a:cubicBezTo>
                  <a:pt x="2786" y="2933"/>
                  <a:pt x="2824" y="2934"/>
                  <a:pt x="2862" y="2934"/>
                </a:cubicBezTo>
                <a:cubicBezTo>
                  <a:pt x="3579" y="2934"/>
                  <a:pt x="4329" y="2626"/>
                  <a:pt x="4669" y="2000"/>
                </a:cubicBezTo>
                <a:cubicBezTo>
                  <a:pt x="4828" y="1716"/>
                  <a:pt x="4884" y="1386"/>
                  <a:pt x="4998" y="1085"/>
                </a:cubicBezTo>
                <a:cubicBezTo>
                  <a:pt x="5112" y="779"/>
                  <a:pt x="5299" y="472"/>
                  <a:pt x="5600" y="353"/>
                </a:cubicBezTo>
                <a:cubicBezTo>
                  <a:pt x="5704" y="312"/>
                  <a:pt x="5810" y="296"/>
                  <a:pt x="5918" y="296"/>
                </a:cubicBezTo>
                <a:cubicBezTo>
                  <a:pt x="6217" y="296"/>
                  <a:pt x="6528" y="418"/>
                  <a:pt x="6832" y="472"/>
                </a:cubicBezTo>
                <a:cubicBezTo>
                  <a:pt x="6943" y="493"/>
                  <a:pt x="7057" y="504"/>
                  <a:pt x="7170" y="504"/>
                </a:cubicBezTo>
                <a:cubicBezTo>
                  <a:pt x="7511" y="504"/>
                  <a:pt x="7851" y="405"/>
                  <a:pt x="8110" y="188"/>
                </a:cubicBezTo>
                <a:cubicBezTo>
                  <a:pt x="8178" y="131"/>
                  <a:pt x="8241" y="69"/>
                  <a:pt x="829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1;p13"/>
          <p:cNvSpPr/>
          <p:nvPr/>
        </p:nvSpPr>
        <p:spPr>
          <a:xfrm>
            <a:off x="282690" y="0"/>
            <a:ext cx="1349805" cy="824695"/>
          </a:xfrm>
          <a:custGeom>
            <a:avLst/>
            <a:gdLst/>
            <a:ahLst/>
            <a:cxnLst/>
            <a:rect l="l" t="t" r="r" b="b"/>
            <a:pathLst>
              <a:path w="10917" h="6670" extrusionOk="0">
                <a:moveTo>
                  <a:pt x="8605" y="1"/>
                </a:moveTo>
                <a:cubicBezTo>
                  <a:pt x="8383" y="262"/>
                  <a:pt x="8213" y="574"/>
                  <a:pt x="8020" y="858"/>
                </a:cubicBezTo>
                <a:cubicBezTo>
                  <a:pt x="7741" y="1262"/>
                  <a:pt x="7332" y="1655"/>
                  <a:pt x="6842" y="1655"/>
                </a:cubicBezTo>
                <a:cubicBezTo>
                  <a:pt x="6822" y="1655"/>
                  <a:pt x="6802" y="1655"/>
                  <a:pt x="6782" y="1653"/>
                </a:cubicBezTo>
                <a:cubicBezTo>
                  <a:pt x="6424" y="1631"/>
                  <a:pt x="6111" y="1398"/>
                  <a:pt x="5754" y="1335"/>
                </a:cubicBezTo>
                <a:cubicBezTo>
                  <a:pt x="5695" y="1326"/>
                  <a:pt x="5637" y="1321"/>
                  <a:pt x="5578" y="1321"/>
                </a:cubicBezTo>
                <a:cubicBezTo>
                  <a:pt x="5226" y="1321"/>
                  <a:pt x="4876" y="1489"/>
                  <a:pt x="4618" y="1733"/>
                </a:cubicBezTo>
                <a:cubicBezTo>
                  <a:pt x="4317" y="2022"/>
                  <a:pt x="4118" y="2403"/>
                  <a:pt x="3987" y="2801"/>
                </a:cubicBezTo>
                <a:cubicBezTo>
                  <a:pt x="3874" y="3107"/>
                  <a:pt x="3788" y="3442"/>
                  <a:pt x="3567" y="3687"/>
                </a:cubicBezTo>
                <a:cubicBezTo>
                  <a:pt x="3221" y="4061"/>
                  <a:pt x="2653" y="4107"/>
                  <a:pt x="2147" y="4135"/>
                </a:cubicBezTo>
                <a:cubicBezTo>
                  <a:pt x="1556" y="4164"/>
                  <a:pt x="977" y="4249"/>
                  <a:pt x="591" y="4732"/>
                </a:cubicBezTo>
                <a:cubicBezTo>
                  <a:pt x="227" y="5186"/>
                  <a:pt x="0" y="5720"/>
                  <a:pt x="0" y="6310"/>
                </a:cubicBezTo>
                <a:cubicBezTo>
                  <a:pt x="0" y="6441"/>
                  <a:pt x="29" y="6594"/>
                  <a:pt x="142" y="6651"/>
                </a:cubicBezTo>
                <a:cubicBezTo>
                  <a:pt x="170" y="6664"/>
                  <a:pt x="199" y="6670"/>
                  <a:pt x="227" y="6670"/>
                </a:cubicBezTo>
                <a:cubicBezTo>
                  <a:pt x="349" y="6670"/>
                  <a:pt x="472" y="6563"/>
                  <a:pt x="546" y="6452"/>
                </a:cubicBezTo>
                <a:cubicBezTo>
                  <a:pt x="869" y="5970"/>
                  <a:pt x="971" y="5282"/>
                  <a:pt x="1488" y="5010"/>
                </a:cubicBezTo>
                <a:cubicBezTo>
                  <a:pt x="1666" y="4915"/>
                  <a:pt x="1863" y="4889"/>
                  <a:pt x="2067" y="4889"/>
                </a:cubicBezTo>
                <a:cubicBezTo>
                  <a:pt x="2292" y="4889"/>
                  <a:pt x="2525" y="4921"/>
                  <a:pt x="2749" y="4930"/>
                </a:cubicBezTo>
                <a:cubicBezTo>
                  <a:pt x="2787" y="4932"/>
                  <a:pt x="2824" y="4933"/>
                  <a:pt x="2862" y="4933"/>
                </a:cubicBezTo>
                <a:cubicBezTo>
                  <a:pt x="3579" y="4933"/>
                  <a:pt x="4329" y="4625"/>
                  <a:pt x="4669" y="3999"/>
                </a:cubicBezTo>
                <a:cubicBezTo>
                  <a:pt x="4822" y="3715"/>
                  <a:pt x="4879" y="3386"/>
                  <a:pt x="4998" y="3079"/>
                </a:cubicBezTo>
                <a:cubicBezTo>
                  <a:pt x="5112" y="2778"/>
                  <a:pt x="5294" y="2471"/>
                  <a:pt x="5595" y="2352"/>
                </a:cubicBezTo>
                <a:cubicBezTo>
                  <a:pt x="5700" y="2311"/>
                  <a:pt x="5808" y="2294"/>
                  <a:pt x="5918" y="2294"/>
                </a:cubicBezTo>
                <a:cubicBezTo>
                  <a:pt x="6215" y="2294"/>
                  <a:pt x="6524" y="2413"/>
                  <a:pt x="6827" y="2471"/>
                </a:cubicBezTo>
                <a:cubicBezTo>
                  <a:pt x="6936" y="2491"/>
                  <a:pt x="7049" y="2501"/>
                  <a:pt x="7161" y="2501"/>
                </a:cubicBezTo>
                <a:cubicBezTo>
                  <a:pt x="7505" y="2501"/>
                  <a:pt x="7850" y="2405"/>
                  <a:pt x="8111" y="2187"/>
                </a:cubicBezTo>
                <a:cubicBezTo>
                  <a:pt x="8656" y="1727"/>
                  <a:pt x="8724" y="858"/>
                  <a:pt x="9292" y="426"/>
                </a:cubicBezTo>
                <a:cubicBezTo>
                  <a:pt x="9746" y="91"/>
                  <a:pt x="10365" y="131"/>
                  <a:pt x="1091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10800000">
            <a:off x="8435686" y="4780171"/>
            <a:ext cx="713294" cy="1213209"/>
          </a:xfrm>
          <a:prstGeom prst="rect">
            <a:avLst/>
          </a:prstGeom>
        </p:spPr>
      </p:pic>
    </p:spTree>
    <p:extLst>
      <p:ext uri="{BB962C8B-B14F-4D97-AF65-F5344CB8AC3E}">
        <p14:creationId xmlns:p14="http://schemas.microsoft.com/office/powerpoint/2010/main" val="36449975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solidFill>
                  <a:schemeClr val="accent5">
                    <a:lumMod val="50000"/>
                  </a:schemeClr>
                </a:solidFill>
                <a:latin typeface="漢儀新蒂牌樓體" panose="02000500000000000000" pitchFamily="2" charset="-120"/>
                <a:ea typeface="漢儀新蒂牌樓體" panose="02000500000000000000" pitchFamily="2" charset="-120"/>
              </a:rPr>
              <a:t>霸</a:t>
            </a:r>
            <a:r>
              <a:rPr lang="zh-TW" altLang="en-US" sz="5400" smtClean="0">
                <a:solidFill>
                  <a:schemeClr val="accent5">
                    <a:lumMod val="50000"/>
                  </a:schemeClr>
                </a:solidFill>
                <a:latin typeface="漢儀新蒂牌樓體" panose="02000500000000000000" pitchFamily="2" charset="-120"/>
                <a:ea typeface="漢儀新蒂牌樓體" panose="02000500000000000000" pitchFamily="2" charset="-120"/>
              </a:rPr>
              <a:t>凌定義</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xfrm>
            <a:off x="2601150" y="6132512"/>
            <a:ext cx="7776864" cy="648072"/>
          </a:xfrm>
        </p:spPr>
        <p:txBody>
          <a:bodyPr>
            <a:noAutofit/>
          </a:bodyPr>
          <a:lstStyle/>
          <a:p>
            <a:pPr indent="0" algn="just">
              <a:buNone/>
            </a:pP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資料來源：陳利銘</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(2021</a:t>
            </a:r>
            <a:r>
              <a:rPr lang="en-US" altLang="zh-TW"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。校園</a:t>
            </a:r>
            <a:r>
              <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霸凌防制及案例彙編</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手冊。教育部</a:t>
            </a:r>
            <a:r>
              <a:rPr lang="en-US" altLang="zh-TW"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國立</a:t>
            </a:r>
            <a:r>
              <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中山</a:t>
            </a:r>
          </a:p>
          <a:p>
            <a:pPr indent="0" algn="just">
              <a:buNone/>
            </a:pPr>
            <a:r>
              <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大學師資培育</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中心。</a:t>
            </a:r>
            <a:endPar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lgn="just">
              <a:buNone/>
            </a:pPr>
            <a:r>
              <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案例彙編手冊</a:t>
            </a:r>
          </a:p>
        </p:txBody>
      </p:sp>
      <p:grpSp>
        <p:nvGrpSpPr>
          <p:cNvPr id="6" name="群組 5"/>
          <p:cNvGrpSpPr/>
          <p:nvPr/>
        </p:nvGrpSpPr>
        <p:grpSpPr>
          <a:xfrm>
            <a:off x="683568" y="1419736"/>
            <a:ext cx="7832285" cy="4529543"/>
            <a:chOff x="683568" y="1419736"/>
            <a:chExt cx="7832285" cy="4529543"/>
          </a:xfrm>
        </p:grpSpPr>
        <p:sp>
          <p:nvSpPr>
            <p:cNvPr id="7" name="手繪多邊形 6"/>
            <p:cNvSpPr/>
            <p:nvPr/>
          </p:nvSpPr>
          <p:spPr>
            <a:xfrm>
              <a:off x="683568" y="1419736"/>
              <a:ext cx="3888432" cy="2181076"/>
            </a:xfrm>
            <a:custGeom>
              <a:avLst/>
              <a:gdLst>
                <a:gd name="connsiteX0" fmla="*/ 0 w 3212267"/>
                <a:gd name="connsiteY0" fmla="*/ 0 h 1927360"/>
                <a:gd name="connsiteX1" fmla="*/ 3212267 w 3212267"/>
                <a:gd name="connsiteY1" fmla="*/ 0 h 1927360"/>
                <a:gd name="connsiteX2" fmla="*/ 3212267 w 3212267"/>
                <a:gd name="connsiteY2" fmla="*/ 1927360 h 1927360"/>
                <a:gd name="connsiteX3" fmla="*/ 0 w 3212267"/>
                <a:gd name="connsiteY3" fmla="*/ 1927360 h 1927360"/>
                <a:gd name="connsiteX4" fmla="*/ 0 w 3212267"/>
                <a:gd name="connsiteY4" fmla="*/ 0 h 192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267" h="1927360">
                  <a:moveTo>
                    <a:pt x="0" y="0"/>
                  </a:moveTo>
                  <a:lnTo>
                    <a:pt x="3212267" y="0"/>
                  </a:lnTo>
                  <a:lnTo>
                    <a:pt x="3212267" y="1927360"/>
                  </a:lnTo>
                  <a:lnTo>
                    <a:pt x="0" y="19273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600"/>
                </a:spcAft>
              </a:pPr>
              <a:r>
                <a:rPr lang="zh-TW" altLang="en-US" sz="32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對他人的不當行為</a:t>
              </a:r>
              <a:endParaRPr lang="zh-TW" altLang="en-US" sz="3200" b="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8" name="手繪多邊形 7"/>
            <p:cNvSpPr/>
            <p:nvPr/>
          </p:nvSpPr>
          <p:spPr>
            <a:xfrm>
              <a:off x="4660589" y="1440572"/>
              <a:ext cx="3855264" cy="2160240"/>
            </a:xfrm>
            <a:custGeom>
              <a:avLst/>
              <a:gdLst>
                <a:gd name="connsiteX0" fmla="*/ 0 w 3212267"/>
                <a:gd name="connsiteY0" fmla="*/ 0 h 1927360"/>
                <a:gd name="connsiteX1" fmla="*/ 3212267 w 3212267"/>
                <a:gd name="connsiteY1" fmla="*/ 0 h 1927360"/>
                <a:gd name="connsiteX2" fmla="*/ 3212267 w 3212267"/>
                <a:gd name="connsiteY2" fmla="*/ 1927360 h 1927360"/>
                <a:gd name="connsiteX3" fmla="*/ 0 w 3212267"/>
                <a:gd name="connsiteY3" fmla="*/ 1927360 h 1927360"/>
                <a:gd name="connsiteX4" fmla="*/ 0 w 3212267"/>
                <a:gd name="connsiteY4" fmla="*/ 0 h 192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267" h="1927360">
                  <a:moveTo>
                    <a:pt x="0" y="0"/>
                  </a:moveTo>
                  <a:lnTo>
                    <a:pt x="3212267" y="0"/>
                  </a:lnTo>
                  <a:lnTo>
                    <a:pt x="3212267" y="1927360"/>
                  </a:lnTo>
                  <a:lnTo>
                    <a:pt x="0" y="19273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600"/>
                </a:spcAft>
              </a:pPr>
              <a:r>
                <a:rPr lang="zh-TW" altLang="en-US" sz="32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霸凌者與受凌者處於勢力不對等的狀態</a:t>
              </a:r>
              <a:endParaRPr lang="zh-TW" altLang="en-US" sz="3200" b="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9" name="手繪多邊形 8"/>
            <p:cNvSpPr/>
            <p:nvPr/>
          </p:nvSpPr>
          <p:spPr>
            <a:xfrm>
              <a:off x="683568" y="3838779"/>
              <a:ext cx="3855265" cy="2110500"/>
            </a:xfrm>
            <a:custGeom>
              <a:avLst/>
              <a:gdLst>
                <a:gd name="connsiteX0" fmla="*/ 0 w 3212267"/>
                <a:gd name="connsiteY0" fmla="*/ 0 h 1927360"/>
                <a:gd name="connsiteX1" fmla="*/ 3212267 w 3212267"/>
                <a:gd name="connsiteY1" fmla="*/ 0 h 1927360"/>
                <a:gd name="connsiteX2" fmla="*/ 3212267 w 3212267"/>
                <a:gd name="connsiteY2" fmla="*/ 1927360 h 1927360"/>
                <a:gd name="connsiteX3" fmla="*/ 0 w 3212267"/>
                <a:gd name="connsiteY3" fmla="*/ 1927360 h 1927360"/>
                <a:gd name="connsiteX4" fmla="*/ 0 w 3212267"/>
                <a:gd name="connsiteY4" fmla="*/ 0 h 192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267" h="1927360">
                  <a:moveTo>
                    <a:pt x="0" y="0"/>
                  </a:moveTo>
                  <a:lnTo>
                    <a:pt x="3212267" y="0"/>
                  </a:lnTo>
                  <a:lnTo>
                    <a:pt x="3212267" y="1927360"/>
                  </a:lnTo>
                  <a:lnTo>
                    <a:pt x="0" y="19273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600"/>
                </a:spcAft>
              </a:pPr>
              <a:r>
                <a:rPr lang="zh-TW" altLang="en-US" sz="32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霸凌行為會重覆、持續地發生</a:t>
              </a:r>
              <a:endParaRPr lang="zh-TW" altLang="en-US" sz="3200" b="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0" name="手繪多邊形 9"/>
            <p:cNvSpPr/>
            <p:nvPr/>
          </p:nvSpPr>
          <p:spPr>
            <a:xfrm>
              <a:off x="4660589" y="3838779"/>
              <a:ext cx="3855264" cy="2110500"/>
            </a:xfrm>
            <a:custGeom>
              <a:avLst/>
              <a:gdLst>
                <a:gd name="connsiteX0" fmla="*/ 0 w 3173398"/>
                <a:gd name="connsiteY0" fmla="*/ 0 h 1927360"/>
                <a:gd name="connsiteX1" fmla="*/ 3173398 w 3173398"/>
                <a:gd name="connsiteY1" fmla="*/ 0 h 1927360"/>
                <a:gd name="connsiteX2" fmla="*/ 3173398 w 3173398"/>
                <a:gd name="connsiteY2" fmla="*/ 1927360 h 1927360"/>
                <a:gd name="connsiteX3" fmla="*/ 0 w 3173398"/>
                <a:gd name="connsiteY3" fmla="*/ 1927360 h 1927360"/>
                <a:gd name="connsiteX4" fmla="*/ 0 w 3173398"/>
                <a:gd name="connsiteY4" fmla="*/ 0 h 192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398" h="1927360">
                  <a:moveTo>
                    <a:pt x="0" y="0"/>
                  </a:moveTo>
                  <a:lnTo>
                    <a:pt x="3173398" y="0"/>
                  </a:lnTo>
                  <a:lnTo>
                    <a:pt x="3173398" y="1927360"/>
                  </a:lnTo>
                  <a:lnTo>
                    <a:pt x="0" y="192736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600"/>
                </a:spcAft>
              </a:pPr>
              <a:r>
                <a:rPr lang="zh-TW" altLang="en-US" sz="32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受凌者會受到身體、心理、物質等傷害的後果</a:t>
              </a:r>
              <a:endParaRPr lang="zh-TW" altLang="en-US" sz="32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grpSp>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3"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4"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361979997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cs typeface="Gen Jyuu Gothic Regular" panose="020B0302020203020207" pitchFamily="34" charset="-120"/>
              </a:rPr>
              <a:t>影片欣賞</a:t>
            </a:r>
          </a:p>
        </p:txBody>
      </p:sp>
      <p:sp>
        <p:nvSpPr>
          <p:cNvPr id="3" name="內容版面配置區 2"/>
          <p:cNvSpPr>
            <a:spLocks noGrp="1"/>
          </p:cNvSpPr>
          <p:nvPr>
            <p:ph idx="1"/>
          </p:nvPr>
        </p:nvSpPr>
        <p:spPr>
          <a:xfrm>
            <a:off x="611560" y="1684698"/>
            <a:ext cx="7910936" cy="2908920"/>
          </a:xfrm>
        </p:spPr>
        <p:txBody>
          <a:bodyPr>
            <a:noAutofit/>
          </a:bodyPr>
          <a:lstStyle/>
          <a:p>
            <a:pPr>
              <a:buSzPct val="60000"/>
              <a:buFont typeface="Wingdings" panose="05000000000000000000" pitchFamily="2" charset="2"/>
              <a:buChar char="l"/>
            </a:pPr>
            <a:r>
              <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讓我們看個</a:t>
            </a:r>
            <a:r>
              <a:rPr lang="zh-TW" altLang="en-US"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影片</a:t>
            </a:r>
            <a:endParaRPr lang="en-US" altLang="zh-TW" sz="28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0" indent="0">
              <a:buSzPct val="60000"/>
              <a:buNone/>
            </a:pPr>
            <a:r>
              <a:rPr lang="en-US" altLang="zh-TW" sz="2800" dirty="0">
                <a:hlinkClick r:id="rId2"/>
              </a:rPr>
              <a:t>https://</a:t>
            </a:r>
            <a:r>
              <a:rPr lang="en-US" altLang="zh-TW" sz="2800" dirty="0" smtClean="0">
                <a:hlinkClick r:id="rId2"/>
              </a:rPr>
              <a:t>www.youtube.com/watch?v=4mKUjlxHDAo</a:t>
            </a:r>
            <a:endParaRPr lang="en-US" altLang="zh-TW" sz="2800" dirty="0" smtClean="0"/>
          </a:p>
          <a:p>
            <a:pPr marL="0" indent="0">
              <a:buSzPct val="60000"/>
              <a:buNone/>
            </a:pPr>
            <a:endParaRPr lang="en-US" altLang="zh-TW" sz="2800" dirty="0" smtClean="0"/>
          </a:p>
          <a:p>
            <a:pPr marL="0" indent="0">
              <a:buSzPct val="60000"/>
              <a:buNone/>
            </a:pPr>
            <a:r>
              <a:rPr lang="en-US" altLang="zh-TW" sz="2800" dirty="0">
                <a:hlinkClick r:id="rId3"/>
              </a:rPr>
              <a:t>https://www.youtube.com/watch?v=lIGGcYdXUjQ</a:t>
            </a:r>
            <a:endParaRPr lang="zh-TW" altLang="en-US" sz="2800" dirty="0">
              <a:latin typeface="+mj-ea"/>
            </a:endParaRPr>
          </a:p>
          <a:p>
            <a:pPr marL="0" indent="0">
              <a:buSzPct val="60000"/>
              <a:buNone/>
            </a:pPr>
            <a:endParaRPr lang="en-US" altLang="zh-TW" sz="2800" dirty="0"/>
          </a:p>
          <a:p>
            <a:pPr marL="0" indent="0">
              <a:buSzPct val="60000"/>
              <a:buNone/>
            </a:pPr>
            <a:endParaRPr lang="en-US" altLang="zh-TW" sz="2800" dirty="0"/>
          </a:p>
          <a:p>
            <a:pPr>
              <a:buSzPct val="60000"/>
              <a:buFont typeface="Wingdings" panose="05000000000000000000" pitchFamily="2" charset="2"/>
              <a:buChar char="l"/>
            </a:pPr>
            <a:endParaRPr lang="zh-TW" altLang="en-US" sz="28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4869160"/>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5568715"/>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229166"/>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標題 3"/>
          <p:cNvSpPr>
            <a:spLocks noGrp="1"/>
          </p:cNvSpPr>
          <p:nvPr>
            <p:ph type="title"/>
          </p:nvPr>
        </p:nvSpPr>
        <p:spPr>
          <a:xfrm>
            <a:off x="457200" y="260648"/>
            <a:ext cx="8229600" cy="1143000"/>
          </a:xfrm>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你可以</a:t>
            </a:r>
            <a:r>
              <a:rPr lang="en-US" altLang="zh-TW" sz="5400" dirty="0" smtClean="0">
                <a:solidFill>
                  <a:schemeClr val="accent5">
                    <a:lumMod val="50000"/>
                  </a:schemeClr>
                </a:solidFill>
                <a:latin typeface="漢儀新蒂牌樓體" panose="02000500000000000000" pitchFamily="2" charset="-120"/>
                <a:ea typeface="漢儀新蒂牌樓體" panose="02000500000000000000" pitchFamily="2" charset="-120"/>
              </a:rPr>
              <a:t>…</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grpSp>
        <p:nvGrpSpPr>
          <p:cNvPr id="5" name="群組 4"/>
          <p:cNvGrpSpPr/>
          <p:nvPr/>
        </p:nvGrpSpPr>
        <p:grpSpPr>
          <a:xfrm>
            <a:off x="647564" y="1191196"/>
            <a:ext cx="7848872" cy="4968552"/>
            <a:chOff x="683568" y="1340768"/>
            <a:chExt cx="7848872" cy="4968552"/>
          </a:xfrm>
        </p:grpSpPr>
        <p:sp>
          <p:nvSpPr>
            <p:cNvPr id="6" name="手繪多邊形 5"/>
            <p:cNvSpPr/>
            <p:nvPr/>
          </p:nvSpPr>
          <p:spPr>
            <a:xfrm>
              <a:off x="683568" y="1340768"/>
              <a:ext cx="7848872" cy="938445"/>
            </a:xfrm>
            <a:custGeom>
              <a:avLst/>
              <a:gdLst>
                <a:gd name="connsiteX0" fmla="*/ 0 w 7848872"/>
                <a:gd name="connsiteY0" fmla="*/ 156411 h 938445"/>
                <a:gd name="connsiteX1" fmla="*/ 156411 w 7848872"/>
                <a:gd name="connsiteY1" fmla="*/ 0 h 938445"/>
                <a:gd name="connsiteX2" fmla="*/ 7692461 w 7848872"/>
                <a:gd name="connsiteY2" fmla="*/ 0 h 938445"/>
                <a:gd name="connsiteX3" fmla="*/ 7848872 w 7848872"/>
                <a:gd name="connsiteY3" fmla="*/ 156411 h 938445"/>
                <a:gd name="connsiteX4" fmla="*/ 7848872 w 7848872"/>
                <a:gd name="connsiteY4" fmla="*/ 782034 h 938445"/>
                <a:gd name="connsiteX5" fmla="*/ 7692461 w 7848872"/>
                <a:gd name="connsiteY5" fmla="*/ 938445 h 938445"/>
                <a:gd name="connsiteX6" fmla="*/ 156411 w 7848872"/>
                <a:gd name="connsiteY6" fmla="*/ 938445 h 938445"/>
                <a:gd name="connsiteX7" fmla="*/ 0 w 7848872"/>
                <a:gd name="connsiteY7" fmla="*/ 782034 h 938445"/>
                <a:gd name="connsiteX8" fmla="*/ 0 w 7848872"/>
                <a:gd name="connsiteY8" fmla="*/ 156411 h 93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872" h="938445">
                  <a:moveTo>
                    <a:pt x="0" y="156411"/>
                  </a:moveTo>
                  <a:cubicBezTo>
                    <a:pt x="0" y="70028"/>
                    <a:pt x="70028" y="0"/>
                    <a:pt x="156411" y="0"/>
                  </a:cubicBezTo>
                  <a:lnTo>
                    <a:pt x="7692461" y="0"/>
                  </a:lnTo>
                  <a:cubicBezTo>
                    <a:pt x="7778844" y="0"/>
                    <a:pt x="7848872" y="70028"/>
                    <a:pt x="7848872" y="156411"/>
                  </a:cubicBezTo>
                  <a:lnTo>
                    <a:pt x="7848872" y="782034"/>
                  </a:lnTo>
                  <a:cubicBezTo>
                    <a:pt x="7848872" y="868417"/>
                    <a:pt x="7778844" y="938445"/>
                    <a:pt x="7692461" y="938445"/>
                  </a:cubicBezTo>
                  <a:lnTo>
                    <a:pt x="156411" y="938445"/>
                  </a:lnTo>
                  <a:cubicBezTo>
                    <a:pt x="70028" y="938445"/>
                    <a:pt x="0" y="868417"/>
                    <a:pt x="0" y="782034"/>
                  </a:cubicBezTo>
                  <a:lnTo>
                    <a:pt x="0" y="156411"/>
                  </a:lnTo>
                  <a:close/>
                </a:path>
              </a:pathLst>
            </a:custGeom>
            <a:solidFill>
              <a:schemeClr val="accent5">
                <a:lumMod val="20000"/>
                <a:lumOff val="80000"/>
              </a:schemeClr>
            </a:solidFill>
            <a:ln>
              <a:solidFill>
                <a:schemeClr val="accent5">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011" tIns="122011" rIns="122011" bIns="122011" numCol="1" spcCol="1270" anchor="ctr" anchorCtr="0">
              <a:noAutofit/>
            </a:bodyPr>
            <a:lstStyle/>
            <a:p>
              <a:pPr lvl="0" algn="l" defTabSz="889000" rtl="0">
                <a:lnSpc>
                  <a:spcPct val="90000"/>
                </a:lnSpc>
                <a:spcBef>
                  <a:spcPct val="0"/>
                </a:spcBef>
                <a:spcAft>
                  <a:spcPct val="35000"/>
                </a:spcAft>
              </a:pPr>
              <a:r>
                <a:rPr lang="zh-TW" altLang="en-US" sz="20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看見霸凌事件時，不要沉默，尋找合適對象求助。</a:t>
              </a:r>
              <a:endParaRPr lang="zh-TW" altLang="en-US" sz="20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7" name="手繪多邊形 6"/>
            <p:cNvSpPr/>
            <p:nvPr/>
          </p:nvSpPr>
          <p:spPr>
            <a:xfrm>
              <a:off x="683568" y="2346539"/>
              <a:ext cx="7848872" cy="938445"/>
            </a:xfrm>
            <a:custGeom>
              <a:avLst/>
              <a:gdLst>
                <a:gd name="connsiteX0" fmla="*/ 0 w 7848872"/>
                <a:gd name="connsiteY0" fmla="*/ 156411 h 938445"/>
                <a:gd name="connsiteX1" fmla="*/ 156411 w 7848872"/>
                <a:gd name="connsiteY1" fmla="*/ 0 h 938445"/>
                <a:gd name="connsiteX2" fmla="*/ 7692461 w 7848872"/>
                <a:gd name="connsiteY2" fmla="*/ 0 h 938445"/>
                <a:gd name="connsiteX3" fmla="*/ 7848872 w 7848872"/>
                <a:gd name="connsiteY3" fmla="*/ 156411 h 938445"/>
                <a:gd name="connsiteX4" fmla="*/ 7848872 w 7848872"/>
                <a:gd name="connsiteY4" fmla="*/ 782034 h 938445"/>
                <a:gd name="connsiteX5" fmla="*/ 7692461 w 7848872"/>
                <a:gd name="connsiteY5" fmla="*/ 938445 h 938445"/>
                <a:gd name="connsiteX6" fmla="*/ 156411 w 7848872"/>
                <a:gd name="connsiteY6" fmla="*/ 938445 h 938445"/>
                <a:gd name="connsiteX7" fmla="*/ 0 w 7848872"/>
                <a:gd name="connsiteY7" fmla="*/ 782034 h 938445"/>
                <a:gd name="connsiteX8" fmla="*/ 0 w 7848872"/>
                <a:gd name="connsiteY8" fmla="*/ 156411 h 93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872" h="938445">
                  <a:moveTo>
                    <a:pt x="0" y="156411"/>
                  </a:moveTo>
                  <a:cubicBezTo>
                    <a:pt x="0" y="70028"/>
                    <a:pt x="70028" y="0"/>
                    <a:pt x="156411" y="0"/>
                  </a:cubicBezTo>
                  <a:lnTo>
                    <a:pt x="7692461" y="0"/>
                  </a:lnTo>
                  <a:cubicBezTo>
                    <a:pt x="7778844" y="0"/>
                    <a:pt x="7848872" y="70028"/>
                    <a:pt x="7848872" y="156411"/>
                  </a:cubicBezTo>
                  <a:lnTo>
                    <a:pt x="7848872" y="782034"/>
                  </a:lnTo>
                  <a:cubicBezTo>
                    <a:pt x="7848872" y="868417"/>
                    <a:pt x="7778844" y="938445"/>
                    <a:pt x="7692461" y="938445"/>
                  </a:cubicBezTo>
                  <a:lnTo>
                    <a:pt x="156411" y="938445"/>
                  </a:lnTo>
                  <a:cubicBezTo>
                    <a:pt x="70028" y="938445"/>
                    <a:pt x="0" y="868417"/>
                    <a:pt x="0" y="782034"/>
                  </a:cubicBezTo>
                  <a:lnTo>
                    <a:pt x="0" y="156411"/>
                  </a:lnTo>
                  <a:close/>
                </a:path>
              </a:pathLst>
            </a:custGeom>
            <a:ln w="38100">
              <a:solidFill>
                <a:schemeClr val="accent4">
                  <a:lumMod val="75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011" tIns="122011" rIns="122011" bIns="122011" numCol="1" spcCol="1270" anchor="ctr" anchorCtr="0">
              <a:noAutofit/>
            </a:bodyPr>
            <a:lstStyle/>
            <a:p>
              <a:pPr lvl="0" algn="l" defTabSz="889000" rtl="0">
                <a:lnSpc>
                  <a:spcPct val="90000"/>
                </a:lnSpc>
                <a:spcBef>
                  <a:spcPct val="0"/>
                </a:spcBef>
                <a:spcAft>
                  <a:spcPct val="35000"/>
                </a:spcAft>
              </a:pPr>
              <a:r>
                <a:rPr lang="zh-TW" altLang="en-US" sz="2000" u="none"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受害者不需要自責。</a:t>
              </a:r>
              <a:endParaRPr lang="zh-TW" altLang="en-US" sz="2000" u="none"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8" name="手繪多邊形 7"/>
            <p:cNvSpPr/>
            <p:nvPr/>
          </p:nvSpPr>
          <p:spPr>
            <a:xfrm>
              <a:off x="683568" y="3356992"/>
              <a:ext cx="7848872" cy="938445"/>
            </a:xfrm>
            <a:custGeom>
              <a:avLst/>
              <a:gdLst>
                <a:gd name="connsiteX0" fmla="*/ 0 w 7848872"/>
                <a:gd name="connsiteY0" fmla="*/ 156411 h 938445"/>
                <a:gd name="connsiteX1" fmla="*/ 156411 w 7848872"/>
                <a:gd name="connsiteY1" fmla="*/ 0 h 938445"/>
                <a:gd name="connsiteX2" fmla="*/ 7692461 w 7848872"/>
                <a:gd name="connsiteY2" fmla="*/ 0 h 938445"/>
                <a:gd name="connsiteX3" fmla="*/ 7848872 w 7848872"/>
                <a:gd name="connsiteY3" fmla="*/ 156411 h 938445"/>
                <a:gd name="connsiteX4" fmla="*/ 7848872 w 7848872"/>
                <a:gd name="connsiteY4" fmla="*/ 782034 h 938445"/>
                <a:gd name="connsiteX5" fmla="*/ 7692461 w 7848872"/>
                <a:gd name="connsiteY5" fmla="*/ 938445 h 938445"/>
                <a:gd name="connsiteX6" fmla="*/ 156411 w 7848872"/>
                <a:gd name="connsiteY6" fmla="*/ 938445 h 938445"/>
                <a:gd name="connsiteX7" fmla="*/ 0 w 7848872"/>
                <a:gd name="connsiteY7" fmla="*/ 782034 h 938445"/>
                <a:gd name="connsiteX8" fmla="*/ 0 w 7848872"/>
                <a:gd name="connsiteY8" fmla="*/ 156411 h 93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872" h="938445">
                  <a:moveTo>
                    <a:pt x="0" y="156411"/>
                  </a:moveTo>
                  <a:cubicBezTo>
                    <a:pt x="0" y="70028"/>
                    <a:pt x="70028" y="0"/>
                    <a:pt x="156411" y="0"/>
                  </a:cubicBezTo>
                  <a:lnTo>
                    <a:pt x="7692461" y="0"/>
                  </a:lnTo>
                  <a:cubicBezTo>
                    <a:pt x="7778844" y="0"/>
                    <a:pt x="7848872" y="70028"/>
                    <a:pt x="7848872" y="156411"/>
                  </a:cubicBezTo>
                  <a:lnTo>
                    <a:pt x="7848872" y="782034"/>
                  </a:lnTo>
                  <a:cubicBezTo>
                    <a:pt x="7848872" y="868417"/>
                    <a:pt x="7778844" y="938445"/>
                    <a:pt x="7692461" y="938445"/>
                  </a:cubicBezTo>
                  <a:lnTo>
                    <a:pt x="156411" y="938445"/>
                  </a:lnTo>
                  <a:cubicBezTo>
                    <a:pt x="70028" y="938445"/>
                    <a:pt x="0" y="868417"/>
                    <a:pt x="0" y="782034"/>
                  </a:cubicBezTo>
                  <a:lnTo>
                    <a:pt x="0" y="156411"/>
                  </a:lnTo>
                  <a:close/>
                </a:path>
              </a:pathLst>
            </a:custGeom>
            <a:solidFill>
              <a:schemeClr val="accent5">
                <a:lumMod val="20000"/>
                <a:lumOff val="80000"/>
              </a:schemeClr>
            </a:solidFill>
            <a:ln>
              <a:solidFill>
                <a:schemeClr val="accent5">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011" tIns="122011" rIns="122011" bIns="122011" numCol="1" spcCol="1270" anchor="ctr" anchorCtr="0">
              <a:noAutofit/>
            </a:bodyPr>
            <a:lstStyle/>
            <a:p>
              <a:pPr lvl="0" algn="l" defTabSz="889000" rtl="0">
                <a:lnSpc>
                  <a:spcPct val="90000"/>
                </a:lnSpc>
                <a:spcBef>
                  <a:spcPct val="0"/>
                </a:spcBef>
                <a:spcAft>
                  <a:spcPct val="35000"/>
                </a:spcAft>
              </a:pPr>
              <a:r>
                <a:rPr lang="zh-TW" altLang="en-US" sz="2000" kern="120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旁觀者即便沒有任何行動，都會助長霸凌事件的嚴重性。</a:t>
              </a:r>
              <a:endParaRPr lang="zh-TW" altLang="en-US" sz="2000" kern="120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9" name="手繪多邊形 8"/>
            <p:cNvSpPr/>
            <p:nvPr/>
          </p:nvSpPr>
          <p:spPr>
            <a:xfrm>
              <a:off x="683568" y="4362763"/>
              <a:ext cx="7848872" cy="938445"/>
            </a:xfrm>
            <a:custGeom>
              <a:avLst/>
              <a:gdLst>
                <a:gd name="connsiteX0" fmla="*/ 0 w 7848872"/>
                <a:gd name="connsiteY0" fmla="*/ 156411 h 938445"/>
                <a:gd name="connsiteX1" fmla="*/ 156411 w 7848872"/>
                <a:gd name="connsiteY1" fmla="*/ 0 h 938445"/>
                <a:gd name="connsiteX2" fmla="*/ 7692461 w 7848872"/>
                <a:gd name="connsiteY2" fmla="*/ 0 h 938445"/>
                <a:gd name="connsiteX3" fmla="*/ 7848872 w 7848872"/>
                <a:gd name="connsiteY3" fmla="*/ 156411 h 938445"/>
                <a:gd name="connsiteX4" fmla="*/ 7848872 w 7848872"/>
                <a:gd name="connsiteY4" fmla="*/ 782034 h 938445"/>
                <a:gd name="connsiteX5" fmla="*/ 7692461 w 7848872"/>
                <a:gd name="connsiteY5" fmla="*/ 938445 h 938445"/>
                <a:gd name="connsiteX6" fmla="*/ 156411 w 7848872"/>
                <a:gd name="connsiteY6" fmla="*/ 938445 h 938445"/>
                <a:gd name="connsiteX7" fmla="*/ 0 w 7848872"/>
                <a:gd name="connsiteY7" fmla="*/ 782034 h 938445"/>
                <a:gd name="connsiteX8" fmla="*/ 0 w 7848872"/>
                <a:gd name="connsiteY8" fmla="*/ 156411 h 93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872" h="938445">
                  <a:moveTo>
                    <a:pt x="0" y="156411"/>
                  </a:moveTo>
                  <a:cubicBezTo>
                    <a:pt x="0" y="70028"/>
                    <a:pt x="70028" y="0"/>
                    <a:pt x="156411" y="0"/>
                  </a:cubicBezTo>
                  <a:lnTo>
                    <a:pt x="7692461" y="0"/>
                  </a:lnTo>
                  <a:cubicBezTo>
                    <a:pt x="7778844" y="0"/>
                    <a:pt x="7848872" y="70028"/>
                    <a:pt x="7848872" y="156411"/>
                  </a:cubicBezTo>
                  <a:lnTo>
                    <a:pt x="7848872" y="782034"/>
                  </a:lnTo>
                  <a:cubicBezTo>
                    <a:pt x="7848872" y="868417"/>
                    <a:pt x="7778844" y="938445"/>
                    <a:pt x="7692461" y="938445"/>
                  </a:cubicBezTo>
                  <a:lnTo>
                    <a:pt x="156411" y="938445"/>
                  </a:lnTo>
                  <a:cubicBezTo>
                    <a:pt x="70028" y="938445"/>
                    <a:pt x="0" y="868417"/>
                    <a:pt x="0" y="782034"/>
                  </a:cubicBezTo>
                  <a:lnTo>
                    <a:pt x="0" y="156411"/>
                  </a:lnTo>
                  <a:close/>
                </a:path>
              </a:pathLst>
            </a:custGeom>
            <a:ln w="38100">
              <a:solidFill>
                <a:schemeClr val="accent4">
                  <a:lumMod val="75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011" tIns="122011" rIns="122011" bIns="122011" numCol="1" spcCol="1270" anchor="ctr" anchorCtr="0">
              <a:noAutofit/>
            </a:bodyPr>
            <a:lstStyle/>
            <a:p>
              <a:pPr lvl="0" algn="l" defTabSz="889000" rtl="0">
                <a:lnSpc>
                  <a:spcPct val="90000"/>
                </a:lnSpc>
                <a:spcBef>
                  <a:spcPct val="0"/>
                </a:spcBef>
                <a:spcAft>
                  <a:spcPct val="35000"/>
                </a:spcAft>
              </a:pPr>
              <a:r>
                <a:rPr lang="zh-TW" altLang="en-US" sz="20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霸凌事件的發生率，比我們想像的還高。</a:t>
              </a:r>
              <a:endParaRPr lang="zh-TW" altLang="en-US" sz="20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0" name="手繪多邊形 9"/>
            <p:cNvSpPr/>
            <p:nvPr/>
          </p:nvSpPr>
          <p:spPr>
            <a:xfrm>
              <a:off x="683568" y="5370875"/>
              <a:ext cx="7848872" cy="938445"/>
            </a:xfrm>
            <a:custGeom>
              <a:avLst/>
              <a:gdLst>
                <a:gd name="connsiteX0" fmla="*/ 0 w 7848872"/>
                <a:gd name="connsiteY0" fmla="*/ 156411 h 938445"/>
                <a:gd name="connsiteX1" fmla="*/ 156411 w 7848872"/>
                <a:gd name="connsiteY1" fmla="*/ 0 h 938445"/>
                <a:gd name="connsiteX2" fmla="*/ 7692461 w 7848872"/>
                <a:gd name="connsiteY2" fmla="*/ 0 h 938445"/>
                <a:gd name="connsiteX3" fmla="*/ 7848872 w 7848872"/>
                <a:gd name="connsiteY3" fmla="*/ 156411 h 938445"/>
                <a:gd name="connsiteX4" fmla="*/ 7848872 w 7848872"/>
                <a:gd name="connsiteY4" fmla="*/ 782034 h 938445"/>
                <a:gd name="connsiteX5" fmla="*/ 7692461 w 7848872"/>
                <a:gd name="connsiteY5" fmla="*/ 938445 h 938445"/>
                <a:gd name="connsiteX6" fmla="*/ 156411 w 7848872"/>
                <a:gd name="connsiteY6" fmla="*/ 938445 h 938445"/>
                <a:gd name="connsiteX7" fmla="*/ 0 w 7848872"/>
                <a:gd name="connsiteY7" fmla="*/ 782034 h 938445"/>
                <a:gd name="connsiteX8" fmla="*/ 0 w 7848872"/>
                <a:gd name="connsiteY8" fmla="*/ 156411 h 93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872" h="938445">
                  <a:moveTo>
                    <a:pt x="0" y="156411"/>
                  </a:moveTo>
                  <a:cubicBezTo>
                    <a:pt x="0" y="70028"/>
                    <a:pt x="70028" y="0"/>
                    <a:pt x="156411" y="0"/>
                  </a:cubicBezTo>
                  <a:lnTo>
                    <a:pt x="7692461" y="0"/>
                  </a:lnTo>
                  <a:cubicBezTo>
                    <a:pt x="7778844" y="0"/>
                    <a:pt x="7848872" y="70028"/>
                    <a:pt x="7848872" y="156411"/>
                  </a:cubicBezTo>
                  <a:lnTo>
                    <a:pt x="7848872" y="782034"/>
                  </a:lnTo>
                  <a:cubicBezTo>
                    <a:pt x="7848872" y="868417"/>
                    <a:pt x="7778844" y="938445"/>
                    <a:pt x="7692461" y="938445"/>
                  </a:cubicBezTo>
                  <a:lnTo>
                    <a:pt x="156411" y="938445"/>
                  </a:lnTo>
                  <a:cubicBezTo>
                    <a:pt x="70028" y="938445"/>
                    <a:pt x="0" y="868417"/>
                    <a:pt x="0" y="782034"/>
                  </a:cubicBezTo>
                  <a:lnTo>
                    <a:pt x="0" y="156411"/>
                  </a:lnTo>
                  <a:close/>
                </a:path>
              </a:pathLst>
            </a:custGeom>
            <a:solidFill>
              <a:schemeClr val="accent5">
                <a:lumMod val="20000"/>
                <a:lumOff val="80000"/>
              </a:schemeClr>
            </a:solidFill>
            <a:ln>
              <a:solidFill>
                <a:schemeClr val="accent5">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011" tIns="122011" rIns="122011" bIns="122011" numCol="1" spcCol="1270" anchor="ctr" anchorCtr="0">
              <a:noAutofit/>
            </a:bodyPr>
            <a:lstStyle/>
            <a:p>
              <a:pPr lvl="0" algn="l" defTabSz="889000" rtl="0">
                <a:lnSpc>
                  <a:spcPct val="90000"/>
                </a:lnSpc>
                <a:spcBef>
                  <a:spcPct val="0"/>
                </a:spcBef>
                <a:spcAft>
                  <a:spcPct val="35000"/>
                </a:spcAft>
              </a:pPr>
              <a:r>
                <a:rPr lang="zh-TW" altLang="en-US" sz="2000" kern="12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霸凌事件中的施暴者，通常具備高度社交手腕以及同理心，能夠讓他人聽命於他，並且知道如何凌虐受害者，使其達到最痛苦的狀態。</a:t>
              </a:r>
              <a:endParaRPr lang="zh-TW" altLang="en-US" sz="2000" kern="12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grpSp>
      <p:sp>
        <p:nvSpPr>
          <p:cNvPr id="3" name="矩形 2"/>
          <p:cNvSpPr/>
          <p:nvPr/>
        </p:nvSpPr>
        <p:spPr>
          <a:xfrm>
            <a:off x="4293344" y="6258798"/>
            <a:ext cx="5535240" cy="338554"/>
          </a:xfrm>
          <a:prstGeom prst="rect">
            <a:avLst/>
          </a:prstGeom>
        </p:spPr>
        <p:txBody>
          <a:bodyPr wrap="square">
            <a:spAutoFit/>
          </a:bodyPr>
          <a:lstStyle/>
          <a:p>
            <a:pPr indent="0" fontAlgn="base">
              <a:buNone/>
            </a:pPr>
            <a:r>
              <a:rPr lang="zh-TW" altLang="en-US" sz="1600" dirty="0" smtClean="0">
                <a:latin typeface="微軟正黑體" pitchFamily="34" charset="-120"/>
                <a:ea typeface="微軟正黑體" pitchFamily="34" charset="-120"/>
              </a:rPr>
              <a:t>資料來源：</a:t>
            </a:r>
            <a:r>
              <a:rPr lang="en-US" altLang="zh-TW" sz="1600" dirty="0" smtClean="0">
                <a:latin typeface="微軟正黑體" pitchFamily="34" charset="-120"/>
                <a:ea typeface="微軟正黑體" pitchFamily="34" charset="-120"/>
                <a:hlinkClick r:id="rId2"/>
              </a:rPr>
              <a:t>http</a:t>
            </a:r>
            <a:r>
              <a:rPr lang="en-US" altLang="zh-TW" sz="1600" dirty="0">
                <a:latin typeface="微軟正黑體" pitchFamily="34" charset="-120"/>
                <a:ea typeface="微軟正黑體" pitchFamily="34" charset="-120"/>
                <a:hlinkClick r:id="rId2"/>
              </a:rPr>
              <a:t>://</a:t>
            </a:r>
            <a:r>
              <a:rPr lang="en-US" altLang="zh-TW" sz="1600" dirty="0" smtClean="0">
                <a:latin typeface="微軟正黑體" pitchFamily="34" charset="-120"/>
                <a:ea typeface="微軟正黑體" pitchFamily="34" charset="-120"/>
                <a:hlinkClick r:id="rId2"/>
              </a:rPr>
              <a:t>www.storm.mg/lifestyle/376859</a:t>
            </a:r>
            <a:endParaRPr lang="zh-TW" altLang="en-US" sz="1600" dirty="0">
              <a:latin typeface="微軟正黑體" pitchFamily="34" charset="-120"/>
              <a:ea typeface="微軟正黑體" pitchFamily="34" charset="-120"/>
            </a:endParaRPr>
          </a:p>
        </p:txBody>
      </p:sp>
      <p:sp>
        <p:nvSpPr>
          <p:cNvPr id="12"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3"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14"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229240050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54518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4" y="0"/>
            <a:ext cx="9165263" cy="6858000"/>
          </a:xfrm>
          <a:prstGeom prst="rect">
            <a:avLst/>
          </a:prstGeom>
        </p:spPr>
      </p:pic>
      <p:sp>
        <p:nvSpPr>
          <p:cNvPr id="5" name="矩形 4"/>
          <p:cNvSpPr/>
          <p:nvPr/>
        </p:nvSpPr>
        <p:spPr>
          <a:xfrm>
            <a:off x="1259632" y="5733255"/>
            <a:ext cx="6012160" cy="646331"/>
          </a:xfrm>
          <a:prstGeom prst="rect">
            <a:avLst/>
          </a:prstGeom>
        </p:spPr>
        <p:txBody>
          <a:bodyPr wrap="square">
            <a:spAutoFit/>
          </a:bodyPr>
          <a:lstStyle/>
          <a:p>
            <a:r>
              <a:rPr lang="en-US" altLang="zh-TW" dirty="0">
                <a:solidFill>
                  <a:srgbClr val="FFFF00"/>
                </a:solidFill>
              </a:rPr>
              <a:t>http://</a:t>
            </a:r>
            <a:r>
              <a:rPr lang="en-US" altLang="zh-TW" dirty="0" smtClean="0">
                <a:solidFill>
                  <a:srgbClr val="FFFF00"/>
                </a:solidFill>
              </a:rPr>
              <a:t>www.chinatimes.com/realtimenews/20171214005103-260405(</a:t>
            </a:r>
            <a:r>
              <a:rPr lang="zh-TW" altLang="en-US" dirty="0" smtClean="0">
                <a:solidFill>
                  <a:srgbClr val="FFFF00"/>
                </a:solidFill>
              </a:rPr>
              <a:t>資料來源</a:t>
            </a:r>
            <a:r>
              <a:rPr lang="en-US" altLang="zh-TW" dirty="0" smtClean="0">
                <a:solidFill>
                  <a:srgbClr val="FFFF00"/>
                </a:solidFill>
              </a:rPr>
              <a:t>)</a:t>
            </a:r>
            <a:endParaRPr lang="zh-TW" altLang="en-US" dirty="0">
              <a:solidFill>
                <a:srgbClr val="FFFF00"/>
              </a:solidFill>
            </a:endParaRPr>
          </a:p>
        </p:txBody>
      </p:sp>
    </p:spTree>
    <p:extLst>
      <p:ext uri="{BB962C8B-B14F-4D97-AF65-F5344CB8AC3E}">
        <p14:creationId xmlns:p14="http://schemas.microsoft.com/office/powerpoint/2010/main" val="659592355"/>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無形之中的霸</a:t>
            </a:r>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凌</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pic>
        <p:nvPicPr>
          <p:cNvPr id="4" name="圖片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 y="1196752"/>
            <a:ext cx="8955308" cy="5040560"/>
          </a:xfrm>
          <a:prstGeom prst="rect">
            <a:avLst/>
          </a:prstGeom>
        </p:spPr>
      </p:pic>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22880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求助方式</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graphicFrame>
        <p:nvGraphicFramePr>
          <p:cNvPr id="2" name="資料庫圖表 1"/>
          <p:cNvGraphicFramePr/>
          <p:nvPr>
            <p:extLst>
              <p:ext uri="{D42A27DB-BD31-4B8C-83A1-F6EECF244321}">
                <p14:modId xmlns:p14="http://schemas.microsoft.com/office/powerpoint/2010/main" val="806040287"/>
              </p:ext>
            </p:extLst>
          </p:nvPr>
        </p:nvGraphicFramePr>
        <p:xfrm>
          <a:off x="899592" y="1268760"/>
          <a:ext cx="756084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p2"/>
          <p:cNvSpPr/>
          <p:nvPr/>
        </p:nvSpPr>
        <p:spPr>
          <a:xfrm>
            <a:off x="-272622" y="86180"/>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7" name="Google Shape;14;p2"/>
          <p:cNvSpPr/>
          <p:nvPr/>
        </p:nvSpPr>
        <p:spPr>
          <a:xfrm>
            <a:off x="143680" y="659773"/>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
        <p:nvSpPr>
          <p:cNvPr id="8" name="Google Shape;14;p2"/>
          <p:cNvSpPr/>
          <p:nvPr/>
        </p:nvSpPr>
        <p:spPr>
          <a:xfrm>
            <a:off x="8955148" y="5427438"/>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5">
              <a:lumMod val="75000"/>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75000"/>
                </a:schemeClr>
              </a:solidFill>
            </a:endParaRPr>
          </a:p>
        </p:txBody>
      </p:sp>
    </p:spTree>
    <p:extLst>
      <p:ext uri="{BB962C8B-B14F-4D97-AF65-F5344CB8AC3E}">
        <p14:creationId xmlns:p14="http://schemas.microsoft.com/office/powerpoint/2010/main" val="3708525783"/>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484784"/>
            <a:ext cx="7272808" cy="1456373"/>
          </a:xfrm>
        </p:spPr>
        <p:txBody>
          <a:bodyPr>
            <a:noAutofit/>
          </a:bodyPr>
          <a:lstStyle/>
          <a:p>
            <a:r>
              <a:rPr lang="zh-TW" altLang="en-US" sz="4800" dirty="0" smtClean="0">
                <a:solidFill>
                  <a:schemeClr val="accent5">
                    <a:lumMod val="50000"/>
                  </a:schemeClr>
                </a:solidFill>
                <a:latin typeface="漢儀新蒂牌樓體" panose="02000500000000000000" pitchFamily="2" charset="-120"/>
                <a:ea typeface="漢儀新蒂牌樓體" panose="02000500000000000000" pitchFamily="2" charset="-120"/>
              </a:rPr>
              <a:t>高雄市政府少年</a:t>
            </a:r>
            <a:r>
              <a:rPr lang="zh-TW" altLang="en-US" sz="4800" dirty="0">
                <a:solidFill>
                  <a:schemeClr val="accent5">
                    <a:lumMod val="50000"/>
                  </a:schemeClr>
                </a:solidFill>
                <a:latin typeface="漢儀新蒂牌樓體" panose="02000500000000000000" pitchFamily="2" charset="-120"/>
                <a:ea typeface="漢儀新蒂牌樓體" panose="02000500000000000000" pitchFamily="2" charset="-120"/>
              </a:rPr>
              <a:t>輔導</a:t>
            </a:r>
            <a:r>
              <a:rPr lang="zh-TW" altLang="en-US" sz="4800" dirty="0" smtClean="0">
                <a:solidFill>
                  <a:schemeClr val="accent5">
                    <a:lumMod val="50000"/>
                  </a:schemeClr>
                </a:solidFill>
                <a:latin typeface="漢儀新蒂牌樓體" panose="02000500000000000000" pitchFamily="2" charset="-120"/>
                <a:ea typeface="漢儀新蒂牌樓體" panose="02000500000000000000" pitchFamily="2" charset="-120"/>
              </a:rPr>
              <a:t>委員會</a:t>
            </a:r>
            <a:r>
              <a:rPr lang="en-US" altLang="zh-TW" sz="4800" dirty="0" smtClean="0">
                <a:solidFill>
                  <a:schemeClr val="accent5">
                    <a:lumMod val="50000"/>
                  </a:schemeClr>
                </a:solidFill>
                <a:latin typeface="漢儀新蒂牌樓體" panose="02000500000000000000" pitchFamily="2" charset="-120"/>
                <a:ea typeface="漢儀新蒂牌樓體" panose="02000500000000000000" pitchFamily="2" charset="-120"/>
              </a:rPr>
              <a:t/>
            </a:r>
            <a:br>
              <a:rPr lang="en-US" altLang="zh-TW" sz="4800" dirty="0" smtClean="0">
                <a:solidFill>
                  <a:schemeClr val="accent5">
                    <a:lumMod val="50000"/>
                  </a:schemeClr>
                </a:solidFill>
                <a:latin typeface="漢儀新蒂牌樓體" panose="02000500000000000000" pitchFamily="2" charset="-120"/>
                <a:ea typeface="漢儀新蒂牌樓體" panose="02000500000000000000" pitchFamily="2" charset="-120"/>
              </a:rPr>
            </a:br>
            <a:r>
              <a:rPr lang="zh-TW" altLang="en-US" sz="4800" dirty="0" smtClean="0">
                <a:solidFill>
                  <a:schemeClr val="accent5">
                    <a:lumMod val="50000"/>
                  </a:schemeClr>
                </a:solidFill>
                <a:latin typeface="漢儀新蒂牌樓體" panose="02000500000000000000" pitchFamily="2" charset="-120"/>
                <a:ea typeface="漢儀新蒂牌樓體" panose="02000500000000000000" pitchFamily="2" charset="-120"/>
              </a:rPr>
              <a:t>與你同行</a:t>
            </a:r>
            <a:endParaRPr lang="zh-TW" altLang="en-US" sz="48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文字版面配置區 2"/>
          <p:cNvSpPr>
            <a:spLocks noGrp="1"/>
          </p:cNvSpPr>
          <p:nvPr>
            <p:ph type="body" idx="1"/>
          </p:nvPr>
        </p:nvSpPr>
        <p:spPr>
          <a:xfrm>
            <a:off x="823955" y="3708879"/>
            <a:ext cx="7488832" cy="1728192"/>
          </a:xfrm>
        </p:spPr>
        <p:txBody>
          <a:bodyPr>
            <a:noAutofit/>
          </a:bodyPr>
          <a:lstStyle/>
          <a:p>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連絡電話</a:t>
            </a:r>
            <a:r>
              <a:rPr lang="zh-TW" altLang="en-US" sz="2800"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(07)380-1484</a:t>
            </a:r>
          </a:p>
          <a:p>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地址：</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807</a:t>
            </a:r>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高雄市三民區覺民路</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366</a:t>
            </a:r>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號</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樓</a:t>
            </a:r>
            <a:endPar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三民二分局</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r>
              <a:rPr lang="zh-TW" altLang="en-US"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樓</a:t>
            </a:r>
            <a:r>
              <a:rPr lang="en-US" altLang="zh-TW" sz="2800" dirty="0" smtClean="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800" dirty="0">
              <a:solidFill>
                <a:srgbClr val="C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p13"/>
          <p:cNvSpPr/>
          <p:nvPr/>
        </p:nvSpPr>
        <p:spPr>
          <a:xfrm>
            <a:off x="142975" y="0"/>
            <a:ext cx="1025985" cy="577781"/>
          </a:xfrm>
          <a:custGeom>
            <a:avLst/>
            <a:gdLst/>
            <a:ahLst/>
            <a:cxnLst/>
            <a:rect l="l" t="t" r="r" b="b"/>
            <a:pathLst>
              <a:path w="8298" h="4673" extrusionOk="0">
                <a:moveTo>
                  <a:pt x="4390" y="1"/>
                </a:moveTo>
                <a:cubicBezTo>
                  <a:pt x="4220" y="245"/>
                  <a:pt x="4084" y="517"/>
                  <a:pt x="3987" y="801"/>
                </a:cubicBezTo>
                <a:cubicBezTo>
                  <a:pt x="3879" y="1114"/>
                  <a:pt x="3794" y="1449"/>
                  <a:pt x="3572" y="1687"/>
                </a:cubicBezTo>
                <a:cubicBezTo>
                  <a:pt x="3226" y="2062"/>
                  <a:pt x="2658" y="2113"/>
                  <a:pt x="2153" y="2136"/>
                </a:cubicBezTo>
                <a:cubicBezTo>
                  <a:pt x="1562" y="2164"/>
                  <a:pt x="983" y="2255"/>
                  <a:pt x="596" y="2732"/>
                </a:cubicBezTo>
                <a:cubicBezTo>
                  <a:pt x="227" y="3187"/>
                  <a:pt x="0" y="3726"/>
                  <a:pt x="6" y="4311"/>
                </a:cubicBezTo>
                <a:cubicBezTo>
                  <a:pt x="6" y="4442"/>
                  <a:pt x="34" y="4595"/>
                  <a:pt x="148" y="4652"/>
                </a:cubicBezTo>
                <a:cubicBezTo>
                  <a:pt x="176" y="4666"/>
                  <a:pt x="206" y="4673"/>
                  <a:pt x="235" y="4673"/>
                </a:cubicBezTo>
                <a:cubicBezTo>
                  <a:pt x="355" y="4673"/>
                  <a:pt x="472" y="4563"/>
                  <a:pt x="545" y="4453"/>
                </a:cubicBezTo>
                <a:cubicBezTo>
                  <a:pt x="875" y="3970"/>
                  <a:pt x="971" y="3283"/>
                  <a:pt x="1488" y="3011"/>
                </a:cubicBezTo>
                <a:cubicBezTo>
                  <a:pt x="1669" y="2916"/>
                  <a:pt x="1866" y="2890"/>
                  <a:pt x="2069" y="2890"/>
                </a:cubicBezTo>
                <a:cubicBezTo>
                  <a:pt x="2294" y="2890"/>
                  <a:pt x="2525" y="2922"/>
                  <a:pt x="2749" y="2931"/>
                </a:cubicBezTo>
                <a:cubicBezTo>
                  <a:pt x="2786" y="2933"/>
                  <a:pt x="2824" y="2934"/>
                  <a:pt x="2862" y="2934"/>
                </a:cubicBezTo>
                <a:cubicBezTo>
                  <a:pt x="3579" y="2934"/>
                  <a:pt x="4329" y="2626"/>
                  <a:pt x="4669" y="2000"/>
                </a:cubicBezTo>
                <a:cubicBezTo>
                  <a:pt x="4828" y="1716"/>
                  <a:pt x="4884" y="1386"/>
                  <a:pt x="4998" y="1085"/>
                </a:cubicBezTo>
                <a:cubicBezTo>
                  <a:pt x="5112" y="779"/>
                  <a:pt x="5299" y="472"/>
                  <a:pt x="5600" y="353"/>
                </a:cubicBezTo>
                <a:cubicBezTo>
                  <a:pt x="5704" y="312"/>
                  <a:pt x="5810" y="296"/>
                  <a:pt x="5918" y="296"/>
                </a:cubicBezTo>
                <a:cubicBezTo>
                  <a:pt x="6217" y="296"/>
                  <a:pt x="6528" y="418"/>
                  <a:pt x="6832" y="472"/>
                </a:cubicBezTo>
                <a:cubicBezTo>
                  <a:pt x="6943" y="493"/>
                  <a:pt x="7057" y="504"/>
                  <a:pt x="7170" y="504"/>
                </a:cubicBezTo>
                <a:cubicBezTo>
                  <a:pt x="7511" y="504"/>
                  <a:pt x="7851" y="405"/>
                  <a:pt x="8110" y="188"/>
                </a:cubicBezTo>
                <a:cubicBezTo>
                  <a:pt x="8178" y="131"/>
                  <a:pt x="8241" y="69"/>
                  <a:pt x="829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1;p13"/>
          <p:cNvSpPr/>
          <p:nvPr/>
        </p:nvSpPr>
        <p:spPr>
          <a:xfrm>
            <a:off x="282690" y="0"/>
            <a:ext cx="1349805" cy="824695"/>
          </a:xfrm>
          <a:custGeom>
            <a:avLst/>
            <a:gdLst/>
            <a:ahLst/>
            <a:cxnLst/>
            <a:rect l="l" t="t" r="r" b="b"/>
            <a:pathLst>
              <a:path w="10917" h="6670" extrusionOk="0">
                <a:moveTo>
                  <a:pt x="8605" y="1"/>
                </a:moveTo>
                <a:cubicBezTo>
                  <a:pt x="8383" y="262"/>
                  <a:pt x="8213" y="574"/>
                  <a:pt x="8020" y="858"/>
                </a:cubicBezTo>
                <a:cubicBezTo>
                  <a:pt x="7741" y="1262"/>
                  <a:pt x="7332" y="1655"/>
                  <a:pt x="6842" y="1655"/>
                </a:cubicBezTo>
                <a:cubicBezTo>
                  <a:pt x="6822" y="1655"/>
                  <a:pt x="6802" y="1655"/>
                  <a:pt x="6782" y="1653"/>
                </a:cubicBezTo>
                <a:cubicBezTo>
                  <a:pt x="6424" y="1631"/>
                  <a:pt x="6111" y="1398"/>
                  <a:pt x="5754" y="1335"/>
                </a:cubicBezTo>
                <a:cubicBezTo>
                  <a:pt x="5695" y="1326"/>
                  <a:pt x="5637" y="1321"/>
                  <a:pt x="5578" y="1321"/>
                </a:cubicBezTo>
                <a:cubicBezTo>
                  <a:pt x="5226" y="1321"/>
                  <a:pt x="4876" y="1489"/>
                  <a:pt x="4618" y="1733"/>
                </a:cubicBezTo>
                <a:cubicBezTo>
                  <a:pt x="4317" y="2022"/>
                  <a:pt x="4118" y="2403"/>
                  <a:pt x="3987" y="2801"/>
                </a:cubicBezTo>
                <a:cubicBezTo>
                  <a:pt x="3874" y="3107"/>
                  <a:pt x="3788" y="3442"/>
                  <a:pt x="3567" y="3687"/>
                </a:cubicBezTo>
                <a:cubicBezTo>
                  <a:pt x="3221" y="4061"/>
                  <a:pt x="2653" y="4107"/>
                  <a:pt x="2147" y="4135"/>
                </a:cubicBezTo>
                <a:cubicBezTo>
                  <a:pt x="1556" y="4164"/>
                  <a:pt x="977" y="4249"/>
                  <a:pt x="591" y="4732"/>
                </a:cubicBezTo>
                <a:cubicBezTo>
                  <a:pt x="227" y="5186"/>
                  <a:pt x="0" y="5720"/>
                  <a:pt x="0" y="6310"/>
                </a:cubicBezTo>
                <a:cubicBezTo>
                  <a:pt x="0" y="6441"/>
                  <a:pt x="29" y="6594"/>
                  <a:pt x="142" y="6651"/>
                </a:cubicBezTo>
                <a:cubicBezTo>
                  <a:pt x="170" y="6664"/>
                  <a:pt x="199" y="6670"/>
                  <a:pt x="227" y="6670"/>
                </a:cubicBezTo>
                <a:cubicBezTo>
                  <a:pt x="349" y="6670"/>
                  <a:pt x="472" y="6563"/>
                  <a:pt x="546" y="6452"/>
                </a:cubicBezTo>
                <a:cubicBezTo>
                  <a:pt x="869" y="5970"/>
                  <a:pt x="971" y="5282"/>
                  <a:pt x="1488" y="5010"/>
                </a:cubicBezTo>
                <a:cubicBezTo>
                  <a:pt x="1666" y="4915"/>
                  <a:pt x="1863" y="4889"/>
                  <a:pt x="2067" y="4889"/>
                </a:cubicBezTo>
                <a:cubicBezTo>
                  <a:pt x="2292" y="4889"/>
                  <a:pt x="2525" y="4921"/>
                  <a:pt x="2749" y="4930"/>
                </a:cubicBezTo>
                <a:cubicBezTo>
                  <a:pt x="2787" y="4932"/>
                  <a:pt x="2824" y="4933"/>
                  <a:pt x="2862" y="4933"/>
                </a:cubicBezTo>
                <a:cubicBezTo>
                  <a:pt x="3579" y="4933"/>
                  <a:pt x="4329" y="4625"/>
                  <a:pt x="4669" y="3999"/>
                </a:cubicBezTo>
                <a:cubicBezTo>
                  <a:pt x="4822" y="3715"/>
                  <a:pt x="4879" y="3386"/>
                  <a:pt x="4998" y="3079"/>
                </a:cubicBezTo>
                <a:cubicBezTo>
                  <a:pt x="5112" y="2778"/>
                  <a:pt x="5294" y="2471"/>
                  <a:pt x="5595" y="2352"/>
                </a:cubicBezTo>
                <a:cubicBezTo>
                  <a:pt x="5700" y="2311"/>
                  <a:pt x="5808" y="2294"/>
                  <a:pt x="5918" y="2294"/>
                </a:cubicBezTo>
                <a:cubicBezTo>
                  <a:pt x="6215" y="2294"/>
                  <a:pt x="6524" y="2413"/>
                  <a:pt x="6827" y="2471"/>
                </a:cubicBezTo>
                <a:cubicBezTo>
                  <a:pt x="6936" y="2491"/>
                  <a:pt x="7049" y="2501"/>
                  <a:pt x="7161" y="2501"/>
                </a:cubicBezTo>
                <a:cubicBezTo>
                  <a:pt x="7505" y="2501"/>
                  <a:pt x="7850" y="2405"/>
                  <a:pt x="8111" y="2187"/>
                </a:cubicBezTo>
                <a:cubicBezTo>
                  <a:pt x="8656" y="1727"/>
                  <a:pt x="8724" y="858"/>
                  <a:pt x="9292" y="426"/>
                </a:cubicBezTo>
                <a:cubicBezTo>
                  <a:pt x="9746" y="91"/>
                  <a:pt x="10365" y="131"/>
                  <a:pt x="1091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圖片 7"/>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10800000">
            <a:off x="8435686" y="4780171"/>
            <a:ext cx="713294" cy="1213209"/>
          </a:xfrm>
          <a:prstGeom prst="rect">
            <a:avLst/>
          </a:prstGeom>
        </p:spPr>
      </p:pic>
    </p:spTree>
    <p:extLst>
      <p:ext uri="{BB962C8B-B14F-4D97-AF65-F5344CB8AC3E}">
        <p14:creationId xmlns:p14="http://schemas.microsoft.com/office/powerpoint/2010/main" val="405907975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5" name="圖片 4"/>
          <p:cNvPicPr>
            <a:picLocks noChangeAspect="1"/>
          </p:cNvPicPr>
          <p:nvPr/>
        </p:nvPicPr>
        <p:blipFill rotWithShape="1">
          <a:blip r:embed="rId2"/>
          <a:srcRect l="2753" t="18769" r="4027" b="16008"/>
          <a:stretch/>
        </p:blipFill>
        <p:spPr>
          <a:xfrm>
            <a:off x="0" y="12440"/>
            <a:ext cx="9144000" cy="6845559"/>
          </a:xfrm>
          <a:prstGeom prst="rect">
            <a:avLst/>
          </a:prstGeom>
        </p:spPr>
      </p:pic>
    </p:spTree>
    <p:extLst>
      <p:ext uri="{BB962C8B-B14F-4D97-AF65-F5344CB8AC3E}">
        <p14:creationId xmlns:p14="http://schemas.microsoft.com/office/powerpoint/2010/main" val="353636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7768"/>
            <a:ext cx="8229600" cy="1143000"/>
          </a:xfrm>
        </p:spPr>
        <p:txBody>
          <a:bodyP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霸凌</a:t>
            </a:r>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的</a:t>
            </a:r>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方式</a:t>
            </a:r>
          </a:p>
        </p:txBody>
      </p:sp>
      <p:graphicFrame>
        <p:nvGraphicFramePr>
          <p:cNvPr id="3" name="表格 2"/>
          <p:cNvGraphicFramePr>
            <a:graphicFrameLocks noGrp="1"/>
          </p:cNvGraphicFramePr>
          <p:nvPr>
            <p:extLst>
              <p:ext uri="{D42A27DB-BD31-4B8C-83A1-F6EECF244321}">
                <p14:modId xmlns:p14="http://schemas.microsoft.com/office/powerpoint/2010/main" val="2211945"/>
              </p:ext>
            </p:extLst>
          </p:nvPr>
        </p:nvGraphicFramePr>
        <p:xfrm>
          <a:off x="671736" y="1484784"/>
          <a:ext cx="7800528" cy="4464498"/>
        </p:xfrm>
        <a:graphic>
          <a:graphicData uri="http://schemas.openxmlformats.org/drawingml/2006/table">
            <a:tbl>
              <a:tblPr firstRow="1" bandRow="1">
                <a:tableStyleId>{9DCAF9ED-07DC-4A11-8D7F-57B35C25682E}</a:tableStyleId>
              </a:tblPr>
              <a:tblGrid>
                <a:gridCol w="2027134">
                  <a:extLst>
                    <a:ext uri="{9D8B030D-6E8A-4147-A177-3AD203B41FA5}">
                      <a16:colId xmlns:a16="http://schemas.microsoft.com/office/drawing/2014/main" val="20000"/>
                    </a:ext>
                  </a:extLst>
                </a:gridCol>
                <a:gridCol w="5773394">
                  <a:extLst>
                    <a:ext uri="{9D8B030D-6E8A-4147-A177-3AD203B41FA5}">
                      <a16:colId xmlns:a16="http://schemas.microsoft.com/office/drawing/2014/main" val="20001"/>
                    </a:ext>
                  </a:extLst>
                </a:gridCol>
              </a:tblGrid>
              <a:tr h="757067">
                <a:tc>
                  <a:txBody>
                    <a:bodyPr/>
                    <a:lstStyle/>
                    <a:p>
                      <a:pPr algn="ctr"/>
                      <a:r>
                        <a:rPr lang="zh-TW" altLang="en-US" sz="24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實體類型</a:t>
                      </a:r>
                      <a:endParaRPr lang="zh-TW" altLang="en-US" sz="24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a:r>
                        <a:rPr lang="zh-TW" altLang="en-US" sz="24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方式</a:t>
                      </a:r>
                      <a:endParaRPr lang="zh-TW" altLang="en-US" sz="24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880210">
                <a:tc>
                  <a:txBody>
                    <a:bodyPr/>
                    <a:lstStyle/>
                    <a:p>
                      <a:pPr algn="ct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肢體霸凌</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如踢打、搶奪東西、圍毆</a:t>
                      </a: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976868">
                <a:tc>
                  <a:txBody>
                    <a:bodyPr/>
                    <a:lstStyle/>
                    <a:p>
                      <a:pPr algn="ct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性 霸 凌</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tcPr>
                </a:tc>
                <a:tc>
                  <a:txBody>
                    <a:bodyPr/>
                    <a:lstStyle/>
                    <a:p>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與性、性向有關的嘲笑、欺負</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895715">
                <a:tc>
                  <a:txBody>
                    <a:bodyPr/>
                    <a:lstStyle/>
                    <a:p>
                      <a:pPr algn="ct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言語霸凌</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言語嘲笑、取綽號、恐嚇</a:t>
                      </a: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954638">
                <a:tc>
                  <a:txBody>
                    <a:bodyPr/>
                    <a:lstStyle/>
                    <a:p>
                      <a:pPr algn="ct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關係霸凌</a:t>
                      </a:r>
                      <a:endParaRPr lang="zh-TW" altLang="en-US" sz="2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排擠別人、不理人</a:t>
                      </a: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p5"/>
          <p:cNvSpPr/>
          <p:nvPr/>
        </p:nvSpPr>
        <p:spPr>
          <a:xfrm>
            <a:off x="8807136" y="3904884"/>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2" name="Google Shape;59;p5"/>
          <p:cNvSpPr/>
          <p:nvPr/>
        </p:nvSpPr>
        <p:spPr>
          <a:xfrm>
            <a:off x="8611400" y="4604439"/>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4915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1143000"/>
          </a:xfrm>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霸凌的方式</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pic>
        <p:nvPicPr>
          <p:cNvPr id="3" name="圖片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268760"/>
            <a:ext cx="5184576" cy="5184576"/>
          </a:xfrm>
          <a:prstGeom prst="rect">
            <a:avLst/>
          </a:prstGeom>
        </p:spPr>
      </p:pic>
      <p:sp>
        <p:nvSpPr>
          <p:cNvPr id="4" name="文字方塊 3"/>
          <p:cNvSpPr txBox="1"/>
          <p:nvPr/>
        </p:nvSpPr>
        <p:spPr>
          <a:xfrm>
            <a:off x="2339752" y="5301208"/>
            <a:ext cx="8136904" cy="830997"/>
          </a:xfrm>
          <a:prstGeom prst="rect">
            <a:avLst/>
          </a:prstGeom>
          <a:noFill/>
        </p:spPr>
        <p:txBody>
          <a:bodyPr wrap="square" rtlCol="0">
            <a:spAutoFit/>
          </a:bodyPr>
          <a:lstStyle/>
          <a:p>
            <a:r>
              <a:rPr lang="zh-TW" altLang="en-US" sz="48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2"/>
              </a:rPr>
              <a:t>網路霸凌</a:t>
            </a:r>
            <a:endParaRPr lang="en-US" altLang="zh-TW" sz="48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p5"/>
          <p:cNvSpPr/>
          <p:nvPr/>
        </p:nvSpPr>
        <p:spPr>
          <a:xfrm>
            <a:off x="0" y="280628"/>
            <a:ext cx="115916" cy="248395"/>
          </a:xfrm>
          <a:custGeom>
            <a:avLst/>
            <a:gdLst/>
            <a:ahLst/>
            <a:cxnLst/>
            <a:rect l="l" t="t" r="r" b="b"/>
            <a:pathLst>
              <a:path w="896" h="1920" extrusionOk="0">
                <a:moveTo>
                  <a:pt x="97" y="1"/>
                </a:moveTo>
                <a:cubicBezTo>
                  <a:pt x="76" y="1"/>
                  <a:pt x="55" y="9"/>
                  <a:pt x="40" y="27"/>
                </a:cubicBezTo>
                <a:lnTo>
                  <a:pt x="0" y="73"/>
                </a:lnTo>
                <a:lnTo>
                  <a:pt x="0" y="1748"/>
                </a:lnTo>
                <a:cubicBezTo>
                  <a:pt x="256" y="1822"/>
                  <a:pt x="517" y="1885"/>
                  <a:pt x="784" y="1919"/>
                </a:cubicBezTo>
                <a:cubicBezTo>
                  <a:pt x="789" y="1919"/>
                  <a:pt x="793" y="1920"/>
                  <a:pt x="798" y="1920"/>
                </a:cubicBezTo>
                <a:cubicBezTo>
                  <a:pt x="854" y="1920"/>
                  <a:pt x="895" y="1858"/>
                  <a:pt x="869" y="1805"/>
                </a:cubicBezTo>
                <a:cubicBezTo>
                  <a:pt x="801" y="1652"/>
                  <a:pt x="744" y="1504"/>
                  <a:pt x="693" y="1345"/>
                </a:cubicBezTo>
                <a:cubicBezTo>
                  <a:pt x="636" y="1197"/>
                  <a:pt x="579" y="1050"/>
                  <a:pt x="523" y="902"/>
                </a:cubicBezTo>
                <a:cubicBezTo>
                  <a:pt x="409" y="612"/>
                  <a:pt x="290" y="323"/>
                  <a:pt x="165" y="39"/>
                </a:cubicBezTo>
                <a:cubicBezTo>
                  <a:pt x="149" y="14"/>
                  <a:pt x="123" y="1"/>
                  <a:pt x="9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p5"/>
          <p:cNvSpPr/>
          <p:nvPr/>
        </p:nvSpPr>
        <p:spPr>
          <a:xfrm>
            <a:off x="107249" y="-24175"/>
            <a:ext cx="300915" cy="235199"/>
          </a:xfrm>
          <a:custGeom>
            <a:avLst/>
            <a:gdLst/>
            <a:ahLst/>
            <a:cxnLst/>
            <a:rect l="l" t="t" r="r" b="b"/>
            <a:pathLst>
              <a:path w="2326" h="1818" extrusionOk="0">
                <a:moveTo>
                  <a:pt x="1338" y="1"/>
                </a:moveTo>
                <a:cubicBezTo>
                  <a:pt x="1308" y="1"/>
                  <a:pt x="1278" y="15"/>
                  <a:pt x="1261" y="43"/>
                </a:cubicBezTo>
                <a:cubicBezTo>
                  <a:pt x="1102" y="259"/>
                  <a:pt x="920" y="464"/>
                  <a:pt x="722" y="651"/>
                </a:cubicBezTo>
                <a:cubicBezTo>
                  <a:pt x="631" y="742"/>
                  <a:pt x="534" y="821"/>
                  <a:pt x="438" y="907"/>
                </a:cubicBezTo>
                <a:cubicBezTo>
                  <a:pt x="330" y="992"/>
                  <a:pt x="222" y="1083"/>
                  <a:pt x="120" y="1174"/>
                </a:cubicBezTo>
                <a:cubicBezTo>
                  <a:pt x="0" y="1304"/>
                  <a:pt x="131" y="1350"/>
                  <a:pt x="159" y="1361"/>
                </a:cubicBezTo>
                <a:cubicBezTo>
                  <a:pt x="483" y="1480"/>
                  <a:pt x="835" y="1531"/>
                  <a:pt x="1176" y="1605"/>
                </a:cubicBezTo>
                <a:cubicBezTo>
                  <a:pt x="1517" y="1673"/>
                  <a:pt x="1863" y="1747"/>
                  <a:pt x="2204" y="1815"/>
                </a:cubicBezTo>
                <a:cubicBezTo>
                  <a:pt x="2211" y="1817"/>
                  <a:pt x="2217" y="1818"/>
                  <a:pt x="2224" y="1818"/>
                </a:cubicBezTo>
                <a:cubicBezTo>
                  <a:pt x="2282" y="1818"/>
                  <a:pt x="2325" y="1752"/>
                  <a:pt x="2295" y="1696"/>
                </a:cubicBezTo>
                <a:cubicBezTo>
                  <a:pt x="2045" y="1122"/>
                  <a:pt x="1750" y="572"/>
                  <a:pt x="1414" y="43"/>
                </a:cubicBezTo>
                <a:cubicBezTo>
                  <a:pt x="1397" y="15"/>
                  <a:pt x="1368" y="1"/>
                  <a:pt x="13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p5"/>
          <p:cNvSpPr/>
          <p:nvPr/>
        </p:nvSpPr>
        <p:spPr>
          <a:xfrm>
            <a:off x="280608" y="382832"/>
            <a:ext cx="251883" cy="216181"/>
          </a:xfrm>
          <a:custGeom>
            <a:avLst/>
            <a:gdLst/>
            <a:ahLst/>
            <a:cxnLst/>
            <a:rect l="l" t="t" r="r" b="b"/>
            <a:pathLst>
              <a:path w="1947" h="1671" extrusionOk="0">
                <a:moveTo>
                  <a:pt x="1036" y="0"/>
                </a:moveTo>
                <a:cubicBezTo>
                  <a:pt x="1011" y="0"/>
                  <a:pt x="984" y="8"/>
                  <a:pt x="955" y="27"/>
                </a:cubicBezTo>
                <a:cubicBezTo>
                  <a:pt x="847" y="101"/>
                  <a:pt x="745" y="180"/>
                  <a:pt x="648" y="271"/>
                </a:cubicBezTo>
                <a:cubicBezTo>
                  <a:pt x="546" y="356"/>
                  <a:pt x="444" y="441"/>
                  <a:pt x="347" y="532"/>
                </a:cubicBezTo>
                <a:cubicBezTo>
                  <a:pt x="233" y="623"/>
                  <a:pt x="131" y="731"/>
                  <a:pt x="40" y="839"/>
                </a:cubicBezTo>
                <a:cubicBezTo>
                  <a:pt x="1" y="890"/>
                  <a:pt x="18" y="958"/>
                  <a:pt x="74" y="981"/>
                </a:cubicBezTo>
                <a:cubicBezTo>
                  <a:pt x="80" y="987"/>
                  <a:pt x="80" y="987"/>
                  <a:pt x="86" y="987"/>
                </a:cubicBezTo>
                <a:cubicBezTo>
                  <a:pt x="228" y="1055"/>
                  <a:pt x="358" y="1129"/>
                  <a:pt x="500" y="1197"/>
                </a:cubicBezTo>
                <a:cubicBezTo>
                  <a:pt x="642" y="1259"/>
                  <a:pt x="790" y="1316"/>
                  <a:pt x="938" y="1373"/>
                </a:cubicBezTo>
                <a:cubicBezTo>
                  <a:pt x="1233" y="1481"/>
                  <a:pt x="1528" y="1583"/>
                  <a:pt x="1835" y="1668"/>
                </a:cubicBezTo>
                <a:cubicBezTo>
                  <a:pt x="1842" y="1670"/>
                  <a:pt x="1849" y="1670"/>
                  <a:pt x="1855" y="1670"/>
                </a:cubicBezTo>
                <a:cubicBezTo>
                  <a:pt x="1916" y="1670"/>
                  <a:pt x="1946" y="1600"/>
                  <a:pt x="1920" y="1549"/>
                </a:cubicBezTo>
                <a:cubicBezTo>
                  <a:pt x="1812" y="1299"/>
                  <a:pt x="1710" y="1055"/>
                  <a:pt x="1591" y="811"/>
                </a:cubicBezTo>
                <a:cubicBezTo>
                  <a:pt x="1466" y="572"/>
                  <a:pt x="1335" y="345"/>
                  <a:pt x="1193" y="123"/>
                </a:cubicBezTo>
                <a:cubicBezTo>
                  <a:pt x="1152" y="57"/>
                  <a:pt x="1102" y="0"/>
                  <a:pt x="103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p5"/>
          <p:cNvSpPr/>
          <p:nvPr/>
        </p:nvSpPr>
        <p:spPr>
          <a:xfrm>
            <a:off x="0" y="667970"/>
            <a:ext cx="325236" cy="258745"/>
          </a:xfrm>
          <a:custGeom>
            <a:avLst/>
            <a:gdLst/>
            <a:ahLst/>
            <a:cxnLst/>
            <a:rect l="l" t="t" r="r" b="b"/>
            <a:pathLst>
              <a:path w="2514" h="2000" extrusionOk="0">
                <a:moveTo>
                  <a:pt x="1238" y="1"/>
                </a:moveTo>
                <a:cubicBezTo>
                  <a:pt x="1219" y="1"/>
                  <a:pt x="1199" y="7"/>
                  <a:pt x="1181" y="21"/>
                </a:cubicBezTo>
                <a:cubicBezTo>
                  <a:pt x="841" y="305"/>
                  <a:pt x="290" y="725"/>
                  <a:pt x="0" y="1077"/>
                </a:cubicBezTo>
                <a:lnTo>
                  <a:pt x="0" y="1282"/>
                </a:lnTo>
                <a:cubicBezTo>
                  <a:pt x="369" y="1463"/>
                  <a:pt x="1715" y="1815"/>
                  <a:pt x="2385" y="1997"/>
                </a:cubicBezTo>
                <a:cubicBezTo>
                  <a:pt x="2390" y="1999"/>
                  <a:pt x="2395" y="1999"/>
                  <a:pt x="2400" y="1999"/>
                </a:cubicBezTo>
                <a:cubicBezTo>
                  <a:pt x="2454" y="1999"/>
                  <a:pt x="2513" y="1920"/>
                  <a:pt x="2482" y="1878"/>
                </a:cubicBezTo>
                <a:cubicBezTo>
                  <a:pt x="2056" y="1287"/>
                  <a:pt x="1670" y="674"/>
                  <a:pt x="1312" y="43"/>
                </a:cubicBezTo>
                <a:cubicBezTo>
                  <a:pt x="1295" y="16"/>
                  <a:pt x="1267" y="1"/>
                  <a:pt x="1238"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p5"/>
          <p:cNvSpPr/>
          <p:nvPr/>
        </p:nvSpPr>
        <p:spPr>
          <a:xfrm>
            <a:off x="647" y="997612"/>
            <a:ext cx="89783" cy="192636"/>
          </a:xfrm>
          <a:custGeom>
            <a:avLst/>
            <a:gdLst/>
            <a:ahLst/>
            <a:cxnLst/>
            <a:rect l="l" t="t" r="r" b="b"/>
            <a:pathLst>
              <a:path w="694" h="1489" extrusionOk="0">
                <a:moveTo>
                  <a:pt x="1" y="0"/>
                </a:moveTo>
                <a:lnTo>
                  <a:pt x="1" y="1329"/>
                </a:lnTo>
                <a:lnTo>
                  <a:pt x="137" y="1380"/>
                </a:lnTo>
                <a:cubicBezTo>
                  <a:pt x="279" y="1443"/>
                  <a:pt x="427" y="1477"/>
                  <a:pt x="586" y="1488"/>
                </a:cubicBezTo>
                <a:cubicBezTo>
                  <a:pt x="648" y="1477"/>
                  <a:pt x="694" y="1409"/>
                  <a:pt x="671" y="1346"/>
                </a:cubicBezTo>
                <a:cubicBezTo>
                  <a:pt x="552" y="1062"/>
                  <a:pt x="432" y="778"/>
                  <a:pt x="285" y="511"/>
                </a:cubicBezTo>
                <a:cubicBezTo>
                  <a:pt x="217" y="381"/>
                  <a:pt x="143" y="256"/>
                  <a:pt x="75" y="131"/>
                </a:cubicBezTo>
                <a:cubicBezTo>
                  <a:pt x="52" y="85"/>
                  <a:pt x="23" y="46"/>
                  <a:pt x="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p5"/>
          <p:cNvSpPr/>
          <p:nvPr/>
        </p:nvSpPr>
        <p:spPr>
          <a:xfrm>
            <a:off x="412826" y="734080"/>
            <a:ext cx="300397" cy="244643"/>
          </a:xfrm>
          <a:custGeom>
            <a:avLst/>
            <a:gdLst/>
            <a:ahLst/>
            <a:cxnLst/>
            <a:rect l="l" t="t" r="r" b="b"/>
            <a:pathLst>
              <a:path w="2322" h="1891" extrusionOk="0">
                <a:moveTo>
                  <a:pt x="1132" y="0"/>
                </a:moveTo>
                <a:cubicBezTo>
                  <a:pt x="1110" y="0"/>
                  <a:pt x="1085" y="10"/>
                  <a:pt x="1063" y="32"/>
                </a:cubicBezTo>
                <a:cubicBezTo>
                  <a:pt x="887" y="203"/>
                  <a:pt x="711" y="367"/>
                  <a:pt x="529" y="538"/>
                </a:cubicBezTo>
                <a:cubicBezTo>
                  <a:pt x="347" y="702"/>
                  <a:pt x="183" y="878"/>
                  <a:pt x="35" y="1066"/>
                </a:cubicBezTo>
                <a:cubicBezTo>
                  <a:pt x="1" y="1094"/>
                  <a:pt x="1" y="1145"/>
                  <a:pt x="24" y="1179"/>
                </a:cubicBezTo>
                <a:cubicBezTo>
                  <a:pt x="18" y="1197"/>
                  <a:pt x="29" y="1214"/>
                  <a:pt x="46" y="1225"/>
                </a:cubicBezTo>
                <a:cubicBezTo>
                  <a:pt x="364" y="1401"/>
                  <a:pt x="734" y="1503"/>
                  <a:pt x="1091" y="1617"/>
                </a:cubicBezTo>
                <a:cubicBezTo>
                  <a:pt x="1449" y="1725"/>
                  <a:pt x="1818" y="1810"/>
                  <a:pt x="2188" y="1889"/>
                </a:cubicBezTo>
                <a:cubicBezTo>
                  <a:pt x="2191" y="1890"/>
                  <a:pt x="2194" y="1890"/>
                  <a:pt x="2197" y="1890"/>
                </a:cubicBezTo>
                <a:cubicBezTo>
                  <a:pt x="2253" y="1890"/>
                  <a:pt x="2322" y="1802"/>
                  <a:pt x="2290" y="1759"/>
                </a:cubicBezTo>
                <a:cubicBezTo>
                  <a:pt x="2188" y="1611"/>
                  <a:pt x="2074" y="1481"/>
                  <a:pt x="1983" y="1327"/>
                </a:cubicBezTo>
                <a:cubicBezTo>
                  <a:pt x="1898" y="1185"/>
                  <a:pt x="1813" y="1043"/>
                  <a:pt x="1727" y="901"/>
                </a:cubicBezTo>
                <a:cubicBezTo>
                  <a:pt x="1551" y="606"/>
                  <a:pt x="1370" y="316"/>
                  <a:pt x="1188" y="32"/>
                </a:cubicBezTo>
                <a:cubicBezTo>
                  <a:pt x="1176" y="12"/>
                  <a:pt x="1155" y="0"/>
                  <a:pt x="1132"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p5"/>
          <p:cNvSpPr/>
          <p:nvPr/>
        </p:nvSpPr>
        <p:spPr>
          <a:xfrm>
            <a:off x="8807136" y="3904884"/>
            <a:ext cx="336864" cy="1349348"/>
          </a:xfrm>
          <a:custGeom>
            <a:avLst/>
            <a:gdLst/>
            <a:ahLst/>
            <a:cxnLst/>
            <a:rect l="l" t="t" r="r" b="b"/>
            <a:pathLst>
              <a:path w="2375" h="9513" extrusionOk="0">
                <a:moveTo>
                  <a:pt x="2002" y="0"/>
                </a:moveTo>
                <a:cubicBezTo>
                  <a:pt x="1527" y="0"/>
                  <a:pt x="1051" y="270"/>
                  <a:pt x="750" y="661"/>
                </a:cubicBezTo>
                <a:cubicBezTo>
                  <a:pt x="233" y="1331"/>
                  <a:pt x="142" y="2206"/>
                  <a:pt x="97" y="3035"/>
                </a:cubicBezTo>
                <a:cubicBezTo>
                  <a:pt x="63" y="3677"/>
                  <a:pt x="29" y="4313"/>
                  <a:pt x="0" y="4955"/>
                </a:cubicBezTo>
                <a:cubicBezTo>
                  <a:pt x="183" y="4941"/>
                  <a:pt x="365" y="4931"/>
                  <a:pt x="547" y="4931"/>
                </a:cubicBezTo>
                <a:cubicBezTo>
                  <a:pt x="586" y="4931"/>
                  <a:pt x="626" y="4931"/>
                  <a:pt x="665" y="4932"/>
                </a:cubicBezTo>
                <a:cubicBezTo>
                  <a:pt x="1267" y="4938"/>
                  <a:pt x="1926" y="5097"/>
                  <a:pt x="2034" y="5773"/>
                </a:cubicBezTo>
                <a:cubicBezTo>
                  <a:pt x="2073" y="6057"/>
                  <a:pt x="2068" y="6386"/>
                  <a:pt x="1943" y="6653"/>
                </a:cubicBezTo>
                <a:cubicBezTo>
                  <a:pt x="1801" y="6948"/>
                  <a:pt x="1511" y="7028"/>
                  <a:pt x="1204" y="7062"/>
                </a:cubicBezTo>
                <a:cubicBezTo>
                  <a:pt x="927" y="7091"/>
                  <a:pt x="651" y="7108"/>
                  <a:pt x="371" y="7108"/>
                </a:cubicBezTo>
                <a:cubicBezTo>
                  <a:pt x="273" y="7108"/>
                  <a:pt x="174" y="7106"/>
                  <a:pt x="74" y="7102"/>
                </a:cubicBezTo>
                <a:lnTo>
                  <a:pt x="74" y="7102"/>
                </a:lnTo>
                <a:cubicBezTo>
                  <a:pt x="142" y="7511"/>
                  <a:pt x="262" y="7914"/>
                  <a:pt x="438" y="8294"/>
                </a:cubicBezTo>
                <a:cubicBezTo>
                  <a:pt x="746" y="8937"/>
                  <a:pt x="1328" y="9512"/>
                  <a:pt x="2033" y="9512"/>
                </a:cubicBezTo>
                <a:cubicBezTo>
                  <a:pt x="2095" y="9512"/>
                  <a:pt x="2158" y="9508"/>
                  <a:pt x="2221" y="9499"/>
                </a:cubicBezTo>
                <a:cubicBezTo>
                  <a:pt x="2272" y="9493"/>
                  <a:pt x="2323" y="9481"/>
                  <a:pt x="2374" y="9470"/>
                </a:cubicBezTo>
                <a:lnTo>
                  <a:pt x="2374" y="59"/>
                </a:lnTo>
                <a:cubicBezTo>
                  <a:pt x="2252" y="19"/>
                  <a:pt x="2127" y="0"/>
                  <a:pt x="20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4E4C"/>
              </a:solidFill>
            </a:endParaRPr>
          </a:p>
        </p:txBody>
      </p:sp>
      <p:sp>
        <p:nvSpPr>
          <p:cNvPr id="13" name="Google Shape;59;p5"/>
          <p:cNvSpPr/>
          <p:nvPr/>
        </p:nvSpPr>
        <p:spPr>
          <a:xfrm>
            <a:off x="8611400" y="4604439"/>
            <a:ext cx="489907" cy="308933"/>
          </a:xfrm>
          <a:custGeom>
            <a:avLst/>
            <a:gdLst/>
            <a:ahLst/>
            <a:cxnLst/>
            <a:rect l="l" t="t" r="r" b="b"/>
            <a:pathLst>
              <a:path w="3454" h="2178" extrusionOk="0">
                <a:moveTo>
                  <a:pt x="2039" y="0"/>
                </a:moveTo>
                <a:cubicBezTo>
                  <a:pt x="1818" y="0"/>
                  <a:pt x="1602" y="6"/>
                  <a:pt x="1380" y="23"/>
                </a:cubicBezTo>
                <a:cubicBezTo>
                  <a:pt x="1289" y="34"/>
                  <a:pt x="1199" y="40"/>
                  <a:pt x="1108" y="51"/>
                </a:cubicBezTo>
                <a:cubicBezTo>
                  <a:pt x="835" y="91"/>
                  <a:pt x="460" y="114"/>
                  <a:pt x="227" y="273"/>
                </a:cubicBezTo>
                <a:cubicBezTo>
                  <a:pt x="114" y="364"/>
                  <a:pt x="40" y="500"/>
                  <a:pt x="29" y="648"/>
                </a:cubicBezTo>
                <a:cubicBezTo>
                  <a:pt x="0" y="824"/>
                  <a:pt x="0" y="1000"/>
                  <a:pt x="17" y="1182"/>
                </a:cubicBezTo>
                <a:cubicBezTo>
                  <a:pt x="46" y="1466"/>
                  <a:pt x="102" y="1846"/>
                  <a:pt x="386" y="1999"/>
                </a:cubicBezTo>
                <a:cubicBezTo>
                  <a:pt x="534" y="2062"/>
                  <a:pt x="693" y="2102"/>
                  <a:pt x="852" y="2113"/>
                </a:cubicBezTo>
                <a:cubicBezTo>
                  <a:pt x="1045" y="2141"/>
                  <a:pt x="1244" y="2158"/>
                  <a:pt x="1437" y="2170"/>
                </a:cubicBezTo>
                <a:lnTo>
                  <a:pt x="1454" y="2170"/>
                </a:lnTo>
                <a:cubicBezTo>
                  <a:pt x="1563" y="2175"/>
                  <a:pt x="1673" y="2177"/>
                  <a:pt x="1783" y="2177"/>
                </a:cubicBezTo>
                <a:cubicBezTo>
                  <a:pt x="2050" y="2177"/>
                  <a:pt x="2319" y="2162"/>
                  <a:pt x="2584" y="2130"/>
                </a:cubicBezTo>
                <a:cubicBezTo>
                  <a:pt x="2885" y="2096"/>
                  <a:pt x="3181" y="2016"/>
                  <a:pt x="3323" y="1721"/>
                </a:cubicBezTo>
                <a:cubicBezTo>
                  <a:pt x="3448" y="1454"/>
                  <a:pt x="3453" y="1125"/>
                  <a:pt x="3408" y="841"/>
                </a:cubicBezTo>
                <a:cubicBezTo>
                  <a:pt x="3306" y="171"/>
                  <a:pt x="2641" y="6"/>
                  <a:pt x="203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62356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rtlCol="0" anchor="ct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網路霸凌</a:t>
            </a:r>
          </a:p>
        </p:txBody>
      </p:sp>
      <p:sp>
        <p:nvSpPr>
          <p:cNvPr id="3" name="內容版面配置區 2"/>
          <p:cNvSpPr>
            <a:spLocks noGrp="1"/>
          </p:cNvSpPr>
          <p:nvPr>
            <p:ph idx="1"/>
          </p:nvPr>
        </p:nvSpPr>
        <p:spPr>
          <a:xfrm>
            <a:off x="451626" y="1268760"/>
            <a:ext cx="8691754" cy="5112568"/>
          </a:xfrm>
        </p:spPr>
        <p:txBody>
          <a:bodyPr>
            <a:normAutofit fontScale="92500" lnSpcReduction="10000"/>
          </a:bodyPr>
          <a:lstStyle/>
          <a:p>
            <a:pPr marL="0" indent="0">
              <a:spcBef>
                <a:spcPts val="1200"/>
              </a:spcBef>
              <a:spcAft>
                <a:spcPts val="1200"/>
              </a:spcAft>
              <a:buNone/>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常見</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的網絡霸凌方法有：</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重複並且不斷地對其他網民使用</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言語暴力</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重複並且不斷地對特定網民或網絡群體進行杯葛。</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模仿特定網民外表及行為特徵，並且加以羞辱。</a:t>
            </a:r>
          </a:p>
          <a:p>
            <a:pPr marL="514350" indent="-514350">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把受害人之個人資料（如真實姓名，容貌等）公開，俗稱「起底」、「爆料」，但是有時受害者也會公布加害者之個人資料藉以自我保護，由於牽涉言論自由，</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犯罪加害者的個人隱私保護問題一直存在爭議</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4"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p2"/>
          <p:cNvSpPr/>
          <p:nvPr/>
        </p:nvSpPr>
        <p:spPr>
          <a:xfrm>
            <a:off x="8371217" y="561627"/>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8742548" y="68624"/>
            <a:ext cx="439552" cy="493286"/>
          </a:xfrm>
          <a:custGeom>
            <a:avLst/>
            <a:gdLst/>
            <a:ahLst/>
            <a:cxnLst/>
            <a:rect l="l" t="t" r="r" b="b"/>
            <a:pathLst>
              <a:path w="4499" h="5049" extrusionOk="0">
                <a:moveTo>
                  <a:pt x="2280" y="1"/>
                </a:moveTo>
                <a:cubicBezTo>
                  <a:pt x="2125" y="1"/>
                  <a:pt x="1966" y="62"/>
                  <a:pt x="1841" y="179"/>
                </a:cubicBezTo>
                <a:cubicBezTo>
                  <a:pt x="1557" y="452"/>
                  <a:pt x="1534" y="906"/>
                  <a:pt x="1591" y="1270"/>
                </a:cubicBezTo>
                <a:cubicBezTo>
                  <a:pt x="1625" y="1468"/>
                  <a:pt x="1693" y="1661"/>
                  <a:pt x="1795" y="1843"/>
                </a:cubicBezTo>
                <a:cubicBezTo>
                  <a:pt x="1587" y="1771"/>
                  <a:pt x="1372" y="1725"/>
                  <a:pt x="1159" y="1725"/>
                </a:cubicBezTo>
                <a:cubicBezTo>
                  <a:pt x="937" y="1725"/>
                  <a:pt x="718" y="1775"/>
                  <a:pt x="512" y="1900"/>
                </a:cubicBezTo>
                <a:cubicBezTo>
                  <a:pt x="228" y="2065"/>
                  <a:pt x="1" y="2394"/>
                  <a:pt x="205" y="2712"/>
                </a:cubicBezTo>
                <a:cubicBezTo>
                  <a:pt x="387" y="2996"/>
                  <a:pt x="750" y="3132"/>
                  <a:pt x="1074" y="3178"/>
                </a:cubicBezTo>
                <a:cubicBezTo>
                  <a:pt x="1159" y="3190"/>
                  <a:pt x="1245" y="3197"/>
                  <a:pt x="1331" y="3197"/>
                </a:cubicBezTo>
                <a:cubicBezTo>
                  <a:pt x="1480" y="3197"/>
                  <a:pt x="1629" y="3178"/>
                  <a:pt x="1773" y="3138"/>
                </a:cubicBezTo>
                <a:lnTo>
                  <a:pt x="1773" y="3138"/>
                </a:lnTo>
                <a:cubicBezTo>
                  <a:pt x="1665" y="3314"/>
                  <a:pt x="1585" y="3507"/>
                  <a:pt x="1545" y="3706"/>
                </a:cubicBezTo>
                <a:cubicBezTo>
                  <a:pt x="1477" y="4070"/>
                  <a:pt x="1506" y="4490"/>
                  <a:pt x="1750" y="4779"/>
                </a:cubicBezTo>
                <a:cubicBezTo>
                  <a:pt x="1892" y="4956"/>
                  <a:pt x="2097" y="5048"/>
                  <a:pt x="2305" y="5048"/>
                </a:cubicBezTo>
                <a:cubicBezTo>
                  <a:pt x="2438" y="5048"/>
                  <a:pt x="2573" y="5010"/>
                  <a:pt x="2693" y="4933"/>
                </a:cubicBezTo>
                <a:cubicBezTo>
                  <a:pt x="3022" y="4717"/>
                  <a:pt x="3130" y="4325"/>
                  <a:pt x="3136" y="3950"/>
                </a:cubicBezTo>
                <a:cubicBezTo>
                  <a:pt x="3141" y="3575"/>
                  <a:pt x="3045" y="3206"/>
                  <a:pt x="2863" y="2882"/>
                </a:cubicBezTo>
                <a:lnTo>
                  <a:pt x="2863" y="2882"/>
                </a:lnTo>
                <a:cubicBezTo>
                  <a:pt x="2985" y="2894"/>
                  <a:pt x="3107" y="2903"/>
                  <a:pt x="3228" y="2903"/>
                </a:cubicBezTo>
                <a:cubicBezTo>
                  <a:pt x="3395" y="2903"/>
                  <a:pt x="3562" y="2886"/>
                  <a:pt x="3726" y="2837"/>
                </a:cubicBezTo>
                <a:cubicBezTo>
                  <a:pt x="4039" y="2741"/>
                  <a:pt x="4379" y="2502"/>
                  <a:pt x="4448" y="2161"/>
                </a:cubicBezTo>
                <a:cubicBezTo>
                  <a:pt x="4499" y="1877"/>
                  <a:pt x="4317" y="1656"/>
                  <a:pt x="4044" y="1605"/>
                </a:cubicBezTo>
                <a:cubicBezTo>
                  <a:pt x="3987" y="1595"/>
                  <a:pt x="3928" y="1591"/>
                  <a:pt x="3869" y="1591"/>
                </a:cubicBezTo>
                <a:cubicBezTo>
                  <a:pt x="3648" y="1591"/>
                  <a:pt x="3422" y="1650"/>
                  <a:pt x="3221" y="1713"/>
                </a:cubicBezTo>
                <a:cubicBezTo>
                  <a:pt x="3056" y="1758"/>
                  <a:pt x="2903" y="1832"/>
                  <a:pt x="2761" y="1923"/>
                </a:cubicBezTo>
                <a:cubicBezTo>
                  <a:pt x="2852" y="1713"/>
                  <a:pt x="2914" y="1485"/>
                  <a:pt x="2937" y="1258"/>
                </a:cubicBezTo>
                <a:cubicBezTo>
                  <a:pt x="2977" y="917"/>
                  <a:pt x="2954" y="497"/>
                  <a:pt x="2727" y="219"/>
                </a:cubicBezTo>
                <a:cubicBezTo>
                  <a:pt x="2612" y="71"/>
                  <a:pt x="2448" y="1"/>
                  <a:pt x="2280"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p2"/>
          <p:cNvSpPr/>
          <p:nvPr/>
        </p:nvSpPr>
        <p:spPr>
          <a:xfrm>
            <a:off x="-45852" y="609453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872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91560"/>
            <a:ext cx="8229600" cy="4801736"/>
          </a:xfrm>
        </p:spPr>
        <p:txBody>
          <a:bodyPr>
            <a:normAutofit fontScale="92500" lnSpcReduction="20000"/>
          </a:bodyPr>
          <a:lstStyle/>
          <a:p>
            <a:pPr marL="0" indent="0">
              <a:spcAft>
                <a:spcPts val="1200"/>
              </a:spcAft>
              <a:buNone/>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常見</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的網絡霸凌方法有</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把受害人容貌移花接木至他人相片中，或在這些相片旁加上</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誹謗性文字</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，俗稱「</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P</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圖」。</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重複並且不斷地在論壇中以言語用發帖甚至以洗版等方式公開侮辱受害人。</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重複並且不斷地傷害跟受害人有關的人士與朋友藉以孤立受害者</a:t>
            </a:r>
            <a:r>
              <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稱為</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關係霸凌</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a:p>
            <a:pPr marL="514350" indent="-514350">
              <a:spcAft>
                <a:spcPts val="600"/>
              </a:spcAft>
              <a:buSzPct val="100000"/>
              <a:buFont typeface="+mj-lt"/>
              <a:buAutoNum type="arabicPeriod"/>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使用</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不同的帳戶</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及</a:t>
            </a: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身份攻擊</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同一名受害人，導致受害人誤以為很多人討厭及攻擊他。</a:t>
            </a:r>
          </a:p>
          <a:p>
            <a:pPr marL="514350" indent="-514350">
              <a:buSzPct val="100000"/>
              <a:buFont typeface="+mj-lt"/>
              <a:buAutoNum type="arabicPeriod"/>
            </a:pPr>
            <a:r>
              <a:rPr lang="zh-TW" altLang="en-US"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匿名誹謗</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6" name="標題 1"/>
          <p:cNvSpPr>
            <a:spLocks noGrp="1"/>
          </p:cNvSpPr>
          <p:nvPr>
            <p:ph type="title"/>
          </p:nvPr>
        </p:nvSpPr>
        <p:spPr>
          <a:xfrm>
            <a:off x="457200" y="276736"/>
            <a:ext cx="8229600" cy="1143000"/>
          </a:xfrm>
        </p:spPr>
        <p:txBody>
          <a:bodyPr vert="horz" rtlCol="0" anchor="ctr">
            <a:normAutofit/>
          </a:bodyPr>
          <a:lstStyle/>
          <a:p>
            <a:r>
              <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rPr>
              <a:t>網路霸凌</a:t>
            </a:r>
          </a:p>
        </p:txBody>
      </p:sp>
      <p:sp>
        <p:nvSpPr>
          <p:cNvPr id="7"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186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霸凌事件的角色</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5" name="內容版面配置區 2"/>
          <p:cNvSpPr txBox="1">
            <a:spLocks/>
          </p:cNvSpPr>
          <p:nvPr/>
        </p:nvSpPr>
        <p:spPr>
          <a:xfrm>
            <a:off x="1385932" y="6309320"/>
            <a:ext cx="7776864" cy="64807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indent="0" algn="r" defTabSz="914400">
              <a:buFont typeface="Wingdings 2"/>
              <a:buNone/>
            </a:pP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資料來源：</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2015</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年</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月</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11</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日</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GOOD TV </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好消息電視台幸福來敲門</a:t>
            </a:r>
            <a:r>
              <a:rPr lang="en-US" altLang="zh-TW"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dirty="0" smtClean="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孩子為什麼霸凌別人？</a:t>
            </a:r>
            <a:endParaRPr lang="zh-TW" altLang="en-US" sz="1400" dirty="0">
              <a:solidFill>
                <a:schemeClr val="bg1">
                  <a:lumMod val="65000"/>
                </a:schemeClr>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6"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圓角化同側角落矩形 12"/>
          <p:cNvSpPr/>
          <p:nvPr/>
        </p:nvSpPr>
        <p:spPr>
          <a:xfrm>
            <a:off x="457200" y="1257566"/>
            <a:ext cx="3898776" cy="681341"/>
          </a:xfrm>
          <a:prstGeom prst="round2SameRect">
            <a:avLst/>
          </a:prstGeom>
          <a:solidFill>
            <a:schemeClr val="accent2">
              <a:lumMod val="40000"/>
              <a:lumOff val="6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霸凌者 </a:t>
            </a:r>
            <a:r>
              <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胖虎</a:t>
            </a:r>
            <a:r>
              <a:rPr lang="en-US" altLang="zh-TW" sz="36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p>
        </p:txBody>
      </p:sp>
      <p:sp>
        <p:nvSpPr>
          <p:cNvPr id="14" name="矩形 13"/>
          <p:cNvSpPr/>
          <p:nvPr/>
        </p:nvSpPr>
        <p:spPr>
          <a:xfrm>
            <a:off x="457200" y="1916285"/>
            <a:ext cx="3898776" cy="1737867"/>
          </a:xfrm>
          <a:prstGeom prst="rect">
            <a:avLst/>
          </a:prstGeom>
          <a:solidFill>
            <a:schemeClr val="bg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發動</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霸凌行為，</a:t>
            </a:r>
            <a:endPar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帶領</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其他人參與。</a:t>
            </a:r>
            <a:endPar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1" name="圓角化同側角落矩形 10"/>
          <p:cNvSpPr/>
          <p:nvPr/>
        </p:nvSpPr>
        <p:spPr>
          <a:xfrm>
            <a:off x="4716016" y="1257566"/>
            <a:ext cx="3898776" cy="681341"/>
          </a:xfrm>
          <a:prstGeom prst="round2Same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受害</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者 </a:t>
            </a:r>
            <a:r>
              <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大雄</a:t>
            </a:r>
            <a:r>
              <a:rPr lang="en-US" altLang="zh-TW" sz="36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endPar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5" name="矩形 14"/>
          <p:cNvSpPr/>
          <p:nvPr/>
        </p:nvSpPr>
        <p:spPr>
          <a:xfrm>
            <a:off x="4716016" y="1916286"/>
            <a:ext cx="3898776" cy="1737866"/>
          </a:xfrm>
          <a:prstGeom prst="rect">
            <a:avLst/>
          </a:prstGeom>
          <a:solidFill>
            <a:schemeClr val="bg2"/>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受到</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a:t>
            </a:r>
            <a:endPar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6" name="圓角化同側角落矩形 15"/>
          <p:cNvSpPr/>
          <p:nvPr/>
        </p:nvSpPr>
        <p:spPr>
          <a:xfrm>
            <a:off x="473224" y="3776849"/>
            <a:ext cx="3898776" cy="681341"/>
          </a:xfrm>
          <a:prstGeom prst="round2SameRect">
            <a:avLst/>
          </a:prstGeom>
          <a:solidFill>
            <a:schemeClr val="accent3">
              <a:lumMod val="40000"/>
              <a:lumOff val="60000"/>
            </a:schemeClr>
          </a:solidFill>
          <a:ln>
            <a:solidFill>
              <a:schemeClr val="accent3">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旁觀者或協助者</a:t>
            </a:r>
            <a:r>
              <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小夫</a:t>
            </a:r>
            <a:r>
              <a:rPr lang="en-US" altLang="zh-TW" sz="36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endPar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7" name="矩形 16"/>
          <p:cNvSpPr/>
          <p:nvPr/>
        </p:nvSpPr>
        <p:spPr>
          <a:xfrm>
            <a:off x="457200" y="4479358"/>
            <a:ext cx="3898776" cy="1737865"/>
          </a:xfrm>
          <a:prstGeom prst="rect">
            <a:avLst/>
          </a:prstGeom>
          <a:solidFill>
            <a:schemeClr val="bg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支持</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霸凌者行為，</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在旁</a:t>
            </a:r>
            <a:endPar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嘻笑</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或助威、跟隨</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帶領</a:t>
            </a:r>
            <a:endPar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lgn="ctr">
              <a:buNone/>
            </a:pPr>
            <a:r>
              <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者，</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直接參與霸凌</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行動。</a:t>
            </a:r>
            <a:endPar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8" name="圓角化同側角落矩形 17"/>
          <p:cNvSpPr/>
          <p:nvPr/>
        </p:nvSpPr>
        <p:spPr>
          <a:xfrm>
            <a:off x="4716016" y="3820639"/>
            <a:ext cx="3898776" cy="681341"/>
          </a:xfrm>
          <a:prstGeom prst="round2SameRect">
            <a:avLst/>
          </a:prstGeom>
          <a:solidFill>
            <a:schemeClr val="accent5">
              <a:lumMod val="40000"/>
              <a:lumOff val="60000"/>
            </a:schemeClr>
          </a:solidFill>
          <a:ln>
            <a:solidFill>
              <a:srgbClr val="93B6C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保護</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者 </a:t>
            </a:r>
            <a:r>
              <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靜香、哆啦</a:t>
            </a:r>
            <a:r>
              <a:rPr lang="en-US" altLang="zh-TW" sz="2800" dirty="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a:t>
            </a:r>
            <a:r>
              <a:rPr lang="zh-TW" altLang="en-US" sz="2800" dirty="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夢</a:t>
            </a:r>
            <a:r>
              <a:rPr lang="en-US" altLang="zh-TW" sz="36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endPar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19" name="矩形 18"/>
          <p:cNvSpPr/>
          <p:nvPr/>
        </p:nvSpPr>
        <p:spPr>
          <a:xfrm>
            <a:off x="4716016" y="4479359"/>
            <a:ext cx="3898776" cy="1737864"/>
          </a:xfrm>
          <a:prstGeom prst="rect">
            <a:avLst/>
          </a:prstGeom>
          <a:solidFill>
            <a:schemeClr val="bg2"/>
          </a:solidFill>
          <a:ln>
            <a:solidFill>
              <a:srgbClr val="93B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安慰</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及支持受害者</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indent="0" algn="ctr">
              <a:buNone/>
            </a:pP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嘗試</a:t>
            </a:r>
            <a:r>
              <a:rPr lang="zh-TW" altLang="en-US"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制止欺凌</a:t>
            </a:r>
            <a:r>
              <a:rPr lang="zh-TW" altLang="en-US" sz="28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行為。</a:t>
            </a:r>
            <a:endParaRPr lang="en-US" altLang="zh-TW" sz="28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Tree>
    <p:extLst>
      <p:ext uri="{BB962C8B-B14F-4D97-AF65-F5344CB8AC3E}">
        <p14:creationId xmlns:p14="http://schemas.microsoft.com/office/powerpoint/2010/main" val="19814777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solidFill>
                  <a:schemeClr val="accent5">
                    <a:lumMod val="50000"/>
                  </a:schemeClr>
                </a:solidFill>
                <a:latin typeface="漢儀新蒂牌樓體" panose="02000500000000000000" pitchFamily="2" charset="-120"/>
                <a:ea typeface="漢儀新蒂牌樓體" panose="02000500000000000000" pitchFamily="2" charset="-120"/>
              </a:rPr>
              <a:t>常見問題</a:t>
            </a:r>
            <a:endParaRPr lang="zh-TW" altLang="en-US" sz="5400" dirty="0">
              <a:solidFill>
                <a:schemeClr val="accent5">
                  <a:lumMod val="50000"/>
                </a:schemeClr>
              </a:solidFill>
              <a:latin typeface="漢儀新蒂牌樓體" panose="02000500000000000000" pitchFamily="2" charset="-120"/>
              <a:ea typeface="漢儀新蒂牌樓體" panose="02000500000000000000" pitchFamily="2" charset="-120"/>
            </a:endParaRPr>
          </a:p>
        </p:txBody>
      </p:sp>
      <p:sp>
        <p:nvSpPr>
          <p:cNvPr id="3" name="內容版面配置區 2"/>
          <p:cNvSpPr>
            <a:spLocks noGrp="1"/>
          </p:cNvSpPr>
          <p:nvPr>
            <p:ph idx="1"/>
          </p:nvPr>
        </p:nvSpPr>
        <p:spPr>
          <a:xfrm>
            <a:off x="660252" y="1459950"/>
            <a:ext cx="7920880" cy="4176464"/>
          </a:xfrm>
        </p:spPr>
        <p:txBody>
          <a:bodyPr>
            <a:normAutofit/>
          </a:bodyPr>
          <a:lstStyle/>
          <a:p>
            <a:pPr indent="0">
              <a:spcAft>
                <a:spcPts val="600"/>
              </a:spcAft>
              <a:buNone/>
            </a:pPr>
            <a:r>
              <a:rPr lang="zh-TW" altLang="en-US"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家庭 </a:t>
            </a:r>
            <a:r>
              <a:rPr lang="en-US" altLang="zh-TW"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學校 </a:t>
            </a:r>
            <a:r>
              <a:rPr lang="en-US" altLang="zh-TW"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朋友</a:t>
            </a:r>
            <a:endParaRPr lang="en-US" altLang="zh-TW" sz="3600" dirty="0" smtClean="0">
              <a:solidFill>
                <a:srgbClr val="FD4E4C"/>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SzPct val="60000"/>
              <a:buFont typeface="Wingdings" panose="05000000000000000000" pitchFamily="2" charset="2"/>
              <a:buChar char="l"/>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未</a:t>
            </a: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妥善處理霸凌</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議題。</a:t>
            </a:r>
            <a:endPar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SzPct val="60000"/>
              <a:buFont typeface="Wingdings" panose="05000000000000000000" pitchFamily="2" charset="2"/>
              <a:buChar char="l"/>
            </a:pPr>
            <a:r>
              <a:rPr lang="zh-TW" altLang="en-US" dirty="0">
                <a:latin typeface="Gen Jyuu Gothic Regular" panose="020B0302020203020207" pitchFamily="34" charset="-120"/>
                <a:ea typeface="Gen Jyuu Gothic Regular" panose="020B0302020203020207" pitchFamily="34" charset="-120"/>
                <a:cs typeface="Gen Jyuu Gothic Regular" panose="020B0302020203020207" pitchFamily="34" charset="-120"/>
              </a:rPr>
              <a:t>父母失</a:t>
            </a: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功能。</a:t>
            </a:r>
            <a:endPar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SzPct val="60000"/>
              <a:buFont typeface="Wingdings" panose="05000000000000000000" pitchFamily="2" charset="2"/>
              <a:buChar char="l"/>
            </a:pPr>
            <a:r>
              <a:rPr lang="zh-TW" altLang="en-US"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視而不見。</a:t>
            </a:r>
            <a:endParaRPr lang="en-US" altLang="zh-TW"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a:buFont typeface="Wingdings" pitchFamily="2" charset="2"/>
              <a:buChar char="p"/>
            </a:pPr>
            <a:endParaRPr lang="zh-TW" altLang="en-US" sz="36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054" y="3538784"/>
            <a:ext cx="5137426" cy="2968290"/>
          </a:xfrm>
          <a:prstGeom prst="rect">
            <a:avLst/>
          </a:prstGeom>
          <a:ln>
            <a:noFill/>
          </a:ln>
          <a:effectLst>
            <a:softEdge rad="112500"/>
          </a:effectLst>
        </p:spPr>
      </p:pic>
      <p:sp>
        <p:nvSpPr>
          <p:cNvPr id="5" name="Google Shape;66;p5"/>
          <p:cNvSpPr/>
          <p:nvPr/>
        </p:nvSpPr>
        <p:spPr>
          <a:xfrm rot="-5400000">
            <a:off x="4419134" y="2128154"/>
            <a:ext cx="310712" cy="9148980"/>
          </a:xfrm>
          <a:custGeom>
            <a:avLst/>
            <a:gdLst/>
            <a:ahLst/>
            <a:cxnLst/>
            <a:rect l="l" t="t" r="r" b="b"/>
            <a:pathLst>
              <a:path w="19362" h="27916" extrusionOk="0">
                <a:moveTo>
                  <a:pt x="0" y="1"/>
                </a:moveTo>
                <a:lnTo>
                  <a:pt x="0" y="27915"/>
                </a:lnTo>
                <a:lnTo>
                  <a:pt x="15590" y="27915"/>
                </a:lnTo>
                <a:cubicBezTo>
                  <a:pt x="15641" y="27876"/>
                  <a:pt x="15687" y="27836"/>
                  <a:pt x="15738" y="27790"/>
                </a:cubicBezTo>
                <a:cubicBezTo>
                  <a:pt x="16635" y="27001"/>
                  <a:pt x="17215" y="25842"/>
                  <a:pt x="17396" y="24650"/>
                </a:cubicBezTo>
                <a:cubicBezTo>
                  <a:pt x="17743" y="22389"/>
                  <a:pt x="16647" y="20191"/>
                  <a:pt x="15670" y="18255"/>
                </a:cubicBezTo>
                <a:cubicBezTo>
                  <a:pt x="14636" y="16187"/>
                  <a:pt x="13983" y="13836"/>
                  <a:pt x="14227" y="11485"/>
                </a:cubicBezTo>
                <a:cubicBezTo>
                  <a:pt x="14415" y="9633"/>
                  <a:pt x="15249" y="8049"/>
                  <a:pt x="16249" y="6538"/>
                </a:cubicBezTo>
                <a:cubicBezTo>
                  <a:pt x="16272" y="6509"/>
                  <a:pt x="16289" y="6481"/>
                  <a:pt x="16306" y="6453"/>
                </a:cubicBezTo>
                <a:cubicBezTo>
                  <a:pt x="17311" y="4953"/>
                  <a:pt x="19361" y="2977"/>
                  <a:pt x="18055" y="1023"/>
                </a:cubicBezTo>
                <a:cubicBezTo>
                  <a:pt x="17709" y="512"/>
                  <a:pt x="17197" y="205"/>
                  <a:pt x="16635"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p2"/>
          <p:cNvSpPr/>
          <p:nvPr/>
        </p:nvSpPr>
        <p:spPr>
          <a:xfrm>
            <a:off x="124880" y="-76241"/>
            <a:ext cx="545244" cy="573593"/>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p2"/>
          <p:cNvSpPr/>
          <p:nvPr/>
        </p:nvSpPr>
        <p:spPr>
          <a:xfrm>
            <a:off x="541182" y="459651"/>
            <a:ext cx="369380" cy="388585"/>
          </a:xfrm>
          <a:custGeom>
            <a:avLst/>
            <a:gdLst/>
            <a:ahLst/>
            <a:cxnLst/>
            <a:rect l="l" t="t" r="r" b="b"/>
            <a:pathLst>
              <a:path w="4866" h="5119" extrusionOk="0">
                <a:moveTo>
                  <a:pt x="2467" y="1"/>
                </a:moveTo>
                <a:cubicBezTo>
                  <a:pt x="2347" y="1"/>
                  <a:pt x="2228" y="43"/>
                  <a:pt x="2124" y="142"/>
                </a:cubicBezTo>
                <a:cubicBezTo>
                  <a:pt x="1863" y="398"/>
                  <a:pt x="1812" y="852"/>
                  <a:pt x="1829" y="1193"/>
                </a:cubicBezTo>
                <a:cubicBezTo>
                  <a:pt x="1846" y="1505"/>
                  <a:pt x="1920" y="1812"/>
                  <a:pt x="2039" y="2102"/>
                </a:cubicBezTo>
                <a:cubicBezTo>
                  <a:pt x="1897" y="1994"/>
                  <a:pt x="1738" y="1903"/>
                  <a:pt x="1573" y="1835"/>
                </a:cubicBezTo>
                <a:cubicBezTo>
                  <a:pt x="1350" y="1744"/>
                  <a:pt x="1086" y="1668"/>
                  <a:pt x="832" y="1668"/>
                </a:cubicBezTo>
                <a:cubicBezTo>
                  <a:pt x="706" y="1668"/>
                  <a:pt x="581" y="1687"/>
                  <a:pt x="466" y="1732"/>
                </a:cubicBezTo>
                <a:cubicBezTo>
                  <a:pt x="165" y="1852"/>
                  <a:pt x="0" y="2158"/>
                  <a:pt x="119" y="2465"/>
                </a:cubicBezTo>
                <a:cubicBezTo>
                  <a:pt x="256" y="2806"/>
                  <a:pt x="608" y="2936"/>
                  <a:pt x="943" y="2988"/>
                </a:cubicBezTo>
                <a:cubicBezTo>
                  <a:pt x="1160" y="3019"/>
                  <a:pt x="1385" y="3044"/>
                  <a:pt x="1608" y="3044"/>
                </a:cubicBezTo>
                <a:cubicBezTo>
                  <a:pt x="1748" y="3044"/>
                  <a:pt x="1887" y="3034"/>
                  <a:pt x="2022" y="3010"/>
                </a:cubicBezTo>
                <a:lnTo>
                  <a:pt x="2022" y="3010"/>
                </a:lnTo>
                <a:cubicBezTo>
                  <a:pt x="1954" y="3073"/>
                  <a:pt x="1897" y="3147"/>
                  <a:pt x="1846" y="3226"/>
                </a:cubicBezTo>
                <a:cubicBezTo>
                  <a:pt x="1744" y="3379"/>
                  <a:pt x="1670" y="3550"/>
                  <a:pt x="1619" y="3732"/>
                </a:cubicBezTo>
                <a:cubicBezTo>
                  <a:pt x="1522" y="4072"/>
                  <a:pt x="1522" y="4527"/>
                  <a:pt x="1738" y="4828"/>
                </a:cubicBezTo>
                <a:cubicBezTo>
                  <a:pt x="1875" y="5025"/>
                  <a:pt x="2109" y="5118"/>
                  <a:pt x="2343" y="5118"/>
                </a:cubicBezTo>
                <a:cubicBezTo>
                  <a:pt x="2419" y="5118"/>
                  <a:pt x="2495" y="5109"/>
                  <a:pt x="2567" y="5089"/>
                </a:cubicBezTo>
                <a:cubicBezTo>
                  <a:pt x="2914" y="4992"/>
                  <a:pt x="3146" y="4686"/>
                  <a:pt x="3237" y="4351"/>
                </a:cubicBezTo>
                <a:cubicBezTo>
                  <a:pt x="3345" y="3936"/>
                  <a:pt x="3237" y="3527"/>
                  <a:pt x="3095" y="3135"/>
                </a:cubicBezTo>
                <a:lnTo>
                  <a:pt x="3095" y="3135"/>
                </a:lnTo>
                <a:cubicBezTo>
                  <a:pt x="3149" y="3140"/>
                  <a:pt x="3205" y="3143"/>
                  <a:pt x="3260" y="3143"/>
                </a:cubicBezTo>
                <a:cubicBezTo>
                  <a:pt x="3338" y="3143"/>
                  <a:pt x="3416" y="3137"/>
                  <a:pt x="3493" y="3124"/>
                </a:cubicBezTo>
                <a:cubicBezTo>
                  <a:pt x="3697" y="3101"/>
                  <a:pt x="3896" y="3056"/>
                  <a:pt x="4095" y="2988"/>
                </a:cubicBezTo>
                <a:cubicBezTo>
                  <a:pt x="4419" y="2857"/>
                  <a:pt x="4833" y="2573"/>
                  <a:pt x="4850" y="2187"/>
                </a:cubicBezTo>
                <a:cubicBezTo>
                  <a:pt x="4866" y="1797"/>
                  <a:pt x="4487" y="1602"/>
                  <a:pt x="4144" y="1602"/>
                </a:cubicBezTo>
                <a:cubicBezTo>
                  <a:pt x="4112" y="1602"/>
                  <a:pt x="4081" y="1604"/>
                  <a:pt x="4049" y="1607"/>
                </a:cubicBezTo>
                <a:cubicBezTo>
                  <a:pt x="3743" y="1647"/>
                  <a:pt x="3436" y="1795"/>
                  <a:pt x="3163" y="1977"/>
                </a:cubicBezTo>
                <a:cubicBezTo>
                  <a:pt x="3254" y="1727"/>
                  <a:pt x="3294" y="1465"/>
                  <a:pt x="3283" y="1204"/>
                </a:cubicBezTo>
                <a:cubicBezTo>
                  <a:pt x="3271" y="875"/>
                  <a:pt x="3232" y="545"/>
                  <a:pt x="3016" y="284"/>
                </a:cubicBezTo>
                <a:cubicBezTo>
                  <a:pt x="2877" y="120"/>
                  <a:pt x="2671" y="1"/>
                  <a:pt x="2467" y="1"/>
                </a:cubicBez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2;p13"/>
          <p:cNvSpPr/>
          <p:nvPr/>
        </p:nvSpPr>
        <p:spPr>
          <a:xfrm>
            <a:off x="8544802" y="5403582"/>
            <a:ext cx="599198" cy="1379428"/>
          </a:xfrm>
          <a:custGeom>
            <a:avLst/>
            <a:gdLst/>
            <a:ahLst/>
            <a:cxnLst/>
            <a:rect l="l" t="t" r="r" b="b"/>
            <a:pathLst>
              <a:path w="4170" h="12576" extrusionOk="0">
                <a:moveTo>
                  <a:pt x="4170" y="1"/>
                </a:moveTo>
                <a:cubicBezTo>
                  <a:pt x="4130" y="7"/>
                  <a:pt x="4090" y="29"/>
                  <a:pt x="4050" y="52"/>
                </a:cubicBezTo>
                <a:cubicBezTo>
                  <a:pt x="3874" y="171"/>
                  <a:pt x="3744" y="347"/>
                  <a:pt x="3681" y="546"/>
                </a:cubicBezTo>
                <a:cubicBezTo>
                  <a:pt x="3522" y="966"/>
                  <a:pt x="3585" y="1432"/>
                  <a:pt x="3647" y="1858"/>
                </a:cubicBezTo>
                <a:cubicBezTo>
                  <a:pt x="3732" y="2426"/>
                  <a:pt x="3806" y="2988"/>
                  <a:pt x="3857" y="3556"/>
                </a:cubicBezTo>
                <a:cubicBezTo>
                  <a:pt x="3920" y="4198"/>
                  <a:pt x="3948" y="4834"/>
                  <a:pt x="3959" y="5476"/>
                </a:cubicBezTo>
                <a:cubicBezTo>
                  <a:pt x="3965" y="5788"/>
                  <a:pt x="3965" y="6106"/>
                  <a:pt x="3965" y="6419"/>
                </a:cubicBezTo>
                <a:lnTo>
                  <a:pt x="3965" y="6561"/>
                </a:lnTo>
                <a:cubicBezTo>
                  <a:pt x="3959" y="6566"/>
                  <a:pt x="3959" y="6578"/>
                  <a:pt x="3965" y="6583"/>
                </a:cubicBezTo>
                <a:lnTo>
                  <a:pt x="3965" y="6612"/>
                </a:lnTo>
                <a:cubicBezTo>
                  <a:pt x="3965" y="6686"/>
                  <a:pt x="3965" y="6754"/>
                  <a:pt x="3959" y="6822"/>
                </a:cubicBezTo>
                <a:cubicBezTo>
                  <a:pt x="3948" y="6924"/>
                  <a:pt x="3925" y="7032"/>
                  <a:pt x="3897" y="7134"/>
                </a:cubicBezTo>
                <a:cubicBezTo>
                  <a:pt x="3870" y="7226"/>
                  <a:pt x="3791" y="7334"/>
                  <a:pt x="3690" y="7334"/>
                </a:cubicBezTo>
                <a:cubicBezTo>
                  <a:pt x="3686" y="7334"/>
                  <a:pt x="3681" y="7334"/>
                  <a:pt x="3676" y="7333"/>
                </a:cubicBezTo>
                <a:cubicBezTo>
                  <a:pt x="3562" y="7316"/>
                  <a:pt x="3505" y="7197"/>
                  <a:pt x="3465" y="7106"/>
                </a:cubicBezTo>
                <a:cubicBezTo>
                  <a:pt x="3363" y="6850"/>
                  <a:pt x="3284" y="6583"/>
                  <a:pt x="3215" y="6316"/>
                </a:cubicBezTo>
                <a:cubicBezTo>
                  <a:pt x="3147" y="6044"/>
                  <a:pt x="3091" y="5771"/>
                  <a:pt x="3045" y="5499"/>
                </a:cubicBezTo>
                <a:cubicBezTo>
                  <a:pt x="2852" y="4368"/>
                  <a:pt x="2846" y="3221"/>
                  <a:pt x="2721" y="2080"/>
                </a:cubicBezTo>
                <a:cubicBezTo>
                  <a:pt x="2699" y="1887"/>
                  <a:pt x="2648" y="1654"/>
                  <a:pt x="2494" y="1517"/>
                </a:cubicBezTo>
                <a:cubicBezTo>
                  <a:pt x="2420" y="1453"/>
                  <a:pt x="2330" y="1422"/>
                  <a:pt x="2241" y="1422"/>
                </a:cubicBezTo>
                <a:cubicBezTo>
                  <a:pt x="2124" y="1422"/>
                  <a:pt x="2009" y="1475"/>
                  <a:pt x="1932" y="1574"/>
                </a:cubicBezTo>
                <a:cubicBezTo>
                  <a:pt x="1767" y="1773"/>
                  <a:pt x="1722" y="2051"/>
                  <a:pt x="1710" y="2307"/>
                </a:cubicBezTo>
                <a:cubicBezTo>
                  <a:pt x="1705" y="2591"/>
                  <a:pt x="1716" y="2875"/>
                  <a:pt x="1739" y="3159"/>
                </a:cubicBezTo>
                <a:cubicBezTo>
                  <a:pt x="1818" y="4323"/>
                  <a:pt x="2063" y="5470"/>
                  <a:pt x="2471" y="6566"/>
                </a:cubicBezTo>
                <a:cubicBezTo>
                  <a:pt x="2568" y="6833"/>
                  <a:pt x="2676" y="7095"/>
                  <a:pt x="2790" y="7350"/>
                </a:cubicBezTo>
                <a:cubicBezTo>
                  <a:pt x="2909" y="7623"/>
                  <a:pt x="3056" y="7890"/>
                  <a:pt x="3147" y="8174"/>
                </a:cubicBezTo>
                <a:cubicBezTo>
                  <a:pt x="3175" y="8294"/>
                  <a:pt x="3170" y="8424"/>
                  <a:pt x="3034" y="8424"/>
                </a:cubicBezTo>
                <a:cubicBezTo>
                  <a:pt x="3029" y="8424"/>
                  <a:pt x="3023" y="8424"/>
                  <a:pt x="3017" y="8424"/>
                </a:cubicBezTo>
                <a:cubicBezTo>
                  <a:pt x="2909" y="8412"/>
                  <a:pt x="2801" y="8378"/>
                  <a:pt x="2704" y="8321"/>
                </a:cubicBezTo>
                <a:cubicBezTo>
                  <a:pt x="2494" y="8219"/>
                  <a:pt x="2312" y="8077"/>
                  <a:pt x="2153" y="7912"/>
                </a:cubicBezTo>
                <a:cubicBezTo>
                  <a:pt x="1415" y="7123"/>
                  <a:pt x="1290" y="5993"/>
                  <a:pt x="1069" y="4987"/>
                </a:cubicBezTo>
                <a:cubicBezTo>
                  <a:pt x="1006" y="4738"/>
                  <a:pt x="961" y="4459"/>
                  <a:pt x="836" y="4226"/>
                </a:cubicBezTo>
                <a:cubicBezTo>
                  <a:pt x="757" y="4078"/>
                  <a:pt x="618" y="3949"/>
                  <a:pt x="453" y="3949"/>
                </a:cubicBezTo>
                <a:cubicBezTo>
                  <a:pt x="415" y="3949"/>
                  <a:pt x="376" y="3956"/>
                  <a:pt x="336" y="3971"/>
                </a:cubicBezTo>
                <a:cubicBezTo>
                  <a:pt x="137" y="4039"/>
                  <a:pt x="63" y="4266"/>
                  <a:pt x="35" y="4454"/>
                </a:cubicBezTo>
                <a:cubicBezTo>
                  <a:pt x="7" y="4721"/>
                  <a:pt x="1" y="4987"/>
                  <a:pt x="18" y="5260"/>
                </a:cubicBezTo>
                <a:cubicBezTo>
                  <a:pt x="29" y="5811"/>
                  <a:pt x="137" y="6362"/>
                  <a:pt x="342" y="6879"/>
                </a:cubicBezTo>
                <a:cubicBezTo>
                  <a:pt x="540" y="7356"/>
                  <a:pt x="824" y="7793"/>
                  <a:pt x="1182" y="8168"/>
                </a:cubicBezTo>
                <a:cubicBezTo>
                  <a:pt x="1534" y="8549"/>
                  <a:pt x="1921" y="8901"/>
                  <a:pt x="2335" y="9219"/>
                </a:cubicBezTo>
                <a:cubicBezTo>
                  <a:pt x="2551" y="9395"/>
                  <a:pt x="2778" y="9565"/>
                  <a:pt x="2983" y="9758"/>
                </a:cubicBezTo>
                <a:cubicBezTo>
                  <a:pt x="3176" y="9951"/>
                  <a:pt x="3335" y="10167"/>
                  <a:pt x="3465" y="10406"/>
                </a:cubicBezTo>
                <a:cubicBezTo>
                  <a:pt x="3732" y="10900"/>
                  <a:pt x="3931" y="11434"/>
                  <a:pt x="4056" y="11990"/>
                </a:cubicBezTo>
                <a:cubicBezTo>
                  <a:pt x="4101" y="12183"/>
                  <a:pt x="4141" y="12382"/>
                  <a:pt x="4170" y="12575"/>
                </a:cubicBezTo>
                <a:lnTo>
                  <a:pt x="417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939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4685</TotalTime>
  <Words>1883</Words>
  <Application>Microsoft Office PowerPoint</Application>
  <PresentationFormat>如螢幕大小 (4:3)</PresentationFormat>
  <Paragraphs>185</Paragraphs>
  <Slides>37</Slides>
  <Notes>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37</vt:i4>
      </vt:variant>
    </vt:vector>
  </HeadingPairs>
  <TitlesOfParts>
    <vt:vector size="49" baseType="lpstr">
      <vt:lpstr>微軟正黑體</vt:lpstr>
      <vt:lpstr>Wingdings 2</vt:lpstr>
      <vt:lpstr>漢儀新蒂牌樓體</vt:lpstr>
      <vt:lpstr>Gen Jyuu Gothic Regular</vt:lpstr>
      <vt:lpstr>Franklin Gothic Medium</vt:lpstr>
      <vt:lpstr>Franklin Gothic Book</vt:lpstr>
      <vt:lpstr>新細明體</vt:lpstr>
      <vt:lpstr>黑体</vt:lpstr>
      <vt:lpstr>Wingdings</vt:lpstr>
      <vt:lpstr>Calibri</vt:lpstr>
      <vt:lpstr>Arial</vt:lpstr>
      <vt:lpstr>暗香撲面</vt:lpstr>
      <vt:lpstr>PowerPoint 簡報</vt:lpstr>
      <vt:lpstr>認識霸凌</vt:lpstr>
      <vt:lpstr>霸凌定義</vt:lpstr>
      <vt:lpstr>霸凌的方式</vt:lpstr>
      <vt:lpstr>霸凌的方式</vt:lpstr>
      <vt:lpstr>網路霸凌</vt:lpstr>
      <vt:lpstr>網路霸凌</vt:lpstr>
      <vt:lpstr>霸凌事件的角色</vt:lpstr>
      <vt:lpstr>常見問題</vt:lpstr>
      <vt:lpstr>正向協助</vt:lpstr>
      <vt:lpstr>法令宣導</vt:lpstr>
      <vt:lpstr>少年事件處理法</vt:lpstr>
      <vt:lpstr>保護處分</vt:lpstr>
      <vt:lpstr>傷害人之身體或健康</vt:lpstr>
      <vt:lpstr>傷害人之身體或健康</vt:lpstr>
      <vt:lpstr>剝奪他人行動自由</vt:lpstr>
      <vt:lpstr>強制</vt:lpstr>
      <vt:lpstr>恐嚇</vt:lpstr>
      <vt:lpstr>恐嚇</vt:lpstr>
      <vt:lpstr>侮辱</vt:lpstr>
      <vt:lpstr>誹謗</vt:lpstr>
      <vt:lpstr>法令宣導</vt:lpstr>
      <vt:lpstr> 一般侵權行為</vt:lpstr>
      <vt:lpstr>侵害人格權之非財產上損害賠償</vt:lpstr>
      <vt:lpstr>法令宣導</vt:lpstr>
      <vt:lpstr>PowerPoint 簡報</vt:lpstr>
      <vt:lpstr>身心虐待</vt:lpstr>
      <vt:lpstr>法定代理人應負之法律責任</vt:lpstr>
      <vt:lpstr>請你仔細想想</vt:lpstr>
      <vt:lpstr>影片欣賞</vt:lpstr>
      <vt:lpstr>你可以…</vt:lpstr>
      <vt:lpstr>PowerPoint 簡報</vt:lpstr>
      <vt:lpstr>PowerPoint 簡報</vt:lpstr>
      <vt:lpstr>無形之中的霸凌</vt:lpstr>
      <vt:lpstr>求助方式</vt:lpstr>
      <vt:lpstr>高雄市政府少年輔導委員會 與你同行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簡菱儀</dc:creator>
  <cp:lastModifiedBy>陳怡樺</cp:lastModifiedBy>
  <cp:revision>212</cp:revision>
  <dcterms:created xsi:type="dcterms:W3CDTF">2017-12-22T00:55:40Z</dcterms:created>
  <dcterms:modified xsi:type="dcterms:W3CDTF">2023-07-25T05:38:09Z</dcterms:modified>
</cp:coreProperties>
</file>